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882" r:id="rId5"/>
    <p:sldId id="954" r:id="rId6"/>
    <p:sldId id="962" r:id="rId7"/>
    <p:sldId id="964" r:id="rId8"/>
    <p:sldId id="963" r:id="rId9"/>
    <p:sldId id="965" r:id="rId10"/>
    <p:sldId id="966" r:id="rId11"/>
    <p:sldId id="961" r:id="rId12"/>
  </p:sldIdLst>
  <p:sldSz cx="12192000" cy="6858000"/>
  <p:notesSz cx="6858000" cy="9144000"/>
  <p:embeddedFontLst>
    <p:embeddedFont>
      <p:font typeface="FreightText Pro Bold" panose="02000803080000020004" pitchFamily="50" charset="0"/>
      <p:bold r:id="rId15"/>
      <p:boldItalic r:id="rId16"/>
    </p:embeddedFont>
    <p:embeddedFont>
      <p:font typeface="FreightText Pro Book" panose="02000603060000020004" pitchFamily="50" charset="0"/>
      <p:regular r:id="rId17"/>
      <p:italic r:id="rId18"/>
    </p:embeddedFont>
    <p:embeddedFont>
      <p:font typeface="Neue Plak Text" panose="020B0804030202020204" pitchFamily="34" charset="0"/>
      <p:bold r:id="rId19"/>
    </p:embeddedFont>
    <p:embeddedFont>
      <p:font typeface="Neue Plak Wide Black" panose="020B0A07030202020204" pitchFamily="34" charset="0"/>
      <p:bold r:id="rId20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instieg" id="{960CD503-8855-4AB3-AA68-23421DBC1598}">
          <p14:sldIdLst>
            <p14:sldId id="882"/>
            <p14:sldId id="954"/>
            <p14:sldId id="962"/>
            <p14:sldId id="964"/>
            <p14:sldId id="963"/>
            <p14:sldId id="965"/>
            <p14:sldId id="966"/>
            <p14:sldId id="9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2570D24-9C18-3AD1-21B9-B060B98DC781}" name="Jonas  Bothe" initials="JB" userId="S::bothe@nexteconomylab.de::9268123f-49b4-454c-904a-84aff71795e2" providerId="AD"/>
  <p188:author id="{FE008A6B-D18A-7F9F-09B4-CAF49468C937}" name="Hannah Strobel" initials="H" userId="Hannah Strobel" providerId="None"/>
  <p188:author id="{FC0D4E72-8D8F-76DF-A499-B5345355DEC2}" name="Laura Zimmermann" initials="LZ" userId="S::quast@nexteconomylab.de::f597a7f9-23fa-4e78-bade-21d5c631cad7" providerId="AD"/>
  <p188:author id="{01E9A6A8-C9E5-8E05-1182-563782C7D31F}" name="Mirjam Neebe" initials="MN" userId="S::Neebe@nexteconomylab.de::d2f23708-5dd4-4644-838f-e3ba288b0f87" providerId="AD"/>
  <p188:author id="{8E13A2EA-694D-E73E-7C97-0F21ED1A3BA4}" name="Louisa  Büsken" initials="LB" userId="S::Buesken@nexteconomylab.de::7d97b5d4-09f0-4c45-9e89-3735a483682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952"/>
    <a:srgbClr val="F3972B"/>
    <a:srgbClr val="0088BB"/>
    <a:srgbClr val="004488"/>
    <a:srgbClr val="E8EDF8"/>
    <a:srgbClr val="F2F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jam Neebe" userId="d2f23708-5dd4-4644-838f-e3ba288b0f87" providerId="ADAL" clId="{1FFE6280-71F7-4749-A4A0-ADFF8EFABFD2}"/>
    <pc:docChg chg="custSel delSld modSld sldOrd delSection modSection">
      <pc:chgData name="Mirjam Neebe" userId="d2f23708-5dd4-4644-838f-e3ba288b0f87" providerId="ADAL" clId="{1FFE6280-71F7-4749-A4A0-ADFF8EFABFD2}" dt="2026-04-07T09:27:49.749" v="518" actId="47"/>
      <pc:docMkLst>
        <pc:docMk/>
      </pc:docMkLst>
      <pc:sldChg chg="modSp mod">
        <pc:chgData name="Mirjam Neebe" userId="d2f23708-5dd4-4644-838f-e3ba288b0f87" providerId="ADAL" clId="{1FFE6280-71F7-4749-A4A0-ADFF8EFABFD2}" dt="2026-03-24T11:53:30.495" v="450" actId="20577"/>
        <pc:sldMkLst>
          <pc:docMk/>
          <pc:sldMk cId="583501165" sldId="882"/>
        </pc:sldMkLst>
        <pc:spChg chg="mod">
          <ac:chgData name="Mirjam Neebe" userId="d2f23708-5dd4-4644-838f-e3ba288b0f87" providerId="ADAL" clId="{1FFE6280-71F7-4749-A4A0-ADFF8EFABFD2}" dt="2026-03-24T11:28:04.346" v="37" actId="27636"/>
          <ac:spMkLst>
            <pc:docMk/>
            <pc:sldMk cId="583501165" sldId="882"/>
            <ac:spMk id="13" creationId="{BA95510F-A3FD-C8A2-C887-EE92CB0E8264}"/>
          </ac:spMkLst>
        </pc:spChg>
        <pc:spChg chg="mod">
          <ac:chgData name="Mirjam Neebe" userId="d2f23708-5dd4-4644-838f-e3ba288b0f87" providerId="ADAL" clId="{1FFE6280-71F7-4749-A4A0-ADFF8EFABFD2}" dt="2026-03-24T11:51:26.326" v="448" actId="27636"/>
          <ac:spMkLst>
            <pc:docMk/>
            <pc:sldMk cId="583501165" sldId="882"/>
            <ac:spMk id="14" creationId="{8AA44659-0F99-0534-4489-5C249C50F5A3}"/>
          </ac:spMkLst>
        </pc:spChg>
        <pc:spChg chg="mod">
          <ac:chgData name="Mirjam Neebe" userId="d2f23708-5dd4-4644-838f-e3ba288b0f87" providerId="ADAL" clId="{1FFE6280-71F7-4749-A4A0-ADFF8EFABFD2}" dt="2026-03-24T11:53:30.495" v="450" actId="20577"/>
          <ac:spMkLst>
            <pc:docMk/>
            <pc:sldMk cId="583501165" sldId="882"/>
            <ac:spMk id="15" creationId="{66DFAB92-9510-D5D6-461B-8A840FBC4F0F}"/>
          </ac:spMkLst>
        </pc:spChg>
      </pc:sldChg>
      <pc:sldChg chg="ord">
        <pc:chgData name="Mirjam Neebe" userId="d2f23708-5dd4-4644-838f-e3ba288b0f87" providerId="ADAL" clId="{1FFE6280-71F7-4749-A4A0-ADFF8EFABFD2}" dt="2026-03-24T11:31:47.473" v="413"/>
        <pc:sldMkLst>
          <pc:docMk/>
          <pc:sldMk cId="2252316916" sldId="961"/>
        </pc:sldMkLst>
      </pc:sldChg>
      <pc:sldChg chg="modSp mod">
        <pc:chgData name="Mirjam Neebe" userId="d2f23708-5dd4-4644-838f-e3ba288b0f87" providerId="ADAL" clId="{1FFE6280-71F7-4749-A4A0-ADFF8EFABFD2}" dt="2026-03-24T11:30:19.584" v="319" actId="20577"/>
        <pc:sldMkLst>
          <pc:docMk/>
          <pc:sldMk cId="1308971453" sldId="962"/>
        </pc:sldMkLst>
        <pc:spChg chg="mod">
          <ac:chgData name="Mirjam Neebe" userId="d2f23708-5dd4-4644-838f-e3ba288b0f87" providerId="ADAL" clId="{1FFE6280-71F7-4749-A4A0-ADFF8EFABFD2}" dt="2026-03-24T11:30:19.584" v="319" actId="20577"/>
          <ac:spMkLst>
            <pc:docMk/>
            <pc:sldMk cId="1308971453" sldId="962"/>
            <ac:spMk id="4" creationId="{151352A4-0B9A-86FF-0DEC-87F99AA8E946}"/>
          </ac:spMkLst>
        </pc:spChg>
      </pc:sldChg>
      <pc:sldChg chg="modNotesTx">
        <pc:chgData name="Mirjam Neebe" userId="d2f23708-5dd4-4644-838f-e3ba288b0f87" providerId="ADAL" clId="{1FFE6280-71F7-4749-A4A0-ADFF8EFABFD2}" dt="2026-03-24T11:31:27.213" v="410" actId="20577"/>
        <pc:sldMkLst>
          <pc:docMk/>
          <pc:sldMk cId="2295163692" sldId="965"/>
        </pc:sldMkLst>
      </pc:sldChg>
    </pc:docChg>
  </pc:docChgLst>
  <pc:docChgLst>
    <pc:chgData name="Louisa  Büsken" userId="7d97b5d4-09f0-4c45-9e89-3735a4836822" providerId="ADAL" clId="{4BCFD602-B71A-4D12-93D1-DD4A30F610C6}"/>
    <pc:docChg chg="undo custSel addSld modSld modSection">
      <pc:chgData name="Louisa  Büsken" userId="7d97b5d4-09f0-4c45-9e89-3735a4836822" providerId="ADAL" clId="{4BCFD602-B71A-4D12-93D1-DD4A30F610C6}" dt="2026-04-07T09:28:31.933" v="842" actId="20577"/>
      <pc:docMkLst>
        <pc:docMk/>
      </pc:docMkLst>
      <pc:sldChg chg="modSp mod">
        <pc:chgData name="Louisa  Büsken" userId="7d97b5d4-09f0-4c45-9e89-3735a4836822" providerId="ADAL" clId="{4BCFD602-B71A-4D12-93D1-DD4A30F610C6}" dt="2026-04-07T09:28:31.933" v="842" actId="20577"/>
        <pc:sldMkLst>
          <pc:docMk/>
          <pc:sldMk cId="583501165" sldId="882"/>
        </pc:sldMkLst>
        <pc:spChg chg="mod">
          <ac:chgData name="Louisa  Büsken" userId="7d97b5d4-09f0-4c45-9e89-3735a4836822" providerId="ADAL" clId="{4BCFD602-B71A-4D12-93D1-DD4A30F610C6}" dt="2026-04-07T09:28:31.933" v="842" actId="20577"/>
          <ac:spMkLst>
            <pc:docMk/>
            <pc:sldMk cId="583501165" sldId="882"/>
            <ac:spMk id="13" creationId="{BA95510F-A3FD-C8A2-C887-EE92CB0E8264}"/>
          </ac:spMkLst>
        </pc:spChg>
      </pc:sldChg>
      <pc:sldChg chg="modNotesTx">
        <pc:chgData name="Louisa  Büsken" userId="7d97b5d4-09f0-4c45-9e89-3735a4836822" providerId="ADAL" clId="{4BCFD602-B71A-4D12-93D1-DD4A30F610C6}" dt="2026-04-01T10:42:28.380" v="540" actId="20577"/>
        <pc:sldMkLst>
          <pc:docMk/>
          <pc:sldMk cId="1308971453" sldId="962"/>
        </pc:sldMkLst>
      </pc:sldChg>
      <pc:sldChg chg="modNotesTx">
        <pc:chgData name="Louisa  Büsken" userId="7d97b5d4-09f0-4c45-9e89-3735a4836822" providerId="ADAL" clId="{4BCFD602-B71A-4D12-93D1-DD4A30F610C6}" dt="2026-04-01T10:44:07.111" v="823" actId="20577"/>
        <pc:sldMkLst>
          <pc:docMk/>
          <pc:sldMk cId="2295163692" sldId="96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48DDF5D-9FAB-1264-3C35-1FB955B54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251713F-715E-B1B8-C6C9-E19DF73949A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B9E5A-0281-42B9-831D-29110479DF5C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B7B285C-4E30-BCBB-5B8A-1C20A00CF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E9F1591-B18F-6CD1-26C4-7CC1739DAA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F6FDB7-274C-4E68-9624-9E2EC0AC17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4541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BCBA64-ECC8-4978-8891-8DF2B1FB534C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F42F7-6364-4D22-9CE0-F57BEDCBB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310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97716-9617-BCCA-E1DE-0636DD9D6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A865F73-8641-BC12-E098-EA5BD01C47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18E4624-A222-1FD4-9771-26D4B29D65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Startfolie. Einblenden, während die Teilnehmenden (im folgend en TN) in den Seminarraum kommen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411B1DA-9C12-3A8B-497E-870B71C459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66E0F-443F-8B4B-998E-90E85D0072D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7594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6C1A5-045A-BDF1-322F-B70A1F79A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1747D6B-FBE6-DAD9-C6F7-6FEBFC428D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4CD975D-F186-A5D2-93BD-FD732D22FA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Begrüßung und Überblick über die Inhalte &amp; Ziele der Fortbildung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/>
              <a:t>Die Teilnehmenden begrüßen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/>
              <a:t>Inhalte &amp; Ziele der Fortbildung aufzeigen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/>
              <a:t>Ggf. aufkommende Fragen beantworten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EEFAF9B-C623-7BFF-268B-7E9942DA33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5F42F7-6364-4D22-9CE0-F57BEDCBB65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174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/>
              <a:t>Die Teilnehmenden stellen sich kurz vor: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/>
              <a:t>Name,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Gewerk,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Wie lang sind sie schon Ausbilder*in?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Optional: was gefällt Ihnen an Ihrem Beruf besonders?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5F42F7-6364-4D22-9CE0-F57BEDCBB657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61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/>
              <a:t>„Seminar-Du“ abfragen: Wäre es für all TN okay, wenn wir uns duzen?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/>
              <a:t>Respekt: keine beleidigenden und/oder ausgrenzenden Anmerkungen, auch nicht gegen Menschen, die nicht im Raum sind (Rassismen etc.)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/>
              <a:t>Wir werden häufig zu weit moderieren, damit es abwechslungsreich bleibt.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/>
              <a:t>Wir wollen für das Thema Nachhaltigkeit motivieren, ohne zu bevormunden. Uns ist bewusst, dass einige Themen kontrovers sind. Kritische Rückfragen und Kommentare sind immer willkommen.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/>
              <a:t>Die TN dürfen jederzeit eigene Erfahrungen einbringen, Bedenken äußern etc.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/>
              <a:t>Wir werden viel Praxisbezug herstellen und Pionierunternehmen und-projekte zeigen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/>
              <a:t>Es wird ausreichend Pausen geben. Wenn TN merken, dass Aufmerksamkeit schwindet, gerne Bescheid geben und dann legen wir eine zusätzliche Pause ein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5F42F7-6364-4D22-9CE0-F57BEDCBB65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5487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Ggf. aufkommende Fragen beantworten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5F42F7-6364-4D22-9CE0-F57BEDCBB65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3169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der Auseinandersetzung mit dem Thema Nachhaltigkeit geht es häufig um die Frage, „wie stellen wir uns eigentlich die Welt in der Zukunft vor?“. 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Bevor wir inhaltlich einsteigen, möchten wir mit euch eine kleine Einstiegsübung machen und zwar machen wir 3 Runden, die jeweils mit dem Satz beginnen:</a:t>
            </a:r>
          </a:p>
          <a:p>
            <a:pPr fontAlgn="base"/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„Im Jahr 2050 wird es in Brandenburg (Brandenburg kann alternativ mit anderem Bundesland oder anderer Region ersetzt werden)…</a:t>
            </a:r>
            <a:r>
              <a:rPr lang="de-DE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xy</a:t>
            </a: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geben….</a:t>
            </a:r>
          </a:p>
          <a:p>
            <a:pPr lvl="0" fontAlgn="base"/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…und dann werden Menschen </a:t>
            </a:r>
            <a:r>
              <a:rPr lang="de-DE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xy</a:t>
            </a: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tun…</a:t>
            </a:r>
          </a:p>
          <a:p>
            <a:pPr lvl="0" fontAlgn="base"/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…und dann werden Städte </a:t>
            </a:r>
            <a:r>
              <a:rPr lang="de-DE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xy</a:t>
            </a: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aussehen</a:t>
            </a:r>
          </a:p>
          <a:p>
            <a:pPr lvl="0" fontAlgn="base"/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…und dann wird Mobilität </a:t>
            </a:r>
            <a:r>
              <a:rPr lang="de-DE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xy</a:t>
            </a: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funktionieren</a:t>
            </a:r>
          </a:p>
          <a:p>
            <a:pPr lvl="0" fontAlgn="base"/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…und dann….</a:t>
            </a:r>
          </a:p>
          <a:p>
            <a:pPr fontAlgn="base"/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fontAlgn="base"/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Spielregeln: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Nenn bitte jeweils nur einen Begriff/Satz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Nur positive Visionen/Aspekte. Es geht erst einmal nicht um die Realisierbarkeit, sondern einen Wunsch für die Zukunft 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Bitte vorerst nicht die Wünsche der anderen TN kommentieren, sondern nur zuhören 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endParaRPr lang="de-DE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endParaRPr lang="de-DE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 fontAlgn="base">
              <a:buFont typeface="Arial" panose="020B0604020202020204" pitchFamily="34" charset="0"/>
              <a:buNone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Die Co-Moderation notiert die Antworten vorne auf einem Flipchart oder einer </a:t>
            </a:r>
            <a:r>
              <a:rPr lang="de-DE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Whiteboardwand</a:t>
            </a: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lvl="0" indent="0" fontAlgn="base">
              <a:buFont typeface="Arial" panose="020B0604020202020204" pitchFamily="34" charset="0"/>
              <a:buNone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 Ende, wenn alle Antworten da sind, generiert die Co-Moderation aus den Antworten ein KI-Bild. Das visualisiert die Vision der TN für die Region. </a:t>
            </a:r>
          </a:p>
          <a:p>
            <a:endParaRPr lang="de-DE"/>
          </a:p>
          <a:p>
            <a:pPr fontAlgn="base"/>
            <a:r>
              <a:rPr lang="de-DE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Einordnen: warum haben wir diese Übung gemacht? </a:t>
            </a:r>
            <a:endParaRPr lang="de-DE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Wir werden die kommenden 3 Tage tiefer in Argumente, Theorien, praktische Umsetzungen auf dem Bau einsteigen. </a:t>
            </a:r>
            <a:endParaRPr lang="de-DE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Darüber steht jedoch immer die Fragen</a:t>
            </a:r>
            <a:endParaRPr lang="de-DE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welcher Zukunft wollen wir eines Tages leben? </a:t>
            </a:r>
            <a:endParaRPr lang="de-DE" sz="16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können wir uns als Gesellschaft einigen?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de-DE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Wie können wir gemeinsam Wege finden, diese Zukunftsvision umzusetzen?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5F42F7-6364-4D22-9CE0-F57BEDCBB65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4062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5F42F7-6364-4D22-9CE0-F57BEDCBB65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8026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588356F-AB5C-D909-8A4D-57D7E2106F6D}"/>
              </a:ext>
            </a:extLst>
          </p:cNvPr>
          <p:cNvSpPr/>
          <p:nvPr userDrawn="1"/>
        </p:nvSpPr>
        <p:spPr>
          <a:xfrm>
            <a:off x="0" y="934224"/>
            <a:ext cx="12192000" cy="4634622"/>
          </a:xfrm>
          <a:prstGeom prst="rect">
            <a:avLst/>
          </a:prstGeom>
          <a:solidFill>
            <a:srgbClr val="1829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C3818"/>
              </a:solidFill>
            </a:endParaRPr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25E496D7-74D2-C511-BA23-768B4232B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5251" y="1101286"/>
            <a:ext cx="5923696" cy="196942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Neue Plak Wide Black" panose="020B0A07030202020204" pitchFamily="34" charset="77"/>
              </a:defRPr>
            </a:lvl1pPr>
          </a:lstStyle>
          <a:p>
            <a:r>
              <a:rPr lang="de-DE"/>
              <a:t>Titel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613AB729-1F1C-4312-877E-59CF3006C98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5251" y="3346531"/>
            <a:ext cx="5923695" cy="11496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Neue Plak Text" panose="020B0804030202020204" pitchFamily="34" charset="0"/>
              </a:defRPr>
            </a:lvl1pPr>
          </a:lstStyle>
          <a:p>
            <a:pPr lvl="0"/>
            <a:r>
              <a:rPr lang="de-DE"/>
              <a:t>Name Vortragende</a:t>
            </a:r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79E376CF-B4C3-2000-FDCB-F5B6CEBCF8C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5" hasCustomPrompt="1"/>
          </p:nvPr>
        </p:nvSpPr>
        <p:spPr>
          <a:xfrm>
            <a:off x="505251" y="4772002"/>
            <a:ext cx="5923694" cy="4730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FreightText Pro Bold" panose="02000803080000020004" charset="0"/>
              </a:defRPr>
            </a:lvl1pPr>
          </a:lstStyle>
          <a:p>
            <a:pPr lvl="0"/>
            <a:r>
              <a:rPr lang="de-DE"/>
              <a:t>Ort, Datum</a:t>
            </a:r>
          </a:p>
        </p:txBody>
      </p:sp>
      <p:sp>
        <p:nvSpPr>
          <p:cNvPr id="27" name="Bildplatzhalter 26">
            <a:extLst>
              <a:ext uri="{FF2B5EF4-FFF2-40B4-BE49-F238E27FC236}">
                <a16:creationId xmlns:a16="http://schemas.microsoft.com/office/drawing/2014/main" id="{2A45A7D6-89D9-7407-8744-2B871BE69BE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42125" y="934224"/>
            <a:ext cx="5349875" cy="46346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/>
          </a:p>
        </p:txBody>
      </p:sp>
      <p:pic>
        <p:nvPicPr>
          <p:cNvPr id="23" name="Grafik 22" descr="Ein Bild, das Grafiken, Screenshot, Schrift, Grafikdesign enthält.&#10;&#10;Automatisch generierte Beschreibung">
            <a:extLst>
              <a:ext uri="{FF2B5EF4-FFF2-40B4-BE49-F238E27FC236}">
                <a16:creationId xmlns:a16="http://schemas.microsoft.com/office/drawing/2014/main" id="{FA0E1F6C-E08B-BC4B-6E98-B47565717B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4012" y="184547"/>
            <a:ext cx="1319865" cy="590466"/>
          </a:xfrm>
          <a:prstGeom prst="rect">
            <a:avLst/>
          </a:prstGeom>
        </p:spPr>
      </p:pic>
      <p:pic>
        <p:nvPicPr>
          <p:cNvPr id="3" name="Grafik 2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6DFA9EF9-76AB-BCA4-B15E-7D31CF33142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47"/>
            <a:ext cx="2479260" cy="619815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99973D7A-109B-2904-82D0-0ACA6D53FAD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826451" y="232447"/>
            <a:ext cx="1154483" cy="571915"/>
          </a:xfrm>
          <a:prstGeom prst="rect">
            <a:avLst/>
          </a:prstGeom>
        </p:spPr>
      </p:pic>
      <p:pic>
        <p:nvPicPr>
          <p:cNvPr id="6" name="Grafik 5" descr="Ein Bild, das Screenshot, Grafiken, Schrift, Grafikdesign enthält.&#10;&#10;Automatisch generierte Beschreibung">
            <a:extLst>
              <a:ext uri="{FF2B5EF4-FFF2-40B4-BE49-F238E27FC236}">
                <a16:creationId xmlns:a16="http://schemas.microsoft.com/office/drawing/2014/main" id="{2AC6A454-46D9-DBFE-BF65-4DCA6563E74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38721" y="233678"/>
            <a:ext cx="1858513" cy="500914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C2DAB700-2375-BD47-F38C-7CD4277C2FE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097" y="5595706"/>
            <a:ext cx="4455155" cy="1262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155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folie_NELA_und_BF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>
            <a:extLst>
              <a:ext uri="{FF2B5EF4-FFF2-40B4-BE49-F238E27FC236}">
                <a16:creationId xmlns:a16="http://schemas.microsoft.com/office/drawing/2014/main" id="{92B2E21D-10D7-2ADC-A8D4-273D5D10B161}"/>
              </a:ext>
            </a:extLst>
          </p:cNvPr>
          <p:cNvSpPr/>
          <p:nvPr userDrawn="1"/>
        </p:nvSpPr>
        <p:spPr>
          <a:xfrm>
            <a:off x="486299" y="962667"/>
            <a:ext cx="11315176" cy="736663"/>
          </a:xfrm>
          <a:prstGeom prst="rect">
            <a:avLst/>
          </a:prstGeom>
          <a:solidFill>
            <a:srgbClr val="E8ED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ADAAD358-6D56-BF67-23FB-CF1DA327C6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5251" y="4037408"/>
            <a:ext cx="4765071" cy="5053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FreightText Pro Book" panose="02000603060000020004" pitchFamily="2" charset="0"/>
              </a:defRPr>
            </a:lvl1pPr>
          </a:lstStyle>
          <a:p>
            <a:pPr lvl="0"/>
            <a:r>
              <a:rPr lang="de-DE"/>
              <a:t>E-Mailadresse der vortragenden Person(en)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59A8FE2-EFE7-952B-A2B8-3189203C43D1}"/>
              </a:ext>
            </a:extLst>
          </p:cNvPr>
          <p:cNvSpPr txBox="1"/>
          <p:nvPr userDrawn="1"/>
        </p:nvSpPr>
        <p:spPr>
          <a:xfrm>
            <a:off x="511266" y="3213064"/>
            <a:ext cx="57422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000">
                <a:latin typeface="FreightText Pro Book" panose="02000603060000020004" pitchFamily="2" charset="0"/>
              </a:rPr>
              <a:t>Thomas-Mann-Str. 36</a:t>
            </a:r>
          </a:p>
          <a:p>
            <a:pPr lvl="0"/>
            <a:r>
              <a:rPr lang="de-DE" sz="2000">
                <a:latin typeface="FreightText Pro Book" panose="02000603060000020004" pitchFamily="2" charset="0"/>
              </a:rPr>
              <a:t>53111 Bonn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AEC9CB0-BE03-66B7-2534-AD28886AE58E}"/>
              </a:ext>
            </a:extLst>
          </p:cNvPr>
          <p:cNvSpPr txBox="1"/>
          <p:nvPr userDrawn="1"/>
        </p:nvSpPr>
        <p:spPr>
          <a:xfrm>
            <a:off x="511266" y="2787186"/>
            <a:ext cx="5742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>
                <a:solidFill>
                  <a:schemeClr val="tx1"/>
                </a:solidFill>
                <a:latin typeface="Neue Plak Text" panose="020B0804030202020204" pitchFamily="34" charset="0"/>
              </a:rPr>
              <a:t>NELA. Next Economy Lab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61F5FA7-5C7A-2762-BEDF-15B7F1FC1CE5}"/>
              </a:ext>
            </a:extLst>
          </p:cNvPr>
          <p:cNvSpPr txBox="1"/>
          <p:nvPr userDrawn="1"/>
        </p:nvSpPr>
        <p:spPr>
          <a:xfrm>
            <a:off x="486298" y="961912"/>
            <a:ext cx="5742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600">
                <a:solidFill>
                  <a:srgbClr val="182952"/>
                </a:solidFill>
                <a:latin typeface="Neue Plak Wide Black" panose="020B0A07030202020204" pitchFamily="34" charset="77"/>
              </a:rPr>
              <a:t>Kontakt</a:t>
            </a:r>
          </a:p>
        </p:txBody>
      </p:sp>
      <p:pic>
        <p:nvPicPr>
          <p:cNvPr id="14" name="Grafik 13" descr="Ein Bild, das Schwarz, Dunkelheit, Schwarzweiß, Screenshot enthält.&#10;&#10;Automatisch generierte Beschreibung">
            <a:extLst>
              <a:ext uri="{FF2B5EF4-FFF2-40B4-BE49-F238E27FC236}">
                <a16:creationId xmlns:a16="http://schemas.microsoft.com/office/drawing/2014/main" id="{30BBDCA1-113D-AB74-BD84-FD422C244A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9238" y="4709917"/>
            <a:ext cx="448574" cy="448574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5DA6F6BB-978E-A778-F09B-BB087604A68F}"/>
              </a:ext>
            </a:extLst>
          </p:cNvPr>
          <p:cNvSpPr txBox="1"/>
          <p:nvPr userDrawn="1"/>
        </p:nvSpPr>
        <p:spPr>
          <a:xfrm>
            <a:off x="6821289" y="2504964"/>
            <a:ext cx="9891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>
                <a:solidFill>
                  <a:schemeClr val="tx1"/>
                </a:solidFill>
                <a:latin typeface="Neue Plak Text" panose="020B0804030202020204" pitchFamily="34" charset="0"/>
              </a:rPr>
              <a:t>Berufsförderungswerk der Bauindustrie </a:t>
            </a:r>
          </a:p>
          <a:p>
            <a:r>
              <a:rPr lang="de-DE" sz="2000">
                <a:solidFill>
                  <a:schemeClr val="tx1"/>
                </a:solidFill>
                <a:latin typeface="Neue Plak Text" panose="020B0804030202020204" pitchFamily="34" charset="0"/>
              </a:rPr>
              <a:t>Berlin-Brandenburg e.V.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4F3A5B93-9364-F078-5790-314DE8C79BD5}"/>
              </a:ext>
            </a:extLst>
          </p:cNvPr>
          <p:cNvSpPr txBox="1"/>
          <p:nvPr userDrawn="1"/>
        </p:nvSpPr>
        <p:spPr>
          <a:xfrm>
            <a:off x="6811633" y="3211701"/>
            <a:ext cx="57422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2000" err="1">
                <a:solidFill>
                  <a:schemeClr val="tx1"/>
                </a:solidFill>
                <a:latin typeface="FreightText Pro Book" panose="02000603060000020004" pitchFamily="2" charset="0"/>
              </a:rPr>
              <a:t>Dissenchener</a:t>
            </a:r>
            <a:r>
              <a:rPr lang="de-DE" sz="2000">
                <a:solidFill>
                  <a:schemeClr val="tx1"/>
                </a:solidFill>
                <a:latin typeface="FreightText Pro Book" panose="02000603060000020004" pitchFamily="2" charset="0"/>
              </a:rPr>
              <a:t> Schulstraße 15</a:t>
            </a:r>
          </a:p>
          <a:p>
            <a:pPr lvl="0"/>
            <a:r>
              <a:rPr lang="de-DE" sz="2000">
                <a:solidFill>
                  <a:schemeClr val="tx1"/>
                </a:solidFill>
                <a:latin typeface="FreightText Pro Book" panose="02000603060000020004" pitchFamily="2" charset="0"/>
              </a:rPr>
              <a:t>03052 Cottbus-</a:t>
            </a:r>
            <a:r>
              <a:rPr lang="de-DE" sz="2000" err="1">
                <a:solidFill>
                  <a:schemeClr val="tx1"/>
                </a:solidFill>
                <a:latin typeface="FreightText Pro Book" panose="02000603060000020004" pitchFamily="2" charset="0"/>
              </a:rPr>
              <a:t>Dissenchen</a:t>
            </a:r>
            <a:endParaRPr lang="de-DE" sz="2000">
              <a:solidFill>
                <a:schemeClr val="tx1"/>
              </a:solidFill>
              <a:latin typeface="FreightText Pro Book" panose="02000603060000020004" pitchFamily="2" charset="0"/>
            </a:endParaRPr>
          </a:p>
        </p:txBody>
      </p:sp>
      <p:pic>
        <p:nvPicPr>
          <p:cNvPr id="20" name="Grafik 19" descr="Ein Bild, das Logo, Symbol, Grafiken, Schwarz enthält.&#10;&#10;Automatisch generierte Beschreibung">
            <a:extLst>
              <a:ext uri="{FF2B5EF4-FFF2-40B4-BE49-F238E27FC236}">
                <a16:creationId xmlns:a16="http://schemas.microsoft.com/office/drawing/2014/main" id="{C18DC9DA-DCE4-9E09-089B-17641AD0582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11633" y="5583490"/>
            <a:ext cx="429261" cy="464389"/>
          </a:xfrm>
          <a:prstGeom prst="rect">
            <a:avLst/>
          </a:prstGeom>
        </p:spPr>
      </p:pic>
      <p:pic>
        <p:nvPicPr>
          <p:cNvPr id="21" name="Grafik 20" descr="Ein Bild, das Schwarz, Dunkelheit, Schwarzweiß, Screenshot enthält.&#10;&#10;Automatisch generierte Beschreibung">
            <a:extLst>
              <a:ext uri="{FF2B5EF4-FFF2-40B4-BE49-F238E27FC236}">
                <a16:creationId xmlns:a16="http://schemas.microsoft.com/office/drawing/2014/main" id="{CFFB1FA3-FBB3-E48E-7B2F-61AA0D9259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1633" y="4666602"/>
            <a:ext cx="448574" cy="448574"/>
          </a:xfrm>
          <a:prstGeom prst="rect">
            <a:avLst/>
          </a:prstGeom>
        </p:spPr>
      </p:pic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14C4BA22-598D-498A-CDAB-322FFA9AA80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21289" y="4040398"/>
            <a:ext cx="4765071" cy="5053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FreightText Pro Book" panose="02000603060000020004" pitchFamily="2" charset="0"/>
              </a:defRPr>
            </a:lvl1pPr>
          </a:lstStyle>
          <a:p>
            <a:pPr lvl="0"/>
            <a:r>
              <a:rPr lang="de-DE"/>
              <a:t>E-Mailadresse der vortragenden Person(en)</a:t>
            </a:r>
          </a:p>
        </p:txBody>
      </p:sp>
      <p:pic>
        <p:nvPicPr>
          <p:cNvPr id="3" name="Grafik 2" descr="Ein Bild, das Grafiken, Screenshot, Schrift, Grafikdesign enthält.&#10;&#10;Automatisch generierte Beschreibung">
            <a:extLst>
              <a:ext uri="{FF2B5EF4-FFF2-40B4-BE49-F238E27FC236}">
                <a16:creationId xmlns:a16="http://schemas.microsoft.com/office/drawing/2014/main" id="{585C079A-57ED-E10A-9833-930FF51ED4E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4012" y="184547"/>
            <a:ext cx="1319865" cy="590466"/>
          </a:xfrm>
          <a:prstGeom prst="rect">
            <a:avLst/>
          </a:prstGeom>
        </p:spPr>
      </p:pic>
      <p:pic>
        <p:nvPicPr>
          <p:cNvPr id="17" name="Grafik 16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FC115E6E-9965-635E-F594-54F2A474781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47"/>
            <a:ext cx="2479260" cy="619815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303D84FD-3EA2-CD35-3082-00D5EBC49C7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11266" y="5185611"/>
            <a:ext cx="397879" cy="39787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9344ADD0-8B60-6A5D-F881-D467EE3633E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27323" y="5158491"/>
            <a:ext cx="397879" cy="397879"/>
          </a:xfrm>
          <a:prstGeom prst="rect">
            <a:avLst/>
          </a:prstGeom>
        </p:spPr>
      </p:pic>
      <p:sp>
        <p:nvSpPr>
          <p:cNvPr id="7" name="Textplatzhalter 5">
            <a:extLst>
              <a:ext uri="{FF2B5EF4-FFF2-40B4-BE49-F238E27FC236}">
                <a16:creationId xmlns:a16="http://schemas.microsoft.com/office/drawing/2014/main" id="{5C485A5E-E788-86C6-EFDF-CF540986A8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80883" y="5236883"/>
            <a:ext cx="4289439" cy="29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FreightText Pro Book" panose="02000603060000020004" pitchFamily="2" charset="0"/>
              </a:defRPr>
            </a:lvl1pPr>
          </a:lstStyle>
          <a:p>
            <a:pPr lvl="0"/>
            <a:r>
              <a:rPr lang="de-DE"/>
              <a:t>Internetseite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BB18B917-4DA2-7B85-AB65-114B0BB0AB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391295" y="5233125"/>
            <a:ext cx="4289439" cy="29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FreightText Pro Book" panose="02000603060000020004" pitchFamily="2" charset="0"/>
              </a:defRPr>
            </a:lvl1pPr>
          </a:lstStyle>
          <a:p>
            <a:pPr lvl="0"/>
            <a:r>
              <a:rPr lang="de-DE"/>
              <a:t>Internetseite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97C8EEDE-4156-410F-BCC6-3933012D958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0883" y="4802559"/>
            <a:ext cx="4289439" cy="29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FreightText Pro Book" panose="02000603060000020004" pitchFamily="2" charset="0"/>
              </a:defRPr>
            </a:lvl1pPr>
          </a:lstStyle>
          <a:p>
            <a:pPr lvl="0"/>
            <a:r>
              <a:rPr lang="de-DE"/>
              <a:t>@Accoutname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D6BFD381-67DF-C3F0-650F-2A913F7F5D3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81426" y="4758668"/>
            <a:ext cx="4289439" cy="29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FreightText Pro Book" panose="02000603060000020004" pitchFamily="2" charset="0"/>
              </a:defRPr>
            </a:lvl1pPr>
          </a:lstStyle>
          <a:p>
            <a:pPr lvl="0"/>
            <a:r>
              <a:rPr lang="de-DE"/>
              <a:t>@Accoutname</a:t>
            </a:r>
          </a:p>
        </p:txBody>
      </p:sp>
      <p:sp>
        <p:nvSpPr>
          <p:cNvPr id="26" name="Textplatzhalter 5">
            <a:extLst>
              <a:ext uri="{FF2B5EF4-FFF2-40B4-BE49-F238E27FC236}">
                <a16:creationId xmlns:a16="http://schemas.microsoft.com/office/drawing/2014/main" id="{9F004591-733D-8116-A182-E72E2093CAD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381426" y="5668017"/>
            <a:ext cx="4289439" cy="29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FreightText Pro Book" panose="02000603060000020004" pitchFamily="2" charset="0"/>
              </a:defRPr>
            </a:lvl1pPr>
          </a:lstStyle>
          <a:p>
            <a:pPr lvl="0"/>
            <a:r>
              <a:rPr lang="de-DE"/>
              <a:t>@Accoutname</a:t>
            </a:r>
          </a:p>
        </p:txBody>
      </p:sp>
    </p:spTree>
    <p:extLst>
      <p:ext uri="{BB962C8B-B14F-4D97-AF65-F5344CB8AC3E}">
        <p14:creationId xmlns:p14="http://schemas.microsoft.com/office/powerpoint/2010/main" val="324943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3588356F-AB5C-D909-8A4D-57D7E2106F6D}"/>
              </a:ext>
            </a:extLst>
          </p:cNvPr>
          <p:cNvSpPr/>
          <p:nvPr userDrawn="1"/>
        </p:nvSpPr>
        <p:spPr>
          <a:xfrm>
            <a:off x="0" y="934224"/>
            <a:ext cx="12192000" cy="4634622"/>
          </a:xfrm>
          <a:prstGeom prst="rect">
            <a:avLst/>
          </a:prstGeom>
          <a:solidFill>
            <a:srgbClr val="1829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C3818"/>
              </a:solidFill>
            </a:endParaRPr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25E496D7-74D2-C511-BA23-768B4232B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5251" y="1101286"/>
            <a:ext cx="5923696" cy="196942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Neue Plak Wide Black" panose="020B0A07030202020204" pitchFamily="34" charset="77"/>
              </a:defRPr>
            </a:lvl1pPr>
          </a:lstStyle>
          <a:p>
            <a:r>
              <a:rPr lang="de-DE"/>
              <a:t>Vielen Dank für die Aufmerksamkeit und Teilnahme!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613AB729-1F1C-4312-877E-59CF3006C98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5251" y="3346532"/>
            <a:ext cx="5923695" cy="473076"/>
          </a:xfrm>
        </p:spPr>
        <p:txBody>
          <a:bodyPr>
            <a:normAutofit/>
          </a:bodyPr>
          <a:lstStyle>
            <a:lvl1pPr marL="0" indent="0">
              <a:buNone/>
              <a:defRPr sz="2200" b="0">
                <a:solidFill>
                  <a:schemeClr val="bg1"/>
                </a:solidFill>
                <a:latin typeface="Neue Plak Text" panose="020B0804030202020204" pitchFamily="34" charset="0"/>
              </a:defRPr>
            </a:lvl1pPr>
          </a:lstStyle>
          <a:p>
            <a:pPr lvl="0"/>
            <a:r>
              <a:rPr lang="de-DE"/>
              <a:t>Projekt NBAU im Internet:</a:t>
            </a:r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79E376CF-B4C3-2000-FDCB-F5B6CEBCF8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5251" y="4095432"/>
            <a:ext cx="5923694" cy="1149646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FreightText Pro Bold" panose="02000803080000020004" charset="0"/>
              </a:defRPr>
            </a:lvl1pPr>
          </a:lstStyle>
          <a:p>
            <a:r>
              <a:rPr lang="de-DE" sz="1600"/>
              <a:t>https://bfw-bb.eu/nbau/</a:t>
            </a:r>
          </a:p>
          <a:p>
            <a:r>
              <a:rPr lang="de-DE" sz="1600"/>
              <a:t>https://nexteconomylab.de/de/projekte/nachhaltigkeit-im-bau </a:t>
            </a:r>
          </a:p>
          <a:p>
            <a:pPr lvl="0"/>
            <a:endParaRPr lang="de-DE"/>
          </a:p>
        </p:txBody>
      </p:sp>
      <p:sp>
        <p:nvSpPr>
          <p:cNvPr id="27" name="Bildplatzhalter 26">
            <a:extLst>
              <a:ext uri="{FF2B5EF4-FFF2-40B4-BE49-F238E27FC236}">
                <a16:creationId xmlns:a16="http://schemas.microsoft.com/office/drawing/2014/main" id="{2A45A7D6-89D9-7407-8744-2B871BE69BE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42125" y="934224"/>
            <a:ext cx="5349875" cy="463462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/>
          </a:p>
        </p:txBody>
      </p:sp>
      <p:pic>
        <p:nvPicPr>
          <p:cNvPr id="23" name="Grafik 22" descr="Ein Bild, das Grafiken, Screenshot, Schrift, Grafikdesign enthält.&#10;&#10;Automatisch generierte Beschreibung">
            <a:extLst>
              <a:ext uri="{FF2B5EF4-FFF2-40B4-BE49-F238E27FC236}">
                <a16:creationId xmlns:a16="http://schemas.microsoft.com/office/drawing/2014/main" id="{FA0E1F6C-E08B-BC4B-6E98-B47565717B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4012" y="184547"/>
            <a:ext cx="1319865" cy="590466"/>
          </a:xfrm>
          <a:prstGeom prst="rect">
            <a:avLst/>
          </a:prstGeom>
        </p:spPr>
      </p:pic>
      <p:pic>
        <p:nvPicPr>
          <p:cNvPr id="3" name="Grafik 2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6DFA9EF9-76AB-BCA4-B15E-7D31CF33142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47"/>
            <a:ext cx="2479260" cy="619815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99973D7A-109B-2904-82D0-0ACA6D53FAD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46965" y="119615"/>
            <a:ext cx="1124514" cy="749677"/>
          </a:xfrm>
          <a:prstGeom prst="rect">
            <a:avLst/>
          </a:prstGeom>
        </p:spPr>
      </p:pic>
      <p:pic>
        <p:nvPicPr>
          <p:cNvPr id="6" name="Grafik 5" descr="Ein Bild, das Screenshot, Grafiken, Schrift, Grafikdesign enthält.&#10;&#10;Automatisch generierte Beschreibung">
            <a:extLst>
              <a:ext uri="{FF2B5EF4-FFF2-40B4-BE49-F238E27FC236}">
                <a16:creationId xmlns:a16="http://schemas.microsoft.com/office/drawing/2014/main" id="{2AC6A454-46D9-DBFE-BF65-4DCA6563E74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38721" y="233678"/>
            <a:ext cx="1858513" cy="500914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6D66D90C-382E-97C5-A83A-5947A1E9E6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097" y="5595706"/>
            <a:ext cx="4455155" cy="1262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29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ele und Ablau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4BCE0808-C8A5-7B3A-DAC9-84FC36D9343B}"/>
              </a:ext>
            </a:extLst>
          </p:cNvPr>
          <p:cNvSpPr/>
          <p:nvPr userDrawn="1"/>
        </p:nvSpPr>
        <p:spPr>
          <a:xfrm>
            <a:off x="-2" y="952501"/>
            <a:ext cx="12191999" cy="5905499"/>
          </a:xfrm>
          <a:prstGeom prst="rect">
            <a:avLst/>
          </a:prstGeom>
          <a:solidFill>
            <a:srgbClr val="E8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DE1CE2-78B4-055F-18A8-76EB8F83940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559805" y="1189083"/>
            <a:ext cx="11072387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200" b="0">
                <a:solidFill>
                  <a:srgbClr val="182952"/>
                </a:solidFill>
                <a:latin typeface="Neue Plak Wide Black" panose="020B0A07030202020204" pitchFamily="34" charset="0"/>
              </a:defRPr>
            </a:lvl1pPr>
          </a:lstStyle>
          <a:p>
            <a:r>
              <a:rPr lang="de-DE"/>
              <a:t>Ziele/Ablauf der Präsentation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96ED105-A951-DB5B-3278-2C68E789879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362" y="2111466"/>
            <a:ext cx="11017829" cy="4427557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>
              <a:buAutoNum type="arabicPeriod"/>
              <a:defRPr sz="2400" b="0">
                <a:solidFill>
                  <a:schemeClr val="tx1"/>
                </a:solidFill>
                <a:latin typeface="Neue Plak Text" panose="020B0804030202020204" pitchFamily="34" charset="0"/>
              </a:defRPr>
            </a:lvl1pPr>
            <a:lvl2pPr>
              <a:defRPr sz="2200">
                <a:latin typeface="FreightText Pro Book" panose="02000603060000020004" pitchFamily="50" charset="0"/>
              </a:defRPr>
            </a:lvl2pPr>
          </a:lstStyle>
          <a:p>
            <a:pPr lvl="0"/>
            <a:r>
              <a:rPr lang="de-DE"/>
              <a:t>Thema XYZ</a:t>
            </a:r>
          </a:p>
          <a:p>
            <a:pPr lvl="1"/>
            <a:r>
              <a:rPr lang="de-DE"/>
              <a:t>Unterthema A</a:t>
            </a:r>
          </a:p>
          <a:p>
            <a:pPr lvl="1"/>
            <a:r>
              <a:rPr lang="de-DE"/>
              <a:t>Unterthema B</a:t>
            </a:r>
          </a:p>
          <a:p>
            <a:pPr lvl="0"/>
            <a:r>
              <a:rPr lang="de-DE"/>
              <a:t>Thema XYZ</a:t>
            </a:r>
          </a:p>
          <a:p>
            <a:pPr lvl="1"/>
            <a:r>
              <a:rPr lang="de-DE"/>
              <a:t>Unterthema C</a:t>
            </a:r>
          </a:p>
          <a:p>
            <a:pPr lvl="1"/>
            <a:r>
              <a:rPr lang="de-DE"/>
              <a:t>Unterthema D</a:t>
            </a:r>
          </a:p>
          <a:p>
            <a:pPr lvl="0"/>
            <a:r>
              <a:rPr lang="de-DE"/>
              <a:t>Thema XYZ</a:t>
            </a:r>
          </a:p>
          <a:p>
            <a:pPr lvl="1"/>
            <a:r>
              <a:rPr lang="de-DE"/>
              <a:t>Unterthema E</a:t>
            </a:r>
          </a:p>
          <a:p>
            <a:pPr lvl="1"/>
            <a:r>
              <a:rPr lang="de-DE"/>
              <a:t>Unterthema F</a:t>
            </a:r>
          </a:p>
        </p:txBody>
      </p:sp>
      <p:pic>
        <p:nvPicPr>
          <p:cNvPr id="3" name="Grafik 2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05E71F46-E836-2BEA-3D27-562EA37509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47"/>
            <a:ext cx="2479260" cy="619815"/>
          </a:xfrm>
          <a:prstGeom prst="rect">
            <a:avLst/>
          </a:prstGeom>
        </p:spPr>
      </p:pic>
      <p:pic>
        <p:nvPicPr>
          <p:cNvPr id="8" name="Grafik 7" descr="Ein Bild, das Grafiken, Screenshot, Schrift, Grafikdesign enthält.&#10;&#10;Automatisch generierte Beschreibung">
            <a:extLst>
              <a:ext uri="{FF2B5EF4-FFF2-40B4-BE49-F238E27FC236}">
                <a16:creationId xmlns:a16="http://schemas.microsoft.com/office/drawing/2014/main" id="{BEE409A8-BFE4-1A49-89DA-E2CF47F73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4012" y="184547"/>
            <a:ext cx="1319865" cy="59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87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4BCE0808-C8A5-7B3A-DAC9-84FC36D9343B}"/>
              </a:ext>
            </a:extLst>
          </p:cNvPr>
          <p:cNvSpPr/>
          <p:nvPr userDrawn="1"/>
        </p:nvSpPr>
        <p:spPr>
          <a:xfrm>
            <a:off x="0" y="952500"/>
            <a:ext cx="12191999" cy="5905499"/>
          </a:xfrm>
          <a:prstGeom prst="rect">
            <a:avLst/>
          </a:prstGeom>
          <a:solidFill>
            <a:srgbClr val="E8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DE1CE2-78B4-055F-18A8-76EB8F8394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805" y="1189083"/>
            <a:ext cx="11072387" cy="6858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200" b="0">
                <a:solidFill>
                  <a:srgbClr val="182952"/>
                </a:solidFill>
                <a:latin typeface="Neue Plak Wide Black" panose="020B0A07030202020204" pitchFamily="34" charset="0"/>
              </a:defRPr>
            </a:lvl1pPr>
          </a:lstStyle>
          <a:p>
            <a:r>
              <a:rPr lang="de-DE"/>
              <a:t>Überschrift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96ED105-A951-DB5B-3278-2C68E789879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362" y="2111466"/>
            <a:ext cx="11017829" cy="4090926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>
              <a:buFont typeface="Arial" panose="020B0604020202020204" pitchFamily="34" charset="0"/>
              <a:buChar char="•"/>
              <a:defRPr sz="2400" b="0">
                <a:solidFill>
                  <a:schemeClr val="tx1"/>
                </a:solidFill>
                <a:latin typeface="FreightText Pro Book" panose="02000603060000020004" pitchFamily="50" charset="0"/>
              </a:defRPr>
            </a:lvl1pPr>
          </a:lstStyle>
          <a:p>
            <a:pPr lvl="0"/>
            <a:r>
              <a:rPr lang="de-DE"/>
              <a:t>Text hinzufügen</a:t>
            </a:r>
          </a:p>
        </p:txBody>
      </p:sp>
      <p:pic>
        <p:nvPicPr>
          <p:cNvPr id="3" name="Grafik 2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05E71F46-E836-2BEA-3D27-562EA37509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47"/>
            <a:ext cx="2479260" cy="619815"/>
          </a:xfrm>
          <a:prstGeom prst="rect">
            <a:avLst/>
          </a:prstGeom>
        </p:spPr>
      </p:pic>
      <p:pic>
        <p:nvPicPr>
          <p:cNvPr id="8" name="Grafik 7" descr="Ein Bild, das Grafiken, Screenshot, Schrift, Grafikdesign enthält.&#10;&#10;Automatisch generierte Beschreibung">
            <a:extLst>
              <a:ext uri="{FF2B5EF4-FFF2-40B4-BE49-F238E27FC236}">
                <a16:creationId xmlns:a16="http://schemas.microsoft.com/office/drawing/2014/main" id="{BEE409A8-BFE4-1A49-89DA-E2CF47F73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4012" y="184547"/>
            <a:ext cx="1319865" cy="59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15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191571A0-49BE-6C75-112E-8504C49FB21F}"/>
              </a:ext>
            </a:extLst>
          </p:cNvPr>
          <p:cNvSpPr/>
          <p:nvPr userDrawn="1"/>
        </p:nvSpPr>
        <p:spPr>
          <a:xfrm>
            <a:off x="0" y="952500"/>
            <a:ext cx="12191999" cy="5905499"/>
          </a:xfrm>
          <a:prstGeom prst="rect">
            <a:avLst/>
          </a:prstGeom>
          <a:solidFill>
            <a:srgbClr val="E8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0E684C-097D-4224-083C-A8654297D5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5249" y="1167116"/>
            <a:ext cx="6643063" cy="826861"/>
          </a:xfrm>
          <a:prstGeom prst="rect">
            <a:avLst/>
          </a:prstGeom>
        </p:spPr>
        <p:txBody>
          <a:bodyPr anchor="t"/>
          <a:lstStyle>
            <a:lvl1pPr>
              <a:defRPr sz="3200">
                <a:solidFill>
                  <a:srgbClr val="182952"/>
                </a:solidFill>
                <a:latin typeface="Neue Plak Wide Black" panose="020B0A07030202020204" pitchFamily="34" charset="0"/>
              </a:defRPr>
            </a:lvl1pPr>
          </a:lstStyle>
          <a:p>
            <a:r>
              <a:rPr lang="de-DE"/>
              <a:t>Überschrift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429C4A1D-9F88-7832-AD52-A9C32D22EC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5250" y="2208592"/>
            <a:ext cx="6643062" cy="438048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  <a:latin typeface="FreightText Pro Book" panose="02000603060000020004" pitchFamily="50" charset="0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2EFCE420-E2E7-8C22-F727-DABBCE062D0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91425" y="952500"/>
            <a:ext cx="4600575" cy="59055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pic>
        <p:nvPicPr>
          <p:cNvPr id="3" name="Grafik 2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DDF8853A-65E6-15EF-1757-8BE464F14F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47"/>
            <a:ext cx="2479260" cy="619815"/>
          </a:xfrm>
          <a:prstGeom prst="rect">
            <a:avLst/>
          </a:prstGeom>
        </p:spPr>
      </p:pic>
      <p:pic>
        <p:nvPicPr>
          <p:cNvPr id="11" name="Grafik 10" descr="Ein Bild, das Grafiken, Screenshot, Schrift, Grafikdesign enthält.&#10;&#10;Automatisch generierte Beschreibung">
            <a:extLst>
              <a:ext uri="{FF2B5EF4-FFF2-40B4-BE49-F238E27FC236}">
                <a16:creationId xmlns:a16="http://schemas.microsoft.com/office/drawing/2014/main" id="{2D967D00-B118-5702-9595-381305BE32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4012" y="184547"/>
            <a:ext cx="1319865" cy="59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85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wechsel/Struktur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667CE1CA-718D-1351-152F-885021239BE3}"/>
              </a:ext>
            </a:extLst>
          </p:cNvPr>
          <p:cNvSpPr/>
          <p:nvPr userDrawn="1"/>
        </p:nvSpPr>
        <p:spPr>
          <a:xfrm>
            <a:off x="422694" y="942975"/>
            <a:ext cx="11395495" cy="5484432"/>
          </a:xfrm>
          <a:prstGeom prst="rect">
            <a:avLst/>
          </a:prstGeom>
          <a:solidFill>
            <a:srgbClr val="0044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79236BB-83ED-EF78-7C71-33AD99373B2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83568" y="2244725"/>
            <a:ext cx="8424862" cy="2368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  <a:latin typeface="Neue Plak Wide Black" panose="020B0A07030202020204" pitchFamily="34" charset="77"/>
              </a:defRPr>
            </a:lvl1pPr>
          </a:lstStyle>
          <a:p>
            <a:pPr lvl="0"/>
            <a:r>
              <a:rPr lang="de-DE">
                <a:latin typeface="Neue Plak Wide Black" panose="020B0A07030202020204" pitchFamily="34" charset="77"/>
              </a:rPr>
              <a:t>Aufgabe/Frage?</a:t>
            </a:r>
            <a:endParaRPr lang="de-DE"/>
          </a:p>
        </p:txBody>
      </p:sp>
      <p:pic>
        <p:nvPicPr>
          <p:cNvPr id="2" name="Grafik 1" descr="Ein Bild, das Grafiken, Screenshot, Schrift, Grafikdesign enthält.&#10;&#10;Automatisch generierte Beschreibung">
            <a:extLst>
              <a:ext uri="{FF2B5EF4-FFF2-40B4-BE49-F238E27FC236}">
                <a16:creationId xmlns:a16="http://schemas.microsoft.com/office/drawing/2014/main" id="{42AB68D7-4950-EBF7-E09A-62B25DDCD3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4012" y="184547"/>
            <a:ext cx="1319865" cy="590466"/>
          </a:xfrm>
          <a:prstGeom prst="rect">
            <a:avLst/>
          </a:prstGeom>
        </p:spPr>
      </p:pic>
      <p:pic>
        <p:nvPicPr>
          <p:cNvPr id="9" name="Grafik 8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482A4C68-A791-2B77-42D3-0B18004954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47"/>
            <a:ext cx="2479260" cy="61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69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gabe/Fr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38FD85-6981-67C7-2CE1-87BBE6F6E997}"/>
              </a:ext>
            </a:extLst>
          </p:cNvPr>
          <p:cNvSpPr/>
          <p:nvPr userDrawn="1"/>
        </p:nvSpPr>
        <p:spPr>
          <a:xfrm>
            <a:off x="422694" y="942975"/>
            <a:ext cx="11395495" cy="5484432"/>
          </a:xfrm>
          <a:prstGeom prst="rect">
            <a:avLst/>
          </a:prstGeom>
          <a:solidFill>
            <a:srgbClr val="0088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6936B9F-A779-496C-6316-3F0E34F39B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97622" y="1510761"/>
            <a:ext cx="9996756" cy="425350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bg1"/>
                </a:solidFill>
                <a:latin typeface="Neue Plak Wide Black" panose="020B0A07030202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>
                <a:latin typeface="Neue Plak Wide Black" panose="020B0A07030202020204" pitchFamily="34" charset="77"/>
              </a:rPr>
              <a:t>Frage z.B. </a:t>
            </a:r>
            <a:r>
              <a:rPr kumimoji="0" lang="de-DE" sz="3600" b="1" i="0" u="none" strike="noStrike" kern="1200" cap="none" spc="0" normalizeH="0" baseline="0" noProof="0">
                <a:ln>
                  <a:noFill/>
                </a:ln>
                <a:solidFill>
                  <a:srgbClr val="182851"/>
                </a:solidFill>
                <a:effectLst/>
                <a:uLnTx/>
                <a:uFillTx/>
                <a:latin typeface="Neue Plak Wide Black" panose="020B0504030202020204" pitchFamily="34" charset="77"/>
                <a:ea typeface="+mn-ea"/>
                <a:cs typeface="+mn-cs"/>
              </a:rPr>
              <a:t>Was braucht es, </a:t>
            </a:r>
            <a:br>
              <a:rPr kumimoji="0" lang="de-DE" sz="3600" b="1" i="0" u="none" strike="noStrike" kern="1200" cap="none" spc="0" normalizeH="0" baseline="0" noProof="0">
                <a:ln>
                  <a:noFill/>
                </a:ln>
                <a:solidFill>
                  <a:srgbClr val="182851"/>
                </a:solidFill>
                <a:effectLst/>
                <a:uLnTx/>
                <a:uFillTx/>
                <a:latin typeface="Neue Plak Wide Black" panose="020B0504030202020204" pitchFamily="34" charset="77"/>
                <a:ea typeface="+mn-ea"/>
                <a:cs typeface="+mn-cs"/>
              </a:rPr>
            </a:br>
            <a:r>
              <a:rPr kumimoji="0" lang="de-DE" sz="3600" b="1" i="0" u="none" strike="noStrike" kern="1200" cap="none" spc="0" normalizeH="0" baseline="0" noProof="0">
                <a:ln>
                  <a:noFill/>
                </a:ln>
                <a:solidFill>
                  <a:srgbClr val="182851"/>
                </a:solidFill>
                <a:effectLst/>
                <a:uLnTx/>
                <a:uFillTx/>
                <a:latin typeface="Neue Plak Wide Black" panose="020B0504030202020204" pitchFamily="34" charset="77"/>
                <a:ea typeface="+mn-ea"/>
                <a:cs typeface="+mn-cs"/>
              </a:rPr>
              <a:t>um diese Herausforderungen anzugehen, Verantwortung </a:t>
            </a:r>
            <a:br>
              <a:rPr kumimoji="0" lang="de-DE" sz="3600" b="1" i="0" u="none" strike="noStrike" kern="1200" cap="none" spc="0" normalizeH="0" baseline="0" noProof="0">
                <a:ln>
                  <a:noFill/>
                </a:ln>
                <a:solidFill>
                  <a:srgbClr val="182851"/>
                </a:solidFill>
                <a:effectLst/>
                <a:uLnTx/>
                <a:uFillTx/>
                <a:latin typeface="Neue Plak Wide Black" panose="020B0504030202020204" pitchFamily="34" charset="77"/>
                <a:ea typeface="+mn-ea"/>
                <a:cs typeface="+mn-cs"/>
              </a:rPr>
            </a:br>
            <a:r>
              <a:rPr kumimoji="0" lang="de-DE" sz="3600" b="1" i="0" u="none" strike="noStrike" kern="1200" cap="none" spc="0" normalizeH="0" baseline="0" noProof="0">
                <a:ln>
                  <a:noFill/>
                </a:ln>
                <a:solidFill>
                  <a:srgbClr val="182851"/>
                </a:solidFill>
                <a:effectLst/>
                <a:uLnTx/>
                <a:uFillTx/>
                <a:latin typeface="Neue Plak Wide Black" panose="020B0504030202020204" pitchFamily="34" charset="77"/>
                <a:ea typeface="+mn-ea"/>
                <a:cs typeface="+mn-cs"/>
              </a:rPr>
              <a:t>zu übernehmen </a:t>
            </a:r>
            <a:br>
              <a:rPr kumimoji="0" lang="de-DE" sz="3600" b="1" i="0" u="none" strike="noStrike" kern="1200" cap="none" spc="0" normalizeH="0" baseline="0" noProof="0">
                <a:ln>
                  <a:noFill/>
                </a:ln>
                <a:solidFill>
                  <a:srgbClr val="182851"/>
                </a:solidFill>
                <a:effectLst/>
                <a:uLnTx/>
                <a:uFillTx/>
                <a:latin typeface="Neue Plak Wide Black" panose="020B0504030202020204" pitchFamily="34" charset="77"/>
                <a:ea typeface="+mn-ea"/>
                <a:cs typeface="+mn-cs"/>
              </a:rPr>
            </a:br>
            <a:r>
              <a:rPr kumimoji="0" lang="de-DE" sz="3600" b="1" i="0" u="none" strike="noStrike" kern="1200" cap="none" spc="0" normalizeH="0" baseline="0" noProof="0">
                <a:ln>
                  <a:noFill/>
                </a:ln>
                <a:solidFill>
                  <a:srgbClr val="182851"/>
                </a:solidFill>
                <a:effectLst/>
                <a:uLnTx/>
                <a:uFillTx/>
                <a:latin typeface="Neue Plak Wide Black" panose="020B0504030202020204" pitchFamily="34" charset="77"/>
                <a:ea typeface="+mn-ea"/>
                <a:cs typeface="+mn-cs"/>
              </a:rPr>
              <a:t>und sie zu lösen?</a:t>
            </a:r>
          </a:p>
          <a:p>
            <a:pPr lvl="0"/>
            <a:endParaRPr lang="de-DE"/>
          </a:p>
        </p:txBody>
      </p:sp>
      <p:pic>
        <p:nvPicPr>
          <p:cNvPr id="2" name="Grafik 1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CC15C311-4A2B-339F-6030-F7077807F0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47"/>
            <a:ext cx="2479260" cy="619815"/>
          </a:xfrm>
          <a:prstGeom prst="rect">
            <a:avLst/>
          </a:prstGeom>
        </p:spPr>
      </p:pic>
      <p:pic>
        <p:nvPicPr>
          <p:cNvPr id="9" name="Grafik 8" descr="Ein Bild, das Grafiken, Screenshot, Schrift, Grafikdesign enthält.&#10;&#10;Automatisch generierte Beschreibung">
            <a:extLst>
              <a:ext uri="{FF2B5EF4-FFF2-40B4-BE49-F238E27FC236}">
                <a16:creationId xmlns:a16="http://schemas.microsoft.com/office/drawing/2014/main" id="{B5584395-E9DF-2397-DE50-16CC53A8D3D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4012" y="184547"/>
            <a:ext cx="1319865" cy="59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492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se">
    <p:bg>
      <p:bgPr>
        <a:solidFill>
          <a:srgbClr val="E8ED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C38AC1A-A127-037F-E0A4-603BCD9E9BFD}"/>
              </a:ext>
            </a:extLst>
          </p:cNvPr>
          <p:cNvSpPr/>
          <p:nvPr userDrawn="1"/>
        </p:nvSpPr>
        <p:spPr>
          <a:xfrm>
            <a:off x="916110" y="1790189"/>
            <a:ext cx="10359777" cy="10135621"/>
          </a:xfrm>
          <a:prstGeom prst="ellipse">
            <a:avLst/>
          </a:prstGeom>
          <a:solidFill>
            <a:srgbClr val="0044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BD622B2-C5DF-0BA4-8A36-1D4E97C5E862}"/>
              </a:ext>
            </a:extLst>
          </p:cNvPr>
          <p:cNvSpPr txBox="1"/>
          <p:nvPr userDrawn="1"/>
        </p:nvSpPr>
        <p:spPr>
          <a:xfrm>
            <a:off x="3589562" y="4730282"/>
            <a:ext cx="5012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>
                <a:solidFill>
                  <a:schemeClr val="bg1"/>
                </a:solidFill>
                <a:latin typeface="Neue Plak Wide Black" panose="020B0A07030202020204" pitchFamily="34" charset="77"/>
              </a:rPr>
              <a:t>Pause</a:t>
            </a:r>
          </a:p>
        </p:txBody>
      </p:sp>
      <p:pic>
        <p:nvPicPr>
          <p:cNvPr id="12" name="Grafik 11" descr="Kaffee mit einfarbiger Füllung">
            <a:extLst>
              <a:ext uri="{FF2B5EF4-FFF2-40B4-BE49-F238E27FC236}">
                <a16:creationId xmlns:a16="http://schemas.microsoft.com/office/drawing/2014/main" id="{605B049B-6185-1F1A-2C95-D6796E37DF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422185" y="3230245"/>
            <a:ext cx="1347629" cy="1347629"/>
          </a:xfrm>
          <a:prstGeom prst="rect">
            <a:avLst/>
          </a:prstGeom>
        </p:spPr>
      </p:pic>
      <p:pic>
        <p:nvPicPr>
          <p:cNvPr id="2" name="Grafik 1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0289906A-AA64-80B5-2777-513E6E94E6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47"/>
            <a:ext cx="2479260" cy="619815"/>
          </a:xfrm>
          <a:prstGeom prst="rect">
            <a:avLst/>
          </a:prstGeom>
        </p:spPr>
      </p:pic>
      <p:pic>
        <p:nvPicPr>
          <p:cNvPr id="8" name="Grafik 7" descr="Ein Bild, das Grafiken, Screenshot, Schrift, Grafikdesign enthält.&#10;&#10;Automatisch generierte Beschreibung">
            <a:extLst>
              <a:ext uri="{FF2B5EF4-FFF2-40B4-BE49-F238E27FC236}">
                <a16:creationId xmlns:a16="http://schemas.microsoft.com/office/drawing/2014/main" id="{F4AC7C5F-8DB6-3693-16A7-4FB61118823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4012" y="184547"/>
            <a:ext cx="1319865" cy="59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715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wechsel, Frage, Diskussion">
    <p:bg>
      <p:bgPr>
        <a:solidFill>
          <a:srgbClr val="E8ED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3">
            <a:extLst>
              <a:ext uri="{FF2B5EF4-FFF2-40B4-BE49-F238E27FC236}">
                <a16:creationId xmlns:a16="http://schemas.microsoft.com/office/drawing/2014/main" id="{4C7C5CA4-A2C5-786C-705B-1E2900BB9CF3}"/>
              </a:ext>
            </a:extLst>
          </p:cNvPr>
          <p:cNvSpPr/>
          <p:nvPr userDrawn="1"/>
        </p:nvSpPr>
        <p:spPr>
          <a:xfrm>
            <a:off x="916110" y="1790189"/>
            <a:ext cx="10359777" cy="10135621"/>
          </a:xfrm>
          <a:prstGeom prst="ellipse">
            <a:avLst/>
          </a:prstGeom>
          <a:solidFill>
            <a:srgbClr val="0088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66CA15AB-3380-FA92-683D-F1E347D617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47"/>
            <a:ext cx="2479260" cy="619815"/>
          </a:xfrm>
          <a:prstGeom prst="rect">
            <a:avLst/>
          </a:prstGeom>
        </p:spPr>
      </p:pic>
      <p:pic>
        <p:nvPicPr>
          <p:cNvPr id="6" name="Grafik 5" descr="Ein Bild, das Grafiken, Screenshot, Schrift, Grafikdesign enthält.&#10;&#10;Automatisch generierte Beschreibung">
            <a:extLst>
              <a:ext uri="{FF2B5EF4-FFF2-40B4-BE49-F238E27FC236}">
                <a16:creationId xmlns:a16="http://schemas.microsoft.com/office/drawing/2014/main" id="{E828A12A-D62C-22A1-54C8-C84D330A297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4012" y="184547"/>
            <a:ext cx="1319865" cy="590466"/>
          </a:xfrm>
          <a:prstGeom prst="rect">
            <a:avLst/>
          </a:prstGeom>
        </p:spPr>
      </p:pic>
      <p:sp>
        <p:nvSpPr>
          <p:cNvPr id="2" name="Textplatzhalter 6">
            <a:extLst>
              <a:ext uri="{FF2B5EF4-FFF2-40B4-BE49-F238E27FC236}">
                <a16:creationId xmlns:a16="http://schemas.microsoft.com/office/drawing/2014/main" id="{74BE0BB1-D9C4-048B-FBC2-A63C6C158E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25855" y="4125433"/>
            <a:ext cx="3340289" cy="1608322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  <a:latin typeface="Neue Plak Wide Black" panose="020B0A07030202020204" pitchFamily="34" charset="77"/>
              </a:defRPr>
            </a:lvl1pPr>
          </a:lstStyle>
          <a:p>
            <a:pPr lvl="0"/>
            <a:r>
              <a:rPr lang="de-DE">
                <a:latin typeface="Neue Plak Wide Black" panose="020B0A07030202020204" pitchFamily="34" charset="77"/>
              </a:rPr>
              <a:t>Text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7931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folie_exter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>
            <a:extLst>
              <a:ext uri="{FF2B5EF4-FFF2-40B4-BE49-F238E27FC236}">
                <a16:creationId xmlns:a16="http://schemas.microsoft.com/office/drawing/2014/main" id="{92B2E21D-10D7-2ADC-A8D4-273D5D10B161}"/>
              </a:ext>
            </a:extLst>
          </p:cNvPr>
          <p:cNvSpPr/>
          <p:nvPr userDrawn="1"/>
        </p:nvSpPr>
        <p:spPr>
          <a:xfrm>
            <a:off x="486299" y="962667"/>
            <a:ext cx="11315176" cy="736663"/>
          </a:xfrm>
          <a:prstGeom prst="rect">
            <a:avLst/>
          </a:prstGeom>
          <a:solidFill>
            <a:srgbClr val="E8ED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ADAAD358-6D56-BF67-23FB-CF1DA327C6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9238" y="3629323"/>
            <a:ext cx="4765071" cy="428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FreightText Pro Book" panose="02000603060000020004" pitchFamily="2" charset="0"/>
              </a:defRPr>
            </a:lvl1pPr>
          </a:lstStyle>
          <a:p>
            <a:pPr lvl="0"/>
            <a:r>
              <a:rPr lang="de-DE"/>
              <a:t>E-Mailadresse der vortragenden Person(en)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61F5FA7-5C7A-2762-BEDF-15B7F1FC1CE5}"/>
              </a:ext>
            </a:extLst>
          </p:cNvPr>
          <p:cNvSpPr txBox="1"/>
          <p:nvPr userDrawn="1"/>
        </p:nvSpPr>
        <p:spPr>
          <a:xfrm>
            <a:off x="486298" y="961912"/>
            <a:ext cx="5742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0" i="0" u="none" strike="noStrike" kern="1200" cap="none" spc="0" normalizeH="0" baseline="0" noProof="0">
                <a:ln>
                  <a:noFill/>
                </a:ln>
                <a:solidFill>
                  <a:srgbClr val="182952"/>
                </a:solidFill>
                <a:effectLst/>
                <a:uLnTx/>
                <a:uFillTx/>
                <a:latin typeface="Neue Plak Wide Black" panose="020B0A07030202020204" pitchFamily="34" charset="77"/>
                <a:ea typeface="+mn-ea"/>
                <a:cs typeface="+mn-cs"/>
              </a:rPr>
              <a:t>Kontakt</a:t>
            </a:r>
          </a:p>
        </p:txBody>
      </p:sp>
      <p:pic>
        <p:nvPicPr>
          <p:cNvPr id="14" name="Grafik 13" descr="Ein Bild, das Schwarz, Dunkelheit, Schwarzweiß, Screenshot enthält.&#10;&#10;Automatisch generierte Beschreibung">
            <a:extLst>
              <a:ext uri="{FF2B5EF4-FFF2-40B4-BE49-F238E27FC236}">
                <a16:creationId xmlns:a16="http://schemas.microsoft.com/office/drawing/2014/main" id="{30BBDCA1-113D-AB74-BD84-FD422C244A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9238" y="4902595"/>
            <a:ext cx="448574" cy="448574"/>
          </a:xfrm>
          <a:prstGeom prst="rect">
            <a:avLst/>
          </a:prstGeom>
        </p:spPr>
      </p:pic>
      <p:pic>
        <p:nvPicPr>
          <p:cNvPr id="3" name="Grafik 2" descr="Ein Bild, das Grafiken, Screenshot, Schrift, Grafikdesign enthält.&#10;&#10;Automatisch generierte Beschreibung">
            <a:extLst>
              <a:ext uri="{FF2B5EF4-FFF2-40B4-BE49-F238E27FC236}">
                <a16:creationId xmlns:a16="http://schemas.microsoft.com/office/drawing/2014/main" id="{585C079A-57ED-E10A-9833-930FF51ED4E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4012" y="184547"/>
            <a:ext cx="1319865" cy="590466"/>
          </a:xfrm>
          <a:prstGeom prst="rect">
            <a:avLst/>
          </a:prstGeom>
        </p:spPr>
      </p:pic>
      <p:pic>
        <p:nvPicPr>
          <p:cNvPr id="17" name="Grafik 16" descr="Ein Bild, das Text, Screenshot, Schrift, Grafiken enthält.&#10;&#10;Automatisch generierte Beschreibung">
            <a:extLst>
              <a:ext uri="{FF2B5EF4-FFF2-40B4-BE49-F238E27FC236}">
                <a16:creationId xmlns:a16="http://schemas.microsoft.com/office/drawing/2014/main" id="{FC115E6E-9965-635E-F594-54F2A474781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47"/>
            <a:ext cx="2479260" cy="619815"/>
          </a:xfrm>
          <a:prstGeom prst="rect">
            <a:avLst/>
          </a:prstGeom>
        </p:spPr>
      </p:pic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175AEF1-A454-E737-ABBF-06A7599D6BE8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486298" y="4112840"/>
            <a:ext cx="4765071" cy="428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FreightText Pro Book" panose="02000603060000020004" pitchFamily="2" charset="0"/>
              </a:defRPr>
            </a:lvl1pPr>
          </a:lstStyle>
          <a:p>
            <a:pPr lvl="0"/>
            <a:r>
              <a:rPr lang="de-DE"/>
              <a:t>E-Mailadresse der vortragenden Person(en)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A291EB21-B927-FA76-7190-06780897DF31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499238" y="2221722"/>
            <a:ext cx="4765071" cy="428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Neue Plak Text" panose="020B0804030202020204" pitchFamily="34" charset="0"/>
              </a:defRPr>
            </a:lvl1pPr>
          </a:lstStyle>
          <a:p>
            <a:pPr lvl="0"/>
            <a:r>
              <a:rPr lang="de-DE"/>
              <a:t>Name der Organisation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90EFA25D-87E9-B714-D608-DAE3F4840288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499238" y="2803948"/>
            <a:ext cx="4765071" cy="6776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FreightText Pro Book" panose="02000603060000020004" pitchFamily="50" charset="0"/>
              </a:defRPr>
            </a:lvl1pPr>
          </a:lstStyle>
          <a:p>
            <a:pPr lvl="0"/>
            <a:r>
              <a:rPr lang="de-DE"/>
              <a:t>Straße, Hausnummer                                    Postleitzahl, Stadt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1D88004B-F76A-6A1D-9EF4-9D15411290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74869" y="5003919"/>
            <a:ext cx="4289439" cy="29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FreightText Pro Book" panose="02000603060000020004" pitchFamily="2" charset="0"/>
              </a:defRPr>
            </a:lvl1pPr>
          </a:lstStyle>
          <a:p>
            <a:pPr lvl="0"/>
            <a:r>
              <a:rPr lang="de-DE"/>
              <a:t>@Accoutname</a:t>
            </a:r>
          </a:p>
        </p:txBody>
      </p:sp>
      <p:pic>
        <p:nvPicPr>
          <p:cNvPr id="28" name="Grafik 27">
            <a:extLst>
              <a:ext uri="{FF2B5EF4-FFF2-40B4-BE49-F238E27FC236}">
                <a16:creationId xmlns:a16="http://schemas.microsoft.com/office/drawing/2014/main" id="{BA82F036-7908-9747-46E9-C5C23727B79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4585" y="5497454"/>
            <a:ext cx="397879" cy="397879"/>
          </a:xfrm>
          <a:prstGeom prst="rect">
            <a:avLst/>
          </a:prstGeom>
        </p:spPr>
      </p:pic>
      <p:sp>
        <p:nvSpPr>
          <p:cNvPr id="29" name="Textplatzhalter 5">
            <a:extLst>
              <a:ext uri="{FF2B5EF4-FFF2-40B4-BE49-F238E27FC236}">
                <a16:creationId xmlns:a16="http://schemas.microsoft.com/office/drawing/2014/main" id="{450F4472-6389-0363-8962-B7D2EDFBFF9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74869" y="5532571"/>
            <a:ext cx="4289439" cy="2953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FreightText Pro Book" panose="02000603060000020004" pitchFamily="2" charset="0"/>
              </a:defRPr>
            </a:lvl1pPr>
          </a:lstStyle>
          <a:p>
            <a:pPr lvl="0"/>
            <a:r>
              <a:rPr lang="de-DE"/>
              <a:t>Internetseite</a:t>
            </a:r>
          </a:p>
        </p:txBody>
      </p:sp>
    </p:spTree>
    <p:extLst>
      <p:ext uri="{BB962C8B-B14F-4D97-AF65-F5344CB8AC3E}">
        <p14:creationId xmlns:p14="http://schemas.microsoft.com/office/powerpoint/2010/main" val="388340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2D3DD6B-F7AE-3B75-332A-526E7FBB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878955-9F8B-63FA-2EC3-8F48ED241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3BC6AA-FF0F-68F5-DC68-7BE8F56ED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5B1136-8DAE-44E8-A6C5-7E6277784DE2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2078B2-C8B8-ABE2-012C-364D973294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010AED6-CFA7-6BAD-2C19-3BD15E698A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4244E-B661-401A-9D8E-0DB0BD4E1A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71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2" r:id="rId9"/>
    <p:sldLayoutId id="2147483681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52E17-D8C4-36BB-9CE8-CC79226CF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BA95510F-A3FD-C8A2-C887-EE92CB0E8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251" y="1101286"/>
            <a:ext cx="5923696" cy="1969423"/>
          </a:xfrm>
        </p:spPr>
        <p:txBody>
          <a:bodyPr>
            <a:normAutofit/>
          </a:bodyPr>
          <a:lstStyle/>
          <a:p>
            <a:r>
              <a:rPr lang="de-DE"/>
              <a:t>Nachhaltigkeit in der Berufsausbildung im Bauwesen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8AA44659-0F99-0534-4489-5C249C50F5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5251" y="3346531"/>
            <a:ext cx="5923695" cy="1149649"/>
          </a:xfrm>
        </p:spPr>
        <p:txBody>
          <a:bodyPr>
            <a:normAutofit fontScale="85000" lnSpcReduction="20000"/>
          </a:bodyPr>
          <a:lstStyle/>
          <a:p>
            <a:r>
              <a:rPr lang="de-DE"/>
              <a:t>Erstellt von </a:t>
            </a:r>
          </a:p>
          <a:p>
            <a:r>
              <a:rPr lang="de-DE"/>
              <a:t>Louisa Büsken, Ammon Budde, Mike Duhra, Uwe Dziumbla, Moritz Henes, Friedrich Mierau, Mirjam Neebe, Andreas Schulz 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66DFAB92-9510-D5D6-461B-8A840FBC4F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5251" y="4772002"/>
            <a:ext cx="5923694" cy="473075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de-DE"/>
              <a:t>Bonn,  2025</a:t>
            </a:r>
          </a:p>
          <a:p>
            <a:r>
              <a:rPr lang="de-DE"/>
              <a:t>Lizenz: CC BY-NC 4.0 (keine kommerzielle Nutzung, Bearbeitung erlaubt, Autor*in nennen)</a:t>
            </a:r>
          </a:p>
        </p:txBody>
      </p:sp>
      <p:pic>
        <p:nvPicPr>
          <p:cNvPr id="6" name="Bildplatzhalter 5" descr="Ein Bild, das Text, Menschliches Gesicht, Design enthält.&#10;&#10;KI-generierte Inhalte können fehlerhaft sein.">
            <a:extLst>
              <a:ext uri="{FF2B5EF4-FFF2-40B4-BE49-F238E27FC236}">
                <a16:creationId xmlns:a16="http://schemas.microsoft.com/office/drawing/2014/main" id="{142556AF-DB9C-D9B7-69C9-8F289B4CC2F2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42125" y="934224"/>
            <a:ext cx="5349875" cy="4634622"/>
          </a:xfrm>
        </p:spPr>
      </p:pic>
      <p:sp>
        <p:nvSpPr>
          <p:cNvPr id="7" name="Textplatzhalter 2">
            <a:extLst>
              <a:ext uri="{FF2B5EF4-FFF2-40B4-BE49-F238E27FC236}">
                <a16:creationId xmlns:a16="http://schemas.microsoft.com/office/drawing/2014/main" id="{163DEA17-AE65-7DE6-7B27-5CE1112B027E}"/>
              </a:ext>
            </a:extLst>
          </p:cNvPr>
          <p:cNvSpPr txBox="1">
            <a:spLocks/>
          </p:cNvSpPr>
          <p:nvPr/>
        </p:nvSpPr>
        <p:spPr>
          <a:xfrm>
            <a:off x="10291671" y="5691064"/>
            <a:ext cx="1792130" cy="32135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200">
                <a:solidFill>
                  <a:schemeClr val="tx1">
                    <a:lumMod val="50000"/>
                    <a:lumOff val="50000"/>
                  </a:schemeClr>
                </a:solidFill>
                <a:latin typeface="FreightText Pro Book" panose="02000603060000020004" pitchFamily="50" charset="0"/>
              </a:rPr>
              <a:t>© Next Economy Lab </a:t>
            </a:r>
          </a:p>
        </p:txBody>
      </p:sp>
    </p:spTree>
    <p:extLst>
      <p:ext uri="{BB962C8B-B14F-4D97-AF65-F5344CB8AC3E}">
        <p14:creationId xmlns:p14="http://schemas.microsoft.com/office/powerpoint/2010/main" val="583501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B4A87-2EE9-1F65-4C21-9DC193D61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3765C95-FC4B-F007-9D4F-6AC1F07BC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Willkommen zur Fortbildung: Nachhaltigkeit in der Berufsausbildung im Bauwesen!</a:t>
            </a:r>
            <a:br>
              <a:rPr lang="de-DE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de-DE"/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BDE94BDE-BFCB-821B-CBAA-575192A43E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4363" y="2294346"/>
            <a:ext cx="11017829" cy="4090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>
                <a:latin typeface="FreightText Pro Book" panose="02000603060000020004" pitchFamily="50" charset="0"/>
              </a:rPr>
              <a:t>Wir werden Grundlagenwissen vermitteln zu: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>
                <a:latin typeface="FreightText Pro Book" panose="02000603060000020004" pitchFamily="50" charset="0"/>
              </a:rPr>
              <a:t>	Nachhaltigkeit &amp; planetaren Grenzen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>
                <a:latin typeface="FreightText Pro Book" panose="02000603060000020004" pitchFamily="50" charset="0"/>
              </a:rPr>
              <a:t>	Nachhaltigkeit in der Berufsausbildung: Warum &amp; Wie umsetzen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>
                <a:latin typeface="FreightText Pro Book" panose="02000603060000020004" pitchFamily="50" charset="0"/>
              </a:rPr>
              <a:t>	Nachhaltigkeit in der Baubranche: Überblick, Einblick in aktuelle 	Entwicklungen, Praxisbeispiele &amp; -anwendung</a:t>
            </a:r>
          </a:p>
          <a:p>
            <a:pPr marL="0" indent="0">
              <a:buNone/>
            </a:pPr>
            <a:endParaRPr lang="de-DE">
              <a:latin typeface="FreightText Pro Book" panose="02000603060000020004" pitchFamily="50" charset="0"/>
            </a:endParaRPr>
          </a:p>
          <a:p>
            <a:pPr marL="0" indent="0">
              <a:buNone/>
            </a:pPr>
            <a:r>
              <a:rPr lang="de-DE" u="sng">
                <a:latin typeface="FreightText Pro Book" panose="02000603060000020004" pitchFamily="50" charset="0"/>
              </a:rPr>
              <a:t>Unser Ziel</a:t>
            </a:r>
            <a:r>
              <a:rPr lang="de-DE">
                <a:latin typeface="FreightText Pro Book" panose="02000603060000020004" pitchFamily="50" charset="0"/>
              </a:rPr>
              <a:t>: Sie dabei unterstützen, sich gut auf die Neuordnung der Bauberufe ab August 2026 vorzubereiten. Nachhaltigkeit &amp; Umweltschutz wird darin ein Schwerpunkt sein </a:t>
            </a:r>
          </a:p>
        </p:txBody>
      </p:sp>
    </p:spTree>
    <p:extLst>
      <p:ext uri="{BB962C8B-B14F-4D97-AF65-F5344CB8AC3E}">
        <p14:creationId xmlns:p14="http://schemas.microsoft.com/office/powerpoint/2010/main" val="3833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33C73F37-0C7A-D94A-9D19-AAE8C2FBA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Vorstellungsrunde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51352A4-0B9A-86FF-0DEC-87F99AA8E9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/>
              <a:t>Bitte stellen Sie sich kurz vor und verraten uns: </a:t>
            </a:r>
          </a:p>
          <a:p>
            <a:endParaRPr lang="de-DE"/>
          </a:p>
          <a:p>
            <a:r>
              <a:rPr lang="de-DE"/>
              <a:t>Ihren Namen </a:t>
            </a:r>
          </a:p>
          <a:p>
            <a:r>
              <a:rPr lang="de-DE"/>
              <a:t>Ihr Gewerk </a:t>
            </a:r>
          </a:p>
          <a:p>
            <a:r>
              <a:rPr lang="de-DE"/>
              <a:t>Wie lang sind Sie schon Ausbilder*in?</a:t>
            </a:r>
          </a:p>
          <a:p>
            <a:r>
              <a:rPr lang="de-DE"/>
              <a:t>Ggf.: Was gefällt Ihnen an dem Beruf besonders?</a:t>
            </a:r>
          </a:p>
        </p:txBody>
      </p:sp>
      <p:pic>
        <p:nvPicPr>
          <p:cNvPr id="12" name="Bildplatzhalter 11">
            <a:extLst>
              <a:ext uri="{FF2B5EF4-FFF2-40B4-BE49-F238E27FC236}">
                <a16:creationId xmlns:a16="http://schemas.microsoft.com/office/drawing/2014/main" id="{E72C066C-B34F-146E-FDF9-4FD76CE7094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0DA35CD-140C-A060-2401-12B3B742B67F}"/>
              </a:ext>
            </a:extLst>
          </p:cNvPr>
          <p:cNvSpPr txBox="1">
            <a:spLocks/>
          </p:cNvSpPr>
          <p:nvPr/>
        </p:nvSpPr>
        <p:spPr>
          <a:xfrm>
            <a:off x="9993091" y="6283068"/>
            <a:ext cx="1792130" cy="32135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200">
                <a:solidFill>
                  <a:schemeClr val="bg1"/>
                </a:solidFill>
                <a:latin typeface="FreightText Pro Book" panose="02000603060000020004" pitchFamily="50" charset="0"/>
              </a:rPr>
              <a:t>© Westend61 </a:t>
            </a:r>
          </a:p>
        </p:txBody>
      </p:sp>
    </p:spTree>
    <p:extLst>
      <p:ext uri="{BB962C8B-B14F-4D97-AF65-F5344CB8AC3E}">
        <p14:creationId xmlns:p14="http://schemas.microsoft.com/office/powerpoint/2010/main" val="1308971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5DD3E23-5FE1-635E-1C1B-F5DD468F96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ctr"/>
            <a:r>
              <a:rPr lang="de-DE"/>
              <a:t>Moderationshaltung &amp; Gesprächskultur</a:t>
            </a:r>
          </a:p>
        </p:txBody>
      </p:sp>
    </p:spTree>
    <p:extLst>
      <p:ext uri="{BB962C8B-B14F-4D97-AF65-F5344CB8AC3E}">
        <p14:creationId xmlns:p14="http://schemas.microsoft.com/office/powerpoint/2010/main" val="1024921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40F3B38-9D08-A73B-FB2C-E6689B7759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82839" y="4023833"/>
            <a:ext cx="3826322" cy="1608322"/>
          </a:xfrm>
        </p:spPr>
        <p:txBody>
          <a:bodyPr>
            <a:normAutofit fontScale="92500"/>
          </a:bodyPr>
          <a:lstStyle/>
          <a:p>
            <a:r>
              <a:rPr lang="de-DE"/>
              <a:t>Gibt es Fragen oder Unklarheiten?</a:t>
            </a:r>
          </a:p>
        </p:txBody>
      </p:sp>
    </p:spTree>
    <p:extLst>
      <p:ext uri="{BB962C8B-B14F-4D97-AF65-F5344CB8AC3E}">
        <p14:creationId xmlns:p14="http://schemas.microsoft.com/office/powerpoint/2010/main" val="3478324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63C9EC57-9F0A-69B1-6CAF-F4A0CB12E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Einstieg: eine Zukunft für Brandenburg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5BFD26F-BBBC-16B6-81B2-C829CD6174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Wie wird die Zukunft in Brandenburg in 25 Jahren, also im Jahr 2050 aussehen? </a:t>
            </a:r>
          </a:p>
          <a:p>
            <a:pPr marL="0" indent="0">
              <a:buNone/>
            </a:pPr>
            <a:endParaRPr lang="de-DE"/>
          </a:p>
          <a:p>
            <a:r>
              <a:rPr lang="de-DE"/>
              <a:t>„In 2050 gibt es in Brandenburg keine Waldbrände mehr“ </a:t>
            </a:r>
          </a:p>
          <a:p>
            <a:r>
              <a:rPr lang="de-DE"/>
              <a:t>„In 2050 gibt es in Brandenburg einen regelmäßigen und zuverlässigen ÖPNV“ </a:t>
            </a:r>
          </a:p>
          <a:p>
            <a:r>
              <a:rPr lang="de-DE"/>
              <a:t>„In 2050 ist das Leben in Brandenburg weiterhin sehr lebenswert und junge Familien bleiben vor Ort, anstatt wegzuziehen“ </a:t>
            </a:r>
          </a:p>
        </p:txBody>
      </p:sp>
      <p:pic>
        <p:nvPicPr>
          <p:cNvPr id="7" name="Bildplatzhalter 6" descr="Ein Bild, das Gebäude, draußen, Fahrrad, Person enthält.&#10;&#10;KI-generierte Inhalte können fehlerhaft sein.">
            <a:extLst>
              <a:ext uri="{FF2B5EF4-FFF2-40B4-BE49-F238E27FC236}">
                <a16:creationId xmlns:a16="http://schemas.microsoft.com/office/drawing/2014/main" id="{ECFB9F8D-BF0E-A8CD-CFD3-6C74AACAD92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8" name="Textplatzhalter 2">
            <a:extLst>
              <a:ext uri="{FF2B5EF4-FFF2-40B4-BE49-F238E27FC236}">
                <a16:creationId xmlns:a16="http://schemas.microsoft.com/office/drawing/2014/main" id="{70EFCFCE-9D5C-11E4-C886-AC2FAFE71695}"/>
              </a:ext>
            </a:extLst>
          </p:cNvPr>
          <p:cNvSpPr txBox="1">
            <a:spLocks/>
          </p:cNvSpPr>
          <p:nvPr/>
        </p:nvSpPr>
        <p:spPr>
          <a:xfrm>
            <a:off x="9993091" y="6283068"/>
            <a:ext cx="1792130" cy="32135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de-DE" sz="1200">
                <a:solidFill>
                  <a:schemeClr val="bg1"/>
                </a:solidFill>
                <a:latin typeface="FreightText Pro Book" panose="02000603060000020004" pitchFamily="50" charset="0"/>
              </a:rPr>
              <a:t>© Westend61 </a:t>
            </a:r>
          </a:p>
        </p:txBody>
      </p:sp>
    </p:spTree>
    <p:extLst>
      <p:ext uri="{BB962C8B-B14F-4D97-AF65-F5344CB8AC3E}">
        <p14:creationId xmlns:p14="http://schemas.microsoft.com/office/powerpoint/2010/main" val="2295163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EB20A2C9-DC1E-851B-33EE-05CE75FE1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Vielen Dank für die Teilnahme und Aufmerksamkeit!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94BFFA87-A732-5A06-0B2B-5B69DA2611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Projekt NBAU im Internet: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86CF8509-FBDD-845D-4FE1-DDC0BBE75A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/>
              <a:t>https://bfw-bb.eu/nbau/</a:t>
            </a:r>
          </a:p>
          <a:p>
            <a:r>
              <a:rPr lang="de-DE"/>
              <a:t>https://nexteconomylab.de/de/projekte/nachhaltigkeit-im-bau </a:t>
            </a:r>
          </a:p>
          <a:p>
            <a:endParaRPr lang="de-DE"/>
          </a:p>
        </p:txBody>
      </p:sp>
      <p:pic>
        <p:nvPicPr>
          <p:cNvPr id="17" name="Bildplatzhalter 5" descr="Ein Bild, das Text, Menschliches Gesicht, Design enthält.&#10;&#10;KI-generierte Inhalte können fehlerhaft sein.">
            <a:extLst>
              <a:ext uri="{FF2B5EF4-FFF2-40B4-BE49-F238E27FC236}">
                <a16:creationId xmlns:a16="http://schemas.microsoft.com/office/drawing/2014/main" id="{F8228357-0AD2-9316-B983-40B5027126FF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42125" y="933450"/>
            <a:ext cx="5349875" cy="4635500"/>
          </a:xfrm>
        </p:spPr>
      </p:pic>
    </p:spTree>
    <p:extLst>
      <p:ext uri="{BB962C8B-B14F-4D97-AF65-F5344CB8AC3E}">
        <p14:creationId xmlns:p14="http://schemas.microsoft.com/office/powerpoint/2010/main" val="2693175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A7AB499-8B83-34B9-02B8-B37880B4BE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neebe@nexteconomylab.de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DC2CA9F-EB3D-E77A-06EB-CE3A65D7F7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/>
              <a:t>u.dziumbla@bfw-bb.de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30663F3-B3E1-F345-C650-A98F8809953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https://nexteconomylab.de/</a:t>
            </a:r>
          </a:p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42925CC-1A7E-35D1-7337-649E36F0C66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https://bfw-bb.eu/</a:t>
            </a:r>
          </a:p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A936E36-7097-2797-FB43-8A740E82986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@NextEconomyLab</a:t>
            </a:r>
          </a:p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4C3AD9FD-330B-10D7-E5CC-28FF77F9231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@BFW-BB</a:t>
            </a:r>
          </a:p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EC952987-CBCD-1B05-F654-41B11871624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/>
              <a:t>@BAUDIRWASAUF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2316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b6327e-2b5b-4eb0-b264-096f24e8716b" xsi:nil="true"/>
    <lcf76f155ced4ddcb4097134ff3c332f xmlns="2b4e305d-4f8d-4494-a831-2ab793b4aa7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D6E945EAD86754EBBFBF613E5D6CB42" ma:contentTypeVersion="16" ma:contentTypeDescription="Ein neues Dokument erstellen." ma:contentTypeScope="" ma:versionID="d97b5d849eec5fe768e2c467a8842f50">
  <xsd:schema xmlns:xsd="http://www.w3.org/2001/XMLSchema" xmlns:xs="http://www.w3.org/2001/XMLSchema" xmlns:p="http://schemas.microsoft.com/office/2006/metadata/properties" xmlns:ns2="2b4e305d-4f8d-4494-a831-2ab793b4aa70" xmlns:ns3="e9b6327e-2b5b-4eb0-b264-096f24e8716b" targetNamespace="http://schemas.microsoft.com/office/2006/metadata/properties" ma:root="true" ma:fieldsID="9d7088058e3a376502d6cee193f369bb" ns2:_="" ns3:_="">
    <xsd:import namespace="2b4e305d-4f8d-4494-a831-2ab793b4aa70"/>
    <xsd:import namespace="e9b6327e-2b5b-4eb0-b264-096f24e871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4e305d-4f8d-4494-a831-2ab793b4aa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Bildmarkierungen" ma:readOnly="false" ma:fieldId="{5cf76f15-5ced-4ddc-b409-7134ff3c332f}" ma:taxonomyMulti="true" ma:sspId="a8188561-da4c-4563-91c9-5ced32ac91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b6327e-2b5b-4eb0-b264-096f24e8716b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ecc8bec-8604-4cbc-aa04-0b94da2edea3}" ma:internalName="TaxCatchAll" ma:showField="CatchAllData" ma:web="e9b6327e-2b5b-4eb0-b264-096f24e871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C71926-B306-4518-AF5F-7D7330AE2461}">
  <ds:schemaRefs>
    <ds:schemaRef ds:uri="2b4e305d-4f8d-4494-a831-2ab793b4aa70"/>
    <ds:schemaRef ds:uri="e9b6327e-2b5b-4eb0-b264-096f24e8716b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52554A5-F9BA-43E6-B91A-F92788B1E1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4e305d-4f8d-4494-a831-2ab793b4aa70"/>
    <ds:schemaRef ds:uri="e9b6327e-2b5b-4eb0-b264-096f24e871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B59574-1D1D-4740-8E0B-3DC893CABA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774</Words>
  <Application>Microsoft Office PowerPoint</Application>
  <PresentationFormat>Breitbild</PresentationFormat>
  <Paragraphs>90</Paragraphs>
  <Slides>8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6" baseType="lpstr">
      <vt:lpstr>Aptos Display</vt:lpstr>
      <vt:lpstr>Neue Plak Text</vt:lpstr>
      <vt:lpstr>FreightText Pro Book</vt:lpstr>
      <vt:lpstr>Aptos</vt:lpstr>
      <vt:lpstr>FreightText Pro Bold</vt:lpstr>
      <vt:lpstr>Neue Plak Wide Black</vt:lpstr>
      <vt:lpstr>Arial</vt:lpstr>
      <vt:lpstr>Office</vt:lpstr>
      <vt:lpstr>Nachhaltigkeit in der Berufsausbildung im Bauwesen</vt:lpstr>
      <vt:lpstr>Willkommen zur Fortbildung: Nachhaltigkeit in der Berufsausbildung im Bauwesen! </vt:lpstr>
      <vt:lpstr>Vorstellungsrunde</vt:lpstr>
      <vt:lpstr>PowerPoint-Präsentation</vt:lpstr>
      <vt:lpstr>PowerPoint-Präsentation</vt:lpstr>
      <vt:lpstr>Einstieg: eine Zukunft für Brandenburg</vt:lpstr>
      <vt:lpstr>Vielen Dank für die Teilnahme und Aufmerksamkeit!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Louisa  Büsken</dc:creator>
  <cp:lastModifiedBy>Jennifer  Wagner</cp:lastModifiedBy>
  <cp:revision>3</cp:revision>
  <dcterms:created xsi:type="dcterms:W3CDTF">2024-11-12T08:47:53Z</dcterms:created>
  <dcterms:modified xsi:type="dcterms:W3CDTF">2026-04-22T10:24:01Z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0x010100AD6E945EAD86754EBBFBF613E5D6CB42</vt:lpwstr>
  </property>
  <property fmtid="{D5CDD505-2E9C-101B-9397-08002B2CF9AE}" pid="3" name="MediaServiceImageTags">
    <vt:lpwstr/>
  </property>
</Properties>
</file>