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78"/>
  </p:notesMasterIdLst>
  <p:handoutMasterIdLst>
    <p:handoutMasterId r:id="rId79"/>
  </p:handoutMasterIdLst>
  <p:sldIdLst>
    <p:sldId id="945" r:id="rId5"/>
    <p:sldId id="1080" r:id="rId6"/>
    <p:sldId id="948" r:id="rId7"/>
    <p:sldId id="949" r:id="rId8"/>
    <p:sldId id="968" r:id="rId9"/>
    <p:sldId id="967" r:id="rId10"/>
    <p:sldId id="969" r:id="rId11"/>
    <p:sldId id="1028" r:id="rId12"/>
    <p:sldId id="1018" r:id="rId13"/>
    <p:sldId id="1013" r:id="rId14"/>
    <p:sldId id="970" r:id="rId15"/>
    <p:sldId id="1012" r:id="rId16"/>
    <p:sldId id="1029" r:id="rId17"/>
    <p:sldId id="991" r:id="rId18"/>
    <p:sldId id="1020" r:id="rId19"/>
    <p:sldId id="960" r:id="rId20"/>
    <p:sldId id="961" r:id="rId21"/>
    <p:sldId id="962" r:id="rId22"/>
    <p:sldId id="994" r:id="rId23"/>
    <p:sldId id="971" r:id="rId24"/>
    <p:sldId id="995" r:id="rId25"/>
    <p:sldId id="950" r:id="rId26"/>
    <p:sldId id="996" r:id="rId27"/>
    <p:sldId id="1039" r:id="rId28"/>
    <p:sldId id="997" r:id="rId29"/>
    <p:sldId id="1069" r:id="rId30"/>
    <p:sldId id="951" r:id="rId31"/>
    <p:sldId id="1022" r:id="rId32"/>
    <p:sldId id="1072" r:id="rId33"/>
    <p:sldId id="1032" r:id="rId34"/>
    <p:sldId id="1030" r:id="rId35"/>
    <p:sldId id="1031" r:id="rId36"/>
    <p:sldId id="1000" r:id="rId37"/>
    <p:sldId id="1075" r:id="rId38"/>
    <p:sldId id="1036" r:id="rId39"/>
    <p:sldId id="1040" r:id="rId40"/>
    <p:sldId id="1001" r:id="rId41"/>
    <p:sldId id="1070" r:id="rId42"/>
    <p:sldId id="1019" r:id="rId43"/>
    <p:sldId id="972" r:id="rId44"/>
    <p:sldId id="973" r:id="rId45"/>
    <p:sldId id="974" r:id="rId46"/>
    <p:sldId id="976" r:id="rId47"/>
    <p:sldId id="1076" r:id="rId48"/>
    <p:sldId id="975" r:id="rId49"/>
    <p:sldId id="1077" r:id="rId50"/>
    <p:sldId id="1078" r:id="rId51"/>
    <p:sldId id="1026" r:id="rId52"/>
    <p:sldId id="1024" r:id="rId53"/>
    <p:sldId id="963" r:id="rId54"/>
    <p:sldId id="1073" r:id="rId55"/>
    <p:sldId id="1033" r:id="rId56"/>
    <p:sldId id="1034" r:id="rId57"/>
    <p:sldId id="1035" r:id="rId58"/>
    <p:sldId id="1005" r:id="rId59"/>
    <p:sldId id="1037" r:id="rId60"/>
    <p:sldId id="1006" r:id="rId61"/>
    <p:sldId id="1038" r:id="rId62"/>
    <p:sldId id="1041" r:id="rId63"/>
    <p:sldId id="1007" r:id="rId64"/>
    <p:sldId id="1071" r:id="rId65"/>
    <p:sldId id="1008" r:id="rId66"/>
    <p:sldId id="1049" r:id="rId67"/>
    <p:sldId id="1074" r:id="rId68"/>
    <p:sldId id="1043" r:id="rId69"/>
    <p:sldId id="1044" r:id="rId70"/>
    <p:sldId id="1045" r:id="rId71"/>
    <p:sldId id="1046" r:id="rId72"/>
    <p:sldId id="1047" r:id="rId73"/>
    <p:sldId id="1048" r:id="rId74"/>
    <p:sldId id="1014" r:id="rId75"/>
    <p:sldId id="1079" r:id="rId76"/>
    <p:sldId id="887" r:id="rId77"/>
  </p:sldIdLst>
  <p:sldSz cx="12192000" cy="6858000"/>
  <p:notesSz cx="6858000" cy="9144000"/>
  <p:embeddedFontLst>
    <p:embeddedFont>
      <p:font typeface="FreightText Pro Bold" panose="02000803080000020004" pitchFamily="50" charset="0"/>
      <p:bold r:id="rId80"/>
      <p:boldItalic r:id="rId81"/>
    </p:embeddedFont>
    <p:embeddedFont>
      <p:font typeface="FreightText Pro Book" panose="02000603060000020004" pitchFamily="50" charset="0"/>
      <p:regular r:id="rId82"/>
      <p:italic r:id="rId83"/>
    </p:embeddedFont>
    <p:embeddedFont>
      <p:font typeface="Neue Plak Text" panose="020B0804030202020204" pitchFamily="34" charset="0"/>
      <p:bold r:id="rId84"/>
    </p:embeddedFont>
    <p:embeddedFont>
      <p:font typeface="Neue Plak Wide Black" panose="020B0A07030202020204" pitchFamily="34" charset="0"/>
      <p:bold r:id="rId8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2" userDrawn="1">
          <p15:clr>
            <a:srgbClr val="A4A3A4"/>
          </p15:clr>
        </p15:guide>
        <p15:guide id="2" pos="302" userDrawn="1">
          <p15:clr>
            <a:srgbClr val="A4A3A4"/>
          </p15:clr>
        </p15:guide>
        <p15:guide id="3" orient="horz" pos="3770" userDrawn="1">
          <p15:clr>
            <a:srgbClr val="A4A3A4"/>
          </p15:clr>
        </p15:guide>
        <p15:guide id="4" orient="horz" pos="4042" userDrawn="1">
          <p15:clr>
            <a:srgbClr val="A4A3A4"/>
          </p15:clr>
        </p15:guide>
        <p15:guide id="5" orient="horz" pos="11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08A6B-D18A-7F9F-09B4-CAF49468C937}" name="Hannah Strobel" initials="H" userId="Hannah Strobel" providerId="None"/>
  <p188:author id="{FC0D4E72-8D8F-76DF-A499-B5345355DEC2}" name="Laura Zimmermann" initials="LZ" userId="S::quast@nexteconomylab.de::f597a7f9-23fa-4e78-bade-21d5c631cad7" providerId="AD"/>
  <p188:author id="{8E13A2EA-694D-E73E-7C97-0F21ED1A3BA4}" name="Louisa  Büsken" initials="LB" userId="S::Buesken@nexteconomylab.de::7d97b5d4-09f0-4c45-9e89-3735a48368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Crabbe" initials="MC" lastIdx="1" clrIdx="0">
    <p:extLst>
      <p:ext uri="{19B8F6BF-5375-455C-9EA6-DF929625EA0E}">
        <p15:presenceInfo xmlns:p15="http://schemas.microsoft.com/office/powerpoint/2012/main" userId="Matt Crab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BB"/>
    <a:srgbClr val="004488"/>
    <a:srgbClr val="182952"/>
    <a:srgbClr val="F3972B"/>
    <a:srgbClr val="E8EDF8"/>
    <a:srgbClr val="F2F0E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6" autoAdjust="0"/>
    <p:restoredTop sz="83656" autoAdjust="0"/>
  </p:normalViewPr>
  <p:slideViewPr>
    <p:cSldViewPr snapToGrid="0">
      <p:cViewPr>
        <p:scale>
          <a:sx n="100" d="100"/>
          <a:sy n="100" d="100"/>
        </p:scale>
        <p:origin x="750" y="-234"/>
      </p:cViewPr>
      <p:guideLst>
        <p:guide orient="horz" pos="1412"/>
        <p:guide pos="302"/>
        <p:guide orient="horz" pos="3770"/>
        <p:guide orient="horz" pos="4042"/>
        <p:guide orient="horz" pos="1139"/>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5.fntdata"/><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4.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3.fntdata"/><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jam Neebe" userId="d2f23708-5dd4-4644-838f-e3ba288b0f87" providerId="ADAL" clId="{1FFE6280-71F7-4749-A4A0-ADFF8EFABFD2}"/>
    <pc:docChg chg="custSel delSld modSld">
      <pc:chgData name="Mirjam Neebe" userId="d2f23708-5dd4-4644-838f-e3ba288b0f87" providerId="ADAL" clId="{1FFE6280-71F7-4749-A4A0-ADFF8EFABFD2}" dt="2026-03-24T16:11:08.465" v="226" actId="20577"/>
      <pc:docMkLst>
        <pc:docMk/>
      </pc:docMkLst>
      <pc:sldChg chg="modSp mod">
        <pc:chgData name="Mirjam Neebe" userId="d2f23708-5dd4-4644-838f-e3ba288b0f87" providerId="ADAL" clId="{1FFE6280-71F7-4749-A4A0-ADFF8EFABFD2}" dt="2026-03-24T15:51:34.697" v="85" actId="20577"/>
        <pc:sldMkLst>
          <pc:docMk/>
          <pc:sldMk cId="738625907" sldId="945"/>
        </pc:sldMkLst>
        <pc:spChg chg="mod">
          <ac:chgData name="Mirjam Neebe" userId="d2f23708-5dd4-4644-838f-e3ba288b0f87" providerId="ADAL" clId="{1FFE6280-71F7-4749-A4A0-ADFF8EFABFD2}" dt="2026-03-24T15:51:09.259" v="79" actId="20577"/>
          <ac:spMkLst>
            <pc:docMk/>
            <pc:sldMk cId="738625907" sldId="945"/>
            <ac:spMk id="14" creationId="{8AA44659-0F99-0534-4489-5C249C50F5A3}"/>
          </ac:spMkLst>
        </pc:spChg>
        <pc:spChg chg="mod">
          <ac:chgData name="Mirjam Neebe" userId="d2f23708-5dd4-4644-838f-e3ba288b0f87" providerId="ADAL" clId="{1FFE6280-71F7-4749-A4A0-ADFF8EFABFD2}" dt="2026-03-24T15:51:34.697" v="85" actId="20577"/>
          <ac:spMkLst>
            <pc:docMk/>
            <pc:sldMk cId="738625907" sldId="945"/>
            <ac:spMk id="15" creationId="{66DFAB92-9510-D5D6-461B-8A840FBC4F0F}"/>
          </ac:spMkLst>
        </pc:spChg>
      </pc:sldChg>
      <pc:sldChg chg="modSp mod modNotesTx">
        <pc:chgData name="Mirjam Neebe" userId="d2f23708-5dd4-4644-838f-e3ba288b0f87" providerId="ADAL" clId="{1FFE6280-71F7-4749-A4A0-ADFF8EFABFD2}" dt="2026-03-24T16:07:17.273" v="202" actId="20577"/>
        <pc:sldMkLst>
          <pc:docMk/>
          <pc:sldMk cId="434979559" sldId="949"/>
        </pc:sldMkLst>
        <pc:spChg chg="mod">
          <ac:chgData name="Mirjam Neebe" userId="d2f23708-5dd4-4644-838f-e3ba288b0f87" providerId="ADAL" clId="{1FFE6280-71F7-4749-A4A0-ADFF8EFABFD2}" dt="2026-03-24T15:53:11.062" v="87" actId="20577"/>
          <ac:spMkLst>
            <pc:docMk/>
            <pc:sldMk cId="434979559" sldId="949"/>
            <ac:spMk id="2" creationId="{0912B227-9B13-1763-C08D-CF385B55CA0D}"/>
          </ac:spMkLst>
        </pc:spChg>
      </pc:sldChg>
      <pc:sldChg chg="modNotesTx">
        <pc:chgData name="Mirjam Neebe" userId="d2f23708-5dd4-4644-838f-e3ba288b0f87" providerId="ADAL" clId="{1FFE6280-71F7-4749-A4A0-ADFF8EFABFD2}" dt="2026-03-24T16:03:47.189" v="156" actId="20577"/>
        <pc:sldMkLst>
          <pc:docMk/>
          <pc:sldMk cId="565032898" sldId="950"/>
        </pc:sldMkLst>
      </pc:sldChg>
      <pc:sldChg chg="modSp mod modNotesTx">
        <pc:chgData name="Mirjam Neebe" userId="d2f23708-5dd4-4644-838f-e3ba288b0f87" providerId="ADAL" clId="{1FFE6280-71F7-4749-A4A0-ADFF8EFABFD2}" dt="2026-03-24T16:01:33.256" v="134" actId="20577"/>
        <pc:sldMkLst>
          <pc:docMk/>
          <pc:sldMk cId="3430911250" sldId="951"/>
        </pc:sldMkLst>
        <pc:spChg chg="mod">
          <ac:chgData name="Mirjam Neebe" userId="d2f23708-5dd4-4644-838f-e3ba288b0f87" providerId="ADAL" clId="{1FFE6280-71F7-4749-A4A0-ADFF8EFABFD2}" dt="2026-03-24T15:57:19.178" v="107" actId="20577"/>
          <ac:spMkLst>
            <pc:docMk/>
            <pc:sldMk cId="3430911250" sldId="951"/>
            <ac:spMk id="4" creationId="{F3EAAC20-5339-77E5-9F0C-ABE27139F855}"/>
          </ac:spMkLst>
        </pc:spChg>
      </pc:sldChg>
      <pc:sldChg chg="modNotesTx">
        <pc:chgData name="Mirjam Neebe" userId="d2f23708-5dd4-4644-838f-e3ba288b0f87" providerId="ADAL" clId="{1FFE6280-71F7-4749-A4A0-ADFF8EFABFD2}" dt="2026-03-24T16:07:02.650" v="196" actId="20577"/>
        <pc:sldMkLst>
          <pc:docMk/>
          <pc:sldMk cId="1394272660" sldId="967"/>
        </pc:sldMkLst>
      </pc:sldChg>
      <pc:sldChg chg="modNotesTx">
        <pc:chgData name="Mirjam Neebe" userId="d2f23708-5dd4-4644-838f-e3ba288b0f87" providerId="ADAL" clId="{1FFE6280-71F7-4749-A4A0-ADFF8EFABFD2}" dt="2026-03-24T16:06:54.679" v="195" actId="20577"/>
        <pc:sldMkLst>
          <pc:docMk/>
          <pc:sldMk cId="3044036874" sldId="969"/>
        </pc:sldMkLst>
      </pc:sldChg>
      <pc:sldChg chg="modNotesTx">
        <pc:chgData name="Mirjam Neebe" userId="d2f23708-5dd4-4644-838f-e3ba288b0f87" providerId="ADAL" clId="{1FFE6280-71F7-4749-A4A0-ADFF8EFABFD2}" dt="2026-03-24T16:04:44.778" v="170" actId="20577"/>
        <pc:sldMkLst>
          <pc:docMk/>
          <pc:sldMk cId="2831383559" sldId="971"/>
        </pc:sldMkLst>
      </pc:sldChg>
      <pc:sldChg chg="modSp mod">
        <pc:chgData name="Mirjam Neebe" userId="d2f23708-5dd4-4644-838f-e3ba288b0f87" providerId="ADAL" clId="{1FFE6280-71F7-4749-A4A0-ADFF8EFABFD2}" dt="2026-03-24T15:55:38.410" v="98" actId="20577"/>
        <pc:sldMkLst>
          <pc:docMk/>
          <pc:sldMk cId="931776598" sldId="991"/>
        </pc:sldMkLst>
        <pc:spChg chg="mod">
          <ac:chgData name="Mirjam Neebe" userId="d2f23708-5dd4-4644-838f-e3ba288b0f87" providerId="ADAL" clId="{1FFE6280-71F7-4749-A4A0-ADFF8EFABFD2}" dt="2026-03-24T15:55:38.410" v="98" actId="20577"/>
          <ac:spMkLst>
            <pc:docMk/>
            <pc:sldMk cId="931776598" sldId="991"/>
            <ac:spMk id="2" creationId="{72A3C8CF-BEC1-FEE2-3FA0-DDC886884A4F}"/>
          </ac:spMkLst>
        </pc:spChg>
      </pc:sldChg>
      <pc:sldChg chg="modNotesTx">
        <pc:chgData name="Mirjam Neebe" userId="d2f23708-5dd4-4644-838f-e3ba288b0f87" providerId="ADAL" clId="{1FFE6280-71F7-4749-A4A0-ADFF8EFABFD2}" dt="2026-03-24T16:05:04.443" v="174" actId="20577"/>
        <pc:sldMkLst>
          <pc:docMk/>
          <pc:sldMk cId="3650588631" sldId="994"/>
        </pc:sldMkLst>
      </pc:sldChg>
      <pc:sldChg chg="modNotesTx">
        <pc:chgData name="Mirjam Neebe" userId="d2f23708-5dd4-4644-838f-e3ba288b0f87" providerId="ADAL" clId="{1FFE6280-71F7-4749-A4A0-ADFF8EFABFD2}" dt="2026-03-24T16:04:34.551" v="169" actId="20577"/>
        <pc:sldMkLst>
          <pc:docMk/>
          <pc:sldMk cId="711752848" sldId="995"/>
        </pc:sldMkLst>
      </pc:sldChg>
      <pc:sldChg chg="modNotesTx">
        <pc:chgData name="Mirjam Neebe" userId="d2f23708-5dd4-4644-838f-e3ba288b0f87" providerId="ADAL" clId="{1FFE6280-71F7-4749-A4A0-ADFF8EFABFD2}" dt="2026-03-24T16:03:16.031" v="151" actId="20577"/>
        <pc:sldMkLst>
          <pc:docMk/>
          <pc:sldMk cId="2344064042" sldId="996"/>
        </pc:sldMkLst>
      </pc:sldChg>
      <pc:sldChg chg="modNotesTx">
        <pc:chgData name="Mirjam Neebe" userId="d2f23708-5dd4-4644-838f-e3ba288b0f87" providerId="ADAL" clId="{1FFE6280-71F7-4749-A4A0-ADFF8EFABFD2}" dt="2026-03-24T16:02:36.048" v="142" actId="20577"/>
        <pc:sldMkLst>
          <pc:docMk/>
          <pc:sldMk cId="1187262606" sldId="997"/>
        </pc:sldMkLst>
      </pc:sldChg>
      <pc:sldChg chg="modSp mod">
        <pc:chgData name="Mirjam Neebe" userId="d2f23708-5dd4-4644-838f-e3ba288b0f87" providerId="ADAL" clId="{1FFE6280-71F7-4749-A4A0-ADFF8EFABFD2}" dt="2026-03-24T15:59:42.079" v="122" actId="20577"/>
        <pc:sldMkLst>
          <pc:docMk/>
          <pc:sldMk cId="3257836456" sldId="1000"/>
        </pc:sldMkLst>
        <pc:spChg chg="mod">
          <ac:chgData name="Mirjam Neebe" userId="d2f23708-5dd4-4644-838f-e3ba288b0f87" providerId="ADAL" clId="{1FFE6280-71F7-4749-A4A0-ADFF8EFABFD2}" dt="2026-03-24T15:59:42.079" v="122" actId="20577"/>
          <ac:spMkLst>
            <pc:docMk/>
            <pc:sldMk cId="3257836456" sldId="1000"/>
            <ac:spMk id="4" creationId="{F3EAAC20-5339-77E5-9F0C-ABE27139F855}"/>
          </ac:spMkLst>
        </pc:spChg>
      </pc:sldChg>
      <pc:sldChg chg="modNotesTx">
        <pc:chgData name="Mirjam Neebe" userId="d2f23708-5dd4-4644-838f-e3ba288b0f87" providerId="ADAL" clId="{1FFE6280-71F7-4749-A4A0-ADFF8EFABFD2}" dt="2026-03-24T16:10:22.532" v="210" actId="20577"/>
        <pc:sldMkLst>
          <pc:docMk/>
          <pc:sldMk cId="2336276881" sldId="1006"/>
        </pc:sldMkLst>
      </pc:sldChg>
      <pc:sldChg chg="modNotesTx">
        <pc:chgData name="Mirjam Neebe" userId="d2f23708-5dd4-4644-838f-e3ba288b0f87" providerId="ADAL" clId="{1FFE6280-71F7-4749-A4A0-ADFF8EFABFD2}" dt="2026-03-24T16:10:54.155" v="224" actId="20577"/>
        <pc:sldMkLst>
          <pc:docMk/>
          <pc:sldMk cId="2548786061" sldId="1007"/>
        </pc:sldMkLst>
      </pc:sldChg>
      <pc:sldChg chg="modSp mod modNotesTx">
        <pc:chgData name="Mirjam Neebe" userId="d2f23708-5dd4-4644-838f-e3ba288b0f87" providerId="ADAL" clId="{1FFE6280-71F7-4749-A4A0-ADFF8EFABFD2}" dt="2026-03-24T16:05:45.318" v="180" actId="20577"/>
        <pc:sldMkLst>
          <pc:docMk/>
          <pc:sldMk cId="985427003" sldId="1012"/>
        </pc:sldMkLst>
        <pc:spChg chg="mod">
          <ac:chgData name="Mirjam Neebe" userId="d2f23708-5dd4-4644-838f-e3ba288b0f87" providerId="ADAL" clId="{1FFE6280-71F7-4749-A4A0-ADFF8EFABFD2}" dt="2026-03-24T15:55:09.761" v="96" actId="20577"/>
          <ac:spMkLst>
            <pc:docMk/>
            <pc:sldMk cId="985427003" sldId="1012"/>
            <ac:spMk id="3" creationId="{96E7883C-6E7F-F09E-60D6-B7F787C74C5E}"/>
          </ac:spMkLst>
        </pc:spChg>
      </pc:sldChg>
      <pc:sldChg chg="modNotesTx">
        <pc:chgData name="Mirjam Neebe" userId="d2f23708-5dd4-4644-838f-e3ba288b0f87" providerId="ADAL" clId="{1FFE6280-71F7-4749-A4A0-ADFF8EFABFD2}" dt="2026-03-24T15:54:54.110" v="95" actId="20577"/>
        <pc:sldMkLst>
          <pc:docMk/>
          <pc:sldMk cId="1579261147" sldId="1013"/>
        </pc:sldMkLst>
      </pc:sldChg>
      <pc:sldChg chg="modSp mod">
        <pc:chgData name="Mirjam Neebe" userId="d2f23708-5dd4-4644-838f-e3ba288b0f87" providerId="ADAL" clId="{1FFE6280-71F7-4749-A4A0-ADFF8EFABFD2}" dt="2026-03-24T15:54:07.188" v="91" actId="20577"/>
        <pc:sldMkLst>
          <pc:docMk/>
          <pc:sldMk cId="3288403028" sldId="1018"/>
        </pc:sldMkLst>
        <pc:spChg chg="mod">
          <ac:chgData name="Mirjam Neebe" userId="d2f23708-5dd4-4644-838f-e3ba288b0f87" providerId="ADAL" clId="{1FFE6280-71F7-4749-A4A0-ADFF8EFABFD2}" dt="2026-03-24T15:54:07.188" v="91" actId="20577"/>
          <ac:spMkLst>
            <pc:docMk/>
            <pc:sldMk cId="3288403028" sldId="1018"/>
            <ac:spMk id="3" creationId="{96E7883C-6E7F-F09E-60D6-B7F787C74C5E}"/>
          </ac:spMkLst>
        </pc:spChg>
      </pc:sldChg>
      <pc:sldChg chg="modNotesTx">
        <pc:chgData name="Mirjam Neebe" userId="d2f23708-5dd4-4644-838f-e3ba288b0f87" providerId="ADAL" clId="{1FFE6280-71F7-4749-A4A0-ADFF8EFABFD2}" dt="2026-03-24T16:00:34.444" v="124" actId="20577"/>
        <pc:sldMkLst>
          <pc:docMk/>
          <pc:sldMk cId="252570477" sldId="1022"/>
        </pc:sldMkLst>
      </pc:sldChg>
      <pc:sldChg chg="modNotesTx">
        <pc:chgData name="Mirjam Neebe" userId="d2f23708-5dd4-4644-838f-e3ba288b0f87" providerId="ADAL" clId="{1FFE6280-71F7-4749-A4A0-ADFF8EFABFD2}" dt="2026-03-24T16:05:29.224" v="176" actId="20577"/>
        <pc:sldMkLst>
          <pc:docMk/>
          <pc:sldMk cId="2461525612" sldId="1029"/>
        </pc:sldMkLst>
      </pc:sldChg>
      <pc:sldChg chg="modNotesTx">
        <pc:chgData name="Mirjam Neebe" userId="d2f23708-5dd4-4644-838f-e3ba288b0f87" providerId="ADAL" clId="{1FFE6280-71F7-4749-A4A0-ADFF8EFABFD2}" dt="2026-03-24T15:58:24.044" v="113" actId="20577"/>
        <pc:sldMkLst>
          <pc:docMk/>
          <pc:sldMk cId="801015903" sldId="1030"/>
        </pc:sldMkLst>
      </pc:sldChg>
      <pc:sldChg chg="modNotesTx">
        <pc:chgData name="Mirjam Neebe" userId="d2f23708-5dd4-4644-838f-e3ba288b0f87" providerId="ADAL" clId="{1FFE6280-71F7-4749-A4A0-ADFF8EFABFD2}" dt="2026-03-24T15:58:47.090" v="120" actId="20577"/>
        <pc:sldMkLst>
          <pc:docMk/>
          <pc:sldMk cId="1095045406" sldId="1031"/>
        </pc:sldMkLst>
      </pc:sldChg>
      <pc:sldChg chg="modSp mod">
        <pc:chgData name="Mirjam Neebe" userId="d2f23708-5dd4-4644-838f-e3ba288b0f87" providerId="ADAL" clId="{1FFE6280-71F7-4749-A4A0-ADFF8EFABFD2}" dt="2026-03-24T15:57:40.757" v="108" actId="20577"/>
        <pc:sldMkLst>
          <pc:docMk/>
          <pc:sldMk cId="1267006133" sldId="1032"/>
        </pc:sldMkLst>
        <pc:spChg chg="mod">
          <ac:chgData name="Mirjam Neebe" userId="d2f23708-5dd4-4644-838f-e3ba288b0f87" providerId="ADAL" clId="{1FFE6280-71F7-4749-A4A0-ADFF8EFABFD2}" dt="2026-03-24T15:57:40.757" v="108" actId="20577"/>
          <ac:spMkLst>
            <pc:docMk/>
            <pc:sldMk cId="1267006133" sldId="1032"/>
            <ac:spMk id="2" creationId="{8EEA9126-5D68-68F6-9AFA-F2DBF80F17F0}"/>
          </ac:spMkLst>
        </pc:spChg>
      </pc:sldChg>
      <pc:sldChg chg="modNotesTx">
        <pc:chgData name="Mirjam Neebe" userId="d2f23708-5dd4-4644-838f-e3ba288b0f87" providerId="ADAL" clId="{1FFE6280-71F7-4749-A4A0-ADFF8EFABFD2}" dt="2026-03-24T16:10:28.372" v="213" actId="20577"/>
        <pc:sldMkLst>
          <pc:docMk/>
          <pc:sldMk cId="1971058733" sldId="1038"/>
        </pc:sldMkLst>
      </pc:sldChg>
      <pc:sldChg chg="modNotesTx">
        <pc:chgData name="Mirjam Neebe" userId="d2f23708-5dd4-4644-838f-e3ba288b0f87" providerId="ADAL" clId="{1FFE6280-71F7-4749-A4A0-ADFF8EFABFD2}" dt="2026-03-24T16:08:10.881" v="204" actId="20577"/>
        <pc:sldMkLst>
          <pc:docMk/>
          <pc:sldMk cId="2935432467" sldId="1070"/>
        </pc:sldMkLst>
      </pc:sldChg>
      <pc:sldChg chg="modNotesTx">
        <pc:chgData name="Mirjam Neebe" userId="d2f23708-5dd4-4644-838f-e3ba288b0f87" providerId="ADAL" clId="{1FFE6280-71F7-4749-A4A0-ADFF8EFABFD2}" dt="2026-03-24T16:11:08.465" v="226" actId="20577"/>
        <pc:sldMkLst>
          <pc:docMk/>
          <pc:sldMk cId="3436187060" sldId="1071"/>
        </pc:sldMkLst>
      </pc:sldChg>
      <pc:sldChg chg="modSp mod">
        <pc:chgData name="Mirjam Neebe" userId="d2f23708-5dd4-4644-838f-e3ba288b0f87" providerId="ADAL" clId="{1FFE6280-71F7-4749-A4A0-ADFF8EFABFD2}" dt="2026-03-24T16:08:55.905" v="205" actId="20577"/>
        <pc:sldMkLst>
          <pc:docMk/>
          <pc:sldMk cId="2850853611" sldId="1077"/>
        </pc:sldMkLst>
        <pc:spChg chg="mod">
          <ac:chgData name="Mirjam Neebe" userId="d2f23708-5dd4-4644-838f-e3ba288b0f87" providerId="ADAL" clId="{1FFE6280-71F7-4749-A4A0-ADFF8EFABFD2}" dt="2026-03-24T16:08:55.905" v="205" actId="20577"/>
          <ac:spMkLst>
            <pc:docMk/>
            <pc:sldMk cId="2850853611" sldId="1077"/>
            <ac:spMk id="5" creationId="{5948F4AA-2032-FD12-23E0-4202D1E95BE8}"/>
          </ac:spMkLst>
        </pc:spChg>
      </pc:sldChg>
    </pc:docChg>
  </pc:docChgLst>
  <pc:docChgLst>
    <pc:chgData name="Louisa  Büsken" userId="7d97b5d4-09f0-4c45-9e89-3735a4836822" providerId="ADAL" clId="{4BCFD602-B71A-4D12-93D1-DD4A30F610C6}"/>
    <pc:docChg chg="modSld">
      <pc:chgData name="Louisa  Büsken" userId="7d97b5d4-09f0-4c45-9e89-3735a4836822" providerId="ADAL" clId="{4BCFD602-B71A-4D12-93D1-DD4A30F610C6}" dt="2026-04-09T07:14:49.946" v="9" actId="20577"/>
      <pc:docMkLst>
        <pc:docMk/>
      </pc:docMkLst>
      <pc:sldChg chg="modSp mod">
        <pc:chgData name="Louisa  Büsken" userId="7d97b5d4-09f0-4c45-9e89-3735a4836822" providerId="ADAL" clId="{4BCFD602-B71A-4D12-93D1-DD4A30F610C6}" dt="2026-04-09T07:14:49.946" v="9" actId="20577"/>
        <pc:sldMkLst>
          <pc:docMk/>
          <pc:sldMk cId="738625907" sldId="945"/>
        </pc:sldMkLst>
        <pc:spChg chg="mod">
          <ac:chgData name="Louisa  Büsken" userId="7d97b5d4-09f0-4c45-9e89-3735a4836822" providerId="ADAL" clId="{4BCFD602-B71A-4D12-93D1-DD4A30F610C6}" dt="2026-04-09T07:14:49.946" v="9" actId="20577"/>
          <ac:spMkLst>
            <pc:docMk/>
            <pc:sldMk cId="738625907" sldId="945"/>
            <ac:spMk id="15" creationId="{66DFAB92-9510-D5D6-461B-8A840FBC4F0F}"/>
          </ac:spMkLst>
        </pc:spChg>
      </pc:sldChg>
      <pc:sldChg chg="modSp mod">
        <pc:chgData name="Louisa  Büsken" userId="7d97b5d4-09f0-4c45-9e89-3735a4836822" providerId="ADAL" clId="{4BCFD602-B71A-4D12-93D1-DD4A30F610C6}" dt="2026-04-09T07:13:08.069" v="8" actId="14100"/>
        <pc:sldMkLst>
          <pc:docMk/>
          <pc:sldMk cId="1579261147" sldId="1013"/>
        </pc:sldMkLst>
        <pc:spChg chg="mod">
          <ac:chgData name="Louisa  Büsken" userId="7d97b5d4-09f0-4c45-9e89-3735a4836822" providerId="ADAL" clId="{4BCFD602-B71A-4D12-93D1-DD4A30F610C6}" dt="2026-04-09T07:13:08.069" v="8" actId="14100"/>
          <ac:spMkLst>
            <pc:docMk/>
            <pc:sldMk cId="1579261147" sldId="1013"/>
            <ac:spMk id="3" creationId="{8DBE041D-51AB-D86A-5D21-C59AA927B77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48DDF5D-9FAB-1264-3C35-1FB955B547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251713F-715E-B1B8-C6C9-E19DF73949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DB9E5A-0281-42B9-831D-29110479DF5C}" type="datetimeFigureOut">
              <a:rPr lang="de-DE" smtClean="0"/>
              <a:t>22.04.2026</a:t>
            </a:fld>
            <a:endParaRPr lang="de-DE"/>
          </a:p>
        </p:txBody>
      </p:sp>
      <p:sp>
        <p:nvSpPr>
          <p:cNvPr id="4" name="Fußzeilenplatzhalter 3">
            <a:extLst>
              <a:ext uri="{FF2B5EF4-FFF2-40B4-BE49-F238E27FC236}">
                <a16:creationId xmlns:a16="http://schemas.microsoft.com/office/drawing/2014/main" id="{FB7B285C-4E30-BCBB-5B8A-1C20A00CF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E9F1591-B18F-6CD1-26C4-7CC1739DAA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6FDB7-274C-4E68-9624-9E2EC0AC1786}" type="slidenum">
              <a:rPr lang="de-DE" smtClean="0"/>
              <a:t>‹Nr.›</a:t>
            </a:fld>
            <a:endParaRPr lang="de-DE"/>
          </a:p>
        </p:txBody>
      </p:sp>
    </p:spTree>
    <p:extLst>
      <p:ext uri="{BB962C8B-B14F-4D97-AF65-F5344CB8AC3E}">
        <p14:creationId xmlns:p14="http://schemas.microsoft.com/office/powerpoint/2010/main" val="6245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CBA64-ECC8-4978-8891-8DF2B1FB534C}" type="datetimeFigureOut">
              <a:rPr lang="de-DE" smtClean="0"/>
              <a:t>22.04.2026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F42F7-6364-4D22-9CE0-F57BEDCBB657}" type="slidenum">
              <a:rPr lang="de-DE" smtClean="0"/>
              <a:t>‹Nr.›</a:t>
            </a:fld>
            <a:endParaRPr lang="de-DE"/>
          </a:p>
        </p:txBody>
      </p:sp>
    </p:spTree>
    <p:extLst>
      <p:ext uri="{BB962C8B-B14F-4D97-AF65-F5344CB8AC3E}">
        <p14:creationId xmlns:p14="http://schemas.microsoft.com/office/powerpoint/2010/main" val="74310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7716-9617-BCCA-E1DE-0636DD9D60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865F73-8641-BC12-E098-EA5BD01C47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8E4624-A222-1FD4-9771-26D4B29D650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411B1DA-9C12-3A8B-497E-870B71C459D7}"/>
              </a:ext>
            </a:extLst>
          </p:cNvPr>
          <p:cNvSpPr>
            <a:spLocks noGrp="1"/>
          </p:cNvSpPr>
          <p:nvPr>
            <p:ph type="sldNum" sz="quarter" idx="5"/>
          </p:nvPr>
        </p:nvSpPr>
        <p:spPr/>
        <p:txBody>
          <a:bodyPr/>
          <a:lstStyle/>
          <a:p>
            <a:fld id="{27666E0F-443F-8B4B-998E-90E85D0072D1}" type="slidenum">
              <a:rPr lang="de-DE" smtClean="0"/>
              <a:t>1</a:t>
            </a:fld>
            <a:endParaRPr lang="de-DE"/>
          </a:p>
        </p:txBody>
      </p:sp>
    </p:spTree>
    <p:extLst>
      <p:ext uri="{BB962C8B-B14F-4D97-AF65-F5344CB8AC3E}">
        <p14:creationId xmlns:p14="http://schemas.microsoft.com/office/powerpoint/2010/main" val="392523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Diskurs zu Abriss der DDR Moderne in vielen ostdeutschen Städten</a:t>
            </a:r>
          </a:p>
        </p:txBody>
      </p:sp>
      <p:sp>
        <p:nvSpPr>
          <p:cNvPr id="4" name="Slide Number Placeholder 3"/>
          <p:cNvSpPr>
            <a:spLocks noGrp="1"/>
          </p:cNvSpPr>
          <p:nvPr>
            <p:ph type="sldNum" sz="quarter" idx="5"/>
          </p:nvPr>
        </p:nvSpPr>
        <p:spPr/>
        <p:txBody>
          <a:bodyPr/>
          <a:lstStyle/>
          <a:p>
            <a:fld id="{1C5F42F7-6364-4D22-9CE0-F57BEDCBB657}" type="slidenum">
              <a:rPr lang="de-DE" smtClean="0"/>
              <a:t>12</a:t>
            </a:fld>
            <a:endParaRPr lang="de-DE"/>
          </a:p>
        </p:txBody>
      </p:sp>
    </p:spTree>
    <p:extLst>
      <p:ext uri="{BB962C8B-B14F-4D97-AF65-F5344CB8AC3E}">
        <p14:creationId xmlns:p14="http://schemas.microsoft.com/office/powerpoint/2010/main" val="4226605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Ein Bauwerk spaltet Potsdam </a:t>
            </a:r>
          </a:p>
          <a:p>
            <a:endParaRPr lang="de-DE" dirty="0"/>
          </a:p>
          <a:p>
            <a:r>
              <a:rPr lang="de-DE" dirty="0"/>
              <a:t>https://</a:t>
            </a:r>
            <a:r>
              <a:rPr lang="de-DE" dirty="0" err="1"/>
              <a:t>vimeo.com</a:t>
            </a:r>
            <a:r>
              <a:rPr lang="de-DE" dirty="0"/>
              <a:t>/</a:t>
            </a:r>
            <a:r>
              <a:rPr lang="de-DE" dirty="0" err="1"/>
              <a:t>ondemand</a:t>
            </a:r>
            <a:r>
              <a:rPr lang="de-DE" dirty="0"/>
              <a:t>/</a:t>
            </a:r>
            <a:r>
              <a:rPr lang="de-DE" dirty="0" err="1"/>
              <a:t>schrottoderchance</a:t>
            </a:r>
            <a:endParaRPr lang="de-DE" dirty="0"/>
          </a:p>
          <a:p>
            <a:endParaRPr lang="de-DE" dirty="0"/>
          </a:p>
        </p:txBody>
      </p:sp>
      <p:sp>
        <p:nvSpPr>
          <p:cNvPr id="4" name="Slide Number Placeholder 3"/>
          <p:cNvSpPr>
            <a:spLocks noGrp="1"/>
          </p:cNvSpPr>
          <p:nvPr>
            <p:ph type="sldNum" sz="quarter" idx="5"/>
          </p:nvPr>
        </p:nvSpPr>
        <p:spPr/>
        <p:txBody>
          <a:bodyPr/>
          <a:lstStyle/>
          <a:p>
            <a:fld id="{1C5F42F7-6364-4D22-9CE0-F57BEDCBB657}" type="slidenum">
              <a:rPr lang="de-DE" smtClean="0"/>
              <a:t>13</a:t>
            </a:fld>
            <a:endParaRPr lang="de-DE"/>
          </a:p>
        </p:txBody>
      </p:sp>
    </p:spTree>
    <p:extLst>
      <p:ext uri="{BB962C8B-B14F-4D97-AF65-F5344CB8AC3E}">
        <p14:creationId xmlns:p14="http://schemas.microsoft.com/office/powerpoint/2010/main" val="2428384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14</a:t>
            </a:fld>
            <a:endParaRPr lang="de-DE"/>
          </a:p>
        </p:txBody>
      </p:sp>
    </p:spTree>
    <p:extLst>
      <p:ext uri="{BB962C8B-B14F-4D97-AF65-F5344CB8AC3E}">
        <p14:creationId xmlns:p14="http://schemas.microsoft.com/office/powerpoint/2010/main" val="122212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a:t>
            </a:r>
            <a:r>
              <a:rPr lang="en-DE" dirty="0"/>
              <a:t>u Phase B</a:t>
            </a:r>
          </a:p>
        </p:txBody>
      </p:sp>
      <p:sp>
        <p:nvSpPr>
          <p:cNvPr id="4" name="Slide Number Placeholder 3"/>
          <p:cNvSpPr>
            <a:spLocks noGrp="1"/>
          </p:cNvSpPr>
          <p:nvPr>
            <p:ph type="sldNum" sz="quarter" idx="5"/>
          </p:nvPr>
        </p:nvSpPr>
        <p:spPr/>
        <p:txBody>
          <a:bodyPr/>
          <a:lstStyle/>
          <a:p>
            <a:fld id="{1C5F42F7-6364-4D22-9CE0-F57BEDCBB657}" type="slidenum">
              <a:rPr lang="de-DE" smtClean="0"/>
              <a:t>16</a:t>
            </a:fld>
            <a:endParaRPr lang="de-DE"/>
          </a:p>
        </p:txBody>
      </p:sp>
    </p:spTree>
    <p:extLst>
      <p:ext uri="{BB962C8B-B14F-4D97-AF65-F5344CB8AC3E}">
        <p14:creationId xmlns:p14="http://schemas.microsoft.com/office/powerpoint/2010/main" val="318532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17</a:t>
            </a:fld>
            <a:endParaRPr lang="de-DE"/>
          </a:p>
        </p:txBody>
      </p:sp>
    </p:spTree>
    <p:extLst>
      <p:ext uri="{BB962C8B-B14F-4D97-AF65-F5344CB8AC3E}">
        <p14:creationId xmlns:p14="http://schemas.microsoft.com/office/powerpoint/2010/main" val="98407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Dieses Energie kriegt man nicht mehr aus dem System raus</a:t>
            </a:r>
          </a:p>
        </p:txBody>
      </p:sp>
      <p:sp>
        <p:nvSpPr>
          <p:cNvPr id="4" name="Slide Number Placeholder 3"/>
          <p:cNvSpPr>
            <a:spLocks noGrp="1"/>
          </p:cNvSpPr>
          <p:nvPr>
            <p:ph type="sldNum" sz="quarter" idx="5"/>
          </p:nvPr>
        </p:nvSpPr>
        <p:spPr/>
        <p:txBody>
          <a:bodyPr/>
          <a:lstStyle/>
          <a:p>
            <a:fld id="{1C5F42F7-6364-4D22-9CE0-F57BEDCBB657}" type="slidenum">
              <a:rPr lang="de-DE" smtClean="0"/>
              <a:t>18</a:t>
            </a:fld>
            <a:endParaRPr lang="de-DE"/>
          </a:p>
        </p:txBody>
      </p:sp>
    </p:spTree>
    <p:extLst>
      <p:ext uri="{BB962C8B-B14F-4D97-AF65-F5344CB8AC3E}">
        <p14:creationId xmlns:p14="http://schemas.microsoft.com/office/powerpoint/2010/main" val="5334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Stoffkreislauf in Gebäuden, technischer und biologischer Kreislauf nach Ellen-McArthur Fundation, C2C</a:t>
            </a:r>
          </a:p>
          <a:p>
            <a:endParaRPr lang="de-DE" dirty="0"/>
          </a:p>
          <a:p>
            <a:r>
              <a:rPr lang="de-DE" dirty="0"/>
              <a:t>Von Rohstoff über Produkt zu Bauteil und Gebäude. Darstellung zur Verdeutlichung des technischen und biologischen Kreislaufes</a:t>
            </a:r>
          </a:p>
          <a:p>
            <a:r>
              <a:rPr lang="de-DE" dirty="0"/>
              <a:t>Die Phasen lassen sich in </a:t>
            </a:r>
            <a:r>
              <a:rPr lang="de-DE" dirty="0" err="1"/>
              <a:t>Lebenszyklussphasen</a:t>
            </a:r>
            <a:r>
              <a:rPr lang="de-DE" dirty="0"/>
              <a:t> der Gebäude übersetzten: A: Rohstoff bis Gebäude, B: Gebäude und C: Weiterverteilung nach Gebäude</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19</a:t>
            </a:fld>
            <a:endParaRPr lang="de-DE"/>
          </a:p>
        </p:txBody>
      </p:sp>
    </p:spTree>
    <p:extLst>
      <p:ext uri="{BB962C8B-B14F-4D97-AF65-F5344CB8AC3E}">
        <p14:creationId xmlns:p14="http://schemas.microsoft.com/office/powerpoint/2010/main" val="30159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Zusammenfassung der Phasen A1-A3, A, B1-B7, C &amp; D</a:t>
            </a:r>
          </a:p>
          <a:p>
            <a:r>
              <a:rPr lang="de-DE" dirty="0"/>
              <a:t>- Ab A4 werden Szenarien angenommen ! Da in Planung und noch nicht ausgeführt. Realistische Szenarien müssen angenommen werden.</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20</a:t>
            </a:fld>
            <a:endParaRPr lang="de-DE"/>
          </a:p>
        </p:txBody>
      </p:sp>
    </p:spTree>
    <p:extLst>
      <p:ext uri="{BB962C8B-B14F-4D97-AF65-F5344CB8AC3E}">
        <p14:creationId xmlns:p14="http://schemas.microsoft.com/office/powerpoint/2010/main" val="3027415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Aufgabenfeld der Architektur ist die Planung der Bauphase und der Nutzung des Gebäudes.</a:t>
            </a:r>
          </a:p>
          <a:p>
            <a:endParaRPr lang="de-DE" dirty="0"/>
          </a:p>
          <a:p>
            <a:r>
              <a:rPr lang="de-DE" dirty="0"/>
              <a:t>Aufgabe der Materialbereitstellung ist heutzutage nicht direkte Aufgabe der Planung. Wir planen mit Materialien die „Vorhanden sind“</a:t>
            </a:r>
          </a:p>
          <a:p>
            <a:endParaRPr lang="de-DE" dirty="0"/>
          </a:p>
          <a:p>
            <a:r>
              <a:rPr lang="de-DE" dirty="0"/>
              <a:t>Was nach dem Lebenszyklussende mit dem Gebäude passiert ist in der Regel nicht teil des Planungsprozesses und “Problem anderer Leute“</a:t>
            </a:r>
          </a:p>
          <a:p>
            <a:endParaRPr lang="de-DE" dirty="0"/>
          </a:p>
          <a:p>
            <a:r>
              <a:rPr lang="de-DE" dirty="0"/>
              <a:t>Klassischerweise wird das Gebäude verkauft, der nächste Eigentümer muss dann damit umgehen. Gebäude entweder nichts mehr wert oder schmälert Grundstückerlös.</a:t>
            </a:r>
          </a:p>
        </p:txBody>
      </p:sp>
      <p:sp>
        <p:nvSpPr>
          <p:cNvPr id="4" name="Foliennummernplatzhalter 3"/>
          <p:cNvSpPr>
            <a:spLocks noGrp="1"/>
          </p:cNvSpPr>
          <p:nvPr>
            <p:ph type="sldNum" sz="quarter" idx="5"/>
          </p:nvPr>
        </p:nvSpPr>
        <p:spPr/>
        <p:txBody>
          <a:bodyPr/>
          <a:lstStyle/>
          <a:p>
            <a:fld id="{1C5F42F7-6364-4D22-9CE0-F57BEDCBB657}" type="slidenum">
              <a:rPr lang="de-DE" smtClean="0"/>
              <a:t>21</a:t>
            </a:fld>
            <a:endParaRPr lang="de-DE"/>
          </a:p>
        </p:txBody>
      </p:sp>
    </p:spTree>
    <p:extLst>
      <p:ext uri="{BB962C8B-B14F-4D97-AF65-F5344CB8AC3E}">
        <p14:creationId xmlns:p14="http://schemas.microsoft.com/office/powerpoint/2010/main" val="2445166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Aufgaben des Handwerks in der Ausführung beschränkt sich in der Regel auf die praktischen Tätigkeiten.</a:t>
            </a:r>
          </a:p>
          <a:p>
            <a:r>
              <a:rPr lang="de-DE" dirty="0"/>
              <a:t>Materialien werden nach Angebot bestellt und verbaut.</a:t>
            </a:r>
          </a:p>
          <a:p>
            <a:endParaRPr lang="de-DE" dirty="0"/>
          </a:p>
          <a:p>
            <a:r>
              <a:rPr lang="de-DE" dirty="0"/>
              <a:t>Abriss und Rückbau sind auch handwerkliche Tätigkeiten, werden allerdings von anderem Gewerk ausgeführt.</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22</a:t>
            </a:fld>
            <a:endParaRPr lang="de-DE"/>
          </a:p>
        </p:txBody>
      </p:sp>
    </p:spTree>
    <p:extLst>
      <p:ext uri="{BB962C8B-B14F-4D97-AF65-F5344CB8AC3E}">
        <p14:creationId xmlns:p14="http://schemas.microsoft.com/office/powerpoint/2010/main" val="335127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Wo fängt man an?</a:t>
            </a:r>
          </a:p>
          <a:p>
            <a:endParaRPr lang="en-DE" dirty="0"/>
          </a:p>
          <a:p>
            <a:r>
              <a:rPr lang="en-GB" dirty="0"/>
              <a:t>I</a:t>
            </a:r>
            <a:r>
              <a:rPr lang="en-DE" dirty="0"/>
              <a:t>n 2022 wurden 12.572 Gebäuden in Deutschland abgerissen jedoch gibt</a:t>
            </a:r>
            <a:r>
              <a:rPr lang="de-DE" dirty="0"/>
              <a:t> es</a:t>
            </a:r>
            <a:r>
              <a:rPr lang="en-DE" dirty="0"/>
              <a:t> keine Abrissgenehmingung daher ist der Zahl deutlich höher.   </a:t>
            </a:r>
          </a:p>
        </p:txBody>
      </p:sp>
      <p:sp>
        <p:nvSpPr>
          <p:cNvPr id="4" name="Slide Number Placeholder 3"/>
          <p:cNvSpPr>
            <a:spLocks noGrp="1"/>
          </p:cNvSpPr>
          <p:nvPr>
            <p:ph type="sldNum" sz="quarter" idx="5"/>
          </p:nvPr>
        </p:nvSpPr>
        <p:spPr/>
        <p:txBody>
          <a:bodyPr/>
          <a:lstStyle/>
          <a:p>
            <a:fld id="{1C5F42F7-6364-4D22-9CE0-F57BEDCBB657}" type="slidenum">
              <a:rPr lang="de-DE" smtClean="0"/>
              <a:t>4</a:t>
            </a:fld>
            <a:endParaRPr lang="de-DE"/>
          </a:p>
        </p:txBody>
      </p:sp>
    </p:spTree>
    <p:extLst>
      <p:ext uri="{BB962C8B-B14F-4D97-AF65-F5344CB8AC3E}">
        <p14:creationId xmlns:p14="http://schemas.microsoft.com/office/powerpoint/2010/main" val="175845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Lebenszyklusphasen vor dem Gebäude und nach dem Gebäude sind nicht direkt abgedeckt.</a:t>
            </a:r>
          </a:p>
          <a:p>
            <a:endParaRPr lang="de-DE" dirty="0"/>
          </a:p>
          <a:p>
            <a:r>
              <a:rPr lang="de-DE" dirty="0"/>
              <a:t>Planung beeinflusst alle Phasen, allerdings nur indirekt, und wenn jemand dafür zahlt!!! Durch Zertifizierungen wird hierauf Einfluss genommen. Handwerk als ausführendes Gewerk hat wenig Handlung Spielraum</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23</a:t>
            </a:fld>
            <a:endParaRPr lang="de-DE"/>
          </a:p>
        </p:txBody>
      </p:sp>
    </p:spTree>
    <p:extLst>
      <p:ext uri="{BB962C8B-B14F-4D97-AF65-F5344CB8AC3E}">
        <p14:creationId xmlns:p14="http://schemas.microsoft.com/office/powerpoint/2010/main" val="3054466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Nähere Betrachtung des Ersten Moduls</a:t>
            </a:r>
          </a:p>
          <a:p>
            <a:endParaRPr lang="de-DE" dirty="0"/>
          </a:p>
          <a:p>
            <a:r>
              <a:rPr lang="de-DE" dirty="0"/>
              <a:t>Hierunter fallen alle Einflüsse, die durch die Baustoffherstellung und den Bau selber entstehen.</a:t>
            </a:r>
          </a:p>
          <a:p>
            <a:r>
              <a:rPr lang="de-DE" dirty="0"/>
              <a:t>Die Phasen A4-A5 fallen in der Regel eher gering aus und sind zum Teil sehr individuell. Transport hat meistens hierbei den größten Einfluss, vor allem bei schweren Baustoffen.</a:t>
            </a:r>
          </a:p>
          <a:p>
            <a:endParaRPr lang="de-DE" dirty="0"/>
          </a:p>
          <a:p>
            <a:r>
              <a:rPr lang="de-DE" dirty="0"/>
              <a:t>A1-A3 können sehr unterschiedlich sein und sind Baustoffabhängig. Je nachdem aus welchen Grundstoffen ein Baustoff gefertigt wird, wie dieser gewonnen und weiterverarbeitet wird.</a:t>
            </a:r>
          </a:p>
          <a:p>
            <a:endParaRPr lang="de-DE" dirty="0"/>
          </a:p>
          <a:p>
            <a:r>
              <a:rPr lang="de-DE" dirty="0"/>
              <a:t>Stahl: Abbau im Bergbau, Schmelzen und Walzen. Hoher Energie und </a:t>
            </a:r>
            <a:r>
              <a:rPr lang="de-DE" dirty="0" err="1"/>
              <a:t>Resourcenaufwand</a:t>
            </a:r>
            <a:r>
              <a:rPr lang="de-DE" dirty="0"/>
              <a:t>. 10 Tonnen Erz um 1 Tonne Stahl zu Produzieren</a:t>
            </a:r>
          </a:p>
          <a:p>
            <a:r>
              <a:rPr lang="de-DE" dirty="0"/>
              <a:t>Holz: Im </a:t>
            </a:r>
            <a:r>
              <a:rPr lang="de-DE" dirty="0" err="1"/>
              <a:t>wald</a:t>
            </a:r>
            <a:r>
              <a:rPr lang="de-DE" dirty="0"/>
              <a:t> gefällt, Energie zum Trocknen, wenig Energie zum Aufschneiden. Ca 2 Tonnen Stammware für 1 Tonne KVH.</a:t>
            </a:r>
          </a:p>
        </p:txBody>
      </p:sp>
      <p:sp>
        <p:nvSpPr>
          <p:cNvPr id="4" name="Foliennummernplatzhalter 3"/>
          <p:cNvSpPr>
            <a:spLocks noGrp="1"/>
          </p:cNvSpPr>
          <p:nvPr>
            <p:ph type="sldNum" sz="quarter" idx="5"/>
          </p:nvPr>
        </p:nvSpPr>
        <p:spPr/>
        <p:txBody>
          <a:bodyPr/>
          <a:lstStyle/>
          <a:p>
            <a:fld id="{1C5F42F7-6364-4D22-9CE0-F57BEDCBB657}" type="slidenum">
              <a:rPr lang="de-DE" smtClean="0"/>
              <a:t>25</a:t>
            </a:fld>
            <a:endParaRPr lang="de-DE"/>
          </a:p>
        </p:txBody>
      </p:sp>
    </p:spTree>
    <p:extLst>
      <p:ext uri="{BB962C8B-B14F-4D97-AF65-F5344CB8AC3E}">
        <p14:creationId xmlns:p14="http://schemas.microsoft.com/office/powerpoint/2010/main" val="1817457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Material-Kreislauf zur Verdeutlichung der Wiederverwendungsmöglichkeiten</a:t>
            </a:r>
          </a:p>
          <a:p>
            <a:endParaRPr lang="de-DE" dirty="0"/>
          </a:p>
          <a:p>
            <a:r>
              <a:rPr lang="de-DE" dirty="0"/>
              <a:t>Widerverwendung auf Bauteilebene: erneuter Einsatz ganzer Elemente</a:t>
            </a:r>
          </a:p>
          <a:p>
            <a:endParaRPr lang="de-DE" dirty="0"/>
          </a:p>
          <a:p>
            <a:r>
              <a:rPr lang="de-DE" dirty="0"/>
              <a:t>Materialebene: Recycling</a:t>
            </a:r>
          </a:p>
          <a:p>
            <a:endParaRPr lang="de-DE" dirty="0"/>
          </a:p>
          <a:p>
            <a:r>
              <a:rPr lang="de-DE" dirty="0"/>
              <a:t>Produkt: Wiederverwendung auf Produktnormebene</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26</a:t>
            </a:fld>
            <a:endParaRPr lang="de-DE"/>
          </a:p>
        </p:txBody>
      </p:sp>
    </p:spTree>
    <p:extLst>
      <p:ext uri="{BB962C8B-B14F-4D97-AF65-F5344CB8AC3E}">
        <p14:creationId xmlns:p14="http://schemas.microsoft.com/office/powerpoint/2010/main" val="2556945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erneuerbare Rohstoffe :https://</a:t>
            </a:r>
            <a:r>
              <a:rPr lang="de-DE" dirty="0" err="1"/>
              <a:t>www.umweltbundesamt.de</a:t>
            </a:r>
            <a:r>
              <a:rPr lang="de-DE" dirty="0"/>
              <a:t>/</a:t>
            </a:r>
            <a:r>
              <a:rPr lang="de-DE" dirty="0" err="1"/>
              <a:t>sites</a:t>
            </a:r>
            <a:r>
              <a:rPr lang="de-DE" dirty="0"/>
              <a:t>/</a:t>
            </a:r>
            <a:r>
              <a:rPr lang="de-DE" dirty="0" err="1"/>
              <a:t>default</a:t>
            </a:r>
            <a:r>
              <a:rPr lang="de-DE" dirty="0"/>
              <a:t>/</a:t>
            </a:r>
            <a:r>
              <a:rPr lang="de-DE" dirty="0" err="1"/>
              <a:t>files</a:t>
            </a:r>
            <a:r>
              <a:rPr lang="de-DE" dirty="0"/>
              <a:t>/</a:t>
            </a:r>
            <a:r>
              <a:rPr lang="de-DE" dirty="0" err="1"/>
              <a:t>medien</a:t>
            </a:r>
            <a:r>
              <a:rPr lang="de-DE" dirty="0"/>
              <a:t>/</a:t>
            </a:r>
            <a:r>
              <a:rPr lang="de-DE" dirty="0" err="1"/>
              <a:t>publikation</a:t>
            </a:r>
            <a:r>
              <a:rPr lang="de-DE" dirty="0"/>
              <a:t>/</a:t>
            </a:r>
            <a:r>
              <a:rPr lang="de-DE" dirty="0" err="1"/>
              <a:t>long</a:t>
            </a:r>
            <a:r>
              <a:rPr lang="de-DE" dirty="0"/>
              <a:t>/4242.pdf</a:t>
            </a:r>
          </a:p>
          <a:p>
            <a:endParaRPr lang="de-DE" dirty="0"/>
          </a:p>
          <a:p>
            <a:r>
              <a:rPr lang="de-DE" dirty="0"/>
              <a:t>Definitionen, um über Rohstoffe sprechen zu können:</a:t>
            </a:r>
          </a:p>
          <a:p>
            <a:endParaRPr lang="de-DE" dirty="0"/>
          </a:p>
          <a:p>
            <a:r>
              <a:rPr lang="de-DE" dirty="0"/>
              <a:t>Primärrohstoffe: ungebrauchte Materialien zu nach dem Abbau das erste mal verwendet werden. Es fällt der volle Impact des Baustoffes an</a:t>
            </a:r>
          </a:p>
          <a:p>
            <a:endParaRPr lang="de-DE" dirty="0"/>
          </a:p>
          <a:p>
            <a:r>
              <a:rPr lang="de-DE" dirty="0"/>
              <a:t>Sekundärrohstoffe: Materialien aus vorherigem Gebrauch. Dies kann aus Bauabfällen bestehen (Betonbruch) oder aus anderen Abfällen, </a:t>
            </a:r>
            <a:r>
              <a:rPr lang="de-DE" dirty="0" err="1"/>
              <a:t>z</a:t>
            </a:r>
            <a:r>
              <a:rPr lang="de-DE" dirty="0"/>
              <a:t>-B. Glas für Schaumglas</a:t>
            </a:r>
          </a:p>
          <a:p>
            <a:endParaRPr lang="de-DE" dirty="0"/>
          </a:p>
          <a:p>
            <a:r>
              <a:rPr lang="de-DE" dirty="0"/>
              <a:t>Rohstoffarten können noch unterschieden werden in ihrer Art, wie z.B. Baustoffarten. Die Grenze zwischen nachwachsend und nicht nach wachsend ist nicht genau definiert.</a:t>
            </a:r>
          </a:p>
          <a:p>
            <a:r>
              <a:rPr lang="de-DE" dirty="0"/>
              <a:t>Nachwachsend, Erneuerung in menschlichen Zyklen</a:t>
            </a:r>
          </a:p>
        </p:txBody>
      </p:sp>
      <p:sp>
        <p:nvSpPr>
          <p:cNvPr id="4" name="Foliennummernplatzhalter 3"/>
          <p:cNvSpPr>
            <a:spLocks noGrp="1"/>
          </p:cNvSpPr>
          <p:nvPr>
            <p:ph type="sldNum" sz="quarter" idx="5"/>
          </p:nvPr>
        </p:nvSpPr>
        <p:spPr/>
        <p:txBody>
          <a:bodyPr/>
          <a:lstStyle/>
          <a:p>
            <a:fld id="{1C5F42F7-6364-4D22-9CE0-F57BEDCBB657}" type="slidenum">
              <a:rPr lang="de-DE" smtClean="0"/>
              <a:t>27</a:t>
            </a:fld>
            <a:endParaRPr lang="de-DE"/>
          </a:p>
        </p:txBody>
      </p:sp>
    </p:spTree>
    <p:extLst>
      <p:ext uri="{BB962C8B-B14F-4D97-AF65-F5344CB8AC3E}">
        <p14:creationId xmlns:p14="http://schemas.microsoft.com/office/powerpoint/2010/main" val="3400464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Standard Halle vs Stamp</a:t>
            </a:r>
            <a:r>
              <a:rPr lang="de-DE" dirty="0"/>
              <a:t>f</a:t>
            </a:r>
            <a:r>
              <a:rPr lang="en-DE" dirty="0"/>
              <a:t>lehm Halle</a:t>
            </a:r>
          </a:p>
        </p:txBody>
      </p:sp>
      <p:sp>
        <p:nvSpPr>
          <p:cNvPr id="4" name="Slide Number Placeholder 3"/>
          <p:cNvSpPr>
            <a:spLocks noGrp="1"/>
          </p:cNvSpPr>
          <p:nvPr>
            <p:ph type="sldNum" sz="quarter" idx="5"/>
          </p:nvPr>
        </p:nvSpPr>
        <p:spPr/>
        <p:txBody>
          <a:bodyPr/>
          <a:lstStyle/>
          <a:p>
            <a:fld id="{1C5F42F7-6364-4D22-9CE0-F57BEDCBB657}" type="slidenum">
              <a:rPr lang="de-DE" smtClean="0"/>
              <a:t>28</a:t>
            </a:fld>
            <a:endParaRPr lang="de-DE"/>
          </a:p>
        </p:txBody>
      </p:sp>
    </p:spTree>
    <p:extLst>
      <p:ext uri="{BB962C8B-B14F-4D97-AF65-F5344CB8AC3E}">
        <p14:creationId xmlns:p14="http://schemas.microsoft.com/office/powerpoint/2010/main" val="53346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29</a:t>
            </a:fld>
            <a:endParaRPr lang="de-DE"/>
          </a:p>
        </p:txBody>
      </p:sp>
    </p:spTree>
    <p:extLst>
      <p:ext uri="{BB962C8B-B14F-4D97-AF65-F5344CB8AC3E}">
        <p14:creationId xmlns:p14="http://schemas.microsoft.com/office/powerpoint/2010/main" val="270947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Geschossfläche </a:t>
            </a:r>
          </a:p>
          <a:p>
            <a:r>
              <a:rPr lang="de-DE" dirty="0"/>
              <a:t>4800 m² </a:t>
            </a:r>
          </a:p>
          <a:p>
            <a:r>
              <a:rPr lang="de-DE" dirty="0"/>
              <a:t>Gebäudevolumen </a:t>
            </a:r>
          </a:p>
          <a:p>
            <a:r>
              <a:rPr lang="de-DE" dirty="0"/>
              <a:t>41'350 m³ </a:t>
            </a:r>
          </a:p>
          <a:p>
            <a:r>
              <a:rPr lang="de-DE" dirty="0"/>
              <a:t>Aus </a:t>
            </a:r>
            <a:r>
              <a:rPr lang="de-DE" dirty="0" err="1"/>
              <a:t>Baunetzwissen.de</a:t>
            </a:r>
            <a:r>
              <a:rPr lang="de-DE" dirty="0"/>
              <a:t> (https://</a:t>
            </a:r>
            <a:r>
              <a:rPr lang="de-DE" dirty="0" err="1"/>
              <a:t>www.baunetzwissen.de</a:t>
            </a:r>
            <a:r>
              <a:rPr lang="de-DE" dirty="0"/>
              <a:t>/nachhaltig-bauen/</a:t>
            </a:r>
            <a:r>
              <a:rPr lang="de-DE" dirty="0" err="1"/>
              <a:t>objekte</a:t>
            </a:r>
            <a:r>
              <a:rPr lang="de-DE" dirty="0"/>
              <a:t>/gewerbe-industrie/ricola-kraeuterzentrum-in-laufen-4297417)</a:t>
            </a:r>
          </a:p>
          <a:p>
            <a:r>
              <a:rPr lang="de-DE" b="1" dirty="0"/>
              <a:t>Nachhaltig Bauen</a:t>
            </a:r>
            <a:br>
              <a:rPr lang="de-DE" dirty="0"/>
            </a:br>
            <a:r>
              <a:rPr lang="de-DE" dirty="0"/>
              <a:t>Das Kräuterzentrum ist überwiegend aus Lehm errichtet, der vor Ort (d.h. in einem Umkreis bis zu zehn Kilometern) abgebaut wurde. Für die Ausführung der Stampflehmfassade wurde der Österreicher Martin Rauch mit seiner Firma Lehm Ton Erde Baukunst hinzugezogen. Eine Betonkonstruktion trägt das Dach und sichert die Stampflehmwände aus vorgefertigten Elementen. Für diese wurde eine Mischung aus Lehm, Mergel und Kies in einer Halle im Nachbarort Zwingen in der Schalung gestampft, sodass Elemente im Format 4,35 x 1,35 x 0,45 Meter entstanden. Deren Transport zur Baustelle erfolgte per Lkw.</a:t>
            </a:r>
          </a:p>
          <a:p>
            <a:r>
              <a:rPr lang="de-DE" dirty="0"/>
              <a:t>Die Fugen lassen sich aufgrund der Plastizität des Lehms leicht retuschieren, sodass ein homogener Baukörper entsteht. Zur Abminderung des natürlichen Prozesses von Erosion durch Regen und Wind (der im Übrigen zugelassen wird) wurden horizontale Schichten aus </a:t>
            </a:r>
            <a:r>
              <a:rPr lang="de-DE" dirty="0" err="1"/>
              <a:t>Trasskalkzement</a:t>
            </a:r>
            <a:r>
              <a:rPr lang="de-DE" dirty="0"/>
              <a:t> mit eingestampft. Die Außenwände im Bereich der Anlieferung und Lagerung bestehen ausschließlich aus Lehm. So wirkt sich dessen feuchteregulierende Eigenschaft positiv und energetisch nachhaltig auf das gesamte Raumklima aus. Eine Photovoltaikanlage auf dem Dach und die Nutzung der Abwärme des nahegelegenen Produktionsbetriebs verbessern die ökologische Bilanz des Kräuterzentrums zusätzlich. </a:t>
            </a:r>
            <a:r>
              <a:rPr lang="de-DE" i="1" dirty="0" err="1"/>
              <a:t>us</a:t>
            </a:r>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30</a:t>
            </a:fld>
            <a:endParaRPr lang="de-DE"/>
          </a:p>
        </p:txBody>
      </p:sp>
    </p:spTree>
    <p:extLst>
      <p:ext uri="{BB962C8B-B14F-4D97-AF65-F5344CB8AC3E}">
        <p14:creationId xmlns:p14="http://schemas.microsoft.com/office/powerpoint/2010/main" val="2399493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Kalkschichten schützen die Stampflehm Oberfläche vor Erosion (jedoch es sieht nicht mehr so glatt aus wie auf diesen Fotos)</a:t>
            </a:r>
          </a:p>
          <a:p>
            <a:endParaRPr lang="de-DE" dirty="0"/>
          </a:p>
          <a:p>
            <a:r>
              <a:rPr lang="de-DE" dirty="0"/>
              <a:t>Geschossfläche </a:t>
            </a:r>
          </a:p>
          <a:p>
            <a:r>
              <a:rPr lang="de-DE" dirty="0"/>
              <a:t>4800 m² </a:t>
            </a:r>
          </a:p>
          <a:p>
            <a:r>
              <a:rPr lang="de-DE" dirty="0"/>
              <a:t>Gebäudevolumen </a:t>
            </a:r>
          </a:p>
          <a:p>
            <a:r>
              <a:rPr lang="de-DE" dirty="0"/>
              <a:t>41'350 m³ </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31</a:t>
            </a:fld>
            <a:endParaRPr lang="de-DE"/>
          </a:p>
        </p:txBody>
      </p:sp>
    </p:spTree>
    <p:extLst>
      <p:ext uri="{BB962C8B-B14F-4D97-AF65-F5344CB8AC3E}">
        <p14:creationId xmlns:p14="http://schemas.microsoft.com/office/powerpoint/2010/main" val="909131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Weil das stampfen sehr aufwendig ist und relativ lange Trockenzeit pro 30cm Schicht benötigt, wurden die Elemente vorgefertigt. Diese ca.4 x 1,3 x 0,5 Blöcke wurden vor Ort aufgestellt und miteinander verfugt, um eine gleichmäßigen Oberflache zu erzielen. </a:t>
            </a:r>
          </a:p>
        </p:txBody>
      </p:sp>
      <p:sp>
        <p:nvSpPr>
          <p:cNvPr id="4" name="Foliennummernplatzhalter 3"/>
          <p:cNvSpPr>
            <a:spLocks noGrp="1"/>
          </p:cNvSpPr>
          <p:nvPr>
            <p:ph type="sldNum" sz="quarter" idx="5"/>
          </p:nvPr>
        </p:nvSpPr>
        <p:spPr/>
        <p:txBody>
          <a:bodyPr/>
          <a:lstStyle/>
          <a:p>
            <a:fld id="{1C5F42F7-6364-4D22-9CE0-F57BEDCBB657}" type="slidenum">
              <a:rPr lang="de-DE" smtClean="0"/>
              <a:t>32</a:t>
            </a:fld>
            <a:endParaRPr lang="de-DE"/>
          </a:p>
        </p:txBody>
      </p:sp>
    </p:spTree>
    <p:extLst>
      <p:ext uri="{BB962C8B-B14F-4D97-AF65-F5344CB8AC3E}">
        <p14:creationId xmlns:p14="http://schemas.microsoft.com/office/powerpoint/2010/main" val="4112098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33</a:t>
            </a:fld>
            <a:endParaRPr lang="de-DE"/>
          </a:p>
        </p:txBody>
      </p:sp>
    </p:spTree>
    <p:extLst>
      <p:ext uri="{BB962C8B-B14F-4D97-AF65-F5344CB8AC3E}">
        <p14:creationId xmlns:p14="http://schemas.microsoft.com/office/powerpoint/2010/main" val="165358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5</a:t>
            </a:fld>
            <a:endParaRPr lang="de-DE"/>
          </a:p>
        </p:txBody>
      </p:sp>
    </p:spTree>
    <p:extLst>
      <p:ext uri="{BB962C8B-B14F-4D97-AF65-F5344CB8AC3E}">
        <p14:creationId xmlns:p14="http://schemas.microsoft.com/office/powerpoint/2010/main" val="1536620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34</a:t>
            </a:fld>
            <a:endParaRPr lang="de-DE"/>
          </a:p>
        </p:txBody>
      </p:sp>
    </p:spTree>
    <p:extLst>
      <p:ext uri="{BB962C8B-B14F-4D97-AF65-F5344CB8AC3E}">
        <p14:creationId xmlns:p14="http://schemas.microsoft.com/office/powerpoint/2010/main" val="3908697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35</a:t>
            </a:fld>
            <a:endParaRPr lang="de-DE"/>
          </a:p>
        </p:txBody>
      </p:sp>
    </p:spTree>
    <p:extLst>
      <p:ext uri="{BB962C8B-B14F-4D97-AF65-F5344CB8AC3E}">
        <p14:creationId xmlns:p14="http://schemas.microsoft.com/office/powerpoint/2010/main" val="703526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B,</a:t>
            </a:r>
          </a:p>
          <a:p>
            <a:endParaRPr lang="de-DE" dirty="0"/>
          </a:p>
          <a:p>
            <a:r>
              <a:rPr lang="de-DE" dirty="0"/>
              <a:t>Nutzung des Gebäudes, hier fließen alle Faktoren durch Nutzung, Austausch, Energieverbrauch etc. ein.</a:t>
            </a:r>
          </a:p>
          <a:p>
            <a:endParaRPr lang="de-DE" dirty="0"/>
          </a:p>
          <a:p>
            <a:r>
              <a:rPr lang="de-DE" dirty="0"/>
              <a:t>Je länger diese Phase, um so weniger Auswirkungen durch andere Phasen (Neubau und Abriss)</a:t>
            </a:r>
          </a:p>
        </p:txBody>
      </p:sp>
      <p:sp>
        <p:nvSpPr>
          <p:cNvPr id="4" name="Foliennummernplatzhalter 3"/>
          <p:cNvSpPr>
            <a:spLocks noGrp="1"/>
          </p:cNvSpPr>
          <p:nvPr>
            <p:ph type="sldNum" sz="quarter" idx="5"/>
          </p:nvPr>
        </p:nvSpPr>
        <p:spPr/>
        <p:txBody>
          <a:bodyPr/>
          <a:lstStyle/>
          <a:p>
            <a:fld id="{1C5F42F7-6364-4D22-9CE0-F57BEDCBB657}" type="slidenum">
              <a:rPr lang="de-DE" smtClean="0"/>
              <a:t>37</a:t>
            </a:fld>
            <a:endParaRPr lang="de-DE"/>
          </a:p>
        </p:txBody>
      </p:sp>
    </p:spTree>
    <p:extLst>
      <p:ext uri="{BB962C8B-B14F-4D97-AF65-F5344CB8AC3E}">
        <p14:creationId xmlns:p14="http://schemas.microsoft.com/office/powerpoint/2010/main" val="4264708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Material-Kreislauf zur Verdeutlichung der Wiederverwendungsmöglichkeiten</a:t>
            </a:r>
          </a:p>
          <a:p>
            <a:endParaRPr lang="de-DE" dirty="0"/>
          </a:p>
          <a:p>
            <a:r>
              <a:rPr lang="de-DE" dirty="0"/>
              <a:t>Widerverwendung auf Bauteilebene: erneuter Einsatz ganzer Elemente</a:t>
            </a:r>
          </a:p>
          <a:p>
            <a:endParaRPr lang="de-DE" dirty="0"/>
          </a:p>
          <a:p>
            <a:r>
              <a:rPr lang="de-DE" dirty="0"/>
              <a:t>Materialebene: Recycling</a:t>
            </a:r>
          </a:p>
          <a:p>
            <a:endParaRPr lang="de-DE" dirty="0"/>
          </a:p>
          <a:p>
            <a:r>
              <a:rPr lang="de-DE" dirty="0"/>
              <a:t>Produkt: Wiederverwendung auf Produktnormebene</a:t>
            </a:r>
          </a:p>
        </p:txBody>
      </p:sp>
      <p:sp>
        <p:nvSpPr>
          <p:cNvPr id="4" name="Foliennummernplatzhalter 3"/>
          <p:cNvSpPr>
            <a:spLocks noGrp="1"/>
          </p:cNvSpPr>
          <p:nvPr>
            <p:ph type="sldNum" sz="quarter" idx="5"/>
          </p:nvPr>
        </p:nvSpPr>
        <p:spPr/>
        <p:txBody>
          <a:bodyPr/>
          <a:lstStyle/>
          <a:p>
            <a:fld id="{1C5F42F7-6364-4D22-9CE0-F57BEDCBB657}" type="slidenum">
              <a:rPr lang="de-DE" smtClean="0"/>
              <a:t>38</a:t>
            </a:fld>
            <a:endParaRPr lang="de-DE"/>
          </a:p>
        </p:txBody>
      </p:sp>
    </p:spTree>
    <p:extLst>
      <p:ext uri="{BB962C8B-B14F-4D97-AF65-F5344CB8AC3E}">
        <p14:creationId xmlns:p14="http://schemas.microsoft.com/office/powerpoint/2010/main" val="3841810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39</a:t>
            </a:fld>
            <a:endParaRPr lang="de-DE"/>
          </a:p>
        </p:txBody>
      </p:sp>
    </p:spTree>
    <p:extLst>
      <p:ext uri="{BB962C8B-B14F-4D97-AF65-F5344CB8AC3E}">
        <p14:creationId xmlns:p14="http://schemas.microsoft.com/office/powerpoint/2010/main" val="363797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Welche Nutzungsdauer erwarten wir von unterschiedlichen Bauteilen?</a:t>
            </a:r>
          </a:p>
          <a:p>
            <a:endParaRPr lang="de-DE" dirty="0"/>
          </a:p>
        </p:txBody>
      </p:sp>
      <p:sp>
        <p:nvSpPr>
          <p:cNvPr id="4" name="Slide Number Placeholder 3"/>
          <p:cNvSpPr>
            <a:spLocks noGrp="1"/>
          </p:cNvSpPr>
          <p:nvPr>
            <p:ph type="sldNum" sz="quarter" idx="5"/>
          </p:nvPr>
        </p:nvSpPr>
        <p:spPr/>
        <p:txBody>
          <a:bodyPr/>
          <a:lstStyle/>
          <a:p>
            <a:fld id="{1C5F42F7-6364-4D22-9CE0-F57BEDCBB657}" type="slidenum">
              <a:rPr lang="de-DE" smtClean="0"/>
              <a:t>40</a:t>
            </a:fld>
            <a:endParaRPr lang="de-DE"/>
          </a:p>
        </p:txBody>
      </p:sp>
    </p:spTree>
    <p:extLst>
      <p:ext uri="{BB962C8B-B14F-4D97-AF65-F5344CB8AC3E}">
        <p14:creationId xmlns:p14="http://schemas.microsoft.com/office/powerpoint/2010/main" val="1555687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a:t>
            </a:r>
            <a:r>
              <a:rPr lang="en-DE" dirty="0"/>
              <a:t>nd eigentlich überleben viele Bauteile überhaupt nicht so lang wie in diese Statisken </a:t>
            </a:r>
          </a:p>
        </p:txBody>
      </p:sp>
      <p:sp>
        <p:nvSpPr>
          <p:cNvPr id="4" name="Slide Number Placeholder 3"/>
          <p:cNvSpPr>
            <a:spLocks noGrp="1"/>
          </p:cNvSpPr>
          <p:nvPr>
            <p:ph type="sldNum" sz="quarter" idx="5"/>
          </p:nvPr>
        </p:nvSpPr>
        <p:spPr/>
        <p:txBody>
          <a:bodyPr/>
          <a:lstStyle/>
          <a:p>
            <a:fld id="{1C5F42F7-6364-4D22-9CE0-F57BEDCBB657}" type="slidenum">
              <a:rPr lang="de-DE" smtClean="0"/>
              <a:t>45</a:t>
            </a:fld>
            <a:endParaRPr lang="de-DE"/>
          </a:p>
        </p:txBody>
      </p:sp>
    </p:spTree>
    <p:extLst>
      <p:ext uri="{BB962C8B-B14F-4D97-AF65-F5344CB8AC3E}">
        <p14:creationId xmlns:p14="http://schemas.microsoft.com/office/powerpoint/2010/main" val="3009255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https://www.zrs.berlin/project/verwaltungsgebaeude-tierpark/</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46</a:t>
            </a:fld>
            <a:endParaRPr lang="de-DE"/>
          </a:p>
        </p:txBody>
      </p:sp>
    </p:spTree>
    <p:extLst>
      <p:ext uri="{BB962C8B-B14F-4D97-AF65-F5344CB8AC3E}">
        <p14:creationId xmlns:p14="http://schemas.microsoft.com/office/powerpoint/2010/main" val="1786594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E2F6-DEC0-586F-244C-1A1E7F16A6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42AEF4-7B8B-687B-672B-D13D816ADF5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07E83A-F985-F82A-6132-82AE5BE008BB}"/>
              </a:ext>
            </a:extLst>
          </p:cNvPr>
          <p:cNvSpPr>
            <a:spLocks noGrp="1"/>
          </p:cNvSpPr>
          <p:nvPr>
            <p:ph type="body" idx="1"/>
          </p:nvPr>
        </p:nvSpPr>
        <p:spPr/>
        <p:txBody>
          <a:bodyPr/>
          <a:lstStyle/>
          <a:p>
            <a:r>
              <a:rPr lang="de-DE" dirty="0"/>
              <a:t>https://</a:t>
            </a:r>
            <a:r>
              <a:rPr lang="de-DE" dirty="0" err="1"/>
              <a:t>www.zrs.berlin</a:t>
            </a:r>
            <a:r>
              <a:rPr lang="de-DE" dirty="0"/>
              <a:t>/</a:t>
            </a:r>
            <a:r>
              <a:rPr lang="de-DE" dirty="0" err="1"/>
              <a:t>project</a:t>
            </a:r>
            <a:r>
              <a:rPr lang="de-DE" dirty="0"/>
              <a:t>/</a:t>
            </a:r>
            <a:r>
              <a:rPr lang="de-DE" dirty="0" err="1"/>
              <a:t>verwaltungsgebaeude</a:t>
            </a:r>
            <a:r>
              <a:rPr lang="de-DE" dirty="0"/>
              <a:t>-tierpark/</a:t>
            </a:r>
          </a:p>
        </p:txBody>
      </p:sp>
      <p:sp>
        <p:nvSpPr>
          <p:cNvPr id="4" name="Foliennummernplatzhalter 3">
            <a:extLst>
              <a:ext uri="{FF2B5EF4-FFF2-40B4-BE49-F238E27FC236}">
                <a16:creationId xmlns:a16="http://schemas.microsoft.com/office/drawing/2014/main" id="{D1E7DC4F-6B63-08CF-693B-DB6C7B902235}"/>
              </a:ext>
            </a:extLst>
          </p:cNvPr>
          <p:cNvSpPr>
            <a:spLocks noGrp="1"/>
          </p:cNvSpPr>
          <p:nvPr>
            <p:ph type="sldNum" sz="quarter" idx="5"/>
          </p:nvPr>
        </p:nvSpPr>
        <p:spPr/>
        <p:txBody>
          <a:bodyPr/>
          <a:lstStyle/>
          <a:p>
            <a:fld id="{1C5F42F7-6364-4D22-9CE0-F57BEDCBB657}" type="slidenum">
              <a:rPr lang="de-DE" smtClean="0"/>
              <a:t>47</a:t>
            </a:fld>
            <a:endParaRPr lang="de-DE"/>
          </a:p>
        </p:txBody>
      </p:sp>
    </p:spTree>
    <p:extLst>
      <p:ext uri="{BB962C8B-B14F-4D97-AF65-F5344CB8AC3E}">
        <p14:creationId xmlns:p14="http://schemas.microsoft.com/office/powerpoint/2010/main" val="1503064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www.zrs.berlin</a:t>
            </a:r>
            <a:r>
              <a:rPr lang="de-DE" dirty="0"/>
              <a:t>/</a:t>
            </a:r>
            <a:r>
              <a:rPr lang="de-DE" dirty="0" err="1"/>
              <a:t>project</a:t>
            </a:r>
            <a:r>
              <a:rPr lang="de-DE" dirty="0"/>
              <a:t>/</a:t>
            </a:r>
            <a:r>
              <a:rPr lang="de-DE" dirty="0" err="1"/>
              <a:t>verwaltungsgebaeude</a:t>
            </a:r>
            <a:r>
              <a:rPr lang="de-DE" dirty="0"/>
              <a:t>-tierpark/</a:t>
            </a:r>
          </a:p>
        </p:txBody>
      </p:sp>
      <p:sp>
        <p:nvSpPr>
          <p:cNvPr id="4" name="Foliennummernplatzhalter 3"/>
          <p:cNvSpPr>
            <a:spLocks noGrp="1"/>
          </p:cNvSpPr>
          <p:nvPr>
            <p:ph type="sldNum" sz="quarter" idx="5"/>
          </p:nvPr>
        </p:nvSpPr>
        <p:spPr/>
        <p:txBody>
          <a:bodyPr/>
          <a:lstStyle/>
          <a:p>
            <a:fld id="{1C5F42F7-6364-4D22-9CE0-F57BEDCBB657}" type="slidenum">
              <a:rPr lang="de-DE" smtClean="0"/>
              <a:t>48</a:t>
            </a:fld>
            <a:endParaRPr lang="de-DE"/>
          </a:p>
        </p:txBody>
      </p:sp>
    </p:spTree>
    <p:extLst>
      <p:ext uri="{BB962C8B-B14F-4D97-AF65-F5344CB8AC3E}">
        <p14:creationId xmlns:p14="http://schemas.microsoft.com/office/powerpoint/2010/main" val="194639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Umfangreiche Sanierung (also Abriss könnte anstehen)</a:t>
            </a:r>
          </a:p>
        </p:txBody>
      </p:sp>
      <p:sp>
        <p:nvSpPr>
          <p:cNvPr id="4" name="Slide Number Placeholder 3"/>
          <p:cNvSpPr>
            <a:spLocks noGrp="1"/>
          </p:cNvSpPr>
          <p:nvPr>
            <p:ph type="sldNum" sz="quarter" idx="5"/>
          </p:nvPr>
        </p:nvSpPr>
        <p:spPr/>
        <p:txBody>
          <a:bodyPr/>
          <a:lstStyle/>
          <a:p>
            <a:fld id="{1C5F42F7-6364-4D22-9CE0-F57BEDCBB657}" type="slidenum">
              <a:rPr lang="de-DE" smtClean="0"/>
              <a:t>6</a:t>
            </a:fld>
            <a:endParaRPr lang="de-DE"/>
          </a:p>
        </p:txBody>
      </p:sp>
    </p:spTree>
    <p:extLst>
      <p:ext uri="{BB962C8B-B14F-4D97-AF65-F5344CB8AC3E}">
        <p14:creationId xmlns:p14="http://schemas.microsoft.com/office/powerpoint/2010/main" val="1189966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49</a:t>
            </a:fld>
            <a:endParaRPr lang="de-DE"/>
          </a:p>
        </p:txBody>
      </p:sp>
    </p:spTree>
    <p:extLst>
      <p:ext uri="{BB962C8B-B14F-4D97-AF65-F5344CB8AC3E}">
        <p14:creationId xmlns:p14="http://schemas.microsoft.com/office/powerpoint/2010/main" val="984075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Aber die beste Lösung…</a:t>
            </a:r>
          </a:p>
        </p:txBody>
      </p:sp>
      <p:sp>
        <p:nvSpPr>
          <p:cNvPr id="4" name="Slide Number Placeholder 3"/>
          <p:cNvSpPr>
            <a:spLocks noGrp="1"/>
          </p:cNvSpPr>
          <p:nvPr>
            <p:ph type="sldNum" sz="quarter" idx="5"/>
          </p:nvPr>
        </p:nvSpPr>
        <p:spPr/>
        <p:txBody>
          <a:bodyPr/>
          <a:lstStyle/>
          <a:p>
            <a:fld id="{1C5F42F7-6364-4D22-9CE0-F57BEDCBB657}" type="slidenum">
              <a:rPr lang="de-DE" smtClean="0"/>
              <a:t>50</a:t>
            </a:fld>
            <a:endParaRPr lang="de-DE"/>
          </a:p>
        </p:txBody>
      </p:sp>
    </p:spTree>
    <p:extLst>
      <p:ext uri="{BB962C8B-B14F-4D97-AF65-F5344CB8AC3E}">
        <p14:creationId xmlns:p14="http://schemas.microsoft.com/office/powerpoint/2010/main" val="1881158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51</a:t>
            </a:fld>
            <a:endParaRPr lang="de-DE"/>
          </a:p>
        </p:txBody>
      </p:sp>
    </p:spTree>
    <p:extLst>
      <p:ext uri="{BB962C8B-B14F-4D97-AF65-F5344CB8AC3E}">
        <p14:creationId xmlns:p14="http://schemas.microsoft.com/office/powerpoint/2010/main" val="3881145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52</a:t>
            </a:fld>
            <a:endParaRPr lang="de-DE"/>
          </a:p>
        </p:txBody>
      </p:sp>
    </p:spTree>
    <p:extLst>
      <p:ext uri="{BB962C8B-B14F-4D97-AF65-F5344CB8AC3E}">
        <p14:creationId xmlns:p14="http://schemas.microsoft.com/office/powerpoint/2010/main" val="910057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53</a:t>
            </a:fld>
            <a:endParaRPr lang="de-DE"/>
          </a:p>
        </p:txBody>
      </p:sp>
    </p:spTree>
    <p:extLst>
      <p:ext uri="{BB962C8B-B14F-4D97-AF65-F5344CB8AC3E}">
        <p14:creationId xmlns:p14="http://schemas.microsoft.com/office/powerpoint/2010/main" val="4073781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54</a:t>
            </a:fld>
            <a:endParaRPr lang="de-DE"/>
          </a:p>
        </p:txBody>
      </p:sp>
    </p:spTree>
    <p:extLst>
      <p:ext uri="{BB962C8B-B14F-4D97-AF65-F5344CB8AC3E}">
        <p14:creationId xmlns:p14="http://schemas.microsoft.com/office/powerpoint/2010/main" val="950120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55</a:t>
            </a:fld>
            <a:endParaRPr lang="de-DE"/>
          </a:p>
        </p:txBody>
      </p:sp>
    </p:spTree>
    <p:extLst>
      <p:ext uri="{BB962C8B-B14F-4D97-AF65-F5344CB8AC3E}">
        <p14:creationId xmlns:p14="http://schemas.microsoft.com/office/powerpoint/2010/main" val="4052111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56</a:t>
            </a:fld>
            <a:endParaRPr lang="de-DE"/>
          </a:p>
        </p:txBody>
      </p:sp>
    </p:spTree>
    <p:extLst>
      <p:ext uri="{BB962C8B-B14F-4D97-AF65-F5344CB8AC3E}">
        <p14:creationId xmlns:p14="http://schemas.microsoft.com/office/powerpoint/2010/main" val="42938065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Fußbodenaufbau im WOODSCRAPER (Forschungsprojekt)</a:t>
            </a:r>
          </a:p>
          <a:p>
            <a:endParaRPr lang="de-DE" dirty="0"/>
          </a:p>
          <a:p>
            <a:r>
              <a:rPr lang="de-DE" dirty="0"/>
              <a:t>- Getrennte Schichten, trocken und lose verlegt</a:t>
            </a:r>
          </a:p>
          <a:p>
            <a:r>
              <a:rPr lang="de-DE" dirty="0"/>
              <a:t>- schwimmende Verlegung der Dielen.</a:t>
            </a:r>
          </a:p>
          <a:p>
            <a:r>
              <a:rPr lang="de-DE" dirty="0"/>
              <a:t>- Alle Teile lassen sich herausnehmen, Reparieren und wieder 1:1 einbauen.</a:t>
            </a:r>
          </a:p>
          <a:p>
            <a:r>
              <a:rPr lang="de-DE" dirty="0"/>
              <a:t>– Schichten können ersetzt werden</a:t>
            </a:r>
          </a:p>
          <a:p>
            <a:r>
              <a:rPr lang="de-DE" dirty="0"/>
              <a:t>- Da Fußbodenheizung in Rillen geführt, kein großer Aufwand zum Austausch, Reparieren etc. Estrich muss nicht zerstört werden und kann selbst ausgetauscht werden.</a:t>
            </a:r>
          </a:p>
        </p:txBody>
      </p:sp>
      <p:sp>
        <p:nvSpPr>
          <p:cNvPr id="4" name="Foliennummernplatzhalter 3"/>
          <p:cNvSpPr>
            <a:spLocks noGrp="1"/>
          </p:cNvSpPr>
          <p:nvPr>
            <p:ph type="sldNum" sz="quarter" idx="5"/>
          </p:nvPr>
        </p:nvSpPr>
        <p:spPr/>
        <p:txBody>
          <a:bodyPr/>
          <a:lstStyle/>
          <a:p>
            <a:fld id="{1C5F42F7-6364-4D22-9CE0-F57BEDCBB657}" type="slidenum">
              <a:rPr lang="de-DE" smtClean="0"/>
              <a:t>57</a:t>
            </a:fld>
            <a:endParaRPr lang="de-DE"/>
          </a:p>
        </p:txBody>
      </p:sp>
    </p:spTree>
    <p:extLst>
      <p:ext uri="{BB962C8B-B14F-4D97-AF65-F5344CB8AC3E}">
        <p14:creationId xmlns:p14="http://schemas.microsoft.com/office/powerpoint/2010/main" val="640240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Fußbodenaufbau im WOODSCRAPER (Forschungsprojekt)</a:t>
            </a:r>
          </a:p>
          <a:p>
            <a:endParaRPr lang="de-DE" dirty="0"/>
          </a:p>
          <a:p>
            <a:r>
              <a:rPr lang="de-DE" dirty="0"/>
              <a:t>- Getrennte Schichten, trocken und lose verlegt</a:t>
            </a:r>
          </a:p>
          <a:p>
            <a:r>
              <a:rPr lang="de-DE" dirty="0"/>
              <a:t>- schwimmende Verlegung der Dielen.</a:t>
            </a:r>
          </a:p>
          <a:p>
            <a:r>
              <a:rPr lang="de-DE" dirty="0"/>
              <a:t>- Alle Teile lassen sich herausnehmen, Reparieren und wieder 1:1 einbauen.</a:t>
            </a:r>
          </a:p>
          <a:p>
            <a:r>
              <a:rPr lang="de-DE" dirty="0"/>
              <a:t>– Schichten können ersetzt werden</a:t>
            </a:r>
          </a:p>
          <a:p>
            <a:r>
              <a:rPr lang="de-DE" dirty="0"/>
              <a:t>- Da Fußbodenheizung in Rillen geführt, kein großer Aufwand zum Austausch, Reparieren etc. Estrich muss nicht zerstört werden und kann selbst ausgetauscht werden.</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58</a:t>
            </a:fld>
            <a:endParaRPr lang="de-DE"/>
          </a:p>
        </p:txBody>
      </p:sp>
    </p:spTree>
    <p:extLst>
      <p:ext uri="{BB962C8B-B14F-4D97-AF65-F5344CB8AC3E}">
        <p14:creationId xmlns:p14="http://schemas.microsoft.com/office/powerpoint/2010/main" val="477357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TU-Architekturgebäude, 1968 gebaut, 90er Jahre saniert, nun ist eine weitere Sanierung überfällig. </a:t>
            </a:r>
          </a:p>
          <a:p>
            <a:r>
              <a:rPr lang="de-DE" dirty="0"/>
              <a:t>Wenn wir Gebäude nicht pflegen, werden sie Baufällig </a:t>
            </a:r>
          </a:p>
          <a:p>
            <a:endParaRPr lang="de-DE" dirty="0"/>
          </a:p>
          <a:p>
            <a:r>
              <a:rPr lang="de-DE" dirty="0"/>
              <a:t>Ein Berlin Altbau ist wahrscheinlich um 1900 gebaut worden und die meisten in den Nachkriegsjahren und noch mal in den 90er Jahren saniert. In den Nachkriegsjahren wollte niemand in Berlin in Altbauten wohnen und viele sind abgerissen worden. Nun sind die Altbaubestände viel mehr gefragt (und teuer) als die Nachkriegsmoderne. </a:t>
            </a:r>
          </a:p>
        </p:txBody>
      </p:sp>
      <p:sp>
        <p:nvSpPr>
          <p:cNvPr id="4" name="Slide Number Placeholder 3"/>
          <p:cNvSpPr>
            <a:spLocks noGrp="1"/>
          </p:cNvSpPr>
          <p:nvPr>
            <p:ph type="sldNum" sz="quarter" idx="5"/>
          </p:nvPr>
        </p:nvSpPr>
        <p:spPr/>
        <p:txBody>
          <a:bodyPr/>
          <a:lstStyle/>
          <a:p>
            <a:fld id="{1C5F42F7-6364-4D22-9CE0-F57BEDCBB657}" type="slidenum">
              <a:rPr lang="de-DE" smtClean="0"/>
              <a:t>7</a:t>
            </a:fld>
            <a:endParaRPr lang="de-DE"/>
          </a:p>
        </p:txBody>
      </p:sp>
    </p:spTree>
    <p:extLst>
      <p:ext uri="{BB962C8B-B14F-4D97-AF65-F5344CB8AC3E}">
        <p14:creationId xmlns:p14="http://schemas.microsoft.com/office/powerpoint/2010/main" val="1795989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C und D,</a:t>
            </a:r>
          </a:p>
          <a:p>
            <a:endParaRPr lang="de-DE" dirty="0"/>
          </a:p>
          <a:p>
            <a:r>
              <a:rPr lang="de-DE" dirty="0"/>
              <a:t>Nach Ende des </a:t>
            </a:r>
            <a:r>
              <a:rPr lang="de-DE" dirty="0" err="1"/>
              <a:t>Gebäudelebenszykluss</a:t>
            </a:r>
            <a:r>
              <a:rPr lang="de-DE" dirty="0"/>
              <a:t>. Umweltauswirkungen durch Rückbau und Material-Verwertung</a:t>
            </a:r>
          </a:p>
        </p:txBody>
      </p:sp>
      <p:sp>
        <p:nvSpPr>
          <p:cNvPr id="4" name="Foliennummernplatzhalter 3"/>
          <p:cNvSpPr>
            <a:spLocks noGrp="1"/>
          </p:cNvSpPr>
          <p:nvPr>
            <p:ph type="sldNum" sz="quarter" idx="5"/>
          </p:nvPr>
        </p:nvSpPr>
        <p:spPr/>
        <p:txBody>
          <a:bodyPr/>
          <a:lstStyle/>
          <a:p>
            <a:fld id="{1C5F42F7-6364-4D22-9CE0-F57BEDCBB657}" type="slidenum">
              <a:rPr lang="de-DE" smtClean="0"/>
              <a:t>60</a:t>
            </a:fld>
            <a:endParaRPr lang="de-DE"/>
          </a:p>
        </p:txBody>
      </p:sp>
    </p:spTree>
    <p:extLst>
      <p:ext uri="{BB962C8B-B14F-4D97-AF65-F5344CB8AC3E}">
        <p14:creationId xmlns:p14="http://schemas.microsoft.com/office/powerpoint/2010/main" val="367558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Material-Kreislauf zur Verdeutlichung der Wiederverwendungsmöglichkeiten</a:t>
            </a:r>
          </a:p>
          <a:p>
            <a:endParaRPr lang="de-DE" dirty="0"/>
          </a:p>
          <a:p>
            <a:r>
              <a:rPr lang="de-DE" dirty="0"/>
              <a:t>Widerverwendung auf Bauteilebene: erneuter Einsatz ganzer Elemente</a:t>
            </a:r>
          </a:p>
          <a:p>
            <a:endParaRPr lang="de-DE" dirty="0"/>
          </a:p>
          <a:p>
            <a:r>
              <a:rPr lang="de-DE" dirty="0"/>
              <a:t>Materialebene: Recycling</a:t>
            </a:r>
          </a:p>
          <a:p>
            <a:endParaRPr lang="de-DE" dirty="0"/>
          </a:p>
          <a:p>
            <a:r>
              <a:rPr lang="de-DE" dirty="0"/>
              <a:t>Produkt: Wiederverwendung </a:t>
            </a:r>
            <a:r>
              <a:rPr lang="de-DE"/>
              <a:t>auf Produktnormebene</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61</a:t>
            </a:fld>
            <a:endParaRPr lang="de-DE"/>
          </a:p>
        </p:txBody>
      </p:sp>
    </p:spTree>
    <p:extLst>
      <p:ext uri="{BB962C8B-B14F-4D97-AF65-F5344CB8AC3E}">
        <p14:creationId xmlns:p14="http://schemas.microsoft.com/office/powerpoint/2010/main" val="2403793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Qualitätsstufen nach Rückbau</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62</a:t>
            </a:fld>
            <a:endParaRPr lang="de-DE"/>
          </a:p>
        </p:txBody>
      </p:sp>
    </p:spTree>
    <p:extLst>
      <p:ext uri="{BB962C8B-B14F-4D97-AF65-F5344CB8AC3E}">
        <p14:creationId xmlns:p14="http://schemas.microsoft.com/office/powerpoint/2010/main" val="559969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Dieses Energie kriegt man nicht mehr aus dem System raus</a:t>
            </a:r>
          </a:p>
        </p:txBody>
      </p:sp>
      <p:sp>
        <p:nvSpPr>
          <p:cNvPr id="4" name="Slide Number Placeholder 3"/>
          <p:cNvSpPr>
            <a:spLocks noGrp="1"/>
          </p:cNvSpPr>
          <p:nvPr>
            <p:ph type="sldNum" sz="quarter" idx="5"/>
          </p:nvPr>
        </p:nvSpPr>
        <p:spPr/>
        <p:txBody>
          <a:bodyPr/>
          <a:lstStyle/>
          <a:p>
            <a:fld id="{1C5F42F7-6364-4D22-9CE0-F57BEDCBB657}" type="slidenum">
              <a:rPr lang="de-DE" smtClean="0"/>
              <a:t>63</a:t>
            </a:fld>
            <a:endParaRPr lang="de-DE"/>
          </a:p>
        </p:txBody>
      </p:sp>
    </p:spTree>
    <p:extLst>
      <p:ext uri="{BB962C8B-B14F-4D97-AF65-F5344CB8AC3E}">
        <p14:creationId xmlns:p14="http://schemas.microsoft.com/office/powerpoint/2010/main" val="1301370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64</a:t>
            </a:fld>
            <a:endParaRPr lang="de-DE"/>
          </a:p>
        </p:txBody>
      </p:sp>
    </p:spTree>
    <p:extLst>
      <p:ext uri="{BB962C8B-B14F-4D97-AF65-F5344CB8AC3E}">
        <p14:creationId xmlns:p14="http://schemas.microsoft.com/office/powerpoint/2010/main" val="998401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tlab.architektur.rptu.de</a:t>
            </a:r>
            <a:r>
              <a:rPr lang="de-DE" dirty="0"/>
              <a:t>/campus-</a:t>
            </a:r>
            <a:r>
              <a:rPr lang="de-DE" dirty="0" err="1"/>
              <a:t>diemerstein</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65</a:t>
            </a:fld>
            <a:endParaRPr lang="de-DE"/>
          </a:p>
        </p:txBody>
      </p:sp>
    </p:spTree>
    <p:extLst>
      <p:ext uri="{BB962C8B-B14F-4D97-AF65-F5344CB8AC3E}">
        <p14:creationId xmlns:p14="http://schemas.microsoft.com/office/powerpoint/2010/main" val="2392208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Für das </a:t>
            </a:r>
            <a:r>
              <a:rPr lang="en-GB" dirty="0" err="1">
                <a:effectLst/>
              </a:rPr>
              <a:t>Hallentragwerk</a:t>
            </a:r>
            <a:r>
              <a:rPr lang="en-GB" dirty="0">
                <a:effectLst/>
              </a:rPr>
              <a:t> der </a:t>
            </a:r>
            <a:r>
              <a:rPr lang="en-GB" dirty="0" err="1">
                <a:effectLst/>
              </a:rPr>
              <a:t>Holzhalle</a:t>
            </a:r>
            <a:r>
              <a:rPr lang="en-GB" dirty="0">
                <a:effectLst/>
              </a:rPr>
              <a:t> </a:t>
            </a:r>
            <a:r>
              <a:rPr lang="en-GB" dirty="0" err="1">
                <a:effectLst/>
              </a:rPr>
              <a:t>Diemerstein</a:t>
            </a:r>
            <a:r>
              <a:rPr lang="en-GB" dirty="0">
                <a:effectLst/>
              </a:rPr>
              <a:t> </a:t>
            </a:r>
            <a:r>
              <a:rPr lang="en-GB" dirty="0" err="1">
                <a:effectLst/>
              </a:rPr>
              <a:t>wurden</a:t>
            </a:r>
            <a:r>
              <a:rPr lang="en-GB" dirty="0">
                <a:effectLst/>
              </a:rPr>
              <a:t> </a:t>
            </a:r>
            <a:r>
              <a:rPr lang="en-GB" dirty="0" err="1">
                <a:effectLst/>
              </a:rPr>
              <a:t>neuartig</a:t>
            </a:r>
            <a:r>
              <a:rPr lang="en-GB" dirty="0">
                <a:effectLst/>
              </a:rPr>
              <a:t> </a:t>
            </a:r>
            <a:r>
              <a:rPr lang="en-GB" dirty="0" err="1">
                <a:effectLst/>
              </a:rPr>
              <a:t>organisch</a:t>
            </a:r>
            <a:r>
              <a:rPr lang="en-GB" dirty="0">
                <a:effectLst/>
              </a:rPr>
              <a:t> </a:t>
            </a:r>
            <a:r>
              <a:rPr lang="en-GB" dirty="0" err="1">
                <a:effectLst/>
              </a:rPr>
              <a:t>geformte</a:t>
            </a:r>
            <a:r>
              <a:rPr lang="en-GB" dirty="0">
                <a:effectLst/>
              </a:rPr>
              <a:t> </a:t>
            </a:r>
            <a:r>
              <a:rPr lang="en-GB" dirty="0" err="1">
                <a:effectLst/>
              </a:rPr>
              <a:t>Ringknoten</a:t>
            </a:r>
            <a:r>
              <a:rPr lang="en-GB" dirty="0">
                <a:effectLst/>
              </a:rPr>
              <a:t> </a:t>
            </a:r>
            <a:r>
              <a:rPr lang="en-GB" dirty="0" err="1">
                <a:effectLst/>
              </a:rPr>
              <a:t>aus</a:t>
            </a:r>
            <a:r>
              <a:rPr lang="en-GB" dirty="0">
                <a:effectLst/>
              </a:rPr>
              <a:t> </a:t>
            </a:r>
            <a:r>
              <a:rPr lang="en-GB" dirty="0" err="1">
                <a:effectLst/>
              </a:rPr>
              <a:t>Kunstharzpressholz</a:t>
            </a:r>
            <a:r>
              <a:rPr lang="en-GB" dirty="0">
                <a:effectLst/>
              </a:rPr>
              <a:t> </a:t>
            </a:r>
            <a:r>
              <a:rPr lang="en-GB" dirty="0" err="1">
                <a:effectLst/>
              </a:rPr>
              <a:t>entwickelt</a:t>
            </a:r>
            <a:r>
              <a:rPr lang="en-GB" dirty="0">
                <a:effectLst/>
              </a:rPr>
              <a:t>. </a:t>
            </a:r>
            <a:r>
              <a:rPr lang="en-GB" dirty="0" err="1">
                <a:effectLst/>
              </a:rPr>
              <a:t>Diese</a:t>
            </a:r>
            <a:r>
              <a:rPr lang="en-GB" dirty="0">
                <a:effectLst/>
              </a:rPr>
              <a:t> </a:t>
            </a:r>
            <a:r>
              <a:rPr lang="en-GB" dirty="0" err="1">
                <a:effectLst/>
              </a:rPr>
              <a:t>leiten</a:t>
            </a:r>
            <a:r>
              <a:rPr lang="en-GB" dirty="0">
                <a:effectLst/>
              </a:rPr>
              <a:t> </a:t>
            </a:r>
            <a:r>
              <a:rPr lang="en-GB" dirty="0" err="1">
                <a:effectLst/>
              </a:rPr>
              <a:t>sich</a:t>
            </a:r>
            <a:r>
              <a:rPr lang="en-GB" dirty="0">
                <a:effectLst/>
              </a:rPr>
              <a:t> von der </a:t>
            </a:r>
            <a:r>
              <a:rPr lang="en-GB" dirty="0" err="1">
                <a:effectLst/>
              </a:rPr>
              <a:t>natürlichen</a:t>
            </a:r>
            <a:r>
              <a:rPr lang="en-GB" dirty="0">
                <a:effectLst/>
              </a:rPr>
              <a:t> </a:t>
            </a:r>
            <a:r>
              <a:rPr lang="en-GB" dirty="0" err="1">
                <a:effectLst/>
              </a:rPr>
              <a:t>Formgestalt</a:t>
            </a:r>
            <a:r>
              <a:rPr lang="en-GB" dirty="0">
                <a:effectLst/>
              </a:rPr>
              <a:t> von </a:t>
            </a:r>
            <a:r>
              <a:rPr lang="en-GB" dirty="0" err="1">
                <a:effectLst/>
              </a:rPr>
              <a:t>Astgabeln</a:t>
            </a:r>
            <a:r>
              <a:rPr lang="en-GB" dirty="0">
                <a:effectLst/>
              </a:rPr>
              <a:t> (</a:t>
            </a:r>
            <a:r>
              <a:rPr lang="en-GB" dirty="0" err="1">
                <a:effectLst/>
              </a:rPr>
              <a:t>Zwieseln</a:t>
            </a:r>
            <a:r>
              <a:rPr lang="en-GB" dirty="0">
                <a:effectLst/>
              </a:rPr>
              <a:t>) ab. </a:t>
            </a:r>
            <a:r>
              <a:rPr lang="en-GB" dirty="0" err="1">
                <a:effectLst/>
              </a:rPr>
              <a:t>Zwiesel</a:t>
            </a:r>
            <a:r>
              <a:rPr lang="en-GB" dirty="0">
                <a:effectLst/>
              </a:rPr>
              <a:t> </a:t>
            </a:r>
            <a:r>
              <a:rPr lang="en-GB" dirty="0" err="1">
                <a:effectLst/>
              </a:rPr>
              <a:t>sind</a:t>
            </a:r>
            <a:r>
              <a:rPr lang="en-GB" dirty="0">
                <a:effectLst/>
              </a:rPr>
              <a:t> von </a:t>
            </a:r>
            <a:r>
              <a:rPr lang="en-GB" dirty="0" err="1">
                <a:effectLst/>
              </a:rPr>
              <a:t>Natur</a:t>
            </a:r>
            <a:r>
              <a:rPr lang="en-GB" dirty="0">
                <a:effectLst/>
              </a:rPr>
              <a:t> </a:t>
            </a:r>
            <a:r>
              <a:rPr lang="en-GB" dirty="0" err="1">
                <a:effectLst/>
              </a:rPr>
              <a:t>aus</a:t>
            </a:r>
            <a:r>
              <a:rPr lang="en-GB" dirty="0">
                <a:effectLst/>
              </a:rPr>
              <a:t> so </a:t>
            </a:r>
            <a:r>
              <a:rPr lang="en-GB" dirty="0" err="1">
                <a:effectLst/>
              </a:rPr>
              <a:t>proportioniert</a:t>
            </a:r>
            <a:r>
              <a:rPr lang="en-GB" dirty="0">
                <a:effectLst/>
              </a:rPr>
              <a:t>, </a:t>
            </a:r>
            <a:r>
              <a:rPr lang="en-GB" dirty="0" err="1">
                <a:effectLst/>
              </a:rPr>
              <a:t>dass</a:t>
            </a:r>
            <a:r>
              <a:rPr lang="en-GB" dirty="0">
                <a:effectLst/>
              </a:rPr>
              <a:t> </a:t>
            </a:r>
            <a:r>
              <a:rPr lang="en-GB" dirty="0" err="1">
                <a:effectLst/>
              </a:rPr>
              <a:t>Kräfte</a:t>
            </a:r>
            <a:r>
              <a:rPr lang="en-GB" dirty="0">
                <a:effectLst/>
              </a:rPr>
              <a:t> </a:t>
            </a:r>
            <a:r>
              <a:rPr lang="en-GB" dirty="0" err="1">
                <a:effectLst/>
              </a:rPr>
              <a:t>durch</a:t>
            </a:r>
            <a:r>
              <a:rPr lang="en-GB" dirty="0">
                <a:effectLst/>
              </a:rPr>
              <a:t> </a:t>
            </a:r>
            <a:r>
              <a:rPr lang="en-GB" dirty="0" err="1">
                <a:effectLst/>
              </a:rPr>
              <a:t>große</a:t>
            </a:r>
            <a:r>
              <a:rPr lang="en-GB" dirty="0">
                <a:effectLst/>
              </a:rPr>
              <a:t> </a:t>
            </a:r>
            <a:r>
              <a:rPr lang="en-GB" dirty="0" err="1">
                <a:effectLst/>
              </a:rPr>
              <a:t>Rundungsradien</a:t>
            </a:r>
            <a:r>
              <a:rPr lang="en-GB" dirty="0">
                <a:effectLst/>
              </a:rPr>
              <a:t> </a:t>
            </a:r>
            <a:r>
              <a:rPr lang="en-GB" dirty="0" err="1">
                <a:effectLst/>
              </a:rPr>
              <a:t>stetig</a:t>
            </a:r>
            <a:r>
              <a:rPr lang="en-GB" dirty="0">
                <a:effectLst/>
              </a:rPr>
              <a:t> </a:t>
            </a:r>
            <a:r>
              <a:rPr lang="en-GB" dirty="0" err="1">
                <a:effectLst/>
              </a:rPr>
              <a:t>umgelenkt</a:t>
            </a:r>
            <a:r>
              <a:rPr lang="en-GB" dirty="0">
                <a:effectLst/>
              </a:rPr>
              <a:t> </a:t>
            </a:r>
            <a:r>
              <a:rPr lang="en-GB" dirty="0" err="1">
                <a:effectLst/>
              </a:rPr>
              <a:t>werden</a:t>
            </a:r>
            <a:r>
              <a:rPr lang="en-GB" dirty="0">
                <a:effectLst/>
              </a:rPr>
              <a:t>. </a:t>
            </a:r>
            <a:r>
              <a:rPr lang="en-GB" dirty="0" err="1">
                <a:effectLst/>
              </a:rPr>
              <a:t>Im</a:t>
            </a:r>
            <a:r>
              <a:rPr lang="en-GB" dirty="0">
                <a:effectLst/>
              </a:rPr>
              <a:t> </a:t>
            </a:r>
            <a:r>
              <a:rPr lang="en-GB" dirty="0" err="1">
                <a:effectLst/>
              </a:rPr>
              <a:t>Gegensatz</a:t>
            </a:r>
            <a:r>
              <a:rPr lang="en-GB" dirty="0">
                <a:effectLst/>
              </a:rPr>
              <a:t> </a:t>
            </a:r>
            <a:r>
              <a:rPr lang="en-GB" dirty="0" err="1">
                <a:effectLst/>
              </a:rPr>
              <a:t>zur</a:t>
            </a:r>
            <a:r>
              <a:rPr lang="en-GB" dirty="0">
                <a:effectLst/>
              </a:rPr>
              <a:t> </a:t>
            </a:r>
            <a:r>
              <a:rPr lang="en-GB" dirty="0" err="1">
                <a:effectLst/>
              </a:rPr>
              <a:t>unstetigen</a:t>
            </a:r>
            <a:r>
              <a:rPr lang="en-GB" dirty="0">
                <a:effectLst/>
              </a:rPr>
              <a:t> </a:t>
            </a:r>
            <a:r>
              <a:rPr lang="en-GB" dirty="0" err="1">
                <a:effectLst/>
              </a:rPr>
              <a:t>Kraftumlenkung</a:t>
            </a:r>
            <a:r>
              <a:rPr lang="en-GB" dirty="0">
                <a:effectLst/>
              </a:rPr>
              <a:t> (</a:t>
            </a:r>
            <a:r>
              <a:rPr lang="en-GB" dirty="0" err="1">
                <a:effectLst/>
              </a:rPr>
              <a:t>Kerbe</a:t>
            </a:r>
            <a:r>
              <a:rPr lang="en-GB" dirty="0">
                <a:effectLst/>
              </a:rPr>
              <a:t>) </a:t>
            </a:r>
            <a:r>
              <a:rPr lang="en-GB" dirty="0" err="1">
                <a:effectLst/>
              </a:rPr>
              <a:t>entstehen</a:t>
            </a:r>
            <a:r>
              <a:rPr lang="en-GB" dirty="0">
                <a:effectLst/>
              </a:rPr>
              <a:t> </a:t>
            </a:r>
            <a:r>
              <a:rPr lang="en-GB" dirty="0" err="1">
                <a:effectLst/>
              </a:rPr>
              <a:t>dadurch</a:t>
            </a:r>
            <a:r>
              <a:rPr lang="en-GB" dirty="0">
                <a:effectLst/>
              </a:rPr>
              <a:t> </a:t>
            </a:r>
            <a:r>
              <a:rPr lang="en-GB" dirty="0" err="1">
                <a:effectLst/>
              </a:rPr>
              <a:t>keine</a:t>
            </a:r>
            <a:r>
              <a:rPr lang="en-GB" dirty="0">
                <a:effectLst/>
              </a:rPr>
              <a:t> </a:t>
            </a:r>
            <a:r>
              <a:rPr lang="en-GB" dirty="0" err="1">
                <a:effectLst/>
              </a:rPr>
              <a:t>Spannungssingularitäten</a:t>
            </a:r>
            <a:r>
              <a:rPr lang="en-GB" dirty="0">
                <a:effectLst/>
              </a:rPr>
              <a:t> </a:t>
            </a:r>
            <a:r>
              <a:rPr lang="en-GB" dirty="0" err="1">
                <a:effectLst/>
              </a:rPr>
              <a:t>mit</a:t>
            </a:r>
            <a:r>
              <a:rPr lang="en-GB" dirty="0">
                <a:effectLst/>
              </a:rPr>
              <a:t> </a:t>
            </a:r>
            <a:r>
              <a:rPr lang="en-GB" dirty="0" err="1">
                <a:effectLst/>
              </a:rPr>
              <a:t>Spannungsspitzen</a:t>
            </a:r>
            <a:r>
              <a:rPr lang="en-GB" dirty="0">
                <a:effectLst/>
              </a:rPr>
              <a:t>. </a:t>
            </a:r>
            <a:r>
              <a:rPr lang="en-GB" dirty="0" err="1">
                <a:effectLst/>
              </a:rPr>
              <a:t>Somit</a:t>
            </a:r>
            <a:r>
              <a:rPr lang="en-GB" dirty="0">
                <a:effectLst/>
              </a:rPr>
              <a:t> </a:t>
            </a:r>
            <a:r>
              <a:rPr lang="en-GB" dirty="0" err="1">
                <a:effectLst/>
              </a:rPr>
              <a:t>steigt</a:t>
            </a:r>
            <a:r>
              <a:rPr lang="en-GB" dirty="0">
                <a:effectLst/>
              </a:rPr>
              <a:t> </a:t>
            </a:r>
            <a:r>
              <a:rPr lang="en-GB" dirty="0" err="1">
                <a:effectLst/>
              </a:rPr>
              <a:t>bei</a:t>
            </a:r>
            <a:r>
              <a:rPr lang="en-GB" dirty="0">
                <a:effectLst/>
              </a:rPr>
              <a:t> </a:t>
            </a:r>
            <a:r>
              <a:rPr lang="en-GB" dirty="0" err="1">
                <a:effectLst/>
              </a:rPr>
              <a:t>gleichem</a:t>
            </a:r>
            <a:r>
              <a:rPr lang="en-GB" dirty="0">
                <a:effectLst/>
              </a:rPr>
              <a:t> </a:t>
            </a:r>
            <a:r>
              <a:rPr lang="en-GB" dirty="0" err="1">
                <a:effectLst/>
              </a:rPr>
              <a:t>Materialeinsatz</a:t>
            </a:r>
            <a:r>
              <a:rPr lang="en-GB" dirty="0">
                <a:effectLst/>
              </a:rPr>
              <a:t> die </a:t>
            </a:r>
            <a:r>
              <a:rPr lang="en-GB" dirty="0" err="1">
                <a:effectLst/>
              </a:rPr>
              <a:t>Leistungsfähigkeit</a:t>
            </a:r>
            <a:r>
              <a:rPr lang="en-GB" dirty="0">
                <a:effectLst/>
              </a:rPr>
              <a:t>. </a:t>
            </a:r>
            <a:r>
              <a:rPr lang="en-GB" dirty="0" err="1">
                <a:effectLst/>
              </a:rPr>
              <a:t>Mit</a:t>
            </a:r>
            <a:r>
              <a:rPr lang="en-GB" dirty="0">
                <a:effectLst/>
              </a:rPr>
              <a:t> </a:t>
            </a:r>
            <a:r>
              <a:rPr lang="en-GB" dirty="0" err="1">
                <a:effectLst/>
              </a:rPr>
              <a:t>einer</a:t>
            </a:r>
            <a:r>
              <a:rPr lang="en-GB" dirty="0">
                <a:effectLst/>
              </a:rPr>
              <a:t> </a:t>
            </a:r>
            <a:r>
              <a:rPr lang="en-GB" dirty="0" err="1">
                <a:effectLst/>
              </a:rPr>
              <a:t>organisch</a:t>
            </a:r>
            <a:r>
              <a:rPr lang="en-GB" dirty="0">
                <a:effectLst/>
              </a:rPr>
              <a:t> </a:t>
            </a:r>
            <a:r>
              <a:rPr lang="en-GB" dirty="0" err="1">
                <a:effectLst/>
              </a:rPr>
              <a:t>geformten</a:t>
            </a:r>
            <a:r>
              <a:rPr lang="en-GB" dirty="0">
                <a:effectLst/>
              </a:rPr>
              <a:t> und am </a:t>
            </a:r>
            <a:r>
              <a:rPr lang="en-GB" dirty="0" err="1">
                <a:effectLst/>
              </a:rPr>
              <a:t>Kraftfluss</a:t>
            </a:r>
            <a:r>
              <a:rPr lang="en-GB" dirty="0">
                <a:effectLst/>
              </a:rPr>
              <a:t> </a:t>
            </a:r>
            <a:r>
              <a:rPr lang="en-GB" dirty="0" err="1">
                <a:effectLst/>
              </a:rPr>
              <a:t>orientierten</a:t>
            </a:r>
            <a:r>
              <a:rPr lang="en-GB" dirty="0">
                <a:effectLst/>
              </a:rPr>
              <a:t> </a:t>
            </a:r>
            <a:r>
              <a:rPr lang="en-GB" dirty="0" err="1">
                <a:effectLst/>
              </a:rPr>
              <a:t>Knotengeometrie</a:t>
            </a:r>
            <a:r>
              <a:rPr lang="en-GB" dirty="0">
                <a:effectLst/>
              </a:rPr>
              <a:t> </a:t>
            </a:r>
            <a:r>
              <a:rPr lang="en-GB" dirty="0" err="1">
                <a:effectLst/>
              </a:rPr>
              <a:t>lassen</a:t>
            </a:r>
            <a:r>
              <a:rPr lang="en-GB" dirty="0">
                <a:effectLst/>
              </a:rPr>
              <a:t> </a:t>
            </a:r>
            <a:r>
              <a:rPr lang="en-GB" dirty="0" err="1">
                <a:effectLst/>
              </a:rPr>
              <a:t>sich</a:t>
            </a:r>
            <a:r>
              <a:rPr lang="en-GB" dirty="0">
                <a:effectLst/>
              </a:rPr>
              <a:t> </a:t>
            </a:r>
            <a:r>
              <a:rPr lang="en-GB" dirty="0" err="1">
                <a:effectLst/>
              </a:rPr>
              <a:t>statisch</a:t>
            </a:r>
            <a:r>
              <a:rPr lang="en-GB" dirty="0">
                <a:effectLst/>
              </a:rPr>
              <a:t> </a:t>
            </a:r>
            <a:r>
              <a:rPr lang="en-GB" dirty="0" err="1">
                <a:effectLst/>
              </a:rPr>
              <a:t>effiziente</a:t>
            </a:r>
            <a:r>
              <a:rPr lang="en-GB" dirty="0">
                <a:effectLst/>
              </a:rPr>
              <a:t> und </a:t>
            </a:r>
            <a:r>
              <a:rPr lang="en-GB" dirty="0" err="1">
                <a:effectLst/>
              </a:rPr>
              <a:t>zugleich</a:t>
            </a:r>
            <a:r>
              <a:rPr lang="en-GB" dirty="0">
                <a:effectLst/>
              </a:rPr>
              <a:t> </a:t>
            </a:r>
            <a:r>
              <a:rPr lang="en-GB" dirty="0" err="1">
                <a:effectLst/>
              </a:rPr>
              <a:t>architektonisch</a:t>
            </a:r>
            <a:r>
              <a:rPr lang="en-GB" dirty="0">
                <a:effectLst/>
              </a:rPr>
              <a:t> </a:t>
            </a:r>
            <a:r>
              <a:rPr lang="en-GB" dirty="0" err="1">
                <a:effectLst/>
              </a:rPr>
              <a:t>filigrane</a:t>
            </a:r>
            <a:r>
              <a:rPr lang="en-GB" dirty="0">
                <a:effectLst/>
              </a:rPr>
              <a:t> </a:t>
            </a:r>
            <a:r>
              <a:rPr lang="en-GB" dirty="0" err="1">
                <a:effectLst/>
              </a:rPr>
              <a:t>Bauteilanschlüssen</a:t>
            </a:r>
            <a:r>
              <a:rPr lang="en-GB" dirty="0">
                <a:effectLst/>
              </a:rPr>
              <a:t> </a:t>
            </a:r>
            <a:r>
              <a:rPr lang="en-GB" dirty="0" err="1">
                <a:effectLst/>
              </a:rPr>
              <a:t>realisieren</a:t>
            </a:r>
            <a:r>
              <a:rPr lang="en-GB" dirty="0">
                <a:effectLst/>
              </a:rPr>
              <a:t>.</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66</a:t>
            </a:fld>
            <a:endParaRPr lang="de-DE"/>
          </a:p>
        </p:txBody>
      </p:sp>
    </p:spTree>
    <p:extLst>
      <p:ext uri="{BB962C8B-B14F-4D97-AF65-F5344CB8AC3E}">
        <p14:creationId xmlns:p14="http://schemas.microsoft.com/office/powerpoint/2010/main" val="2258633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kegelförmig</a:t>
            </a:r>
            <a:r>
              <a:rPr lang="en-GB" dirty="0"/>
              <a:t> </a:t>
            </a:r>
            <a:r>
              <a:rPr lang="en-GB" dirty="0" err="1"/>
              <a:t>gefrästen</a:t>
            </a:r>
            <a:r>
              <a:rPr lang="en-GB" dirty="0"/>
              <a:t> </a:t>
            </a:r>
            <a:r>
              <a:rPr lang="en-GB" dirty="0" err="1"/>
              <a:t>Konusadapter</a:t>
            </a:r>
            <a:r>
              <a:rPr lang="en-GB" dirty="0"/>
              <a:t> </a:t>
            </a:r>
            <a:r>
              <a:rPr lang="en-GB" dirty="0" err="1"/>
              <a:t>verbinden</a:t>
            </a:r>
            <a:r>
              <a:rPr lang="en-GB" dirty="0"/>
              <a:t> die </a:t>
            </a:r>
            <a:r>
              <a:rPr lang="en-GB" dirty="0" err="1"/>
              <a:t>Dach</a:t>
            </a:r>
            <a:r>
              <a:rPr lang="en-GB" dirty="0"/>
              <a:t>- und </a:t>
            </a:r>
            <a:r>
              <a:rPr lang="en-GB" dirty="0" err="1"/>
              <a:t>Wandelemente</a:t>
            </a:r>
            <a:r>
              <a:rPr lang="en-GB" dirty="0"/>
              <a:t> </a:t>
            </a:r>
            <a:r>
              <a:rPr lang="en-GB" dirty="0" err="1"/>
              <a:t>mit</a:t>
            </a:r>
            <a:r>
              <a:rPr lang="en-GB" dirty="0"/>
              <a:t> den </a:t>
            </a:r>
            <a:r>
              <a:rPr lang="en-GB" dirty="0" err="1"/>
              <a:t>Rahmen</a:t>
            </a:r>
            <a:r>
              <a:rPr lang="en-GB" dirty="0"/>
              <a:t>. Die </a:t>
            </a:r>
            <a:r>
              <a:rPr lang="en-GB" dirty="0" err="1"/>
              <a:t>aus</a:t>
            </a:r>
            <a:r>
              <a:rPr lang="en-GB" dirty="0"/>
              <a:t> </a:t>
            </a:r>
            <a:r>
              <a:rPr lang="en-GB" dirty="0" err="1"/>
              <a:t>Kunstharzpressholz</a:t>
            </a:r>
            <a:r>
              <a:rPr lang="en-GB" dirty="0"/>
              <a:t> </a:t>
            </a:r>
            <a:r>
              <a:rPr lang="en-GB" dirty="0" err="1"/>
              <a:t>gefertigten</a:t>
            </a:r>
            <a:r>
              <a:rPr lang="en-GB" dirty="0"/>
              <a:t> </a:t>
            </a:r>
            <a:r>
              <a:rPr lang="en-GB" dirty="0" err="1"/>
              <a:t>Verbinder</a:t>
            </a:r>
            <a:r>
              <a:rPr lang="en-GB" dirty="0"/>
              <a:t> </a:t>
            </a:r>
            <a:r>
              <a:rPr lang="en-GB" dirty="0" err="1"/>
              <a:t>sind</a:t>
            </a:r>
            <a:r>
              <a:rPr lang="en-GB" dirty="0"/>
              <a:t> </a:t>
            </a:r>
            <a:r>
              <a:rPr lang="en-GB" dirty="0" err="1"/>
              <a:t>dauerhaft</a:t>
            </a:r>
            <a:r>
              <a:rPr lang="en-GB" dirty="0"/>
              <a:t>, </a:t>
            </a:r>
            <a:r>
              <a:rPr lang="en-GB" dirty="0" err="1"/>
              <a:t>formstabil</a:t>
            </a:r>
            <a:r>
              <a:rPr lang="en-GB" dirty="0"/>
              <a:t> und </a:t>
            </a:r>
            <a:r>
              <a:rPr lang="en-GB" dirty="0" err="1"/>
              <a:t>hoch</a:t>
            </a:r>
            <a:r>
              <a:rPr lang="en-GB" dirty="0"/>
              <a:t> </a:t>
            </a:r>
            <a:r>
              <a:rPr lang="en-GB" dirty="0" err="1"/>
              <a:t>tragfähig</a:t>
            </a:r>
            <a:r>
              <a:rPr lang="en-GB" dirty="0"/>
              <a:t>.</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67</a:t>
            </a:fld>
            <a:endParaRPr lang="de-DE"/>
          </a:p>
        </p:txBody>
      </p:sp>
    </p:spTree>
    <p:extLst>
      <p:ext uri="{BB962C8B-B14F-4D97-AF65-F5344CB8AC3E}">
        <p14:creationId xmlns:p14="http://schemas.microsoft.com/office/powerpoint/2010/main" val="2385092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tlab.architektur.rptu.de</a:t>
            </a:r>
            <a:r>
              <a:rPr lang="de-DE" dirty="0"/>
              <a:t>/campus-</a:t>
            </a:r>
            <a:r>
              <a:rPr lang="de-DE" dirty="0" err="1"/>
              <a:t>diemerstein</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68</a:t>
            </a:fld>
            <a:endParaRPr lang="de-DE"/>
          </a:p>
        </p:txBody>
      </p:sp>
    </p:spTree>
    <p:extLst>
      <p:ext uri="{BB962C8B-B14F-4D97-AF65-F5344CB8AC3E}">
        <p14:creationId xmlns:p14="http://schemas.microsoft.com/office/powerpoint/2010/main" val="4202057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Die </a:t>
            </a:r>
            <a:r>
              <a:rPr lang="en-GB" dirty="0" err="1"/>
              <a:t>Fassade</a:t>
            </a:r>
            <a:r>
              <a:rPr lang="en-GB" dirty="0"/>
              <a:t> </a:t>
            </a:r>
            <a:r>
              <a:rPr lang="en-GB" dirty="0" err="1"/>
              <a:t>wurde</a:t>
            </a:r>
            <a:r>
              <a:rPr lang="en-GB" dirty="0"/>
              <a:t> so </a:t>
            </a:r>
            <a:r>
              <a:rPr lang="en-GB" dirty="0" err="1"/>
              <a:t>konzipiert</a:t>
            </a:r>
            <a:r>
              <a:rPr lang="en-GB" dirty="0"/>
              <a:t>, </a:t>
            </a:r>
            <a:r>
              <a:rPr lang="en-GB" dirty="0" err="1"/>
              <a:t>dass</a:t>
            </a:r>
            <a:r>
              <a:rPr lang="en-GB" dirty="0"/>
              <a:t> Fenster </a:t>
            </a:r>
            <a:r>
              <a:rPr lang="en-GB" dirty="0" err="1"/>
              <a:t>unterschiedlicher</a:t>
            </a:r>
            <a:r>
              <a:rPr lang="en-GB" dirty="0"/>
              <a:t> </a:t>
            </a:r>
            <a:r>
              <a:rPr lang="en-GB" dirty="0" err="1"/>
              <a:t>Größe</a:t>
            </a:r>
            <a:r>
              <a:rPr lang="en-GB" dirty="0"/>
              <a:t> </a:t>
            </a:r>
            <a:r>
              <a:rPr lang="en-GB" dirty="0" err="1"/>
              <a:t>eingesetzt</a:t>
            </a:r>
            <a:r>
              <a:rPr lang="en-GB" dirty="0"/>
              <a:t> </a:t>
            </a:r>
            <a:r>
              <a:rPr lang="en-GB" dirty="0" err="1"/>
              <a:t>werden</a:t>
            </a:r>
            <a:r>
              <a:rPr lang="en-GB" dirty="0"/>
              <a:t> </a:t>
            </a:r>
            <a:r>
              <a:rPr lang="en-GB" dirty="0" err="1"/>
              <a:t>konnten</a:t>
            </a:r>
            <a:r>
              <a:rPr lang="en-GB" dirty="0"/>
              <a:t>. </a:t>
            </a:r>
            <a:r>
              <a:rPr lang="en-GB" dirty="0" err="1"/>
              <a:t>Hierzu</a:t>
            </a:r>
            <a:r>
              <a:rPr lang="en-GB" dirty="0"/>
              <a:t> </a:t>
            </a:r>
            <a:r>
              <a:rPr lang="en-GB" dirty="0" err="1"/>
              <a:t>eignete</a:t>
            </a:r>
            <a:r>
              <a:rPr lang="en-GB" dirty="0"/>
              <a:t> </a:t>
            </a:r>
            <a:r>
              <a:rPr lang="en-GB" dirty="0" err="1"/>
              <a:t>sich</a:t>
            </a:r>
            <a:r>
              <a:rPr lang="en-GB" dirty="0"/>
              <a:t> die </a:t>
            </a:r>
            <a:r>
              <a:rPr lang="en-GB" dirty="0" err="1"/>
              <a:t>Holzrahmenbauweise</a:t>
            </a:r>
            <a:r>
              <a:rPr lang="en-GB" dirty="0"/>
              <a:t> ideal.</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69</a:t>
            </a:fld>
            <a:endParaRPr lang="de-DE"/>
          </a:p>
        </p:txBody>
      </p:sp>
    </p:spTree>
    <p:extLst>
      <p:ext uri="{BB962C8B-B14F-4D97-AF65-F5344CB8AC3E}">
        <p14:creationId xmlns:p14="http://schemas.microsoft.com/office/powerpoint/2010/main" val="427822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8</a:t>
            </a:fld>
            <a:endParaRPr lang="de-DE"/>
          </a:p>
        </p:txBody>
      </p:sp>
    </p:spTree>
    <p:extLst>
      <p:ext uri="{BB962C8B-B14F-4D97-AF65-F5344CB8AC3E}">
        <p14:creationId xmlns:p14="http://schemas.microsoft.com/office/powerpoint/2010/main" val="2598743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Im</a:t>
            </a:r>
            <a:r>
              <a:rPr lang="en-GB" dirty="0"/>
              <a:t> </a:t>
            </a:r>
            <a:r>
              <a:rPr lang="en-GB" dirty="0" err="1"/>
              <a:t>Umkreis</a:t>
            </a:r>
            <a:r>
              <a:rPr lang="en-GB" dirty="0"/>
              <a:t> von </a:t>
            </a:r>
            <a:r>
              <a:rPr lang="en-GB" dirty="0" err="1"/>
              <a:t>rund</a:t>
            </a:r>
            <a:r>
              <a:rPr lang="en-GB" dirty="0"/>
              <a:t> 100 km </a:t>
            </a:r>
            <a:r>
              <a:rPr lang="en-GB" dirty="0" err="1"/>
              <a:t>vom</a:t>
            </a:r>
            <a:r>
              <a:rPr lang="en-GB" dirty="0"/>
              <a:t> </a:t>
            </a:r>
            <a:r>
              <a:rPr lang="en-GB" dirty="0" err="1"/>
              <a:t>Projektstandort</a:t>
            </a:r>
            <a:r>
              <a:rPr lang="en-GB" dirty="0"/>
              <a:t> </a:t>
            </a:r>
            <a:r>
              <a:rPr lang="en-GB" dirty="0" err="1"/>
              <a:t>wurden</a:t>
            </a:r>
            <a:r>
              <a:rPr lang="en-GB" dirty="0"/>
              <a:t> Schweizer </a:t>
            </a:r>
            <a:r>
              <a:rPr lang="en-GB" dirty="0" err="1"/>
              <a:t>Fensterproduzenten</a:t>
            </a:r>
            <a:r>
              <a:rPr lang="en-GB" dirty="0"/>
              <a:t> </a:t>
            </a:r>
            <a:r>
              <a:rPr lang="en-GB" dirty="0" err="1"/>
              <a:t>nach</a:t>
            </a:r>
            <a:r>
              <a:rPr lang="en-GB" dirty="0"/>
              <a:t> „</a:t>
            </a:r>
            <a:r>
              <a:rPr lang="en-GB" dirty="0" err="1"/>
              <a:t>Lagerfenstern</a:t>
            </a:r>
            <a:r>
              <a:rPr lang="en-GB" dirty="0"/>
              <a:t>“ </a:t>
            </a:r>
            <a:r>
              <a:rPr lang="en-GB" dirty="0" err="1"/>
              <a:t>angefragt</a:t>
            </a:r>
            <a:r>
              <a:rPr lang="en-GB" dirty="0"/>
              <a:t>. Auf </a:t>
            </a:r>
            <a:r>
              <a:rPr lang="en-GB" dirty="0" err="1"/>
              <a:t>diese</a:t>
            </a:r>
            <a:r>
              <a:rPr lang="en-GB" dirty="0"/>
              <a:t> Weise </a:t>
            </a:r>
            <a:r>
              <a:rPr lang="en-GB" dirty="0" err="1"/>
              <a:t>konnten</a:t>
            </a:r>
            <a:r>
              <a:rPr lang="en-GB" dirty="0"/>
              <a:t> 200 </a:t>
            </a:r>
            <a:r>
              <a:rPr lang="en-GB" dirty="0" err="1"/>
              <a:t>neuwertige</a:t>
            </a:r>
            <a:r>
              <a:rPr lang="en-GB" dirty="0"/>
              <a:t> Fenster </a:t>
            </a:r>
            <a:r>
              <a:rPr lang="en-GB" dirty="0" err="1"/>
              <a:t>gesammelt</a:t>
            </a:r>
            <a:r>
              <a:rPr lang="en-GB" dirty="0"/>
              <a:t> </a:t>
            </a:r>
            <a:r>
              <a:rPr lang="en-GB" dirty="0" err="1"/>
              <a:t>werden</a:t>
            </a:r>
            <a:r>
              <a:rPr lang="en-GB" dirty="0"/>
              <a:t>, die </a:t>
            </a:r>
            <a:r>
              <a:rPr lang="en-GB" dirty="0" err="1"/>
              <a:t>aufgrund</a:t>
            </a:r>
            <a:r>
              <a:rPr lang="en-GB" dirty="0"/>
              <a:t> von </a:t>
            </a:r>
            <a:r>
              <a:rPr lang="en-GB" dirty="0" err="1"/>
              <a:t>Überproduktion</a:t>
            </a:r>
            <a:r>
              <a:rPr lang="en-GB" dirty="0"/>
              <a:t> </a:t>
            </a:r>
            <a:r>
              <a:rPr lang="en-GB" dirty="0" err="1"/>
              <a:t>oder</a:t>
            </a:r>
            <a:r>
              <a:rPr lang="en-GB" dirty="0"/>
              <a:t> </a:t>
            </a:r>
            <a:r>
              <a:rPr lang="en-GB" dirty="0" err="1"/>
              <a:t>Fehlbestellungen</a:t>
            </a:r>
            <a:r>
              <a:rPr lang="en-GB" dirty="0"/>
              <a:t> </a:t>
            </a:r>
            <a:r>
              <a:rPr lang="en-GB" dirty="0" err="1"/>
              <a:t>bei</a:t>
            </a:r>
            <a:r>
              <a:rPr lang="en-GB" dirty="0"/>
              <a:t> den </a:t>
            </a:r>
            <a:r>
              <a:rPr lang="en-GB" dirty="0" err="1"/>
              <a:t>Firmen</a:t>
            </a:r>
            <a:r>
              <a:rPr lang="en-GB" dirty="0"/>
              <a:t> </a:t>
            </a:r>
            <a:r>
              <a:rPr lang="en-GB" dirty="0" err="1"/>
              <a:t>lagerten</a:t>
            </a:r>
            <a:r>
              <a:rPr lang="en-GB" dirty="0"/>
              <a:t>. </a:t>
            </a:r>
            <a:r>
              <a:rPr lang="en-GB" dirty="0" err="1"/>
              <a:t>Üblicherweise</a:t>
            </a:r>
            <a:r>
              <a:rPr lang="en-GB" dirty="0"/>
              <a:t> </a:t>
            </a:r>
            <a:r>
              <a:rPr lang="en-GB" dirty="0" err="1"/>
              <a:t>werden</a:t>
            </a:r>
            <a:r>
              <a:rPr lang="en-GB" dirty="0"/>
              <a:t> </a:t>
            </a:r>
            <a:r>
              <a:rPr lang="en-GB" dirty="0" err="1"/>
              <a:t>diese</a:t>
            </a:r>
            <a:r>
              <a:rPr lang="en-GB" dirty="0"/>
              <a:t> </a:t>
            </a:r>
            <a:r>
              <a:rPr lang="en-GB" dirty="0" err="1"/>
              <a:t>Lagerbestände</a:t>
            </a:r>
            <a:r>
              <a:rPr lang="en-GB" dirty="0"/>
              <a:t> </a:t>
            </a:r>
            <a:r>
              <a:rPr lang="en-GB" dirty="0" err="1"/>
              <a:t>aus</a:t>
            </a:r>
            <a:r>
              <a:rPr lang="en-GB" dirty="0"/>
              <a:t> </a:t>
            </a:r>
            <a:r>
              <a:rPr lang="en-GB" dirty="0" err="1"/>
              <a:t>Platzgründen</a:t>
            </a:r>
            <a:r>
              <a:rPr lang="en-GB" dirty="0"/>
              <a:t> </a:t>
            </a:r>
            <a:r>
              <a:rPr lang="en-GB" dirty="0" err="1"/>
              <a:t>kurzfristig</a:t>
            </a:r>
            <a:r>
              <a:rPr lang="en-GB" dirty="0"/>
              <a:t> </a:t>
            </a:r>
            <a:r>
              <a:rPr lang="en-GB" dirty="0" err="1"/>
              <a:t>entsorgt</a:t>
            </a:r>
            <a:r>
              <a:rPr lang="en-GB" dirty="0"/>
              <a:t>. Die 200 Fenster, in </a:t>
            </a:r>
            <a:r>
              <a:rPr lang="en-GB" dirty="0" err="1"/>
              <a:t>Farbe</a:t>
            </a:r>
            <a:r>
              <a:rPr lang="en-GB" dirty="0"/>
              <a:t>, Form und Material </a:t>
            </a:r>
            <a:r>
              <a:rPr lang="en-GB" dirty="0" err="1"/>
              <a:t>unterschiedlich</a:t>
            </a:r>
            <a:r>
              <a:rPr lang="en-GB" dirty="0"/>
              <a:t>, </a:t>
            </a:r>
            <a:r>
              <a:rPr lang="en-GB" dirty="0" err="1"/>
              <a:t>bestimmen</a:t>
            </a:r>
            <a:r>
              <a:rPr lang="en-GB" dirty="0"/>
              <a:t> das </a:t>
            </a:r>
            <a:r>
              <a:rPr lang="en-GB" dirty="0" err="1"/>
              <a:t>lebhafte</a:t>
            </a:r>
            <a:r>
              <a:rPr lang="en-GB" dirty="0"/>
              <a:t> </a:t>
            </a:r>
            <a:r>
              <a:rPr lang="en-GB" dirty="0" err="1"/>
              <a:t>Fassadenbild</a:t>
            </a:r>
            <a:r>
              <a:rPr lang="en-GB" dirty="0"/>
              <a:t>.</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70</a:t>
            </a:fld>
            <a:endParaRPr lang="de-DE"/>
          </a:p>
        </p:txBody>
      </p:sp>
    </p:spTree>
    <p:extLst>
      <p:ext uri="{BB962C8B-B14F-4D97-AF65-F5344CB8AC3E}">
        <p14:creationId xmlns:p14="http://schemas.microsoft.com/office/powerpoint/2010/main" val="30906571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71</a:t>
            </a:fld>
            <a:endParaRPr lang="de-DE"/>
          </a:p>
        </p:txBody>
      </p:sp>
    </p:spTree>
    <p:extLst>
      <p:ext uri="{BB962C8B-B14F-4D97-AF65-F5344CB8AC3E}">
        <p14:creationId xmlns:p14="http://schemas.microsoft.com/office/powerpoint/2010/main" val="11067765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C5F42F7-6364-4D22-9CE0-F57BEDCBB657}" type="slidenum">
              <a:rPr lang="de-DE" smtClean="0"/>
              <a:t>72</a:t>
            </a:fld>
            <a:endParaRPr lang="de-DE"/>
          </a:p>
        </p:txBody>
      </p:sp>
    </p:spTree>
    <p:extLst>
      <p:ext uri="{BB962C8B-B14F-4D97-AF65-F5344CB8AC3E}">
        <p14:creationId xmlns:p14="http://schemas.microsoft.com/office/powerpoint/2010/main" val="2920953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29DF3-5D49-A7D3-F438-C54C8D20F7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11EE3B-4E55-2DA6-5DE8-F116EEC4A8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3F7FE7B-C670-DE65-39FE-4B9E0143FBA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B1484EB-6453-1EF9-B275-7534130A6679}"/>
              </a:ext>
            </a:extLst>
          </p:cNvPr>
          <p:cNvSpPr>
            <a:spLocks noGrp="1"/>
          </p:cNvSpPr>
          <p:nvPr>
            <p:ph type="sldNum" sz="quarter" idx="5"/>
          </p:nvPr>
        </p:nvSpPr>
        <p:spPr/>
        <p:txBody>
          <a:bodyPr/>
          <a:lstStyle/>
          <a:p>
            <a:fld id="{27666E0F-443F-8B4B-998E-90E85D0072D1}" type="slidenum">
              <a:rPr lang="de-DE" smtClean="0"/>
              <a:t>73</a:t>
            </a:fld>
            <a:endParaRPr lang="de-DE"/>
          </a:p>
        </p:txBody>
      </p:sp>
    </p:spTree>
    <p:extLst>
      <p:ext uri="{BB962C8B-B14F-4D97-AF65-F5344CB8AC3E}">
        <p14:creationId xmlns:p14="http://schemas.microsoft.com/office/powerpoint/2010/main" val="350098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Palatino" pitchFamily="2" charset="77"/>
              </a:rPr>
              <a:t>(Hans </a:t>
            </a:r>
            <a:r>
              <a:rPr lang="en-GB" dirty="0" err="1">
                <a:effectLst/>
                <a:latin typeface="Palatino" pitchFamily="2" charset="77"/>
              </a:rPr>
              <a:t>Böckler</a:t>
            </a:r>
            <a:r>
              <a:rPr lang="en-GB" dirty="0">
                <a:effectLst/>
                <a:latin typeface="Palatino" pitchFamily="2" charset="77"/>
              </a:rPr>
              <a:t> Stiftung,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Palatino" pitchFamily="2" charset="77"/>
              </a:rPr>
              <a:t>(</a:t>
            </a:r>
            <a:r>
              <a:rPr lang="en-GB" dirty="0" err="1">
                <a:effectLst/>
                <a:latin typeface="Palatino" pitchFamily="2" charset="77"/>
              </a:rPr>
              <a:t>Statistischer</a:t>
            </a:r>
            <a:r>
              <a:rPr lang="en-GB" dirty="0">
                <a:effectLst/>
                <a:latin typeface="Palatino" pitchFamily="2" charset="77"/>
              </a:rPr>
              <a:t> </a:t>
            </a:r>
            <a:r>
              <a:rPr lang="en-GB" dirty="0" err="1">
                <a:effectLst/>
                <a:latin typeface="Palatino" pitchFamily="2" charset="77"/>
              </a:rPr>
              <a:t>Bundesamt</a:t>
            </a:r>
            <a:r>
              <a:rPr lang="en-GB" dirty="0">
                <a:effectLst/>
                <a:latin typeface="Palatino" pitchFamily="2" charset="77"/>
              </a:rPr>
              <a:t>,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Palatino" pitchFamily="2" charset="77"/>
              </a:rPr>
              <a:t>(</a:t>
            </a:r>
            <a:r>
              <a:rPr lang="en-GB" dirty="0" err="1">
                <a:effectLst/>
                <a:latin typeface="Palatino" pitchFamily="2" charset="77"/>
              </a:rPr>
              <a:t>Statistisches</a:t>
            </a:r>
            <a:r>
              <a:rPr lang="en-GB" dirty="0">
                <a:effectLst/>
                <a:latin typeface="Palatino" pitchFamily="2" charset="77"/>
              </a:rPr>
              <a:t> </a:t>
            </a:r>
            <a:r>
              <a:rPr lang="en-GB" dirty="0" err="1">
                <a:effectLst/>
                <a:latin typeface="Palatino" pitchFamily="2" charset="77"/>
              </a:rPr>
              <a:t>Bundesamt</a:t>
            </a:r>
            <a:r>
              <a:rPr lang="en-GB" dirty="0">
                <a:effectLst/>
                <a:latin typeface="Palatino" pitchFamily="2" charset="77"/>
              </a:rPr>
              <a:t>, 2024), </a:t>
            </a:r>
          </a:p>
          <a:p>
            <a:endParaRPr lang="de-DE" dirty="0"/>
          </a:p>
        </p:txBody>
      </p:sp>
      <p:sp>
        <p:nvSpPr>
          <p:cNvPr id="4" name="Slide Number Placeholder 3"/>
          <p:cNvSpPr>
            <a:spLocks noGrp="1"/>
          </p:cNvSpPr>
          <p:nvPr>
            <p:ph type="sldNum" sz="quarter" idx="5"/>
          </p:nvPr>
        </p:nvSpPr>
        <p:spPr/>
        <p:txBody>
          <a:bodyPr/>
          <a:lstStyle/>
          <a:p>
            <a:fld id="{1C5F42F7-6364-4D22-9CE0-F57BEDCBB657}" type="slidenum">
              <a:rPr lang="de-DE" smtClean="0"/>
              <a:t>9</a:t>
            </a:fld>
            <a:endParaRPr lang="de-DE"/>
          </a:p>
        </p:txBody>
      </p:sp>
    </p:spTree>
    <p:extLst>
      <p:ext uri="{BB962C8B-B14F-4D97-AF65-F5344CB8AC3E}">
        <p14:creationId xmlns:p14="http://schemas.microsoft.com/office/powerpoint/2010/main" val="43910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Was ansteht ist die Sanierung eines Nachkriegs Gebäudebestands, was überhaupt nicht auf Umbau und Energetische Effizienz gedacht worden ist – und häufig von der Gesellschaft als hässlich empfunden wird. Je doch sind diese Gebäude mit einen großen Menge Graue Energie (in ihren Betontragwerke) verbunden. </a:t>
            </a:r>
          </a:p>
          <a:p>
            <a:endParaRPr lang="de-DE" dirty="0"/>
          </a:p>
          <a:p>
            <a:r>
              <a:rPr lang="de-DE" dirty="0"/>
              <a:t>Zahlreiche Beispiele aber hier zwei die neulich von Studierenden in Abschlussarbeiten behandelt worden sind. Es gibt viel mehr die keinerlei Aufmerksamkeit bekommen.</a:t>
            </a:r>
          </a:p>
          <a:p>
            <a:endParaRPr lang="de-DE" dirty="0"/>
          </a:p>
          <a:p>
            <a:r>
              <a:rPr lang="de-DE" dirty="0"/>
              <a:t>Die </a:t>
            </a:r>
            <a:r>
              <a:rPr lang="de-DE" dirty="0" err="1"/>
              <a:t>Reperaturgesellschaft</a:t>
            </a:r>
            <a:r>
              <a:rPr lang="de-DE" dirty="0"/>
              <a:t> ? Können wir das noch handwerklich? Sind wir dafür ausgebildet (als Planer und Handwerk)</a:t>
            </a:r>
          </a:p>
        </p:txBody>
      </p:sp>
      <p:sp>
        <p:nvSpPr>
          <p:cNvPr id="4" name="Slide Number Placeholder 3"/>
          <p:cNvSpPr>
            <a:spLocks noGrp="1"/>
          </p:cNvSpPr>
          <p:nvPr>
            <p:ph type="sldNum" sz="quarter" idx="5"/>
          </p:nvPr>
        </p:nvSpPr>
        <p:spPr/>
        <p:txBody>
          <a:bodyPr/>
          <a:lstStyle/>
          <a:p>
            <a:fld id="{1C5F42F7-6364-4D22-9CE0-F57BEDCBB657}" type="slidenum">
              <a:rPr lang="de-DE" smtClean="0"/>
              <a:t>10</a:t>
            </a:fld>
            <a:endParaRPr lang="de-DE"/>
          </a:p>
        </p:txBody>
      </p:sp>
    </p:spTree>
    <p:extLst>
      <p:ext uri="{BB962C8B-B14F-4D97-AF65-F5344CB8AC3E}">
        <p14:creationId xmlns:p14="http://schemas.microsoft.com/office/powerpoint/2010/main" val="1197872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11</a:t>
            </a:fld>
            <a:endParaRPr lang="de-DE"/>
          </a:p>
        </p:txBody>
      </p:sp>
    </p:spTree>
    <p:extLst>
      <p:ext uri="{BB962C8B-B14F-4D97-AF65-F5344CB8AC3E}">
        <p14:creationId xmlns:p14="http://schemas.microsoft.com/office/powerpoint/2010/main" val="487486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sanleitun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C22BCA6-DD33-3219-6AA9-1E0E5218A2E6}"/>
              </a:ext>
            </a:extLst>
          </p:cNvPr>
          <p:cNvSpPr>
            <a:spLocks noGrp="1" noRot="1" noMove="1" noResize="1" noEditPoints="1" noAdjustHandles="1" noChangeArrowheads="1" noChangeShapeType="1"/>
          </p:cNvSpPr>
          <p:nvPr>
            <p:ph type="title" hasCustomPrompt="1"/>
          </p:nvPr>
        </p:nvSpPr>
        <p:spPr>
          <a:xfrm>
            <a:off x="559806" y="561762"/>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Tree>
    <p:extLst>
      <p:ext uri="{BB962C8B-B14F-4D97-AF65-F5344CB8AC3E}">
        <p14:creationId xmlns:p14="http://schemas.microsoft.com/office/powerpoint/2010/main" val="18800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folie_extern">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499238" y="3629323"/>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902595"/>
            <a:ext cx="448574" cy="448574"/>
          </a:xfrm>
          <a:prstGeom prst="rect">
            <a:avLst/>
          </a:prstGeom>
        </p:spPr>
      </p:pic>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
        <p:nvSpPr>
          <p:cNvPr id="6" name="Textplatzhalter 5">
            <a:extLst>
              <a:ext uri="{FF2B5EF4-FFF2-40B4-BE49-F238E27FC236}">
                <a16:creationId xmlns:a16="http://schemas.microsoft.com/office/drawing/2014/main" id="{A175AEF1-A454-E737-ABBF-06A7599D6BE8}"/>
              </a:ext>
            </a:extLst>
          </p:cNvPr>
          <p:cNvSpPr>
            <a:spLocks noGrp="1"/>
          </p:cNvSpPr>
          <p:nvPr userDrawn="1">
            <p:ph type="body" sz="quarter" idx="14" hasCustomPrompt="1"/>
          </p:nvPr>
        </p:nvSpPr>
        <p:spPr>
          <a:xfrm>
            <a:off x="486298" y="4112840"/>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0" name="Textplatzhalter 5">
            <a:extLst>
              <a:ext uri="{FF2B5EF4-FFF2-40B4-BE49-F238E27FC236}">
                <a16:creationId xmlns:a16="http://schemas.microsoft.com/office/drawing/2014/main" id="{A291EB21-B927-FA76-7190-06780897DF31}"/>
              </a:ext>
            </a:extLst>
          </p:cNvPr>
          <p:cNvSpPr>
            <a:spLocks noGrp="1"/>
          </p:cNvSpPr>
          <p:nvPr userDrawn="1">
            <p:ph type="body" sz="quarter" idx="15" hasCustomPrompt="1"/>
          </p:nvPr>
        </p:nvSpPr>
        <p:spPr>
          <a:xfrm>
            <a:off x="499238" y="2221722"/>
            <a:ext cx="4765071" cy="428040"/>
          </a:xfrm>
          <a:prstGeom prst="rect">
            <a:avLst/>
          </a:prstGeom>
        </p:spPr>
        <p:txBody>
          <a:bodyPr>
            <a:normAutofit/>
          </a:bodyPr>
          <a:lstStyle>
            <a:lvl1pPr marL="0" indent="0">
              <a:buNone/>
              <a:defRPr sz="2000">
                <a:solidFill>
                  <a:schemeClr val="tx1"/>
                </a:solidFill>
                <a:latin typeface="Neue Plak Text" panose="020B0804030202020204" pitchFamily="34" charset="0"/>
              </a:defRPr>
            </a:lvl1pPr>
          </a:lstStyle>
          <a:p>
            <a:pPr lvl="0"/>
            <a:r>
              <a:rPr lang="de-DE" dirty="0"/>
              <a:t>Name der Organisation</a:t>
            </a:r>
          </a:p>
        </p:txBody>
      </p:sp>
      <p:sp>
        <p:nvSpPr>
          <p:cNvPr id="24" name="Textplatzhalter 5">
            <a:extLst>
              <a:ext uri="{FF2B5EF4-FFF2-40B4-BE49-F238E27FC236}">
                <a16:creationId xmlns:a16="http://schemas.microsoft.com/office/drawing/2014/main" id="{90EFA25D-87E9-B714-D608-DAE3F4840288}"/>
              </a:ext>
            </a:extLst>
          </p:cNvPr>
          <p:cNvSpPr>
            <a:spLocks noGrp="1"/>
          </p:cNvSpPr>
          <p:nvPr userDrawn="1">
            <p:ph type="body" sz="quarter" idx="16" hasCustomPrompt="1"/>
          </p:nvPr>
        </p:nvSpPr>
        <p:spPr>
          <a:xfrm>
            <a:off x="499238" y="2803948"/>
            <a:ext cx="4765071" cy="677680"/>
          </a:xfrm>
          <a:prstGeom prst="rect">
            <a:avLst/>
          </a:prstGeom>
        </p:spPr>
        <p:txBody>
          <a:bodyPr>
            <a:noAutofit/>
          </a:bodyPr>
          <a:lstStyle>
            <a:lvl1pPr marL="0" indent="0">
              <a:buNone/>
              <a:defRPr sz="1800">
                <a:solidFill>
                  <a:schemeClr val="tx1"/>
                </a:solidFill>
                <a:latin typeface="FreightText Pro Book" panose="02000603060000020004" pitchFamily="50" charset="0"/>
              </a:defRPr>
            </a:lvl1pPr>
          </a:lstStyle>
          <a:p>
            <a:pPr lvl="0"/>
            <a:r>
              <a:rPr lang="de-DE" dirty="0"/>
              <a:t>Straße, Hausnummer                                    Postleitzahl, Stadt</a:t>
            </a:r>
          </a:p>
        </p:txBody>
      </p:sp>
      <p:sp>
        <p:nvSpPr>
          <p:cNvPr id="25" name="Textplatzhalter 5">
            <a:extLst>
              <a:ext uri="{FF2B5EF4-FFF2-40B4-BE49-F238E27FC236}">
                <a16:creationId xmlns:a16="http://schemas.microsoft.com/office/drawing/2014/main" id="{1D88004B-F76A-6A1D-9EF4-9D154112900C}"/>
              </a:ext>
            </a:extLst>
          </p:cNvPr>
          <p:cNvSpPr>
            <a:spLocks noGrp="1"/>
          </p:cNvSpPr>
          <p:nvPr>
            <p:ph type="body" sz="quarter" idx="17" hasCustomPrompt="1"/>
          </p:nvPr>
        </p:nvSpPr>
        <p:spPr>
          <a:xfrm>
            <a:off x="974869" y="500391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pic>
        <p:nvPicPr>
          <p:cNvPr id="28" name="Grafik 27">
            <a:extLst>
              <a:ext uri="{FF2B5EF4-FFF2-40B4-BE49-F238E27FC236}">
                <a16:creationId xmlns:a16="http://schemas.microsoft.com/office/drawing/2014/main" id="{BA82F036-7908-9747-46E9-C5C23727B79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24585" y="5497454"/>
            <a:ext cx="397879" cy="397879"/>
          </a:xfrm>
          <a:prstGeom prst="rect">
            <a:avLst/>
          </a:prstGeom>
        </p:spPr>
      </p:pic>
      <p:sp>
        <p:nvSpPr>
          <p:cNvPr id="29" name="Textplatzhalter 5">
            <a:extLst>
              <a:ext uri="{FF2B5EF4-FFF2-40B4-BE49-F238E27FC236}">
                <a16:creationId xmlns:a16="http://schemas.microsoft.com/office/drawing/2014/main" id="{450F4472-6389-0363-8962-B7D2EDFBFF95}"/>
              </a:ext>
            </a:extLst>
          </p:cNvPr>
          <p:cNvSpPr>
            <a:spLocks noGrp="1"/>
          </p:cNvSpPr>
          <p:nvPr>
            <p:ph type="body" sz="quarter" idx="18" hasCustomPrompt="1"/>
          </p:nvPr>
        </p:nvSpPr>
        <p:spPr>
          <a:xfrm>
            <a:off x="974869" y="5532571"/>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Tree>
    <p:extLst>
      <p:ext uri="{BB962C8B-B14F-4D97-AF65-F5344CB8AC3E}">
        <p14:creationId xmlns:p14="http://schemas.microsoft.com/office/powerpoint/2010/main" val="2433281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ntaktfolie_NELA_und_BFW">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505251" y="403740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1" name="Textfeld 10">
            <a:extLst>
              <a:ext uri="{FF2B5EF4-FFF2-40B4-BE49-F238E27FC236}">
                <a16:creationId xmlns:a16="http://schemas.microsoft.com/office/drawing/2014/main" id="{A59A8FE2-EFE7-952B-A2B8-3189203C43D1}"/>
              </a:ext>
            </a:extLst>
          </p:cNvPr>
          <p:cNvSpPr txBox="1"/>
          <p:nvPr userDrawn="1"/>
        </p:nvSpPr>
        <p:spPr>
          <a:xfrm>
            <a:off x="511266" y="3213064"/>
            <a:ext cx="5742215" cy="707886"/>
          </a:xfrm>
          <a:prstGeom prst="rect">
            <a:avLst/>
          </a:prstGeom>
          <a:noFill/>
        </p:spPr>
        <p:txBody>
          <a:bodyPr wrap="square" rtlCol="0">
            <a:spAutoFit/>
          </a:bodyPr>
          <a:lstStyle/>
          <a:p>
            <a:pPr lvl="0"/>
            <a:r>
              <a:rPr lang="de-DE" sz="2000" dirty="0">
                <a:latin typeface="FreightText Pro Book" panose="02000603060000020004" pitchFamily="2" charset="0"/>
              </a:rPr>
              <a:t>Thomas-Mann-Str. 36</a:t>
            </a:r>
          </a:p>
          <a:p>
            <a:pPr lvl="0"/>
            <a:r>
              <a:rPr lang="de-DE" sz="2000" dirty="0">
                <a:latin typeface="FreightText Pro Book" panose="02000603060000020004" pitchFamily="2" charset="0"/>
              </a:rPr>
              <a:t>53111 Bonn</a:t>
            </a:r>
          </a:p>
        </p:txBody>
      </p:sp>
      <p:sp>
        <p:nvSpPr>
          <p:cNvPr id="12" name="Textfeld 11">
            <a:extLst>
              <a:ext uri="{FF2B5EF4-FFF2-40B4-BE49-F238E27FC236}">
                <a16:creationId xmlns:a16="http://schemas.microsoft.com/office/drawing/2014/main" id="{6AEC9CB0-BE03-66B7-2534-AD28886AE58E}"/>
              </a:ext>
            </a:extLst>
          </p:cNvPr>
          <p:cNvSpPr txBox="1"/>
          <p:nvPr userDrawn="1"/>
        </p:nvSpPr>
        <p:spPr>
          <a:xfrm>
            <a:off x="511266" y="2787186"/>
            <a:ext cx="5742214" cy="400110"/>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NELA. Next Economy Lab</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709917"/>
            <a:ext cx="448574" cy="448574"/>
          </a:xfrm>
          <a:prstGeom prst="rect">
            <a:avLst/>
          </a:prstGeom>
        </p:spPr>
      </p:pic>
      <p:sp>
        <p:nvSpPr>
          <p:cNvPr id="15" name="Textfeld 14">
            <a:extLst>
              <a:ext uri="{FF2B5EF4-FFF2-40B4-BE49-F238E27FC236}">
                <a16:creationId xmlns:a16="http://schemas.microsoft.com/office/drawing/2014/main" id="{5DA6F6BB-978E-A778-F09B-BB087604A68F}"/>
              </a:ext>
            </a:extLst>
          </p:cNvPr>
          <p:cNvSpPr txBox="1"/>
          <p:nvPr userDrawn="1"/>
        </p:nvSpPr>
        <p:spPr>
          <a:xfrm>
            <a:off x="6821289" y="2504964"/>
            <a:ext cx="9891624" cy="707886"/>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Berufsförderungswerk der Bauindustrie </a:t>
            </a:r>
          </a:p>
          <a:p>
            <a:r>
              <a:rPr lang="de-DE" sz="2000" dirty="0">
                <a:solidFill>
                  <a:schemeClr val="tx1"/>
                </a:solidFill>
                <a:latin typeface="Neue Plak Text" panose="020B0804030202020204" pitchFamily="34" charset="0"/>
              </a:rPr>
              <a:t>Berlin-Brandenburg e.V.</a:t>
            </a:r>
          </a:p>
        </p:txBody>
      </p:sp>
      <p:sp>
        <p:nvSpPr>
          <p:cNvPr id="16" name="Textfeld 15">
            <a:extLst>
              <a:ext uri="{FF2B5EF4-FFF2-40B4-BE49-F238E27FC236}">
                <a16:creationId xmlns:a16="http://schemas.microsoft.com/office/drawing/2014/main" id="{4F3A5B93-9364-F078-5790-314DE8C79BD5}"/>
              </a:ext>
            </a:extLst>
          </p:cNvPr>
          <p:cNvSpPr txBox="1"/>
          <p:nvPr userDrawn="1"/>
        </p:nvSpPr>
        <p:spPr>
          <a:xfrm>
            <a:off x="6811633" y="3211701"/>
            <a:ext cx="5742215" cy="707886"/>
          </a:xfrm>
          <a:prstGeom prst="rect">
            <a:avLst/>
          </a:prstGeom>
          <a:noFill/>
        </p:spPr>
        <p:txBody>
          <a:bodyPr wrap="square" rtlCol="0">
            <a:spAutoFit/>
          </a:bodyPr>
          <a:lstStyle/>
          <a:p>
            <a:pPr lvl="0"/>
            <a:r>
              <a:rPr lang="de-DE" sz="2000" dirty="0" err="1">
                <a:solidFill>
                  <a:schemeClr val="tx1"/>
                </a:solidFill>
                <a:latin typeface="FreightText Pro Book" panose="02000603060000020004" pitchFamily="2" charset="0"/>
              </a:rPr>
              <a:t>Dissenchener</a:t>
            </a:r>
            <a:r>
              <a:rPr lang="de-DE" sz="2000" dirty="0">
                <a:solidFill>
                  <a:schemeClr val="tx1"/>
                </a:solidFill>
                <a:latin typeface="FreightText Pro Book" panose="02000603060000020004" pitchFamily="2" charset="0"/>
              </a:rPr>
              <a:t> Schulstraße 15</a:t>
            </a:r>
          </a:p>
          <a:p>
            <a:pPr lvl="0"/>
            <a:r>
              <a:rPr lang="de-DE" sz="2000" dirty="0">
                <a:solidFill>
                  <a:schemeClr val="tx1"/>
                </a:solidFill>
                <a:latin typeface="FreightText Pro Book" panose="02000603060000020004" pitchFamily="2" charset="0"/>
              </a:rPr>
              <a:t>03052 Cottbus-</a:t>
            </a:r>
            <a:r>
              <a:rPr lang="de-DE" sz="2000" dirty="0" err="1">
                <a:solidFill>
                  <a:schemeClr val="tx1"/>
                </a:solidFill>
                <a:latin typeface="FreightText Pro Book" panose="02000603060000020004" pitchFamily="2" charset="0"/>
              </a:rPr>
              <a:t>Dissenchen</a:t>
            </a:r>
            <a:endParaRPr lang="de-DE" sz="2000" dirty="0">
              <a:solidFill>
                <a:schemeClr val="tx1"/>
              </a:solidFill>
              <a:latin typeface="FreightText Pro Book" panose="02000603060000020004" pitchFamily="2" charset="0"/>
            </a:endParaRPr>
          </a:p>
        </p:txBody>
      </p:sp>
      <p:pic>
        <p:nvPicPr>
          <p:cNvPr id="20" name="Grafik 19" descr="Ein Bild, das Logo, Symbol, Grafiken, Schwarz enthält.&#10;&#10;Automatisch generierte Beschreibung">
            <a:extLst>
              <a:ext uri="{FF2B5EF4-FFF2-40B4-BE49-F238E27FC236}">
                <a16:creationId xmlns:a16="http://schemas.microsoft.com/office/drawing/2014/main" id="{C18DC9DA-DCE4-9E09-089B-17641AD058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11633" y="5583490"/>
            <a:ext cx="429261" cy="464389"/>
          </a:xfrm>
          <a:prstGeom prst="rect">
            <a:avLst/>
          </a:prstGeom>
        </p:spPr>
      </p:pic>
      <p:pic>
        <p:nvPicPr>
          <p:cNvPr id="21" name="Grafik 20" descr="Ein Bild, das Schwarz, Dunkelheit, Schwarzweiß, Screenshot enthält.&#10;&#10;Automatisch generierte Beschreibung">
            <a:extLst>
              <a:ext uri="{FF2B5EF4-FFF2-40B4-BE49-F238E27FC236}">
                <a16:creationId xmlns:a16="http://schemas.microsoft.com/office/drawing/2014/main" id="{CFFB1FA3-FBB3-E48E-7B2F-61AA0D9259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1633" y="4666602"/>
            <a:ext cx="448574" cy="448574"/>
          </a:xfrm>
          <a:prstGeom prst="rect">
            <a:avLst/>
          </a:prstGeom>
        </p:spPr>
      </p:pic>
      <p:sp>
        <p:nvSpPr>
          <p:cNvPr id="19" name="Textplatzhalter 5">
            <a:extLst>
              <a:ext uri="{FF2B5EF4-FFF2-40B4-BE49-F238E27FC236}">
                <a16:creationId xmlns:a16="http://schemas.microsoft.com/office/drawing/2014/main" id="{14C4BA22-598D-498A-CDAB-322FFA9AA80C}"/>
              </a:ext>
            </a:extLst>
          </p:cNvPr>
          <p:cNvSpPr>
            <a:spLocks noGrp="1"/>
          </p:cNvSpPr>
          <p:nvPr>
            <p:ph type="body" sz="quarter" idx="14" hasCustomPrompt="1"/>
          </p:nvPr>
        </p:nvSpPr>
        <p:spPr>
          <a:xfrm>
            <a:off x="6821289" y="404039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303D84FD-3EA2-CD35-3082-00D5EBC49C7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511266" y="5185611"/>
            <a:ext cx="397879" cy="397879"/>
          </a:xfrm>
          <a:prstGeom prst="rect">
            <a:avLst/>
          </a:prstGeom>
        </p:spPr>
      </p:pic>
      <p:pic>
        <p:nvPicPr>
          <p:cNvPr id="6" name="Grafik 5">
            <a:extLst>
              <a:ext uri="{FF2B5EF4-FFF2-40B4-BE49-F238E27FC236}">
                <a16:creationId xmlns:a16="http://schemas.microsoft.com/office/drawing/2014/main" id="{9344ADD0-8B60-6A5D-F881-D467EE3633E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827323" y="5158491"/>
            <a:ext cx="397879" cy="397879"/>
          </a:xfrm>
          <a:prstGeom prst="rect">
            <a:avLst/>
          </a:prstGeom>
        </p:spPr>
      </p:pic>
      <p:sp>
        <p:nvSpPr>
          <p:cNvPr id="7" name="Textplatzhalter 5">
            <a:extLst>
              <a:ext uri="{FF2B5EF4-FFF2-40B4-BE49-F238E27FC236}">
                <a16:creationId xmlns:a16="http://schemas.microsoft.com/office/drawing/2014/main" id="{5C485A5E-E788-86C6-EFDF-CF540986A8C4}"/>
              </a:ext>
            </a:extLst>
          </p:cNvPr>
          <p:cNvSpPr>
            <a:spLocks noGrp="1"/>
          </p:cNvSpPr>
          <p:nvPr>
            <p:ph type="body" sz="quarter" idx="18" hasCustomPrompt="1"/>
          </p:nvPr>
        </p:nvSpPr>
        <p:spPr>
          <a:xfrm>
            <a:off x="980883" y="5236883"/>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10" name="Textplatzhalter 5">
            <a:extLst>
              <a:ext uri="{FF2B5EF4-FFF2-40B4-BE49-F238E27FC236}">
                <a16:creationId xmlns:a16="http://schemas.microsoft.com/office/drawing/2014/main" id="{BB18B917-4DA2-7B85-AB65-114B0BB0AB04}"/>
              </a:ext>
            </a:extLst>
          </p:cNvPr>
          <p:cNvSpPr>
            <a:spLocks noGrp="1"/>
          </p:cNvSpPr>
          <p:nvPr>
            <p:ph type="body" sz="quarter" idx="19" hasCustomPrompt="1"/>
          </p:nvPr>
        </p:nvSpPr>
        <p:spPr>
          <a:xfrm>
            <a:off x="7391295" y="5233125"/>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24" name="Textplatzhalter 5">
            <a:extLst>
              <a:ext uri="{FF2B5EF4-FFF2-40B4-BE49-F238E27FC236}">
                <a16:creationId xmlns:a16="http://schemas.microsoft.com/office/drawing/2014/main" id="{97C8EEDE-4156-410F-BCC6-3933012D958B}"/>
              </a:ext>
            </a:extLst>
          </p:cNvPr>
          <p:cNvSpPr>
            <a:spLocks noGrp="1"/>
          </p:cNvSpPr>
          <p:nvPr>
            <p:ph type="body" sz="quarter" idx="17" hasCustomPrompt="1"/>
          </p:nvPr>
        </p:nvSpPr>
        <p:spPr>
          <a:xfrm>
            <a:off x="980883" y="480255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5" name="Textplatzhalter 5">
            <a:extLst>
              <a:ext uri="{FF2B5EF4-FFF2-40B4-BE49-F238E27FC236}">
                <a16:creationId xmlns:a16="http://schemas.microsoft.com/office/drawing/2014/main" id="{D6BFD381-67DF-C3F0-650F-2A913F7F5D35}"/>
              </a:ext>
            </a:extLst>
          </p:cNvPr>
          <p:cNvSpPr>
            <a:spLocks noGrp="1"/>
          </p:cNvSpPr>
          <p:nvPr>
            <p:ph type="body" sz="quarter" idx="20" hasCustomPrompt="1"/>
          </p:nvPr>
        </p:nvSpPr>
        <p:spPr>
          <a:xfrm>
            <a:off x="7381426" y="4758668"/>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6" name="Textplatzhalter 5">
            <a:extLst>
              <a:ext uri="{FF2B5EF4-FFF2-40B4-BE49-F238E27FC236}">
                <a16:creationId xmlns:a16="http://schemas.microsoft.com/office/drawing/2014/main" id="{9F004591-733D-8116-A182-E72E2093CADB}"/>
              </a:ext>
            </a:extLst>
          </p:cNvPr>
          <p:cNvSpPr>
            <a:spLocks noGrp="1"/>
          </p:cNvSpPr>
          <p:nvPr>
            <p:ph type="body" sz="quarter" idx="21" hasCustomPrompt="1"/>
          </p:nvPr>
        </p:nvSpPr>
        <p:spPr>
          <a:xfrm>
            <a:off x="7381426" y="5668017"/>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Tree>
    <p:extLst>
      <p:ext uri="{BB962C8B-B14F-4D97-AF65-F5344CB8AC3E}">
        <p14:creationId xmlns:p14="http://schemas.microsoft.com/office/powerpoint/2010/main" val="263891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p:spPr>
        <p:txBody>
          <a:bodyPr>
            <a:normAutofit/>
          </a:bodyPr>
          <a:lstStyle>
            <a:lvl1pPr>
              <a:defRPr sz="3600">
                <a:solidFill>
                  <a:schemeClr val="bg1"/>
                </a:solidFill>
                <a:latin typeface="Neue Plak Wide Black" panose="020B0A07030202020204" pitchFamily="34" charset="77"/>
              </a:defRPr>
            </a:lvl1pPr>
          </a:lstStyle>
          <a:p>
            <a:r>
              <a:rPr lang="de-DE" dirty="0"/>
              <a:t>Vielen Dank für die Aufmerksamkeit und Teilnahme!</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2"/>
            <a:ext cx="5923695" cy="473076"/>
          </a:xfrm>
        </p:spPr>
        <p:txBody>
          <a:bodyPr>
            <a:normAutofit/>
          </a:bodyPr>
          <a:lstStyle>
            <a:lvl1pPr marL="0" indent="0">
              <a:buNone/>
              <a:defRPr sz="2200" b="0">
                <a:solidFill>
                  <a:schemeClr val="bg1"/>
                </a:solidFill>
                <a:latin typeface="Neue Plak Text" panose="020B0804030202020204" pitchFamily="34" charset="0"/>
              </a:defRPr>
            </a:lvl1pPr>
          </a:lstStyle>
          <a:p>
            <a:pPr lvl="0"/>
            <a:r>
              <a:rPr lang="de-DE" dirty="0"/>
              <a:t>Projekt NBAU im Internet:</a:t>
            </a:r>
          </a:p>
        </p:txBody>
      </p:sp>
      <p:sp>
        <p:nvSpPr>
          <p:cNvPr id="25" name="Textplatzhalter 24">
            <a:extLst>
              <a:ext uri="{FF2B5EF4-FFF2-40B4-BE49-F238E27FC236}">
                <a16:creationId xmlns:a16="http://schemas.microsoft.com/office/drawing/2014/main" id="{79E376CF-B4C3-2000-FDCB-F5B6CEBCF8C4}"/>
              </a:ext>
            </a:extLst>
          </p:cNvPr>
          <p:cNvSpPr>
            <a:spLocks noGrp="1"/>
          </p:cNvSpPr>
          <p:nvPr>
            <p:ph type="body" sz="quarter" idx="15" hasCustomPrompt="1"/>
          </p:nvPr>
        </p:nvSpPr>
        <p:spPr>
          <a:xfrm>
            <a:off x="505251" y="4095432"/>
            <a:ext cx="5923694" cy="1149646"/>
          </a:xfrm>
        </p:spPr>
        <p:txBody>
          <a:bodyPr>
            <a:normAutofit/>
          </a:bodyPr>
          <a:lstStyle>
            <a:lvl1pPr marL="0" indent="0">
              <a:buNone/>
              <a:defRPr sz="1600" b="1" i="0">
                <a:solidFill>
                  <a:schemeClr val="bg1"/>
                </a:solidFill>
                <a:latin typeface="FreightText Pro Bold" panose="02000803080000020004" charset="0"/>
              </a:defRPr>
            </a:lvl1pPr>
          </a:lstStyle>
          <a:p>
            <a:r>
              <a:rPr lang="de-DE" sz="1600" dirty="0"/>
              <a:t>https://bfw-bb.eu/nbau/</a:t>
            </a:r>
          </a:p>
          <a:p>
            <a:r>
              <a:rPr lang="de-DE" sz="1600" dirty="0"/>
              <a:t>https://nexteconomylab.de/de/projekte/nachhaltigkeit-im-bau </a:t>
            </a:r>
          </a:p>
          <a:p>
            <a:pPr lvl="0"/>
            <a:endParaRPr lang="de-DE" dirty="0"/>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846965" y="119615"/>
            <a:ext cx="1124514" cy="749677"/>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pic>
        <p:nvPicPr>
          <p:cNvPr id="2" name="Grafik 1">
            <a:extLst>
              <a:ext uri="{FF2B5EF4-FFF2-40B4-BE49-F238E27FC236}">
                <a16:creationId xmlns:a16="http://schemas.microsoft.com/office/drawing/2014/main" id="{246883CB-7B22-45B3-D773-27D90ED19364}"/>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762913" y="5595706"/>
            <a:ext cx="4455155" cy="1262294"/>
          </a:xfrm>
          <a:prstGeom prst="rect">
            <a:avLst/>
          </a:prstGeom>
        </p:spPr>
      </p:pic>
    </p:spTree>
    <p:extLst>
      <p:ext uri="{BB962C8B-B14F-4D97-AF65-F5344CB8AC3E}">
        <p14:creationId xmlns:p14="http://schemas.microsoft.com/office/powerpoint/2010/main" val="199362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a:prstGeom prst="rect">
            <a:avLst/>
          </a:prstGeom>
        </p:spPr>
        <p:txBody>
          <a:bodyPr>
            <a:normAutofit/>
          </a:bodyPr>
          <a:lstStyle>
            <a:lvl1pPr>
              <a:defRPr sz="3600">
                <a:solidFill>
                  <a:schemeClr val="bg1"/>
                </a:solidFill>
                <a:latin typeface="Neue Plak Wide Black" panose="020B0A07030202020204" pitchFamily="34" charset="77"/>
              </a:defRPr>
            </a:lvl1pPr>
          </a:lstStyle>
          <a:p>
            <a:r>
              <a:rPr lang="de-DE" dirty="0"/>
              <a:t>Titel</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1"/>
            <a:ext cx="5923695" cy="1149649"/>
          </a:xfrm>
          <a:prstGeom prst="rect">
            <a:avLst/>
          </a:prstGeom>
        </p:spPr>
        <p:txBody>
          <a:bodyPr>
            <a:normAutofit/>
          </a:bodyPr>
          <a:lstStyle>
            <a:lvl1pPr marL="0" indent="0">
              <a:buNone/>
              <a:defRPr sz="2400" b="0">
                <a:solidFill>
                  <a:schemeClr val="bg1"/>
                </a:solidFill>
                <a:latin typeface="Neue Plak Text" panose="020B0804030202020204" pitchFamily="34" charset="0"/>
              </a:defRPr>
            </a:lvl1pPr>
          </a:lstStyle>
          <a:p>
            <a:pPr lvl="0"/>
            <a:r>
              <a:rPr lang="de-DE" dirty="0"/>
              <a:t>Name Vortragende</a:t>
            </a:r>
          </a:p>
        </p:txBody>
      </p:sp>
      <p:sp>
        <p:nvSpPr>
          <p:cNvPr id="25" name="Textplatzhalter 24">
            <a:extLst>
              <a:ext uri="{FF2B5EF4-FFF2-40B4-BE49-F238E27FC236}">
                <a16:creationId xmlns:a16="http://schemas.microsoft.com/office/drawing/2014/main" id="{79E376CF-B4C3-2000-FDCB-F5B6CEBCF8C4}"/>
              </a:ext>
            </a:extLst>
          </p:cNvPr>
          <p:cNvSpPr>
            <a:spLocks noGrp="1" noRot="1" noMove="1" noResize="1" noEditPoints="1" noAdjustHandles="1" noChangeArrowheads="1" noChangeShapeType="1"/>
          </p:cNvSpPr>
          <p:nvPr>
            <p:ph type="body" sz="quarter" idx="15" hasCustomPrompt="1"/>
          </p:nvPr>
        </p:nvSpPr>
        <p:spPr>
          <a:xfrm>
            <a:off x="505251" y="4772002"/>
            <a:ext cx="5923694" cy="473075"/>
          </a:xfrm>
          <a:prstGeom prst="rect">
            <a:avLst/>
          </a:prstGeom>
        </p:spPr>
        <p:txBody>
          <a:bodyPr>
            <a:normAutofit/>
          </a:bodyPr>
          <a:lstStyle>
            <a:lvl1pPr marL="0" indent="0">
              <a:buNone/>
              <a:defRPr sz="1600" b="1" i="0">
                <a:solidFill>
                  <a:schemeClr val="bg1"/>
                </a:solidFill>
                <a:latin typeface="FreightText Pro Bold" panose="02000803080000020004" charset="0"/>
              </a:defRPr>
            </a:lvl1pPr>
          </a:lstStyle>
          <a:p>
            <a:pPr lvl="0"/>
            <a:r>
              <a:rPr lang="de-DE" dirty="0"/>
              <a:t>Ort, Datum</a:t>
            </a:r>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pic>
        <p:nvPicPr>
          <p:cNvPr id="5" name="Grafik 4">
            <a:extLst>
              <a:ext uri="{FF2B5EF4-FFF2-40B4-BE49-F238E27FC236}">
                <a16:creationId xmlns:a16="http://schemas.microsoft.com/office/drawing/2014/main" id="{246883CB-7B22-45B3-D773-27D90ED19364}"/>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598873" y="5595706"/>
            <a:ext cx="4455155" cy="1262294"/>
          </a:xfrm>
          <a:prstGeom prst="rect">
            <a:avLst/>
          </a:prstGeom>
        </p:spPr>
      </p:pic>
    </p:spTree>
    <p:extLst>
      <p:ext uri="{BB962C8B-B14F-4D97-AF65-F5344CB8AC3E}">
        <p14:creationId xmlns:p14="http://schemas.microsoft.com/office/powerpoint/2010/main" val="185669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ele und Ablauf">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2" y="952501"/>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noRot="1" noMove="1" noResize="1" noEditPoints="1" noAdjustHandles="1" noChangeArrowheads="1" noChangeShapeType="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Ziele/Ablauf der Präsentation</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427557"/>
          </a:xfrm>
          <a:prstGeom prst="rect">
            <a:avLst/>
          </a:prstGeom>
        </p:spPr>
        <p:txBody>
          <a:bodyPr>
            <a:normAutofit/>
          </a:bodyPr>
          <a:lstStyle>
            <a:lvl1pPr marL="514350" indent="-514350">
              <a:buAutoNum type="arabicPeriod"/>
              <a:defRPr sz="2400" b="0">
                <a:solidFill>
                  <a:schemeClr val="tx1"/>
                </a:solidFill>
                <a:latin typeface="Neue Plak Text" panose="020B0804030202020204" pitchFamily="34" charset="0"/>
              </a:defRPr>
            </a:lvl1pPr>
            <a:lvl2pPr>
              <a:defRPr sz="2200">
                <a:latin typeface="FreightText Pro Book" panose="02000603060000020004" pitchFamily="50" charset="0"/>
              </a:defRPr>
            </a:lvl2pPr>
          </a:lstStyle>
          <a:p>
            <a:pPr lvl="0"/>
            <a:r>
              <a:rPr lang="de-DE" dirty="0"/>
              <a:t>Thema XYZ</a:t>
            </a:r>
          </a:p>
          <a:p>
            <a:pPr lvl="1"/>
            <a:r>
              <a:rPr lang="de-DE" dirty="0"/>
              <a:t>Unterthema A</a:t>
            </a:r>
          </a:p>
          <a:p>
            <a:pPr lvl="1"/>
            <a:r>
              <a:rPr lang="de-DE" dirty="0"/>
              <a:t>Unterthema B</a:t>
            </a:r>
          </a:p>
          <a:p>
            <a:pPr lvl="0"/>
            <a:r>
              <a:rPr lang="de-DE" dirty="0"/>
              <a:t>Thema XYZ</a:t>
            </a:r>
          </a:p>
          <a:p>
            <a:pPr lvl="1"/>
            <a:r>
              <a:rPr lang="de-DE" dirty="0"/>
              <a:t>Unterthema C</a:t>
            </a:r>
          </a:p>
          <a:p>
            <a:pPr lvl="1"/>
            <a:r>
              <a:rPr lang="de-DE" dirty="0"/>
              <a:t>Unterthema D</a:t>
            </a:r>
          </a:p>
          <a:p>
            <a:pPr lvl="0"/>
            <a:r>
              <a:rPr lang="de-DE" dirty="0"/>
              <a:t>Thema XYZ</a:t>
            </a:r>
          </a:p>
          <a:p>
            <a:pPr lvl="1"/>
            <a:r>
              <a:rPr lang="de-DE" dirty="0"/>
              <a:t>Unterthema E</a:t>
            </a:r>
          </a:p>
          <a:p>
            <a:pPr lvl="1"/>
            <a:r>
              <a:rPr lang="de-DE" dirty="0"/>
              <a:t>Unterthema F</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86190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090926"/>
          </a:xfrm>
          <a:prstGeom prst="rect">
            <a:avLst/>
          </a:prstGeom>
        </p:spPr>
        <p:txBody>
          <a:bodyPr>
            <a:normAutofit/>
          </a:bodyPr>
          <a:lstStyle>
            <a:lvl1pPr marL="514350" indent="-514350">
              <a:buFont typeface="Arial" panose="020B0604020202020204" pitchFamily="34" charset="0"/>
              <a:buChar char="•"/>
              <a:defRPr sz="2400" b="0">
                <a:solidFill>
                  <a:schemeClr val="tx1"/>
                </a:solidFill>
                <a:latin typeface="FreightText Pro Book" panose="02000603060000020004" pitchFamily="50" charset="0"/>
              </a:defRPr>
            </a:lvl1pPr>
          </a:lstStyle>
          <a:p>
            <a:pPr lvl="0"/>
            <a:r>
              <a:rPr lang="de-DE" dirty="0"/>
              <a:t>Text hinzufügen</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75707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1571A0-49BE-6C75-112E-8504C49FB21F}"/>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10E684C-097D-4224-083C-A8654297D5B4}"/>
              </a:ext>
            </a:extLst>
          </p:cNvPr>
          <p:cNvSpPr>
            <a:spLocks noGrp="1"/>
          </p:cNvSpPr>
          <p:nvPr>
            <p:ph type="title" hasCustomPrompt="1"/>
          </p:nvPr>
        </p:nvSpPr>
        <p:spPr>
          <a:xfrm>
            <a:off x="505249" y="1167116"/>
            <a:ext cx="6643063" cy="826861"/>
          </a:xfrm>
          <a:prstGeom prst="rect">
            <a:avLst/>
          </a:prstGeom>
        </p:spPr>
        <p:txBody>
          <a:bodyPr anchor="t"/>
          <a:lstStyle>
            <a:lvl1pPr>
              <a:defRPr sz="3200">
                <a:solidFill>
                  <a:srgbClr val="182952"/>
                </a:solidFill>
                <a:latin typeface="Neue Plak Wide Black" panose="020B0A07030202020204" pitchFamily="34" charset="0"/>
              </a:defRPr>
            </a:lvl1pPr>
          </a:lstStyle>
          <a:p>
            <a:r>
              <a:rPr lang="de-DE" dirty="0"/>
              <a:t>Überschrift</a:t>
            </a:r>
          </a:p>
        </p:txBody>
      </p:sp>
      <p:sp>
        <p:nvSpPr>
          <p:cNvPr id="9" name="Textplatzhalter 8">
            <a:extLst>
              <a:ext uri="{FF2B5EF4-FFF2-40B4-BE49-F238E27FC236}">
                <a16:creationId xmlns:a16="http://schemas.microsoft.com/office/drawing/2014/main" id="{429C4A1D-9F88-7832-AD52-A9C32D22EC25}"/>
              </a:ext>
            </a:extLst>
          </p:cNvPr>
          <p:cNvSpPr>
            <a:spLocks noGrp="1"/>
          </p:cNvSpPr>
          <p:nvPr>
            <p:ph type="body" sz="quarter" idx="12"/>
          </p:nvPr>
        </p:nvSpPr>
        <p:spPr>
          <a:xfrm>
            <a:off x="505250" y="2208592"/>
            <a:ext cx="6643062" cy="4380489"/>
          </a:xfrm>
          <a:prstGeom prst="rect">
            <a:avLst/>
          </a:prstGeom>
        </p:spPr>
        <p:txBody>
          <a:bodyPr>
            <a:normAutofit/>
          </a:bodyPr>
          <a:lstStyle>
            <a:lvl1pPr>
              <a:defRPr sz="2400">
                <a:solidFill>
                  <a:schemeClr val="tx1"/>
                </a:solidFill>
                <a:latin typeface="FreightText Pro Book" panose="02000603060000020004" pitchFamily="50" charset="0"/>
              </a:defRPr>
            </a:lvl1pPr>
          </a:lstStyle>
          <a:p>
            <a:pPr lvl="0"/>
            <a:endParaRPr lang="de-DE" dirty="0"/>
          </a:p>
        </p:txBody>
      </p:sp>
      <p:sp>
        <p:nvSpPr>
          <p:cNvPr id="6" name="Bildplatzhalter 5">
            <a:extLst>
              <a:ext uri="{FF2B5EF4-FFF2-40B4-BE49-F238E27FC236}">
                <a16:creationId xmlns:a16="http://schemas.microsoft.com/office/drawing/2014/main" id="{2EFCE420-E2E7-8C22-F727-DABBCE062D06}"/>
              </a:ext>
            </a:extLst>
          </p:cNvPr>
          <p:cNvSpPr>
            <a:spLocks noGrp="1"/>
          </p:cNvSpPr>
          <p:nvPr>
            <p:ph type="pic" sz="quarter" idx="13"/>
          </p:nvPr>
        </p:nvSpPr>
        <p:spPr>
          <a:xfrm>
            <a:off x="7591425" y="952500"/>
            <a:ext cx="4600575" cy="5905500"/>
          </a:xfrm>
          <a:prstGeom prst="rect">
            <a:avLst/>
          </a:prstGeom>
        </p:spPr>
        <p:txBody>
          <a:bodyPr/>
          <a:lstStyle/>
          <a:p>
            <a:endParaRPr lang="de-DE"/>
          </a:p>
        </p:txBody>
      </p:sp>
      <p:pic>
        <p:nvPicPr>
          <p:cNvPr id="3" name="Grafik 2" descr="Ein Bild, das Text, Screenshot, Schrift, Grafiken enthält.&#10;&#10;Automatisch generierte Beschreibung">
            <a:extLst>
              <a:ext uri="{FF2B5EF4-FFF2-40B4-BE49-F238E27FC236}">
                <a16:creationId xmlns:a16="http://schemas.microsoft.com/office/drawing/2014/main" id="{DDF8853A-65E6-15EF-1757-8BE464F14F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11" name="Grafik 10" descr="Ein Bild, das Grafiken, Screenshot, Schrift, Grafikdesign enthält.&#10;&#10;Automatisch generierte Beschreibung">
            <a:extLst>
              <a:ext uri="{FF2B5EF4-FFF2-40B4-BE49-F238E27FC236}">
                <a16:creationId xmlns:a16="http://schemas.microsoft.com/office/drawing/2014/main" id="{2D967D00-B118-5702-9595-381305BE32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76708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bschnittswechsel/Struktur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667CE1CA-718D-1351-152F-885021239BE3}"/>
              </a:ext>
            </a:extLst>
          </p:cNvPr>
          <p:cNvSpPr/>
          <p:nvPr userDrawn="1"/>
        </p:nvSpPr>
        <p:spPr>
          <a:xfrm>
            <a:off x="422694" y="942975"/>
            <a:ext cx="11395495" cy="5484432"/>
          </a:xfrm>
          <a:prstGeom prst="rect">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579236BB-83ED-EF78-7C71-33AD99373B28}"/>
              </a:ext>
            </a:extLst>
          </p:cNvPr>
          <p:cNvSpPr>
            <a:spLocks noGrp="1"/>
          </p:cNvSpPr>
          <p:nvPr>
            <p:ph type="body" sz="quarter" idx="11" hasCustomPrompt="1"/>
          </p:nvPr>
        </p:nvSpPr>
        <p:spPr>
          <a:xfrm>
            <a:off x="1883568" y="2244725"/>
            <a:ext cx="8424862" cy="2368550"/>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Aufgabe/Frage?</a:t>
            </a:r>
            <a:endParaRPr lang="de-DE" dirty="0"/>
          </a:p>
        </p:txBody>
      </p:sp>
      <p:pic>
        <p:nvPicPr>
          <p:cNvPr id="2" name="Grafik 1" descr="Ein Bild, das Grafiken, Screenshot, Schrift, Grafikdesign enthält.&#10;&#10;Automatisch generierte Beschreibung">
            <a:extLst>
              <a:ext uri="{FF2B5EF4-FFF2-40B4-BE49-F238E27FC236}">
                <a16:creationId xmlns:a16="http://schemas.microsoft.com/office/drawing/2014/main" id="{42AB68D7-4950-EBF7-E09A-62B25DDCD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9" name="Grafik 8" descr="Ein Bild, das Text, Screenshot, Schrift, Grafiken enthält.&#10;&#10;Automatisch generierte Beschreibung">
            <a:extLst>
              <a:ext uri="{FF2B5EF4-FFF2-40B4-BE49-F238E27FC236}">
                <a16:creationId xmlns:a16="http://schemas.microsoft.com/office/drawing/2014/main" id="{482A4C68-A791-2B77-42D3-0B18004954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Tree>
    <p:extLst>
      <p:ext uri="{BB962C8B-B14F-4D97-AF65-F5344CB8AC3E}">
        <p14:creationId xmlns:p14="http://schemas.microsoft.com/office/powerpoint/2010/main" val="368441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ufgabe/Frag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097622" y="1510761"/>
            <a:ext cx="9996756" cy="4253501"/>
          </a:xfrm>
        </p:spPr>
        <p:txBody>
          <a:bodyPr>
            <a:normAutofit/>
          </a:bodyPr>
          <a:lstStyle>
            <a:lvl1pPr marL="0" indent="0">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latin typeface="Neue Plak Wide Black" panose="020B0A07030202020204" pitchFamily="34" charset="77"/>
              </a:rPr>
              <a:t>Frage z.B. </a:t>
            </a: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Was braucht es,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um diese Herausforderungen anzugehen, Verantwortung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zu übernehmen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und sie zu lösen?</a:t>
            </a:r>
          </a:p>
          <a:p>
            <a:pPr lvl="0"/>
            <a:endParaRPr lang="de-DE" dirty="0"/>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5261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use">
    <p:bg>
      <p:bgPr>
        <a:solidFill>
          <a:srgbClr val="E8EDF8"/>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C38AC1A-A127-037F-E0A4-603BCD9E9BFD}"/>
              </a:ext>
            </a:extLst>
          </p:cNvPr>
          <p:cNvSpPr/>
          <p:nvPr userDrawn="1"/>
        </p:nvSpPr>
        <p:spPr>
          <a:xfrm>
            <a:off x="916110" y="1790189"/>
            <a:ext cx="10359777" cy="10135621"/>
          </a:xfrm>
          <a:prstGeom prst="ellipse">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BD622B2-C5DF-0BA4-8A36-1D4E97C5E862}"/>
              </a:ext>
            </a:extLst>
          </p:cNvPr>
          <p:cNvSpPr txBox="1"/>
          <p:nvPr userDrawn="1"/>
        </p:nvSpPr>
        <p:spPr>
          <a:xfrm>
            <a:off x="3589562" y="4730282"/>
            <a:ext cx="5012872" cy="707886"/>
          </a:xfrm>
          <a:prstGeom prst="rect">
            <a:avLst/>
          </a:prstGeom>
          <a:noFill/>
        </p:spPr>
        <p:txBody>
          <a:bodyPr wrap="square" rtlCol="0">
            <a:spAutoFit/>
          </a:bodyPr>
          <a:lstStyle/>
          <a:p>
            <a:pPr algn="ctr"/>
            <a:r>
              <a:rPr lang="de-DE" sz="4000" dirty="0">
                <a:solidFill>
                  <a:schemeClr val="bg1"/>
                </a:solidFill>
                <a:latin typeface="Neue Plak Wide Black" panose="020B0A07030202020204" pitchFamily="34" charset="77"/>
              </a:rPr>
              <a:t>Pause</a:t>
            </a:r>
          </a:p>
        </p:txBody>
      </p:sp>
      <p:pic>
        <p:nvPicPr>
          <p:cNvPr id="12" name="Grafik 11" descr="Kaffee mit einfarbiger Füllung">
            <a:extLst>
              <a:ext uri="{FF2B5EF4-FFF2-40B4-BE49-F238E27FC236}">
                <a16:creationId xmlns:a16="http://schemas.microsoft.com/office/drawing/2014/main" id="{605B049B-6185-1F1A-2C95-D6796E37DF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2185" y="3230245"/>
            <a:ext cx="1347629" cy="1347629"/>
          </a:xfrm>
          <a:prstGeom prst="rect">
            <a:avLst/>
          </a:prstGeom>
        </p:spPr>
      </p:pic>
      <p:pic>
        <p:nvPicPr>
          <p:cNvPr id="2" name="Grafik 1" descr="Ein Bild, das Text, Screenshot, Schrift, Grafiken enthält.&#10;&#10;Automatisch generierte Beschreibung">
            <a:extLst>
              <a:ext uri="{FF2B5EF4-FFF2-40B4-BE49-F238E27FC236}">
                <a16:creationId xmlns:a16="http://schemas.microsoft.com/office/drawing/2014/main" id="{0289906A-AA64-80B5-2777-513E6E94E6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F4AC7C5F-8DB6-3693-16A7-4FB6111882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63400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wechsel, Frage, Diskussion">
    <p:bg>
      <p:bgPr>
        <a:solidFill>
          <a:srgbClr val="E8EDF8"/>
        </a:solidFill>
        <a:effectLst/>
      </p:bgPr>
    </p:bg>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4C7C5CA4-A2C5-786C-705B-1E2900BB9CF3}"/>
              </a:ext>
            </a:extLst>
          </p:cNvPr>
          <p:cNvSpPr/>
          <p:nvPr userDrawn="1"/>
        </p:nvSpPr>
        <p:spPr>
          <a:xfrm>
            <a:off x="916110" y="1790189"/>
            <a:ext cx="10359777" cy="10135621"/>
          </a:xfrm>
          <a:prstGeom prst="ellipse">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Grafiken enthält.&#10;&#10;Automatisch generierte Beschreibung">
            <a:extLst>
              <a:ext uri="{FF2B5EF4-FFF2-40B4-BE49-F238E27FC236}">
                <a16:creationId xmlns:a16="http://schemas.microsoft.com/office/drawing/2014/main" id="{66CA15AB-3380-FA92-683D-F1E347D617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6" name="Grafik 5" descr="Ein Bild, das Grafiken, Screenshot, Schrift, Grafikdesign enthält.&#10;&#10;Automatisch generierte Beschreibung">
            <a:extLst>
              <a:ext uri="{FF2B5EF4-FFF2-40B4-BE49-F238E27FC236}">
                <a16:creationId xmlns:a16="http://schemas.microsoft.com/office/drawing/2014/main" id="{E828A12A-D62C-22A1-54C8-C84D330A29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
        <p:nvSpPr>
          <p:cNvPr id="2" name="Textplatzhalter 6">
            <a:extLst>
              <a:ext uri="{FF2B5EF4-FFF2-40B4-BE49-F238E27FC236}">
                <a16:creationId xmlns:a16="http://schemas.microsoft.com/office/drawing/2014/main" id="{74BE0BB1-D9C4-048B-FBC2-A63C6C158EF2}"/>
              </a:ext>
            </a:extLst>
          </p:cNvPr>
          <p:cNvSpPr>
            <a:spLocks noGrp="1"/>
          </p:cNvSpPr>
          <p:nvPr>
            <p:ph type="body" sz="quarter" idx="11" hasCustomPrompt="1"/>
          </p:nvPr>
        </p:nvSpPr>
        <p:spPr>
          <a:xfrm>
            <a:off x="4425855" y="4125433"/>
            <a:ext cx="3340289" cy="1608322"/>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Text</a:t>
            </a:r>
            <a:endParaRPr lang="de-DE" dirty="0"/>
          </a:p>
        </p:txBody>
      </p:sp>
    </p:spTree>
    <p:extLst>
      <p:ext uri="{BB962C8B-B14F-4D97-AF65-F5344CB8AC3E}">
        <p14:creationId xmlns:p14="http://schemas.microsoft.com/office/powerpoint/2010/main" val="4014889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D3DD6B-F7AE-3B75-332A-526E7FBBA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9878955-9F8B-63FA-2EC3-8F48ED241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3BC6AA-FF0F-68F5-DC68-7BE8F56ED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2C2078B2-C8B8-ABE2-012C-364D97329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E010AED6-CFA7-6BAD-2C19-3BD15E698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24244E-B661-401A-9D8E-0DB0BD4E1A7D}" type="slidenum">
              <a:rPr lang="de-DE" smtClean="0"/>
              <a:t>‹Nr.›</a:t>
            </a:fld>
            <a:endParaRPr lang="de-DE"/>
          </a:p>
        </p:txBody>
      </p:sp>
    </p:spTree>
    <p:extLst>
      <p:ext uri="{BB962C8B-B14F-4D97-AF65-F5344CB8AC3E}">
        <p14:creationId xmlns:p14="http://schemas.microsoft.com/office/powerpoint/2010/main" val="349716224"/>
      </p:ext>
    </p:extLst>
  </p:cSld>
  <p:clrMap bg1="lt1" tx1="dk1" bg2="lt2" tx2="dk2" accent1="accent1" accent2="accent2" accent3="accent3" accent4="accent4" accent5="accent5" accent6="accent6" hlink="hlink" folHlink="folHlink"/>
  <p:sldLayoutIdLst>
    <p:sldLayoutId id="2147483682" r:id="rId1"/>
    <p:sldLayoutId id="2147483675" r:id="rId2"/>
    <p:sldLayoutId id="2147483676" r:id="rId3"/>
    <p:sldLayoutId id="2147483677" r:id="rId4"/>
    <p:sldLayoutId id="2147483678" r:id="rId5"/>
    <p:sldLayoutId id="2147483664" r:id="rId6"/>
    <p:sldLayoutId id="2147483661" r:id="rId7"/>
    <p:sldLayoutId id="2147483681" r:id="rId8"/>
    <p:sldLayoutId id="2147483670"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6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52E17-D8C4-36BB-9CE8-CC79226CF089}"/>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A95510F-A3FD-C8A2-C887-EE92CB0E8264}"/>
              </a:ext>
            </a:extLst>
          </p:cNvPr>
          <p:cNvSpPr>
            <a:spLocks noGrp="1"/>
          </p:cNvSpPr>
          <p:nvPr>
            <p:ph type="title"/>
          </p:nvPr>
        </p:nvSpPr>
        <p:spPr>
          <a:xfrm>
            <a:off x="505251" y="1101286"/>
            <a:ext cx="5923696" cy="1969423"/>
          </a:xfrm>
        </p:spPr>
        <p:txBody>
          <a:bodyPr>
            <a:normAutofit/>
          </a:bodyPr>
          <a:lstStyle/>
          <a:p>
            <a:r>
              <a:rPr lang="de-DE" dirty="0"/>
              <a:t>Der Lebenszyklus eines Gebäudes</a:t>
            </a:r>
          </a:p>
        </p:txBody>
      </p:sp>
      <p:sp>
        <p:nvSpPr>
          <p:cNvPr id="14" name="Textplatzhalter 13">
            <a:extLst>
              <a:ext uri="{FF2B5EF4-FFF2-40B4-BE49-F238E27FC236}">
                <a16:creationId xmlns:a16="http://schemas.microsoft.com/office/drawing/2014/main" id="{8AA44659-0F99-0534-4489-5C249C50F5A3}"/>
              </a:ext>
            </a:extLst>
          </p:cNvPr>
          <p:cNvSpPr>
            <a:spLocks noGrp="1" noRot="1" noMove="1" noResize="1" noEditPoints="1" noAdjustHandles="1" noChangeArrowheads="1" noChangeShapeType="1"/>
          </p:cNvSpPr>
          <p:nvPr>
            <p:ph type="body" sz="quarter" idx="13"/>
          </p:nvPr>
        </p:nvSpPr>
        <p:spPr>
          <a:xfrm>
            <a:off x="505251" y="3346531"/>
            <a:ext cx="5923695" cy="1149649"/>
          </a:xfrm>
        </p:spPr>
        <p:txBody>
          <a:bodyPr>
            <a:normAutofit fontScale="85000" lnSpcReduction="10000"/>
          </a:bodyPr>
          <a:lstStyle/>
          <a:p>
            <a:r>
              <a:rPr lang="de-DE" dirty="0"/>
              <a:t>Erstellt von</a:t>
            </a:r>
          </a:p>
          <a:p>
            <a:r>
              <a:rPr lang="de-DE" dirty="0"/>
              <a:t>Moritz Henes, Ammon Budde, Matthew Crabbe</a:t>
            </a:r>
            <a:br>
              <a:rPr lang="de-DE" dirty="0"/>
            </a:br>
            <a:r>
              <a:rPr lang="de-DE" dirty="0"/>
              <a:t>Natural Building Lab, TU Berlin </a:t>
            </a:r>
            <a:r>
              <a:rPr lang="en-DE" dirty="0"/>
              <a:t> </a:t>
            </a:r>
            <a:endParaRPr lang="de-DE" dirty="0"/>
          </a:p>
        </p:txBody>
      </p:sp>
      <p:sp>
        <p:nvSpPr>
          <p:cNvPr id="15" name="Textplatzhalter 14">
            <a:extLst>
              <a:ext uri="{FF2B5EF4-FFF2-40B4-BE49-F238E27FC236}">
                <a16:creationId xmlns:a16="http://schemas.microsoft.com/office/drawing/2014/main" id="{66DFAB92-9510-D5D6-461B-8A840FBC4F0F}"/>
              </a:ext>
            </a:extLst>
          </p:cNvPr>
          <p:cNvSpPr>
            <a:spLocks noGrp="1" noRot="1" noMove="1" noResize="1" noEditPoints="1" noAdjustHandles="1" noChangeArrowheads="1" noChangeShapeType="1"/>
          </p:cNvSpPr>
          <p:nvPr>
            <p:ph type="body" sz="quarter" idx="15"/>
          </p:nvPr>
        </p:nvSpPr>
        <p:spPr>
          <a:xfrm>
            <a:off x="505251" y="4772002"/>
            <a:ext cx="5923694" cy="473075"/>
          </a:xfrm>
        </p:spPr>
        <p:txBody>
          <a:bodyPr>
            <a:normAutofit fontScale="70000" lnSpcReduction="20000"/>
          </a:bodyPr>
          <a:lstStyle/>
          <a:p>
            <a:r>
              <a:rPr lang="de-DE" dirty="0"/>
              <a:t>Berlin, 2025</a:t>
            </a:r>
          </a:p>
          <a:p>
            <a:r>
              <a:rPr lang="de-DE" dirty="0"/>
              <a:t>Lizenz: CC BY-NC 4.0 (keine kommerzielle Nutzung, Bearbeitung erlaubt, Autor*</a:t>
            </a:r>
            <a:r>
              <a:rPr lang="de-DE"/>
              <a:t>in nennen)</a:t>
            </a:r>
            <a:endParaRPr lang="de-DE" dirty="0"/>
          </a:p>
        </p:txBody>
      </p:sp>
      <p:pic>
        <p:nvPicPr>
          <p:cNvPr id="2" name="Picture Placeholder 1">
            <a:extLst>
              <a:ext uri="{FF2B5EF4-FFF2-40B4-BE49-F238E27FC236}">
                <a16:creationId xmlns:a16="http://schemas.microsoft.com/office/drawing/2014/main" id="{DA813252-B90B-7593-6622-B6B1491627FF}"/>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p:blipFill>
        <p:spPr>
          <a:xfrm>
            <a:off x="6842125" y="934224"/>
            <a:ext cx="5349875" cy="4634622"/>
          </a:xfrm>
        </p:spPr>
      </p:pic>
      <p:pic>
        <p:nvPicPr>
          <p:cNvPr id="7" name="Picture 6">
            <a:extLst>
              <a:ext uri="{FF2B5EF4-FFF2-40B4-BE49-F238E27FC236}">
                <a16:creationId xmlns:a16="http://schemas.microsoft.com/office/drawing/2014/main" id="{4394CE63-DA9A-48C9-1B2A-E22F259D482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72981" y="6081208"/>
            <a:ext cx="1507966" cy="378886"/>
          </a:xfrm>
          <a:prstGeom prst="rect">
            <a:avLst/>
          </a:prstGeom>
        </p:spPr>
      </p:pic>
      <p:pic>
        <p:nvPicPr>
          <p:cNvPr id="9" name="Picture 8">
            <a:extLst>
              <a:ext uri="{FF2B5EF4-FFF2-40B4-BE49-F238E27FC236}">
                <a16:creationId xmlns:a16="http://schemas.microsoft.com/office/drawing/2014/main" id="{08B0459B-6A21-B2CD-9513-4A2AFC9353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60580" y="6073571"/>
            <a:ext cx="507707" cy="378886"/>
          </a:xfrm>
          <a:prstGeom prst="rect">
            <a:avLst/>
          </a:prstGeom>
        </p:spPr>
      </p:pic>
      <p:sp>
        <p:nvSpPr>
          <p:cNvPr id="4" name="Textplatzhalter 2">
            <a:extLst>
              <a:ext uri="{FF2B5EF4-FFF2-40B4-BE49-F238E27FC236}">
                <a16:creationId xmlns:a16="http://schemas.microsoft.com/office/drawing/2014/main" id="{602524B5-C968-CFCF-7177-2EB940ADFDFE}"/>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pic>
        <p:nvPicPr>
          <p:cNvPr id="5" name="Grafik 4">
            <a:extLst>
              <a:ext uri="{FF2B5EF4-FFF2-40B4-BE49-F238E27FC236}">
                <a16:creationId xmlns:a16="http://schemas.microsoft.com/office/drawing/2014/main" id="{246883CB-7B22-45B3-D773-27D90ED1936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5251" y="5595706"/>
            <a:ext cx="4455155" cy="1262294"/>
          </a:xfrm>
          <a:prstGeom prst="rect">
            <a:avLst/>
          </a:prstGeom>
        </p:spPr>
      </p:pic>
    </p:spTree>
    <p:extLst>
      <p:ext uri="{BB962C8B-B14F-4D97-AF65-F5344CB8AC3E}">
        <p14:creationId xmlns:p14="http://schemas.microsoft.com/office/powerpoint/2010/main" val="73862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DBE041D-51AB-D86A-5D21-C59AA927B776}"/>
              </a:ext>
            </a:extLst>
          </p:cNvPr>
          <p:cNvSpPr txBox="1">
            <a:spLocks/>
          </p:cNvSpPr>
          <p:nvPr/>
        </p:nvSpPr>
        <p:spPr>
          <a:xfrm>
            <a:off x="559805" y="6167883"/>
            <a:ext cx="3482806" cy="326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Stadthaus Bonn (© Wikimedia Commons) </a:t>
            </a:r>
            <a:br>
              <a:rPr lang="de-DE" sz="1200" dirty="0">
                <a:solidFill>
                  <a:schemeClr val="tx1">
                    <a:lumMod val="50000"/>
                    <a:lumOff val="50000"/>
                  </a:schemeClr>
                </a:solidFill>
                <a:latin typeface="FreightText Pro Book" panose="02000603060000020004" pitchFamily="50" charset="0"/>
              </a:rPr>
            </a:br>
            <a:endParaRPr lang="de-DE" sz="1200" dirty="0">
              <a:solidFill>
                <a:schemeClr val="tx1">
                  <a:lumMod val="50000"/>
                  <a:lumOff val="50000"/>
                </a:schemeClr>
              </a:solidFill>
              <a:latin typeface="FreightText Pro Book" panose="02000603060000020004" pitchFamily="50" charset="0"/>
            </a:endParaRPr>
          </a:p>
        </p:txBody>
      </p:sp>
      <p:pic>
        <p:nvPicPr>
          <p:cNvPr id="5" name="Picture 4">
            <a:extLst>
              <a:ext uri="{FF2B5EF4-FFF2-40B4-BE49-F238E27FC236}">
                <a16:creationId xmlns:a16="http://schemas.microsoft.com/office/drawing/2014/main" id="{8CA9FD7F-F7DB-E1E8-E231-4CFD07C4BCD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4361" y="1897533"/>
            <a:ext cx="6245615" cy="4152900"/>
          </a:xfrm>
          <a:prstGeom prst="rect">
            <a:avLst/>
          </a:prstGeom>
        </p:spPr>
      </p:pic>
      <p:pic>
        <p:nvPicPr>
          <p:cNvPr id="7" name="Picture 6">
            <a:extLst>
              <a:ext uri="{FF2B5EF4-FFF2-40B4-BE49-F238E27FC236}">
                <a16:creationId xmlns:a16="http://schemas.microsoft.com/office/drawing/2014/main" id="{C673F5A6-BAB5-FFE2-702D-6CA0946117B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041495" y="1897533"/>
            <a:ext cx="4409179" cy="4152900"/>
          </a:xfrm>
          <a:prstGeom prst="rect">
            <a:avLst/>
          </a:prstGeom>
        </p:spPr>
      </p:pic>
      <p:sp>
        <p:nvSpPr>
          <p:cNvPr id="8" name="Title 1">
            <a:extLst>
              <a:ext uri="{FF2B5EF4-FFF2-40B4-BE49-F238E27FC236}">
                <a16:creationId xmlns:a16="http://schemas.microsoft.com/office/drawing/2014/main" id="{C635013B-93F3-6512-1875-EA6946CA85BF}"/>
              </a:ext>
            </a:extLst>
          </p:cNvPr>
          <p:cNvSpPr>
            <a:spLocks noGrp="1"/>
          </p:cNvSpPr>
          <p:nvPr>
            <p:ph type="title"/>
          </p:nvPr>
        </p:nvSpPr>
        <p:spPr/>
        <p:txBody>
          <a:bodyPr>
            <a:normAutofit/>
          </a:bodyPr>
          <a:lstStyle/>
          <a:p>
            <a:r>
              <a:rPr lang="en-GB" b="1" dirty="0"/>
              <a:t>Was </a:t>
            </a:r>
            <a:r>
              <a:rPr lang="en-GB" b="1" dirty="0" err="1"/>
              <a:t>ansteht</a:t>
            </a:r>
            <a:r>
              <a:rPr lang="en-GB" b="1" dirty="0"/>
              <a:t> …</a:t>
            </a:r>
          </a:p>
        </p:txBody>
      </p:sp>
      <p:sp>
        <p:nvSpPr>
          <p:cNvPr id="9" name="Textplatzhalter 2">
            <a:extLst>
              <a:ext uri="{FF2B5EF4-FFF2-40B4-BE49-F238E27FC236}">
                <a16:creationId xmlns:a16="http://schemas.microsoft.com/office/drawing/2014/main" id="{3ECC15B9-0C31-A7E8-D75F-A2AFF5F02694}"/>
              </a:ext>
            </a:extLst>
          </p:cNvPr>
          <p:cNvSpPr txBox="1">
            <a:spLocks/>
          </p:cNvSpPr>
          <p:nvPr/>
        </p:nvSpPr>
        <p:spPr>
          <a:xfrm>
            <a:off x="6957520" y="6167883"/>
            <a:ext cx="4409179" cy="428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Büro Haus an der Urania Berlin (© Gunnar Klack 2018)</a:t>
            </a:r>
          </a:p>
          <a:p>
            <a:pPr marL="0" indent="0">
              <a:buNone/>
            </a:pPr>
            <a:endParaRPr lang="de-DE" sz="1200" dirty="0"/>
          </a:p>
        </p:txBody>
      </p:sp>
    </p:spTree>
    <p:extLst>
      <p:ext uri="{BB962C8B-B14F-4D97-AF65-F5344CB8AC3E}">
        <p14:creationId xmlns:p14="http://schemas.microsoft.com/office/powerpoint/2010/main" val="157926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425700"/>
            <a:ext cx="8424862" cy="2368550"/>
          </a:xfrm>
        </p:spPr>
        <p:txBody>
          <a:bodyPr/>
          <a:lstStyle/>
          <a:p>
            <a:r>
              <a:rPr lang="de-DE" dirty="0"/>
              <a:t>Warum werden Gebäude abgerissen?</a:t>
            </a:r>
          </a:p>
        </p:txBody>
      </p:sp>
    </p:spTree>
    <p:extLst>
      <p:ext uri="{BB962C8B-B14F-4D97-AF65-F5344CB8AC3E}">
        <p14:creationId xmlns:p14="http://schemas.microsoft.com/office/powerpoint/2010/main" val="63617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DE5BCE-B858-7202-A85E-A967B5BE50AE}"/>
              </a:ext>
            </a:extLst>
          </p:cNvPr>
          <p:cNvSpPr>
            <a:spLocks noGrp="1" noRot="1" noMove="1" noResize="1" noEditPoints="1" noAdjustHandles="1" noChangeArrowheads="1" noChangeShapeType="1"/>
          </p:cNvSpPr>
          <p:nvPr>
            <p:ph type="title"/>
          </p:nvPr>
        </p:nvSpPr>
        <p:spPr/>
        <p:txBody>
          <a:bodyPr>
            <a:normAutofit/>
          </a:bodyPr>
          <a:lstStyle/>
          <a:p>
            <a:r>
              <a:rPr lang="en-GB" b="1" dirty="0" err="1"/>
              <a:t>Warum</a:t>
            </a:r>
            <a:r>
              <a:rPr lang="en-GB" b="1" dirty="0"/>
              <a:t> </a:t>
            </a:r>
            <a:r>
              <a:rPr lang="en-GB" b="1" dirty="0" err="1"/>
              <a:t>reißen</a:t>
            </a:r>
            <a:r>
              <a:rPr lang="en-GB" b="1" dirty="0"/>
              <a:t> </a:t>
            </a:r>
            <a:r>
              <a:rPr lang="en-GB" b="1" dirty="0" err="1"/>
              <a:t>wir</a:t>
            </a:r>
            <a:r>
              <a:rPr lang="en-GB" b="1" dirty="0"/>
              <a:t> ab?</a:t>
            </a:r>
          </a:p>
        </p:txBody>
      </p:sp>
      <p:sp>
        <p:nvSpPr>
          <p:cNvPr id="3" name="Text Placeholder 2">
            <a:extLst>
              <a:ext uri="{FF2B5EF4-FFF2-40B4-BE49-F238E27FC236}">
                <a16:creationId xmlns:a16="http://schemas.microsoft.com/office/drawing/2014/main" id="{96E7883C-6E7F-F09E-60D6-B7F787C74C5E}"/>
              </a:ext>
            </a:extLst>
          </p:cNvPr>
          <p:cNvSpPr>
            <a:spLocks noGrp="1"/>
          </p:cNvSpPr>
          <p:nvPr>
            <p:ph type="body" sz="quarter" idx="10"/>
          </p:nvPr>
        </p:nvSpPr>
        <p:spPr/>
        <p:txBody>
          <a:bodyPr>
            <a:noAutofit/>
          </a:bodyPr>
          <a:lstStyle/>
          <a:p>
            <a:r>
              <a:rPr lang="en-DE" sz="2400" b="0" dirty="0">
                <a:solidFill>
                  <a:schemeClr val="tx1"/>
                </a:solidFill>
                <a:latin typeface="FreightText Pro Book" panose="02000603060000020004" pitchFamily="50" charset="0"/>
              </a:rPr>
              <a:t>Heutigen Standard</a:t>
            </a:r>
            <a:r>
              <a:rPr lang="de-DE" sz="2400" b="0" dirty="0">
                <a:solidFill>
                  <a:schemeClr val="tx1"/>
                </a:solidFill>
                <a:latin typeface="FreightText Pro Book" panose="02000603060000020004" pitchFamily="50" charset="0"/>
              </a:rPr>
              <a:t>s</a:t>
            </a:r>
            <a:r>
              <a:rPr lang="en-DE" sz="2400" b="0" dirty="0">
                <a:solidFill>
                  <a:schemeClr val="tx1"/>
                </a:solidFill>
                <a:latin typeface="FreightText Pro Book" panose="02000603060000020004" pitchFamily="50" charset="0"/>
              </a:rPr>
              <a:t> nicht entsprechend</a:t>
            </a:r>
          </a:p>
          <a:p>
            <a:r>
              <a:rPr lang="en-DE" sz="2400" b="0" dirty="0">
                <a:solidFill>
                  <a:schemeClr val="tx1"/>
                </a:solidFill>
                <a:latin typeface="FreightText Pro Book" panose="02000603060000020004" pitchFamily="50" charset="0"/>
              </a:rPr>
              <a:t>Rentiert sich nicht</a:t>
            </a:r>
            <a:r>
              <a:rPr lang="de-DE" sz="2400" b="0" dirty="0">
                <a:solidFill>
                  <a:schemeClr val="tx1"/>
                </a:solidFill>
                <a:latin typeface="FreightText Pro Book" panose="02000603060000020004" pitchFamily="50" charset="0"/>
              </a:rPr>
              <a:t>, das Gebäude</a:t>
            </a:r>
            <a:r>
              <a:rPr lang="en-DE" sz="2400" b="0" dirty="0">
                <a:solidFill>
                  <a:schemeClr val="tx1"/>
                </a:solidFill>
                <a:latin typeface="FreightText Pro Book" panose="02000603060000020004" pitchFamily="50" charset="0"/>
              </a:rPr>
              <a:t> umzubauen</a:t>
            </a:r>
          </a:p>
          <a:p>
            <a:r>
              <a:rPr lang="de-DE" sz="2400" b="0" dirty="0">
                <a:solidFill>
                  <a:schemeClr val="tx1"/>
                </a:solidFill>
                <a:latin typeface="FreightText Pro Book" panose="02000603060000020004" pitchFamily="50" charset="0"/>
              </a:rPr>
              <a:t>Ästhetik</a:t>
            </a:r>
            <a:r>
              <a:rPr lang="en-GB" sz="2400" b="0" dirty="0">
                <a:solidFill>
                  <a:schemeClr val="tx1"/>
                </a:solidFill>
                <a:latin typeface="FreightText Pro Book" panose="02000603060000020004" pitchFamily="50" charset="0"/>
              </a:rPr>
              <a:t> / </a:t>
            </a:r>
            <a:r>
              <a:rPr lang="en-GB" sz="2400" b="0" dirty="0" err="1">
                <a:solidFill>
                  <a:schemeClr val="tx1"/>
                </a:solidFill>
                <a:latin typeface="FreightText Pro Book" panose="02000603060000020004" pitchFamily="50" charset="0"/>
              </a:rPr>
              <a:t>Stadtbild</a:t>
            </a:r>
            <a:r>
              <a:rPr lang="en-GB" sz="2400" b="0" dirty="0">
                <a:solidFill>
                  <a:schemeClr val="tx1"/>
                </a:solidFill>
                <a:latin typeface="FreightText Pro Book" panose="02000603060000020004" pitchFamily="50" charset="0"/>
              </a:rPr>
              <a:t> </a:t>
            </a:r>
          </a:p>
          <a:p>
            <a:r>
              <a:rPr lang="en-DE" sz="2400" b="0" dirty="0">
                <a:solidFill>
                  <a:schemeClr val="tx1"/>
                </a:solidFill>
                <a:latin typeface="FreightText Pro Book" panose="02000603060000020004" pitchFamily="50" charset="0"/>
              </a:rPr>
              <a:t>Ist baufällig</a:t>
            </a:r>
          </a:p>
          <a:p>
            <a:r>
              <a:rPr lang="en-DE" sz="2400" b="0" dirty="0">
                <a:solidFill>
                  <a:schemeClr val="tx1"/>
                </a:solidFill>
                <a:latin typeface="FreightText Pro Book" panose="02000603060000020004" pitchFamily="50" charset="0"/>
              </a:rPr>
              <a:t>Smybolkraft </a:t>
            </a:r>
          </a:p>
          <a:p>
            <a:r>
              <a:rPr lang="en-DE" sz="2400" b="0" dirty="0">
                <a:solidFill>
                  <a:schemeClr val="tx1"/>
                </a:solidFill>
                <a:latin typeface="FreightText Pro Book" panose="02000603060000020004" pitchFamily="50" charset="0"/>
              </a:rPr>
              <a:t>… </a:t>
            </a:r>
          </a:p>
        </p:txBody>
      </p:sp>
    </p:spTree>
    <p:extLst>
      <p:ext uri="{BB962C8B-B14F-4D97-AF65-F5344CB8AC3E}">
        <p14:creationId xmlns:p14="http://schemas.microsoft.com/office/powerpoint/2010/main" val="98542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A93CF5-4B98-C709-FD40-129346E5047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0626" y="1909057"/>
            <a:ext cx="6229350" cy="4152900"/>
          </a:xfrm>
          <a:prstGeom prst="rect">
            <a:avLst/>
          </a:prstGeom>
        </p:spPr>
      </p:pic>
      <p:pic>
        <p:nvPicPr>
          <p:cNvPr id="9" name="Picture 8">
            <a:extLst>
              <a:ext uri="{FF2B5EF4-FFF2-40B4-BE49-F238E27FC236}">
                <a16:creationId xmlns:a16="http://schemas.microsoft.com/office/drawing/2014/main" id="{FAE53732-7874-6083-1F79-AA62FCED275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041495" y="1909057"/>
            <a:ext cx="4409179" cy="4152900"/>
          </a:xfrm>
          <a:prstGeom prst="rect">
            <a:avLst/>
          </a:prstGeom>
        </p:spPr>
      </p:pic>
      <p:sp>
        <p:nvSpPr>
          <p:cNvPr id="10" name="Title 1">
            <a:extLst>
              <a:ext uri="{FF2B5EF4-FFF2-40B4-BE49-F238E27FC236}">
                <a16:creationId xmlns:a16="http://schemas.microsoft.com/office/drawing/2014/main" id="{B371F42C-AD1E-1F59-86EE-3FC52FE7A3BD}"/>
              </a:ext>
            </a:extLst>
          </p:cNvPr>
          <p:cNvSpPr>
            <a:spLocks noGrp="1" noRot="1" noMove="1" noResize="1" noEditPoints="1" noAdjustHandles="1" noChangeArrowheads="1" noChangeShapeType="1"/>
          </p:cNvSpPr>
          <p:nvPr>
            <p:ph type="title"/>
          </p:nvPr>
        </p:nvSpPr>
        <p:spPr/>
        <p:txBody>
          <a:bodyPr/>
          <a:lstStyle/>
          <a:p>
            <a:r>
              <a:rPr lang="en-DE" dirty="0"/>
              <a:t>Umstrittenes Beispiel: FH Potsdam </a:t>
            </a:r>
          </a:p>
        </p:txBody>
      </p:sp>
      <p:sp>
        <p:nvSpPr>
          <p:cNvPr id="11" name="Textplatzhalter 2">
            <a:extLst>
              <a:ext uri="{FF2B5EF4-FFF2-40B4-BE49-F238E27FC236}">
                <a16:creationId xmlns:a16="http://schemas.microsoft.com/office/drawing/2014/main" id="{6741FA41-0B0C-FAA0-52AA-6F1565034699}"/>
              </a:ext>
            </a:extLst>
          </p:cNvPr>
          <p:cNvSpPr txBox="1">
            <a:spLocks/>
          </p:cNvSpPr>
          <p:nvPr/>
        </p:nvSpPr>
        <p:spPr>
          <a:xfrm>
            <a:off x="559807" y="6238416"/>
            <a:ext cx="2547288" cy="265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 Adam Seven</a:t>
            </a:r>
          </a:p>
        </p:txBody>
      </p:sp>
      <p:sp>
        <p:nvSpPr>
          <p:cNvPr id="2" name="Textplatzhalter 2">
            <a:extLst>
              <a:ext uri="{FF2B5EF4-FFF2-40B4-BE49-F238E27FC236}">
                <a16:creationId xmlns:a16="http://schemas.microsoft.com/office/drawing/2014/main" id="{3C1915E8-0E4E-D58A-A4BF-ADEE2CAFEAD9}"/>
              </a:ext>
            </a:extLst>
          </p:cNvPr>
          <p:cNvSpPr txBox="1">
            <a:spLocks/>
          </p:cNvSpPr>
          <p:nvPr/>
        </p:nvSpPr>
        <p:spPr>
          <a:xfrm>
            <a:off x="7041496" y="6238416"/>
            <a:ext cx="3371468" cy="265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 Tagesspiegel PNN</a:t>
            </a:r>
          </a:p>
          <a:p>
            <a:pPr marL="0" indent="0">
              <a:buNone/>
            </a:pPr>
            <a:endParaRPr lang="de-DE" sz="1200" dirty="0"/>
          </a:p>
        </p:txBody>
      </p:sp>
    </p:spTree>
    <p:extLst>
      <p:ext uri="{BB962C8B-B14F-4D97-AF65-F5344CB8AC3E}">
        <p14:creationId xmlns:p14="http://schemas.microsoft.com/office/powerpoint/2010/main" val="246152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A3C8CF-BEC1-FEE2-3FA0-DDC886884A4F}"/>
              </a:ext>
            </a:extLst>
          </p:cNvPr>
          <p:cNvSpPr>
            <a:spLocks noGrp="1"/>
          </p:cNvSpPr>
          <p:nvPr>
            <p:ph type="body" sz="quarter" idx="11"/>
          </p:nvPr>
        </p:nvSpPr>
        <p:spPr/>
        <p:txBody>
          <a:bodyPr>
            <a:normAutofit/>
          </a:bodyPr>
          <a:lstStyle/>
          <a:p>
            <a:r>
              <a:rPr lang="de-DE" b="1" dirty="0"/>
              <a:t>Zusammenfassung</a:t>
            </a:r>
          </a:p>
          <a:p>
            <a:endParaRPr lang="de-DE" b="1" dirty="0"/>
          </a:p>
          <a:p>
            <a:pPr marL="571500" indent="-571500">
              <a:buFont typeface="Arial" panose="020B0604020202020204" pitchFamily="34" charset="0"/>
              <a:buChar char="•"/>
            </a:pPr>
            <a:r>
              <a:rPr lang="de-DE" sz="3000" dirty="0">
                <a:latin typeface="Neue Plak Text" panose="020B0804030202020204" pitchFamily="34" charset="0"/>
              </a:rPr>
              <a:t>Ein Gebäude zu errichten, ist teuer und aufwendig</a:t>
            </a:r>
          </a:p>
          <a:p>
            <a:pPr marL="571500" indent="-571500">
              <a:buFont typeface="Arial" panose="020B0604020202020204" pitchFamily="34" charset="0"/>
              <a:buChar char="•"/>
            </a:pPr>
            <a:r>
              <a:rPr lang="de-DE" sz="3000" dirty="0">
                <a:latin typeface="Neue Plak Text" panose="020B0804030202020204" pitchFamily="34" charset="0"/>
              </a:rPr>
              <a:t>In unserer Gesellschaft überleben sie oft nicht so lange, wie sie eigentlich könnten</a:t>
            </a:r>
          </a:p>
          <a:p>
            <a:pPr marL="571500" indent="-571500">
              <a:buFont typeface="Arial" panose="020B0604020202020204" pitchFamily="34" charset="0"/>
              <a:buChar char="•"/>
            </a:pPr>
            <a:r>
              <a:rPr lang="de-DE" sz="3000" dirty="0">
                <a:latin typeface="Neue Plak Text" panose="020B0804030202020204" pitchFamily="34" charset="0"/>
              </a:rPr>
              <a:t>Politik, Planung und Handwerk müssen sich auf den Bestand fokussieren und diesen pflegen, reparieren und umnutzen</a:t>
            </a:r>
            <a:endParaRPr lang="de-DE" sz="3000" b="1" dirty="0">
              <a:latin typeface="Neue Plak Text" panose="020B0804030202020204" pitchFamily="34" charset="0"/>
            </a:endParaRPr>
          </a:p>
        </p:txBody>
      </p:sp>
    </p:spTree>
    <p:extLst>
      <p:ext uri="{BB962C8B-B14F-4D97-AF65-F5344CB8AC3E}">
        <p14:creationId xmlns:p14="http://schemas.microsoft.com/office/powerpoint/2010/main" val="931776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noGrp="1" noRot="1" noMove="1" noResize="1" noEditPoints="1" noAdjustHandles="1" noChangeArrowheads="1" noChangeShapeType="1"/>
          </p:cNvSpPr>
          <p:nvPr/>
        </p:nvSpPr>
        <p:spPr>
          <a:xfrm>
            <a:off x="3828288" y="3744637"/>
            <a:ext cx="4535424" cy="1569660"/>
          </a:xfrm>
          <a:prstGeom prst="rect">
            <a:avLst/>
          </a:prstGeom>
          <a:noFill/>
        </p:spPr>
        <p:txBody>
          <a:bodyPr wrap="square" rtlCol="0">
            <a:spAutoFit/>
          </a:bodyPr>
          <a:lstStyle/>
          <a:p>
            <a:pPr algn="ctr"/>
            <a:r>
              <a:rPr lang="de-DE" sz="3200" b="1" u="sng" dirty="0">
                <a:solidFill>
                  <a:schemeClr val="bg1"/>
                </a:solidFill>
                <a:latin typeface="Neue Plak Wide Black" panose="020B0A07030202020204" pitchFamily="34" charset="0"/>
              </a:rPr>
              <a:t>Block 2</a:t>
            </a:r>
          </a:p>
          <a:p>
            <a:pPr algn="ctr"/>
            <a:r>
              <a:rPr lang="de-DE" sz="3200" dirty="0">
                <a:solidFill>
                  <a:schemeClr val="bg1"/>
                </a:solidFill>
                <a:effectLst/>
                <a:latin typeface="Neue Plak Wide Black" panose="020B0A07030202020204" pitchFamily="34" charset="0"/>
              </a:rPr>
              <a:t>Gebäude als Lebenszyklus in Theorie &amp; Praxis</a:t>
            </a:r>
            <a:endParaRPr lang="de-DE" sz="3200" dirty="0">
              <a:solidFill>
                <a:schemeClr val="bg1"/>
              </a:solidFill>
              <a:latin typeface="Neue Plak Wide Black" panose="020B0A07030202020204" pitchFamily="34" charset="0"/>
            </a:endParaRPr>
          </a:p>
        </p:txBody>
      </p:sp>
    </p:spTree>
    <p:extLst>
      <p:ext uri="{BB962C8B-B14F-4D97-AF65-F5344CB8AC3E}">
        <p14:creationId xmlns:p14="http://schemas.microsoft.com/office/powerpoint/2010/main" val="345824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noRot="1" noMove="1" noResize="1" noEditPoints="1" noAdjustHandles="1" noChangeArrowheads="1" noChangeShapeType="1"/>
          </p:cNvSpPr>
          <p:nvPr>
            <p:ph type="title"/>
          </p:nvPr>
        </p:nvSpPr>
        <p:spPr/>
        <p:txBody>
          <a:bodyPr/>
          <a:lstStyle/>
          <a:p>
            <a:r>
              <a:rPr lang="de-DE" dirty="0"/>
              <a:t>Exkurs: Betriebsenergie / Graue Energie </a:t>
            </a:r>
            <a:endParaRPr lang="en-DE" dirty="0"/>
          </a:p>
        </p:txBody>
      </p:sp>
      <p:grpSp>
        <p:nvGrpSpPr>
          <p:cNvPr id="3" name="Gruppieren 2">
            <a:extLst>
              <a:ext uri="{FF2B5EF4-FFF2-40B4-BE49-F238E27FC236}">
                <a16:creationId xmlns:a16="http://schemas.microsoft.com/office/drawing/2014/main" id="{8A4602AB-C4DD-ABA9-4410-11D1CA08EA63}"/>
              </a:ext>
            </a:extLst>
          </p:cNvPr>
          <p:cNvGrpSpPr/>
          <p:nvPr/>
        </p:nvGrpSpPr>
        <p:grpSpPr>
          <a:xfrm>
            <a:off x="354780" y="2209800"/>
            <a:ext cx="4584027" cy="4452506"/>
            <a:chOff x="354780" y="2209800"/>
            <a:chExt cx="4584027" cy="4452506"/>
          </a:xfrm>
        </p:grpSpPr>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038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10" name="Textplatzhalter 36">
              <a:extLst>
                <a:ext uri="{FF2B5EF4-FFF2-40B4-BE49-F238E27FC236}">
                  <a16:creationId xmlns:a16="http://schemas.microsoft.com/office/drawing/2014/main" id="{75AB1636-89AD-C519-7924-229764FFF484}"/>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 </a:t>
              </a:r>
            </a:p>
          </p:txBody>
        </p:sp>
        <p:sp>
          <p:nvSpPr>
            <p:cNvPr id="12" name="Action Button: Home 11">
              <a:hlinkClick r:id="" action="ppaction://noaction" highlightClick="1"/>
              <a:extLst>
                <a:ext uri="{FF2B5EF4-FFF2-40B4-BE49-F238E27FC236}">
                  <a16:creationId xmlns:a16="http://schemas.microsoft.com/office/drawing/2014/main" id="{8607E722-5F04-F1D6-7D6C-D75D56269257}"/>
                </a:ext>
              </a:extLst>
            </p:cNvPr>
            <p:cNvSpPr/>
            <p:nvPr/>
          </p:nvSpPr>
          <p:spPr>
            <a:xfrm>
              <a:off x="2552085" y="6055929"/>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grpSp>
      <p:sp>
        <p:nvSpPr>
          <p:cNvPr id="5" name="Textplatzhalter 2">
            <a:extLst>
              <a:ext uri="{FF2B5EF4-FFF2-40B4-BE49-F238E27FC236}">
                <a16:creationId xmlns:a16="http://schemas.microsoft.com/office/drawing/2014/main" id="{E33D398D-89F3-D663-D06E-F77105542D14}"/>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79973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grpSp>
        <p:nvGrpSpPr>
          <p:cNvPr id="12" name="Gruppieren 11">
            <a:extLst>
              <a:ext uri="{FF2B5EF4-FFF2-40B4-BE49-F238E27FC236}">
                <a16:creationId xmlns:a16="http://schemas.microsoft.com/office/drawing/2014/main" id="{08639771-A771-98A8-EC8C-F030C1ADBDFF}"/>
              </a:ext>
            </a:extLst>
          </p:cNvPr>
          <p:cNvGrpSpPr/>
          <p:nvPr/>
        </p:nvGrpSpPr>
        <p:grpSpPr>
          <a:xfrm>
            <a:off x="354780" y="2209800"/>
            <a:ext cx="4593827" cy="4191188"/>
            <a:chOff x="354780" y="2209800"/>
            <a:chExt cx="4593827" cy="4191188"/>
          </a:xfrm>
        </p:grpSpPr>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 </a:t>
              </a: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571239" y="6065958"/>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5" name="Title 1">
            <a:extLst>
              <a:ext uri="{FF2B5EF4-FFF2-40B4-BE49-F238E27FC236}">
                <a16:creationId xmlns:a16="http://schemas.microsoft.com/office/drawing/2014/main" id="{CBD86C8A-E81D-A629-2CB7-6C2ACF88E590}"/>
              </a:ext>
            </a:extLst>
          </p:cNvPr>
          <p:cNvSpPr>
            <a:spLocks noGrp="1"/>
          </p:cNvSpPr>
          <p:nvPr>
            <p:ph type="title"/>
          </p:nvPr>
        </p:nvSpPr>
        <p:spPr/>
        <p:txBody>
          <a:bodyPr/>
          <a:lstStyle/>
          <a:p>
            <a:r>
              <a:rPr lang="de-DE" dirty="0"/>
              <a:t>Exkurs: Betriebsenergie / Graue Energie </a:t>
            </a:r>
            <a:endParaRPr lang="en-DE" dirty="0"/>
          </a:p>
        </p:txBody>
      </p:sp>
      <p:sp>
        <p:nvSpPr>
          <p:cNvPr id="2" name="Textplatzhalter 2">
            <a:extLst>
              <a:ext uri="{FF2B5EF4-FFF2-40B4-BE49-F238E27FC236}">
                <a16:creationId xmlns:a16="http://schemas.microsoft.com/office/drawing/2014/main" id="{EF5BD0C5-AEC4-AF7D-1DB6-C24D68E275C9}"/>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228014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 </a:t>
            </a:r>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449586" y="6040214"/>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36" name="Gruppieren 35">
            <a:extLst>
              <a:ext uri="{FF2B5EF4-FFF2-40B4-BE49-F238E27FC236}">
                <a16:creationId xmlns:a16="http://schemas.microsoft.com/office/drawing/2014/main" id="{1F29B59D-21E5-45F2-E26A-09692F7A5A6D}"/>
              </a:ext>
            </a:extLst>
          </p:cNvPr>
          <p:cNvGrpSpPr/>
          <p:nvPr/>
        </p:nvGrpSpPr>
        <p:grpSpPr>
          <a:xfrm>
            <a:off x="5342542" y="2209800"/>
            <a:ext cx="4593826" cy="4426762"/>
            <a:chOff x="5342542" y="2209800"/>
            <a:chExt cx="4593826" cy="4426762"/>
          </a:xfrm>
        </p:grpSpPr>
        <p:cxnSp>
          <p:nvCxnSpPr>
            <p:cNvPr id="12" name="Straight Connector 11">
              <a:extLst>
                <a:ext uri="{FF2B5EF4-FFF2-40B4-BE49-F238E27FC236}">
                  <a16:creationId xmlns:a16="http://schemas.microsoft.com/office/drawing/2014/main" id="{52F45FB8-C02A-A9D9-454F-26811C6063A6}"/>
                </a:ext>
              </a:extLst>
            </p:cNvPr>
            <p:cNvCxnSpPr/>
            <p:nvPr/>
          </p:nvCxnSpPr>
          <p:spPr>
            <a:xfrm>
              <a:off x="5622761"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5ED5C-D924-16F0-D5A0-F91C98E66596}"/>
                </a:ext>
              </a:extLst>
            </p:cNvPr>
            <p:cNvCxnSpPr>
              <a:cxnSpLocks/>
            </p:cNvCxnSpPr>
            <p:nvPr/>
          </p:nvCxnSpPr>
          <p:spPr>
            <a:xfrm flipH="1">
              <a:off x="5622761"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D42C8B6-884F-1991-B74A-08979911A415}"/>
                </a:ext>
              </a:extLst>
            </p:cNvPr>
            <p:cNvCxnSpPr/>
            <p:nvPr/>
          </p:nvCxnSpPr>
          <p:spPr>
            <a:xfrm flipV="1">
              <a:off x="5622761"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platzhalter 2">
              <a:extLst>
                <a:ext uri="{FF2B5EF4-FFF2-40B4-BE49-F238E27FC236}">
                  <a16:creationId xmlns:a16="http://schemas.microsoft.com/office/drawing/2014/main" id="{628858C2-2169-05AA-3330-C9E21C086C5A}"/>
                </a:ext>
              </a:extLst>
            </p:cNvPr>
            <p:cNvSpPr txBox="1">
              <a:spLocks/>
            </p:cNvSpPr>
            <p:nvPr/>
          </p:nvSpPr>
          <p:spPr>
            <a:xfrm rot="16200000">
              <a:off x="4759997" y="3613612"/>
              <a:ext cx="1427559"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27" name="Rectangle 26">
              <a:extLst>
                <a:ext uri="{FF2B5EF4-FFF2-40B4-BE49-F238E27FC236}">
                  <a16:creationId xmlns:a16="http://schemas.microsoft.com/office/drawing/2014/main" id="{59803BD8-569D-B57F-E5EF-653EA103FEFD}"/>
                </a:ext>
              </a:extLst>
            </p:cNvPr>
            <p:cNvSpPr/>
            <p:nvPr/>
          </p:nvSpPr>
          <p:spPr>
            <a:xfrm>
              <a:off x="5622762" y="4632197"/>
              <a:ext cx="4303806" cy="21073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Rectangle 27">
              <a:extLst>
                <a:ext uri="{FF2B5EF4-FFF2-40B4-BE49-F238E27FC236}">
                  <a16:creationId xmlns:a16="http://schemas.microsoft.com/office/drawing/2014/main" id="{592D1BE8-3240-E7A2-DBDA-69EA5B775BE9}"/>
                </a:ext>
              </a:extLst>
            </p:cNvPr>
            <p:cNvSpPr/>
            <p:nvPr/>
          </p:nvSpPr>
          <p:spPr>
            <a:xfrm>
              <a:off x="5624611" y="4158744"/>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9" name="Rectangle 28">
              <a:extLst>
                <a:ext uri="{FF2B5EF4-FFF2-40B4-BE49-F238E27FC236}">
                  <a16:creationId xmlns:a16="http://schemas.microsoft.com/office/drawing/2014/main" id="{30EC465F-0ADF-EBF4-BC8D-EB62F5670287}"/>
                </a:ext>
              </a:extLst>
            </p:cNvPr>
            <p:cNvSpPr/>
            <p:nvPr/>
          </p:nvSpPr>
          <p:spPr>
            <a:xfrm>
              <a:off x="5632562"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0" name="Textplatzhalter 36">
              <a:extLst>
                <a:ext uri="{FF2B5EF4-FFF2-40B4-BE49-F238E27FC236}">
                  <a16:creationId xmlns:a16="http://schemas.microsoft.com/office/drawing/2014/main" id="{931D78EA-A274-33FC-3D49-3C7B7E4B078A}"/>
                </a:ext>
              </a:extLst>
            </p:cNvPr>
            <p:cNvSpPr txBox="1">
              <a:spLocks/>
            </p:cNvSpPr>
            <p:nvPr/>
          </p:nvSpPr>
          <p:spPr>
            <a:xfrm>
              <a:off x="5794935"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1" name="Textplatzhalter 36">
              <a:extLst>
                <a:ext uri="{FF2B5EF4-FFF2-40B4-BE49-F238E27FC236}">
                  <a16:creationId xmlns:a16="http://schemas.microsoft.com/office/drawing/2014/main" id="{0070627B-4F42-F787-E983-215A3EFF4083}"/>
                </a:ext>
              </a:extLst>
            </p:cNvPr>
            <p:cNvSpPr txBox="1">
              <a:spLocks/>
            </p:cNvSpPr>
            <p:nvPr/>
          </p:nvSpPr>
          <p:spPr>
            <a:xfrm>
              <a:off x="5794935" y="4570436"/>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 </a:t>
              </a:r>
            </a:p>
          </p:txBody>
        </p:sp>
        <p:sp>
          <p:nvSpPr>
            <p:cNvPr id="32" name="Textplatzhalter 36">
              <a:extLst>
                <a:ext uri="{FF2B5EF4-FFF2-40B4-BE49-F238E27FC236}">
                  <a16:creationId xmlns:a16="http://schemas.microsoft.com/office/drawing/2014/main" id="{A9B1F98A-0137-04FB-F4A4-E15AE84F11C3}"/>
                </a:ext>
              </a:extLst>
            </p:cNvPr>
            <p:cNvSpPr txBox="1">
              <a:spLocks/>
            </p:cNvSpPr>
            <p:nvPr/>
          </p:nvSpPr>
          <p:spPr>
            <a:xfrm>
              <a:off x="5794935" y="425550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33" name="Straight Connector 32">
              <a:extLst>
                <a:ext uri="{FF2B5EF4-FFF2-40B4-BE49-F238E27FC236}">
                  <a16:creationId xmlns:a16="http://schemas.microsoft.com/office/drawing/2014/main" id="{54E5E383-46E3-4A4E-16F4-89D686FE9C4E}"/>
                </a:ext>
              </a:extLst>
            </p:cNvPr>
            <p:cNvCxnSpPr/>
            <p:nvPr/>
          </p:nvCxnSpPr>
          <p:spPr>
            <a:xfrm flipV="1">
              <a:off x="5622761"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9D721B9-F030-349D-5A19-3F41362A26C6}"/>
                </a:ext>
              </a:extLst>
            </p:cNvPr>
            <p:cNvCxnSpPr>
              <a:cxnSpLocks/>
            </p:cNvCxnSpPr>
            <p:nvPr/>
          </p:nvCxnSpPr>
          <p:spPr>
            <a:xfrm flipV="1">
              <a:off x="5885228" y="4632197"/>
              <a:ext cx="3903133" cy="210736"/>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4CBD5A-4E7F-8DE0-E6DC-7C1D85E766B1}"/>
                </a:ext>
              </a:extLst>
            </p:cNvPr>
            <p:cNvCxnSpPr>
              <a:cxnSpLocks/>
            </p:cNvCxnSpPr>
            <p:nvPr/>
          </p:nvCxnSpPr>
          <p:spPr>
            <a:xfrm flipV="1">
              <a:off x="9779895" y="4169833"/>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platzhalter 36">
              <a:extLst>
                <a:ext uri="{FF2B5EF4-FFF2-40B4-BE49-F238E27FC236}">
                  <a16:creationId xmlns:a16="http://schemas.microsoft.com/office/drawing/2014/main" id="{A3EEF0D8-535E-5D42-2791-76513EA41D97}"/>
                </a:ext>
              </a:extLst>
            </p:cNvPr>
            <p:cNvSpPr txBox="1">
              <a:spLocks/>
            </p:cNvSpPr>
            <p:nvPr/>
          </p:nvSpPr>
          <p:spPr>
            <a:xfrm>
              <a:off x="5622761" y="6045077"/>
              <a:ext cx="2329084" cy="4371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Energetisch Optimiert </a:t>
              </a:r>
            </a:p>
          </p:txBody>
        </p:sp>
        <p:sp>
          <p:nvSpPr>
            <p:cNvPr id="21" name="Action Button: Home 20">
              <a:hlinkClick r:id="" action="ppaction://noaction" highlightClick="1"/>
              <a:extLst>
                <a:ext uri="{FF2B5EF4-FFF2-40B4-BE49-F238E27FC236}">
                  <a16:creationId xmlns:a16="http://schemas.microsoft.com/office/drawing/2014/main" id="{3445329D-4BEB-0739-124C-089A157E4572}"/>
                </a:ext>
              </a:extLst>
            </p:cNvPr>
            <p:cNvSpPr/>
            <p:nvPr/>
          </p:nvSpPr>
          <p:spPr>
            <a:xfrm>
              <a:off x="8177573" y="6040214"/>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8" name="Straight Connector 37">
              <a:extLst>
                <a:ext uri="{FF2B5EF4-FFF2-40B4-BE49-F238E27FC236}">
                  <a16:creationId xmlns:a16="http://schemas.microsoft.com/office/drawing/2014/main" id="{BBA56D9B-2E89-0C00-BE6B-F19D3E07050B}"/>
                </a:ext>
              </a:extLst>
            </p:cNvPr>
            <p:cNvCxnSpPr/>
            <p:nvPr/>
          </p:nvCxnSpPr>
          <p:spPr>
            <a:xfrm flipV="1">
              <a:off x="8886690" y="6054798"/>
              <a:ext cx="0" cy="51533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1CEC9C5-E1F9-6EC2-0472-7A913DEB9B01}"/>
                </a:ext>
              </a:extLst>
            </p:cNvPr>
            <p:cNvCxnSpPr/>
            <p:nvPr/>
          </p:nvCxnSpPr>
          <p:spPr>
            <a:xfrm flipV="1">
              <a:off x="8886690" y="5891917"/>
              <a:ext cx="162881" cy="16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1DFD313-60F7-DA83-9E15-3171AD86BC97}"/>
                </a:ext>
              </a:extLst>
            </p:cNvPr>
            <p:cNvCxnSpPr>
              <a:cxnSpLocks/>
            </p:cNvCxnSpPr>
            <p:nvPr/>
          </p:nvCxnSpPr>
          <p:spPr>
            <a:xfrm flipH="1" flipV="1">
              <a:off x="8886690" y="6054798"/>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05D5DD6-909C-55D4-C0B1-8C16F0EE9F19}"/>
                </a:ext>
              </a:extLst>
            </p:cNvPr>
            <p:cNvCxnSpPr>
              <a:cxnSpLocks/>
            </p:cNvCxnSpPr>
            <p:nvPr/>
          </p:nvCxnSpPr>
          <p:spPr>
            <a:xfrm flipH="1" flipV="1">
              <a:off x="8703810" y="6040214"/>
              <a:ext cx="192157" cy="31811"/>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0534CAA-0A33-9D76-A1E4-8D920C938C39}"/>
                </a:ext>
              </a:extLst>
            </p:cNvPr>
            <p:cNvCxnSpPr>
              <a:cxnSpLocks/>
            </p:cNvCxnSpPr>
            <p:nvPr/>
          </p:nvCxnSpPr>
          <p:spPr>
            <a:xfrm flipV="1">
              <a:off x="8363337" y="6117311"/>
              <a:ext cx="178179" cy="184975"/>
            </a:xfrm>
            <a:prstGeom prst="line">
              <a:avLst/>
            </a:prstGeom>
          </p:spPr>
          <p:style>
            <a:lnRef idx="2">
              <a:schemeClr val="accent1"/>
            </a:lnRef>
            <a:fillRef idx="0">
              <a:schemeClr val="accent1"/>
            </a:fillRef>
            <a:effectRef idx="1">
              <a:schemeClr val="accent1"/>
            </a:effectRef>
            <a:fontRef idx="minor">
              <a:schemeClr val="tx1"/>
            </a:fontRef>
          </p:style>
        </p:cxnSp>
        <p:sp>
          <p:nvSpPr>
            <p:cNvPr id="49" name="Sun 48">
              <a:extLst>
                <a:ext uri="{FF2B5EF4-FFF2-40B4-BE49-F238E27FC236}">
                  <a16:creationId xmlns:a16="http://schemas.microsoft.com/office/drawing/2014/main" id="{F3F3D047-5011-C4BC-0660-30AEE21291A2}"/>
                </a:ext>
              </a:extLst>
            </p:cNvPr>
            <p:cNvSpPr/>
            <p:nvPr/>
          </p:nvSpPr>
          <p:spPr>
            <a:xfrm>
              <a:off x="8202547" y="5980689"/>
              <a:ext cx="150309" cy="150309"/>
            </a:xfrm>
            <a:prstGeom prst="su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9" name="Textplatzhalter 2">
            <a:extLst>
              <a:ext uri="{FF2B5EF4-FFF2-40B4-BE49-F238E27FC236}">
                <a16:creationId xmlns:a16="http://schemas.microsoft.com/office/drawing/2014/main" id="{6F53FD23-793F-BAEE-B4D4-9ACD39E9DF68}"/>
              </a:ext>
            </a:extLst>
          </p:cNvPr>
          <p:cNvSpPr txBox="1">
            <a:spLocks/>
          </p:cNvSpPr>
          <p:nvPr/>
        </p:nvSpPr>
        <p:spPr>
          <a:xfrm>
            <a:off x="7840700" y="5717189"/>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47" name="Title 1">
            <a:extLst>
              <a:ext uri="{FF2B5EF4-FFF2-40B4-BE49-F238E27FC236}">
                <a16:creationId xmlns:a16="http://schemas.microsoft.com/office/drawing/2014/main" id="{2435B4EC-C432-3F02-AE04-CAE22FBBD8C6}"/>
              </a:ext>
            </a:extLst>
          </p:cNvPr>
          <p:cNvSpPr>
            <a:spLocks noGrp="1"/>
          </p:cNvSpPr>
          <p:nvPr>
            <p:ph type="title"/>
          </p:nvPr>
        </p:nvSpPr>
        <p:spPr/>
        <p:txBody>
          <a:bodyPr/>
          <a:lstStyle/>
          <a:p>
            <a:r>
              <a:rPr lang="de-DE" dirty="0"/>
              <a:t>Exkurs: Betriebsenergie / Graue Energie </a:t>
            </a:r>
            <a:endParaRPr lang="en-DE" dirty="0"/>
          </a:p>
        </p:txBody>
      </p:sp>
      <p:sp>
        <p:nvSpPr>
          <p:cNvPr id="2" name="Textplatzhalter 2">
            <a:extLst>
              <a:ext uri="{FF2B5EF4-FFF2-40B4-BE49-F238E27FC236}">
                <a16:creationId xmlns:a16="http://schemas.microsoft.com/office/drawing/2014/main" id="{1C03175E-D998-B190-0F4E-30FF41444AAB}"/>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45052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659C5DDB-D391-1CD5-498C-36FDF27357CF}"/>
              </a:ext>
            </a:extLst>
          </p:cNvPr>
          <p:cNvSpPr>
            <a:spLocks noGrp="1"/>
          </p:cNvSpPr>
          <p:nvPr>
            <p:ph type="title"/>
          </p:nvPr>
        </p:nvSpPr>
        <p:spPr>
          <a:xfrm>
            <a:off x="559805" y="1189083"/>
            <a:ext cx="11072387" cy="685800"/>
          </a:xfrm>
        </p:spPr>
        <p:txBody>
          <a:bodyPr/>
          <a:lstStyle/>
          <a:p>
            <a:r>
              <a:rPr lang="de-DE" dirty="0"/>
              <a:t>Betrachtungsebenen und Stoffkreislauf</a:t>
            </a:r>
          </a:p>
        </p:txBody>
      </p:sp>
      <p:pic>
        <p:nvPicPr>
          <p:cNvPr id="12" name="Grafik 11">
            <a:extLst>
              <a:ext uri="{FF2B5EF4-FFF2-40B4-BE49-F238E27FC236}">
                <a16:creationId xmlns:a16="http://schemas.microsoft.com/office/drawing/2014/main" id="{CC4A226D-70A5-8FD2-7C1F-57F1C07AF1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63" t="6816" r="13616" b="3559"/>
          <a:stretch/>
        </p:blipFill>
        <p:spPr>
          <a:xfrm>
            <a:off x="685582" y="1874883"/>
            <a:ext cx="7451990" cy="4724400"/>
          </a:xfrm>
          <a:prstGeom prst="rect">
            <a:avLst/>
          </a:prstGeom>
          <a:solidFill>
            <a:schemeClr val="bg1"/>
          </a:solidFill>
        </p:spPr>
      </p:pic>
      <p:sp>
        <p:nvSpPr>
          <p:cNvPr id="2" name="Textplatzhalter 2">
            <a:extLst>
              <a:ext uri="{FF2B5EF4-FFF2-40B4-BE49-F238E27FC236}">
                <a16:creationId xmlns:a16="http://schemas.microsoft.com/office/drawing/2014/main" id="{A4B51D15-5C77-7BF9-2B1D-B39CFF1AA622}"/>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365058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50248BC-E100-FF6A-E14D-DBA8BEFC8261}"/>
              </a:ext>
            </a:extLst>
          </p:cNvPr>
          <p:cNvSpPr>
            <a:spLocks noGrp="1"/>
          </p:cNvSpPr>
          <p:nvPr>
            <p:ph type="title"/>
          </p:nvPr>
        </p:nvSpPr>
        <p:spPr>
          <a:xfrm>
            <a:off x="559805" y="1189083"/>
            <a:ext cx="11072387" cy="685800"/>
          </a:xfrm>
        </p:spPr>
        <p:txBody>
          <a:bodyPr/>
          <a:lstStyle/>
          <a:p>
            <a:r>
              <a:rPr lang="de-DE" dirty="0"/>
              <a:t>Aufbau und Themen des Moduls</a:t>
            </a:r>
          </a:p>
        </p:txBody>
      </p:sp>
      <p:sp>
        <p:nvSpPr>
          <p:cNvPr id="5" name="Textplatzhalter 4">
            <a:extLst>
              <a:ext uri="{FF2B5EF4-FFF2-40B4-BE49-F238E27FC236}">
                <a16:creationId xmlns:a16="http://schemas.microsoft.com/office/drawing/2014/main" id="{EEAAF997-056D-7EA7-FE52-7679E83A5013}"/>
              </a:ext>
            </a:extLst>
          </p:cNvPr>
          <p:cNvSpPr>
            <a:spLocks noGrp="1"/>
          </p:cNvSpPr>
          <p:nvPr>
            <p:ph type="body" sz="quarter" idx="10"/>
          </p:nvPr>
        </p:nvSpPr>
        <p:spPr>
          <a:xfrm>
            <a:off x="614362" y="2111466"/>
            <a:ext cx="11017829" cy="4427557"/>
          </a:xfrm>
        </p:spPr>
        <p:txBody>
          <a:bodyPr/>
          <a:lstStyle/>
          <a:p>
            <a:r>
              <a:rPr lang="de-DE" dirty="0"/>
              <a:t>Block – Die Abrissfrage</a:t>
            </a:r>
          </a:p>
          <a:p>
            <a:pPr lvl="1"/>
            <a:r>
              <a:rPr lang="de-DE" noProof="0" dirty="0"/>
              <a:t>Gebäudelebensdauer</a:t>
            </a:r>
          </a:p>
          <a:p>
            <a:pPr lvl="1"/>
            <a:r>
              <a:rPr lang="de-DE" noProof="0" dirty="0"/>
              <a:t>Abrissthematik</a:t>
            </a:r>
          </a:p>
          <a:p>
            <a:pPr lvl="1"/>
            <a:endParaRPr lang="de-DE" dirty="0"/>
          </a:p>
          <a:p>
            <a:r>
              <a:rPr lang="de-DE" dirty="0"/>
              <a:t>Block – Gebäude als Lebenszyklus in Theorie &amp; Praxis</a:t>
            </a:r>
          </a:p>
          <a:p>
            <a:pPr lvl="1"/>
            <a:r>
              <a:rPr lang="de-DE" dirty="0"/>
              <a:t>Phase A: Herstellung &amp; Bauphase</a:t>
            </a:r>
          </a:p>
          <a:p>
            <a:pPr lvl="1"/>
            <a:r>
              <a:rPr lang="de-DE" dirty="0"/>
              <a:t>Phase B: Nutzungsphase </a:t>
            </a:r>
          </a:p>
          <a:p>
            <a:pPr lvl="1"/>
            <a:r>
              <a:rPr lang="de-DE" dirty="0"/>
              <a:t>Phase C&amp;D: End </a:t>
            </a:r>
            <a:r>
              <a:rPr lang="de-DE" dirty="0" err="1"/>
              <a:t>of</a:t>
            </a:r>
            <a:r>
              <a:rPr lang="de-DE" dirty="0"/>
              <a:t> Life Szenarien </a:t>
            </a:r>
          </a:p>
        </p:txBody>
      </p:sp>
    </p:spTree>
    <p:extLst>
      <p:ext uri="{BB962C8B-B14F-4D97-AF65-F5344CB8AC3E}">
        <p14:creationId xmlns:p14="http://schemas.microsoft.com/office/powerpoint/2010/main" val="87840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9805" y="2165266"/>
            <a:ext cx="8772740" cy="3750814"/>
          </a:xfrm>
          <a:prstGeom prst="rect">
            <a:avLst/>
          </a:prstGeom>
        </p:spPr>
      </p:pic>
      <p:sp>
        <p:nvSpPr>
          <p:cNvPr id="6" name="Textplatzhalter 2">
            <a:extLst>
              <a:ext uri="{FF2B5EF4-FFF2-40B4-BE49-F238E27FC236}">
                <a16:creationId xmlns:a16="http://schemas.microsoft.com/office/drawing/2014/main" id="{00EFC758-53EC-520D-6C98-011CC6568762}"/>
              </a:ext>
            </a:extLst>
          </p:cNvPr>
          <p:cNvSpPr txBox="1">
            <a:spLocks/>
          </p:cNvSpPr>
          <p:nvPr/>
        </p:nvSpPr>
        <p:spPr>
          <a:xfrm>
            <a:off x="9154633" y="630289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de-DE" sz="1400" dirty="0">
              <a:highlight>
                <a:srgbClr val="FFFF00"/>
              </a:highlight>
              <a:latin typeface="FreightText Pro Book" panose="02000603060000020004" pitchFamily="50" charset="0"/>
            </a:endParaRPr>
          </a:p>
        </p:txBody>
      </p:sp>
      <p:sp>
        <p:nvSpPr>
          <p:cNvPr id="3" name="Textplatzhalter 2">
            <a:extLst>
              <a:ext uri="{FF2B5EF4-FFF2-40B4-BE49-F238E27FC236}">
                <a16:creationId xmlns:a16="http://schemas.microsoft.com/office/drawing/2014/main" id="{9E9C2B92-2104-B963-1643-B62FEC5E480E}"/>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extLst>
      <p:ext uri="{BB962C8B-B14F-4D97-AF65-F5344CB8AC3E}">
        <p14:creationId xmlns:p14="http://schemas.microsoft.com/office/powerpoint/2010/main" val="2831383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grpSp>
        <p:nvGrpSpPr>
          <p:cNvPr id="4" name="Gruppieren 3">
            <a:extLst>
              <a:ext uri="{FF2B5EF4-FFF2-40B4-BE49-F238E27FC236}">
                <a16:creationId xmlns:a16="http://schemas.microsoft.com/office/drawing/2014/main" id="{EA4B62D7-0BE4-BEEC-BD55-F9192BE771E3}"/>
              </a:ext>
            </a:extLst>
          </p:cNvPr>
          <p:cNvGrpSpPr/>
          <p:nvPr/>
        </p:nvGrpSpPr>
        <p:grpSpPr>
          <a:xfrm>
            <a:off x="559805" y="2231247"/>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sp>
          <p:nvSpPr>
            <p:cNvPr id="7" name="Rechteck 6">
              <a:extLst>
                <a:ext uri="{FF2B5EF4-FFF2-40B4-BE49-F238E27FC236}">
                  <a16:creationId xmlns:a16="http://schemas.microsoft.com/office/drawing/2014/main" id="{B56A0B54-47D8-8AA4-9A7B-3725876DE258}"/>
                </a:ext>
              </a:extLst>
            </p:cNvPr>
            <p:cNvSpPr/>
            <p:nvPr/>
          </p:nvSpPr>
          <p:spPr>
            <a:xfrm>
              <a:off x="3069074" y="3251200"/>
              <a:ext cx="923062"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3" name="Rechteck 2">
              <a:extLst>
                <a:ext uri="{FF2B5EF4-FFF2-40B4-BE49-F238E27FC236}">
                  <a16:creationId xmlns:a16="http://schemas.microsoft.com/office/drawing/2014/main" id="{6B4EC077-60A9-0F3F-68CB-D17FDF4BC1B5}"/>
                </a:ext>
              </a:extLst>
            </p:cNvPr>
            <p:cNvSpPr/>
            <p:nvPr/>
          </p:nvSpPr>
          <p:spPr>
            <a:xfrm>
              <a:off x="3992136" y="3251200"/>
              <a:ext cx="2908177" cy="2540000"/>
            </a:xfrm>
            <a:prstGeom prst="rect">
              <a:avLst/>
            </a:prstGeom>
            <a:solidFill>
              <a:srgbClr val="F3972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grpSp>
      <p:sp>
        <p:nvSpPr>
          <p:cNvPr id="9" name="Textfeld 8">
            <a:extLst>
              <a:ext uri="{FF2B5EF4-FFF2-40B4-BE49-F238E27FC236}">
                <a16:creationId xmlns:a16="http://schemas.microsoft.com/office/drawing/2014/main" id="{15A88E5B-A0E9-9339-55F4-B688ED702BC7}"/>
              </a:ext>
            </a:extLst>
          </p:cNvPr>
          <p:cNvSpPr txBox="1"/>
          <p:nvPr/>
        </p:nvSpPr>
        <p:spPr>
          <a:xfrm>
            <a:off x="500269" y="6145908"/>
            <a:ext cx="8479454" cy="338554"/>
          </a:xfrm>
          <a:prstGeom prst="rect">
            <a:avLst/>
          </a:prstGeom>
          <a:noFill/>
        </p:spPr>
        <p:txBody>
          <a:bodyPr wrap="square" rtlCol="0">
            <a:spAutoFit/>
          </a:bodyPr>
          <a:lstStyle/>
          <a:p>
            <a:r>
              <a:rPr lang="de-DE" sz="1600" dirty="0">
                <a:latin typeface="Neue Plak Text" panose="020B0804030202020204" pitchFamily="34" charset="0"/>
              </a:rPr>
              <a:t>Klassisches Aufgabenfeld der Architektur: Planung der Ausführung (und Nutzung)</a:t>
            </a:r>
          </a:p>
        </p:txBody>
      </p:sp>
      <p:sp>
        <p:nvSpPr>
          <p:cNvPr id="6" name="Textplatzhalter 2">
            <a:extLst>
              <a:ext uri="{FF2B5EF4-FFF2-40B4-BE49-F238E27FC236}">
                <a16:creationId xmlns:a16="http://schemas.microsoft.com/office/drawing/2014/main" id="{598343E1-5414-53B3-6B6D-8894DF7D76C9}"/>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extLst>
      <p:ext uri="{BB962C8B-B14F-4D97-AF65-F5344CB8AC3E}">
        <p14:creationId xmlns:p14="http://schemas.microsoft.com/office/powerpoint/2010/main" val="71175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grpSp>
        <p:nvGrpSpPr>
          <p:cNvPr id="4" name="Gruppieren 3">
            <a:extLst>
              <a:ext uri="{FF2B5EF4-FFF2-40B4-BE49-F238E27FC236}">
                <a16:creationId xmlns:a16="http://schemas.microsoft.com/office/drawing/2014/main" id="{5DB4848A-2C7D-5FB0-66E5-41CAF39BB473}"/>
              </a:ext>
            </a:extLst>
          </p:cNvPr>
          <p:cNvGrpSpPr/>
          <p:nvPr/>
        </p:nvGrpSpPr>
        <p:grpSpPr>
          <a:xfrm>
            <a:off x="559805" y="2225425"/>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grpSp>
          <p:nvGrpSpPr>
            <p:cNvPr id="3" name="Gruppieren 2">
              <a:extLst>
                <a:ext uri="{FF2B5EF4-FFF2-40B4-BE49-F238E27FC236}">
                  <a16:creationId xmlns:a16="http://schemas.microsoft.com/office/drawing/2014/main" id="{D0DA610A-B6DE-24C7-394B-95B0D3A3469F}"/>
                </a:ext>
              </a:extLst>
            </p:cNvPr>
            <p:cNvGrpSpPr/>
            <p:nvPr/>
          </p:nvGrpSpPr>
          <p:grpSpPr>
            <a:xfrm>
              <a:off x="3069074" y="3251200"/>
              <a:ext cx="4703325" cy="2540000"/>
              <a:chOff x="3069074" y="3251200"/>
              <a:chExt cx="4703325" cy="2540000"/>
            </a:xfrm>
          </p:grpSpPr>
          <p:sp>
            <p:nvSpPr>
              <p:cNvPr id="7" name="Rechteck 6">
                <a:extLst>
                  <a:ext uri="{FF2B5EF4-FFF2-40B4-BE49-F238E27FC236}">
                    <a16:creationId xmlns:a16="http://schemas.microsoft.com/office/drawing/2014/main" id="{B56A0B54-47D8-8AA4-9A7B-3725876DE258}"/>
                  </a:ext>
                </a:extLst>
              </p:cNvPr>
              <p:cNvSpPr/>
              <p:nvPr/>
            </p:nvSpPr>
            <p:spPr>
              <a:xfrm>
                <a:off x="3069074" y="3251200"/>
                <a:ext cx="918726"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6" name="Rechteck 5">
                <a:extLst>
                  <a:ext uri="{FF2B5EF4-FFF2-40B4-BE49-F238E27FC236}">
                    <a16:creationId xmlns:a16="http://schemas.microsoft.com/office/drawing/2014/main" id="{13E6886B-D2DD-B336-9797-8569FBC4CFB2}"/>
                  </a:ext>
                </a:extLst>
              </p:cNvPr>
              <p:cNvSpPr/>
              <p:nvPr/>
            </p:nvSpPr>
            <p:spPr>
              <a:xfrm>
                <a:off x="4449754" y="3852332"/>
                <a:ext cx="1603867" cy="1938868"/>
              </a:xfrm>
              <a:prstGeom prst="rect">
                <a:avLst/>
              </a:prstGeom>
              <a:solidFill>
                <a:srgbClr val="F3972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9" name="Rechteck 8">
                <a:extLst>
                  <a:ext uri="{FF2B5EF4-FFF2-40B4-BE49-F238E27FC236}">
                    <a16:creationId xmlns:a16="http://schemas.microsoft.com/office/drawing/2014/main" id="{7FB14E86-7111-A2EE-4055-079E39F96724}"/>
                  </a:ext>
                </a:extLst>
              </p:cNvPr>
              <p:cNvSpPr/>
              <p:nvPr/>
            </p:nvSpPr>
            <p:spPr>
              <a:xfrm>
                <a:off x="7002671" y="3852332"/>
                <a:ext cx="769728" cy="1938868"/>
              </a:xfrm>
              <a:prstGeom prst="rect">
                <a:avLst/>
              </a:prstGeom>
              <a:solidFill>
                <a:srgbClr val="F3972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grpSp>
      </p:grpSp>
      <p:sp>
        <p:nvSpPr>
          <p:cNvPr id="11" name="Textfeld 10">
            <a:extLst>
              <a:ext uri="{FF2B5EF4-FFF2-40B4-BE49-F238E27FC236}">
                <a16:creationId xmlns:a16="http://schemas.microsoft.com/office/drawing/2014/main" id="{E8F6E5CB-3D9C-B119-DC05-DA54C9140E71}"/>
              </a:ext>
            </a:extLst>
          </p:cNvPr>
          <p:cNvSpPr txBox="1"/>
          <p:nvPr/>
        </p:nvSpPr>
        <p:spPr>
          <a:xfrm>
            <a:off x="510201" y="6134264"/>
            <a:ext cx="8479454" cy="338554"/>
          </a:xfrm>
          <a:prstGeom prst="rect">
            <a:avLst/>
          </a:prstGeom>
          <a:noFill/>
        </p:spPr>
        <p:txBody>
          <a:bodyPr wrap="square" rtlCol="0">
            <a:spAutoFit/>
          </a:bodyPr>
          <a:lstStyle/>
          <a:p>
            <a:r>
              <a:rPr lang="de-DE" sz="1600" dirty="0">
                <a:latin typeface="Neue Plak Text" panose="020B0804030202020204" pitchFamily="34" charset="0"/>
              </a:rPr>
              <a:t>Hauptverantwortung des Handwerks: Errichtung gibt alle nachfolgenden Szenarien vor</a:t>
            </a:r>
          </a:p>
        </p:txBody>
      </p:sp>
      <p:sp>
        <p:nvSpPr>
          <p:cNvPr id="8" name="Textplatzhalter 2">
            <a:extLst>
              <a:ext uri="{FF2B5EF4-FFF2-40B4-BE49-F238E27FC236}">
                <a16:creationId xmlns:a16="http://schemas.microsoft.com/office/drawing/2014/main" id="{55A2659A-D691-1C00-6A61-060CC589F678}"/>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extLst>
      <p:ext uri="{BB962C8B-B14F-4D97-AF65-F5344CB8AC3E}">
        <p14:creationId xmlns:p14="http://schemas.microsoft.com/office/powerpoint/2010/main" val="565032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grpSp>
        <p:nvGrpSpPr>
          <p:cNvPr id="3" name="Gruppieren 2">
            <a:extLst>
              <a:ext uri="{FF2B5EF4-FFF2-40B4-BE49-F238E27FC236}">
                <a16:creationId xmlns:a16="http://schemas.microsoft.com/office/drawing/2014/main" id="{52222FB2-7B0C-57DD-A4EC-E0F719956483}"/>
              </a:ext>
            </a:extLst>
          </p:cNvPr>
          <p:cNvGrpSpPr/>
          <p:nvPr/>
        </p:nvGrpSpPr>
        <p:grpSpPr>
          <a:xfrm>
            <a:off x="559805" y="2125810"/>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sp>
          <p:nvSpPr>
            <p:cNvPr id="7" name="Rechteck 6">
              <a:extLst>
                <a:ext uri="{FF2B5EF4-FFF2-40B4-BE49-F238E27FC236}">
                  <a16:creationId xmlns:a16="http://schemas.microsoft.com/office/drawing/2014/main" id="{B56A0B54-47D8-8AA4-9A7B-3725876DE258}"/>
                </a:ext>
              </a:extLst>
            </p:cNvPr>
            <p:cNvSpPr/>
            <p:nvPr/>
          </p:nvSpPr>
          <p:spPr>
            <a:xfrm>
              <a:off x="1769533" y="3251200"/>
              <a:ext cx="1299541"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6" name="Rechteck 5">
              <a:extLst>
                <a:ext uri="{FF2B5EF4-FFF2-40B4-BE49-F238E27FC236}">
                  <a16:creationId xmlns:a16="http://schemas.microsoft.com/office/drawing/2014/main" id="{5031D1CC-869F-E6BF-4406-FCFE41E14631}"/>
                </a:ext>
              </a:extLst>
            </p:cNvPr>
            <p:cNvSpPr/>
            <p:nvPr/>
          </p:nvSpPr>
          <p:spPr>
            <a:xfrm>
              <a:off x="6928380" y="3251200"/>
              <a:ext cx="3494087"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grpSp>
      <p:sp>
        <p:nvSpPr>
          <p:cNvPr id="9" name="Textfeld 8">
            <a:extLst>
              <a:ext uri="{FF2B5EF4-FFF2-40B4-BE49-F238E27FC236}">
                <a16:creationId xmlns:a16="http://schemas.microsoft.com/office/drawing/2014/main" id="{982A8CFF-AD4D-132D-6D10-755761229BB1}"/>
              </a:ext>
            </a:extLst>
          </p:cNvPr>
          <p:cNvSpPr txBox="1"/>
          <p:nvPr/>
        </p:nvSpPr>
        <p:spPr>
          <a:xfrm>
            <a:off x="559805" y="6019255"/>
            <a:ext cx="8479454" cy="338554"/>
          </a:xfrm>
          <a:prstGeom prst="rect">
            <a:avLst/>
          </a:prstGeom>
          <a:noFill/>
        </p:spPr>
        <p:txBody>
          <a:bodyPr wrap="square" rtlCol="0">
            <a:spAutoFit/>
          </a:bodyPr>
          <a:lstStyle/>
          <a:p>
            <a:r>
              <a:rPr lang="de-DE" sz="1600" dirty="0">
                <a:latin typeface="Neue Plak Text" panose="020B0804030202020204" pitchFamily="34" charset="0"/>
              </a:rPr>
              <a:t>Phasen ohne direkte Bauplanungs- und Ausführungsverantwortung</a:t>
            </a:r>
          </a:p>
        </p:txBody>
      </p:sp>
      <p:sp>
        <p:nvSpPr>
          <p:cNvPr id="4" name="Textplatzhalter 2">
            <a:extLst>
              <a:ext uri="{FF2B5EF4-FFF2-40B4-BE49-F238E27FC236}">
                <a16:creationId xmlns:a16="http://schemas.microsoft.com/office/drawing/2014/main" id="{CE2E77FC-8D59-49C0-7F3D-AE1486FCA556}"/>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extLst>
      <p:ext uri="{BB962C8B-B14F-4D97-AF65-F5344CB8AC3E}">
        <p14:creationId xmlns:p14="http://schemas.microsoft.com/office/powerpoint/2010/main" val="2344064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noGrp="1" noRot="1" noMove="1" noResize="1" noEditPoints="1" noAdjustHandles="1" noChangeArrowheads="1" noChangeShapeType="1"/>
          </p:cNvSpPr>
          <p:nvPr/>
        </p:nvSpPr>
        <p:spPr>
          <a:xfrm>
            <a:off x="3828288" y="3744637"/>
            <a:ext cx="4535424" cy="1077218"/>
          </a:xfrm>
          <a:prstGeom prst="rect">
            <a:avLst/>
          </a:prstGeom>
          <a:noFill/>
        </p:spPr>
        <p:txBody>
          <a:bodyPr wrap="square" rtlCol="0">
            <a:spAutoFit/>
          </a:bodyPr>
          <a:lstStyle/>
          <a:p>
            <a:pPr algn="ctr"/>
            <a:r>
              <a:rPr lang="de-DE" sz="3200" b="1" u="sng" dirty="0">
                <a:solidFill>
                  <a:schemeClr val="bg1"/>
                </a:solidFill>
                <a:latin typeface="Neue Plak Wide Black" panose="020B0A07030202020204" pitchFamily="34" charset="0"/>
              </a:rPr>
              <a:t>Phase A</a:t>
            </a:r>
          </a:p>
          <a:p>
            <a:pPr algn="ctr"/>
            <a:r>
              <a:rPr lang="de-DE" sz="3200" dirty="0">
                <a:solidFill>
                  <a:schemeClr val="bg1"/>
                </a:solidFill>
                <a:effectLst/>
                <a:latin typeface="Neue Plak Wide Black" panose="020B0A07030202020204" pitchFamily="34" charset="0"/>
              </a:rPr>
              <a:t>Herstellung + Bauphase</a:t>
            </a:r>
            <a:endParaRPr lang="de-DE" sz="3200" dirty="0">
              <a:solidFill>
                <a:schemeClr val="bg1"/>
              </a:solidFill>
              <a:latin typeface="Neue Plak Wide Black" panose="020B0A07030202020204" pitchFamily="34" charset="0"/>
            </a:endParaRPr>
          </a:p>
        </p:txBody>
      </p:sp>
    </p:spTree>
    <p:extLst>
      <p:ext uri="{BB962C8B-B14F-4D97-AF65-F5344CB8AC3E}">
        <p14:creationId xmlns:p14="http://schemas.microsoft.com/office/powerpoint/2010/main" val="1065549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lstStyle/>
          <a:p>
            <a:r>
              <a:rPr lang="de-DE" dirty="0"/>
              <a:t>Phase A</a:t>
            </a:r>
          </a:p>
        </p:txBody>
      </p:sp>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3">
            <a:alphaModFix amt="32000"/>
            <a:extLst>
              <a:ext uri="{28A0092B-C50C-407E-A947-70E740481C1C}">
                <a14:useLocalDpi xmlns:a14="http://schemas.microsoft.com/office/drawing/2010/main"/>
              </a:ext>
            </a:extLst>
          </a:blip>
          <a:stretch>
            <a:fillRect/>
          </a:stretch>
        </p:blipFill>
        <p:spPr>
          <a:xfrm>
            <a:off x="559805" y="2165268"/>
            <a:ext cx="8772740" cy="3750814"/>
          </a:xfrm>
          <a:prstGeom prst="rect">
            <a:avLst/>
          </a:prstGeom>
        </p:spPr>
      </p:pic>
      <p:pic>
        <p:nvPicPr>
          <p:cNvPr id="10" name="Grafik 9">
            <a:extLst>
              <a:ext uri="{FF2B5EF4-FFF2-40B4-BE49-F238E27FC236}">
                <a16:creationId xmlns:a16="http://schemas.microsoft.com/office/drawing/2014/main" id="{B367FD40-1CBC-3809-165D-8D28F2BC11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872" r="74043" b="6114"/>
          <a:stretch/>
        </p:blipFill>
        <p:spPr>
          <a:xfrm>
            <a:off x="582301" y="3132152"/>
            <a:ext cx="2277154" cy="2513525"/>
          </a:xfrm>
          <a:prstGeom prst="rect">
            <a:avLst/>
          </a:prstGeom>
        </p:spPr>
      </p:pic>
      <p:sp>
        <p:nvSpPr>
          <p:cNvPr id="3" name="Textplatzhalter 2">
            <a:extLst>
              <a:ext uri="{FF2B5EF4-FFF2-40B4-BE49-F238E27FC236}">
                <a16:creationId xmlns:a16="http://schemas.microsoft.com/office/drawing/2014/main" id="{7CE2C2DC-B1B1-88E1-3F6A-735CB2B03354}"/>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extLst>
      <p:ext uri="{BB962C8B-B14F-4D97-AF65-F5344CB8AC3E}">
        <p14:creationId xmlns:p14="http://schemas.microsoft.com/office/powerpoint/2010/main" val="1187262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Errichtungsphase</a:t>
            </a:r>
          </a:p>
        </p:txBody>
      </p:sp>
      <p:grpSp>
        <p:nvGrpSpPr>
          <p:cNvPr id="13" name="Gruppieren 12">
            <a:extLst>
              <a:ext uri="{FF2B5EF4-FFF2-40B4-BE49-F238E27FC236}">
                <a16:creationId xmlns:a16="http://schemas.microsoft.com/office/drawing/2014/main" id="{97408441-75FB-95C0-E7A5-E72F1FE0556E}"/>
              </a:ext>
            </a:extLst>
          </p:cNvPr>
          <p:cNvGrpSpPr/>
          <p:nvPr/>
        </p:nvGrpSpPr>
        <p:grpSpPr>
          <a:xfrm>
            <a:off x="668089" y="1898123"/>
            <a:ext cx="6701806" cy="4276559"/>
            <a:chOff x="2370005" y="1778001"/>
            <a:chExt cx="7451990" cy="4724400"/>
          </a:xfrm>
        </p:grpSpPr>
        <p:pic>
          <p:nvPicPr>
            <p:cNvPr id="5" name="Grafik 4">
              <a:extLst>
                <a:ext uri="{FF2B5EF4-FFF2-40B4-BE49-F238E27FC236}">
                  <a16:creationId xmlns:a16="http://schemas.microsoft.com/office/drawing/2014/main" id="{7C0CC948-EB88-7C9A-3582-387FA54279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63" t="6816" r="13616" b="3559"/>
            <a:stretch/>
          </p:blipFill>
          <p:spPr>
            <a:xfrm>
              <a:off x="2597460" y="2030419"/>
              <a:ext cx="6817766" cy="4322316"/>
            </a:xfrm>
            <a:prstGeom prst="rect">
              <a:avLst/>
            </a:prstGeom>
            <a:solidFill>
              <a:schemeClr val="bg1"/>
            </a:solidFill>
          </p:spPr>
        </p:pic>
        <p:pic>
          <p:nvPicPr>
            <p:cNvPr id="4" name="Grafik 3">
              <a:extLst>
                <a:ext uri="{FF2B5EF4-FFF2-40B4-BE49-F238E27FC236}">
                  <a16:creationId xmlns:a16="http://schemas.microsoft.com/office/drawing/2014/main" id="{7BF42772-9C87-5387-3356-9F600F732D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63" t="6816" r="13616" b="3559"/>
            <a:stretch/>
          </p:blipFill>
          <p:spPr>
            <a:xfrm>
              <a:off x="2370005" y="1778001"/>
              <a:ext cx="7451990" cy="4724400"/>
            </a:xfrm>
            <a:prstGeom prst="rect">
              <a:avLst/>
            </a:prstGeom>
            <a:solidFill>
              <a:schemeClr val="bg1"/>
            </a:solidFill>
          </p:spPr>
        </p:pic>
        <p:grpSp>
          <p:nvGrpSpPr>
            <p:cNvPr id="12" name="Gruppieren 11">
              <a:extLst>
                <a:ext uri="{FF2B5EF4-FFF2-40B4-BE49-F238E27FC236}">
                  <a16:creationId xmlns:a16="http://schemas.microsoft.com/office/drawing/2014/main" id="{0C673029-D6A1-EFE4-3E64-1075608850A4}"/>
                </a:ext>
              </a:extLst>
            </p:cNvPr>
            <p:cNvGrpSpPr/>
            <p:nvPr/>
          </p:nvGrpSpPr>
          <p:grpSpPr>
            <a:xfrm>
              <a:off x="3725693" y="3087721"/>
              <a:ext cx="4727643" cy="3154870"/>
              <a:chOff x="3725693" y="3087721"/>
              <a:chExt cx="4727643" cy="3154870"/>
            </a:xfrm>
          </p:grpSpPr>
          <p:sp>
            <p:nvSpPr>
              <p:cNvPr id="6" name="Rechteck 5">
                <a:extLst>
                  <a:ext uri="{FF2B5EF4-FFF2-40B4-BE49-F238E27FC236}">
                    <a16:creationId xmlns:a16="http://schemas.microsoft.com/office/drawing/2014/main" id="{9297226C-F537-E17A-B704-58EFCB468300}"/>
                  </a:ext>
                </a:extLst>
              </p:cNvPr>
              <p:cNvSpPr/>
              <p:nvPr/>
            </p:nvSpPr>
            <p:spPr>
              <a:xfrm>
                <a:off x="6006343" y="3496730"/>
                <a:ext cx="2446993" cy="1279551"/>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825F9EF-89B1-811D-0D5D-8CEA33DBDF44}"/>
                  </a:ext>
                </a:extLst>
              </p:cNvPr>
              <p:cNvSpPr/>
              <p:nvPr/>
            </p:nvSpPr>
            <p:spPr>
              <a:xfrm>
                <a:off x="6760723" y="3087721"/>
                <a:ext cx="1206230" cy="409009"/>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BF2B66F5-8CAA-FBAE-195D-1DF360B073F0}"/>
                  </a:ext>
                </a:extLst>
              </p:cNvPr>
              <p:cNvSpPr/>
              <p:nvPr/>
            </p:nvSpPr>
            <p:spPr>
              <a:xfrm>
                <a:off x="7124936" y="4776281"/>
                <a:ext cx="1206230" cy="215946"/>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DC1DE34-85C4-57A4-077B-A4031C303FA5}"/>
                  </a:ext>
                </a:extLst>
              </p:cNvPr>
              <p:cNvSpPr/>
              <p:nvPr/>
            </p:nvSpPr>
            <p:spPr>
              <a:xfrm>
                <a:off x="6006343" y="4947222"/>
                <a:ext cx="384729" cy="439222"/>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0D782A6B-0346-D018-DF06-232210DAF6B9}"/>
                  </a:ext>
                </a:extLst>
              </p:cNvPr>
              <p:cNvSpPr/>
              <p:nvPr/>
            </p:nvSpPr>
            <p:spPr>
              <a:xfrm>
                <a:off x="3725693" y="4280170"/>
                <a:ext cx="2280650" cy="1962421"/>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 name="Textplatzhalter 2">
            <a:extLst>
              <a:ext uri="{FF2B5EF4-FFF2-40B4-BE49-F238E27FC236}">
                <a16:creationId xmlns:a16="http://schemas.microsoft.com/office/drawing/2014/main" id="{2142E27F-03D6-964C-704A-285C82AA1DD7}"/>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1548450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Phase A1: Rohstoffbereitstellung Begriffe</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0"/>
          </p:nvPr>
        </p:nvSpPr>
        <p:spPr/>
        <p:txBody>
          <a:bodyPr>
            <a:normAutofit/>
          </a:bodyPr>
          <a:lstStyle/>
          <a:p>
            <a:pPr marL="0" indent="0">
              <a:buNone/>
            </a:pPr>
            <a:r>
              <a:rPr lang="de-DE" sz="2400" b="0" dirty="0">
                <a:solidFill>
                  <a:schemeClr val="tx1"/>
                </a:solidFill>
                <a:latin typeface="FreightText Pro Book" panose="02000603060000020004" pitchFamily="50" charset="0"/>
              </a:rPr>
              <a:t>Rohstoffquellen:</a:t>
            </a:r>
          </a:p>
          <a:p>
            <a:r>
              <a:rPr lang="de-DE" sz="2400" b="0" dirty="0">
                <a:solidFill>
                  <a:schemeClr val="tx1"/>
                </a:solidFill>
                <a:latin typeface="FreightText Pro Book" panose="02000603060000020004" pitchFamily="50" charset="0"/>
              </a:rPr>
              <a:t>Primärrohstoff: Neue, ungebrauchte Ressourcen</a:t>
            </a:r>
          </a:p>
          <a:p>
            <a:r>
              <a:rPr lang="de-DE" sz="2400" b="0" dirty="0">
                <a:solidFill>
                  <a:schemeClr val="tx1"/>
                </a:solidFill>
                <a:latin typeface="FreightText Pro Book" panose="02000603060000020004" pitchFamily="50" charset="0"/>
              </a:rPr>
              <a:t>Sekundärrohstoff: Rohstoffe aus vorheriger Nutzung</a:t>
            </a:r>
            <a:br>
              <a:rPr lang="de-DE" sz="2400" b="0" dirty="0">
                <a:solidFill>
                  <a:schemeClr val="tx1"/>
                </a:solidFill>
                <a:latin typeface="FreightText Pro Book" panose="02000603060000020004" pitchFamily="50" charset="0"/>
              </a:rPr>
            </a:br>
            <a:endParaRPr lang="de-DE" sz="2400" b="0" dirty="0">
              <a:solidFill>
                <a:schemeClr val="tx1"/>
              </a:solidFill>
              <a:latin typeface="FreightText Pro Book" panose="02000603060000020004" pitchFamily="50" charset="0"/>
            </a:endParaRPr>
          </a:p>
          <a:p>
            <a:pPr marL="0" indent="0">
              <a:buNone/>
            </a:pPr>
            <a:r>
              <a:rPr lang="de-DE" sz="2400" b="0" dirty="0">
                <a:solidFill>
                  <a:schemeClr val="tx1"/>
                </a:solidFill>
                <a:latin typeface="FreightText Pro Book" panose="02000603060000020004" pitchFamily="50" charset="0"/>
              </a:rPr>
              <a:t>Rohstoffarten:</a:t>
            </a:r>
          </a:p>
          <a:p>
            <a:r>
              <a:rPr lang="de-DE" sz="2400" b="0" dirty="0">
                <a:solidFill>
                  <a:schemeClr val="tx1"/>
                </a:solidFill>
                <a:latin typeface="FreightText Pro Book" panose="02000603060000020004" pitchFamily="50" charset="0"/>
              </a:rPr>
              <a:t>Erneuerbare/</a:t>
            </a:r>
            <a:r>
              <a:rPr lang="de-DE" dirty="0"/>
              <a:t>n</a:t>
            </a:r>
            <a:r>
              <a:rPr lang="de-DE" sz="2400" b="0" dirty="0">
                <a:solidFill>
                  <a:schemeClr val="tx1"/>
                </a:solidFill>
                <a:latin typeface="FreightText Pro Book" panose="02000603060000020004" pitchFamily="50" charset="0"/>
              </a:rPr>
              <a:t>achwachsende Rohstoffe: Erneuerung &lt; 100-1000 Jahre</a:t>
            </a:r>
          </a:p>
          <a:p>
            <a:pPr lvl="1"/>
            <a:r>
              <a:rPr lang="de-DE" dirty="0">
                <a:latin typeface="FreightText Pro Book" panose="02000603060000020004" pitchFamily="50" charset="0"/>
              </a:rPr>
              <a:t>Holz, Erzeugnisse aus Landwirtschaft</a:t>
            </a:r>
          </a:p>
          <a:p>
            <a:r>
              <a:rPr lang="de-DE" sz="2400" b="0" dirty="0">
                <a:solidFill>
                  <a:schemeClr val="tx1"/>
                </a:solidFill>
                <a:latin typeface="FreightText Pro Book" panose="02000603060000020004" pitchFamily="50" charset="0"/>
              </a:rPr>
              <a:t>Nicht erneuerbare Rohstoffe: Erneuerung &gt; 100-1000 Jahre</a:t>
            </a:r>
          </a:p>
          <a:p>
            <a:pPr lvl="1"/>
            <a:r>
              <a:rPr lang="de-DE" dirty="0">
                <a:latin typeface="FreightText Pro Book" panose="02000603060000020004" pitchFamily="50" charset="0"/>
              </a:rPr>
              <a:t>Fossile-, abiotische-, mineralische-Rohstoffe</a:t>
            </a:r>
          </a:p>
          <a:p>
            <a:pPr marL="0" indent="0">
              <a:buNone/>
            </a:pPr>
            <a:endParaRPr lang="de-DE" sz="2400" dirty="0">
              <a:solidFill>
                <a:srgbClr val="182952"/>
              </a:solidFill>
              <a:latin typeface="FreightText Pro Bold" panose="02000803080000020004" pitchFamily="50" charset="0"/>
            </a:endParaRPr>
          </a:p>
        </p:txBody>
      </p:sp>
      <p:sp>
        <p:nvSpPr>
          <p:cNvPr id="3" name="Textplatzhalter 2">
            <a:extLst>
              <a:ext uri="{FF2B5EF4-FFF2-40B4-BE49-F238E27FC236}">
                <a16:creationId xmlns:a16="http://schemas.microsoft.com/office/drawing/2014/main" id="{30AD05AE-724B-77A9-6F73-DCD85CC3F622}"/>
              </a:ext>
            </a:extLst>
          </p:cNvPr>
          <p:cNvSpPr txBox="1">
            <a:spLocks/>
          </p:cNvSpPr>
          <p:nvPr/>
        </p:nvSpPr>
        <p:spPr>
          <a:xfrm>
            <a:off x="500269" y="6215887"/>
            <a:ext cx="3739617"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Umweltbundesamt</a:t>
            </a:r>
          </a:p>
        </p:txBody>
      </p:sp>
    </p:spTree>
    <p:extLst>
      <p:ext uri="{BB962C8B-B14F-4D97-AF65-F5344CB8AC3E}">
        <p14:creationId xmlns:p14="http://schemas.microsoft.com/office/powerpoint/2010/main" val="3430911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lstStyle/>
          <a:p>
            <a:r>
              <a:rPr lang="de-DE" dirty="0"/>
              <a:t>Optimierung Phase A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2F45FB8-C02A-A9D9-454F-26811C6063A6}"/>
              </a:ext>
            </a:extLst>
          </p:cNvPr>
          <p:cNvCxnSpPr/>
          <p:nvPr/>
        </p:nvCxnSpPr>
        <p:spPr>
          <a:xfrm>
            <a:off x="5622761"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5ED5C-D924-16F0-D5A0-F91C98E66596}"/>
              </a:ext>
            </a:extLst>
          </p:cNvPr>
          <p:cNvCxnSpPr>
            <a:cxnSpLocks/>
          </p:cNvCxnSpPr>
          <p:nvPr/>
        </p:nvCxnSpPr>
        <p:spPr>
          <a:xfrm flipH="1">
            <a:off x="5622761"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Textplatzhalter 2">
            <a:extLst>
              <a:ext uri="{FF2B5EF4-FFF2-40B4-BE49-F238E27FC236}">
                <a16:creationId xmlns:a16="http://schemas.microsoft.com/office/drawing/2014/main" id="{628858C2-2169-05AA-3330-C9E21C086C5A}"/>
              </a:ext>
            </a:extLst>
          </p:cNvPr>
          <p:cNvSpPr txBox="1">
            <a:spLocks/>
          </p:cNvSpPr>
          <p:nvPr/>
        </p:nvSpPr>
        <p:spPr>
          <a:xfrm rot="16200000">
            <a:off x="4827413"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29" name="Rectangle 28">
            <a:extLst>
              <a:ext uri="{FF2B5EF4-FFF2-40B4-BE49-F238E27FC236}">
                <a16:creationId xmlns:a16="http://schemas.microsoft.com/office/drawing/2014/main" id="{30EC465F-0ADF-EBF4-BC8D-EB62F5670287}"/>
              </a:ext>
            </a:extLst>
          </p:cNvPr>
          <p:cNvSpPr/>
          <p:nvPr/>
        </p:nvSpPr>
        <p:spPr>
          <a:xfrm>
            <a:off x="5632562" y="5313454"/>
            <a:ext cx="4303806" cy="397416"/>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0" name="Textplatzhalter 36">
            <a:extLst>
              <a:ext uri="{FF2B5EF4-FFF2-40B4-BE49-F238E27FC236}">
                <a16:creationId xmlns:a16="http://schemas.microsoft.com/office/drawing/2014/main" id="{931D78EA-A274-33FC-3D49-3C7B7E4B078A}"/>
              </a:ext>
            </a:extLst>
          </p:cNvPr>
          <p:cNvSpPr txBox="1">
            <a:spLocks/>
          </p:cNvSpPr>
          <p:nvPr/>
        </p:nvSpPr>
        <p:spPr>
          <a:xfrm>
            <a:off x="6018544" y="5371169"/>
            <a:ext cx="2329084" cy="328413"/>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cxnSp>
        <p:nvCxnSpPr>
          <p:cNvPr id="33" name="Straight Connector 32">
            <a:extLst>
              <a:ext uri="{FF2B5EF4-FFF2-40B4-BE49-F238E27FC236}">
                <a16:creationId xmlns:a16="http://schemas.microsoft.com/office/drawing/2014/main" id="{54E5E383-46E3-4A4E-16F4-89D686FE9C4E}"/>
              </a:ext>
            </a:extLst>
          </p:cNvPr>
          <p:cNvCxnSpPr>
            <a:cxnSpLocks/>
          </p:cNvCxnSpPr>
          <p:nvPr/>
        </p:nvCxnSpPr>
        <p:spPr>
          <a:xfrm flipV="1">
            <a:off x="5622761" y="5313454"/>
            <a:ext cx="119465" cy="393079"/>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platzhalter 36">
            <a:extLst>
              <a:ext uri="{FF2B5EF4-FFF2-40B4-BE49-F238E27FC236}">
                <a16:creationId xmlns:a16="http://schemas.microsoft.com/office/drawing/2014/main" id="{A3EEF0D8-535E-5D42-2791-76513EA41D97}"/>
              </a:ext>
            </a:extLst>
          </p:cNvPr>
          <p:cNvSpPr txBox="1">
            <a:spLocks/>
          </p:cNvSpPr>
          <p:nvPr/>
        </p:nvSpPr>
        <p:spPr>
          <a:xfrm>
            <a:off x="5682493" y="6066519"/>
            <a:ext cx="2329084" cy="4371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Ressourcen Optimiert</a:t>
            </a:r>
          </a:p>
        </p:txBody>
      </p:sp>
      <p:sp>
        <p:nvSpPr>
          <p:cNvPr id="36" name="Rectangle 35">
            <a:extLst>
              <a:ext uri="{FF2B5EF4-FFF2-40B4-BE49-F238E27FC236}">
                <a16:creationId xmlns:a16="http://schemas.microsoft.com/office/drawing/2014/main" id="{658B6C68-88FD-CA96-0487-69814EF26934}"/>
              </a:ext>
            </a:extLst>
          </p:cNvPr>
          <p:cNvSpPr/>
          <p:nvPr/>
        </p:nvSpPr>
        <p:spPr>
          <a:xfrm>
            <a:off x="5615216" y="397028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Rectangle 36">
            <a:extLst>
              <a:ext uri="{FF2B5EF4-FFF2-40B4-BE49-F238E27FC236}">
                <a16:creationId xmlns:a16="http://schemas.microsoft.com/office/drawing/2014/main" id="{4C055444-BBCD-0DF9-64F6-47F661256FD2}"/>
              </a:ext>
            </a:extLst>
          </p:cNvPr>
          <p:cNvSpPr/>
          <p:nvPr/>
        </p:nvSpPr>
        <p:spPr>
          <a:xfrm>
            <a:off x="5617065" y="34918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9" name="Textplatzhalter 36">
            <a:extLst>
              <a:ext uri="{FF2B5EF4-FFF2-40B4-BE49-F238E27FC236}">
                <a16:creationId xmlns:a16="http://schemas.microsoft.com/office/drawing/2014/main" id="{611D2368-B7B3-5CF4-9660-2947CB4498C7}"/>
              </a:ext>
            </a:extLst>
          </p:cNvPr>
          <p:cNvSpPr txBox="1">
            <a:spLocks/>
          </p:cNvSpPr>
          <p:nvPr/>
        </p:nvSpPr>
        <p:spPr>
          <a:xfrm>
            <a:off x="6010999" y="4406094"/>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41" name="Textplatzhalter 36">
            <a:extLst>
              <a:ext uri="{FF2B5EF4-FFF2-40B4-BE49-F238E27FC236}">
                <a16:creationId xmlns:a16="http://schemas.microsoft.com/office/drawing/2014/main" id="{679FDDC0-1CF8-932E-51BF-C394F3F67D01}"/>
              </a:ext>
            </a:extLst>
          </p:cNvPr>
          <p:cNvSpPr txBox="1">
            <a:spLocks/>
          </p:cNvSpPr>
          <p:nvPr/>
        </p:nvSpPr>
        <p:spPr>
          <a:xfrm>
            <a:off x="6010999" y="35886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42" name="Straight Connector 41">
            <a:extLst>
              <a:ext uri="{FF2B5EF4-FFF2-40B4-BE49-F238E27FC236}">
                <a16:creationId xmlns:a16="http://schemas.microsoft.com/office/drawing/2014/main" id="{6B6459D5-49B0-2AB3-C038-B0003507988A}"/>
              </a:ext>
            </a:extLst>
          </p:cNvPr>
          <p:cNvCxnSpPr>
            <a:cxnSpLocks/>
          </p:cNvCxnSpPr>
          <p:nvPr/>
        </p:nvCxnSpPr>
        <p:spPr>
          <a:xfrm flipV="1">
            <a:off x="5729660" y="3976141"/>
            <a:ext cx="4051155" cy="1365444"/>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09D1B01-FD9C-219C-E292-AD60BE5B4077}"/>
              </a:ext>
            </a:extLst>
          </p:cNvPr>
          <p:cNvCxnSpPr>
            <a:cxnSpLocks/>
          </p:cNvCxnSpPr>
          <p:nvPr/>
        </p:nvCxnSpPr>
        <p:spPr>
          <a:xfrm flipV="1">
            <a:off x="9739691" y="34882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7EB55224-B9BB-74A6-C040-9F3533EBEA22}"/>
              </a:ext>
            </a:extLst>
          </p:cNvPr>
          <p:cNvSpPr/>
          <p:nvPr/>
        </p:nvSpPr>
        <p:spPr>
          <a:xfrm>
            <a:off x="2042555" y="6225189"/>
            <a:ext cx="1211285" cy="35374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Triangle 26">
            <a:extLst>
              <a:ext uri="{FF2B5EF4-FFF2-40B4-BE49-F238E27FC236}">
                <a16:creationId xmlns:a16="http://schemas.microsoft.com/office/drawing/2014/main" id="{55469BB8-943F-9AEB-D15A-2C7B58897E5E}"/>
              </a:ext>
            </a:extLst>
          </p:cNvPr>
          <p:cNvSpPr/>
          <p:nvPr/>
        </p:nvSpPr>
        <p:spPr>
          <a:xfrm>
            <a:off x="2042556"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riangle 27">
            <a:extLst>
              <a:ext uri="{FF2B5EF4-FFF2-40B4-BE49-F238E27FC236}">
                <a16:creationId xmlns:a16="http://schemas.microsoft.com/office/drawing/2014/main" id="{ADFBEC70-7CDA-4C35-8620-B4BC93355B35}"/>
              </a:ext>
            </a:extLst>
          </p:cNvPr>
          <p:cNvSpPr/>
          <p:nvPr/>
        </p:nvSpPr>
        <p:spPr>
          <a:xfrm>
            <a:off x="2280063"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riangle 30">
            <a:extLst>
              <a:ext uri="{FF2B5EF4-FFF2-40B4-BE49-F238E27FC236}">
                <a16:creationId xmlns:a16="http://schemas.microsoft.com/office/drawing/2014/main" id="{7A88F2A9-A34C-99A3-EEAA-5B5B4FC7EDC3}"/>
              </a:ext>
            </a:extLst>
          </p:cNvPr>
          <p:cNvSpPr/>
          <p:nvPr/>
        </p:nvSpPr>
        <p:spPr>
          <a:xfrm>
            <a:off x="2517570"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riangle 31">
            <a:extLst>
              <a:ext uri="{FF2B5EF4-FFF2-40B4-BE49-F238E27FC236}">
                <a16:creationId xmlns:a16="http://schemas.microsoft.com/office/drawing/2014/main" id="{95989AB2-4A7D-D994-4351-AC58AD4389FD}"/>
              </a:ext>
            </a:extLst>
          </p:cNvPr>
          <p:cNvSpPr/>
          <p:nvPr/>
        </p:nvSpPr>
        <p:spPr>
          <a:xfrm>
            <a:off x="2778828"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Triangle 33">
            <a:extLst>
              <a:ext uri="{FF2B5EF4-FFF2-40B4-BE49-F238E27FC236}">
                <a16:creationId xmlns:a16="http://schemas.microsoft.com/office/drawing/2014/main" id="{E6033B80-1F21-DD55-790D-F9BEFB497E1E}"/>
              </a:ext>
            </a:extLst>
          </p:cNvPr>
          <p:cNvSpPr/>
          <p:nvPr/>
        </p:nvSpPr>
        <p:spPr>
          <a:xfrm>
            <a:off x="3004459"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tangle 34">
            <a:extLst>
              <a:ext uri="{FF2B5EF4-FFF2-40B4-BE49-F238E27FC236}">
                <a16:creationId xmlns:a16="http://schemas.microsoft.com/office/drawing/2014/main" id="{E0C8E40A-F1C1-331A-AFB9-1CF88F4F57D8}"/>
              </a:ext>
            </a:extLst>
          </p:cNvPr>
          <p:cNvSpPr/>
          <p:nvPr/>
        </p:nvSpPr>
        <p:spPr>
          <a:xfrm>
            <a:off x="8098970" y="6225189"/>
            <a:ext cx="1211285" cy="35374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Oval 37">
            <a:extLst>
              <a:ext uri="{FF2B5EF4-FFF2-40B4-BE49-F238E27FC236}">
                <a16:creationId xmlns:a16="http://schemas.microsoft.com/office/drawing/2014/main" id="{38F33DD3-95B5-DDF2-E577-9FCF3C437699}"/>
              </a:ext>
            </a:extLst>
          </p:cNvPr>
          <p:cNvSpPr/>
          <p:nvPr/>
        </p:nvSpPr>
        <p:spPr>
          <a:xfrm>
            <a:off x="8526482" y="6267011"/>
            <a:ext cx="225632" cy="246792"/>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platzhalter 2">
            <a:extLst>
              <a:ext uri="{FF2B5EF4-FFF2-40B4-BE49-F238E27FC236}">
                <a16:creationId xmlns:a16="http://schemas.microsoft.com/office/drawing/2014/main" id="{BC11ED55-1224-E110-FA8A-765052DBB28F}"/>
              </a:ext>
            </a:extLst>
          </p:cNvPr>
          <p:cNvSpPr txBox="1">
            <a:spLocks/>
          </p:cNvSpPr>
          <p:nvPr/>
        </p:nvSpPr>
        <p:spPr>
          <a:xfrm>
            <a:off x="7661296" y="5740454"/>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1" name="Textplatzhalter 2">
            <a:extLst>
              <a:ext uri="{FF2B5EF4-FFF2-40B4-BE49-F238E27FC236}">
                <a16:creationId xmlns:a16="http://schemas.microsoft.com/office/drawing/2014/main" id="{54B6D408-C011-FB4C-225D-89AE18AC4F2F}"/>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252570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p:txBody>
          <a:bodyPr/>
          <a:lstStyle/>
          <a:p>
            <a:r>
              <a:rPr lang="de-DE" dirty="0"/>
              <a:t>Welche Handlungsoptionen bestehen in Ihren Gewerken?</a:t>
            </a:r>
          </a:p>
        </p:txBody>
      </p:sp>
    </p:spTree>
    <p:extLst>
      <p:ext uri="{BB962C8B-B14F-4D97-AF65-F5344CB8AC3E}">
        <p14:creationId xmlns:p14="http://schemas.microsoft.com/office/powerpoint/2010/main" val="346153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noGrp="1" noRot="1" noMove="1" noResize="1" noEditPoints="1" noAdjustHandles="1" noChangeArrowheads="1" noChangeShapeType="1"/>
          </p:cNvSpPr>
          <p:nvPr/>
        </p:nvSpPr>
        <p:spPr>
          <a:xfrm>
            <a:off x="3828288" y="3916087"/>
            <a:ext cx="4535424" cy="1077218"/>
          </a:xfrm>
          <a:prstGeom prst="rect">
            <a:avLst/>
          </a:prstGeom>
          <a:noFill/>
        </p:spPr>
        <p:txBody>
          <a:bodyPr wrap="square" rtlCol="0">
            <a:spAutoFit/>
          </a:bodyPr>
          <a:lstStyle/>
          <a:p>
            <a:pPr algn="ctr"/>
            <a:r>
              <a:rPr lang="de-DE" sz="3200" b="1" u="sng" dirty="0">
                <a:solidFill>
                  <a:schemeClr val="bg1"/>
                </a:solidFill>
                <a:latin typeface="Neue Plak Wide Black" panose="020B0A07030202020204" pitchFamily="34" charset="0"/>
              </a:rPr>
              <a:t>Block 1</a:t>
            </a:r>
          </a:p>
          <a:p>
            <a:pPr algn="ctr"/>
            <a:r>
              <a:rPr lang="de-DE" sz="3200" dirty="0">
                <a:solidFill>
                  <a:schemeClr val="bg1"/>
                </a:solidFill>
                <a:effectLst/>
                <a:latin typeface="Neue Plak Wide Black" panose="020B0A07030202020204" pitchFamily="34" charset="0"/>
              </a:rPr>
              <a:t>Die Abrissfrage</a:t>
            </a:r>
            <a:endParaRPr lang="de-DE" sz="3200" dirty="0">
              <a:solidFill>
                <a:schemeClr val="bg1"/>
              </a:solidFill>
              <a:latin typeface="Neue Plak Wide Black" panose="020B0A07030202020204" pitchFamily="34" charset="0"/>
            </a:endParaRPr>
          </a:p>
        </p:txBody>
      </p:sp>
    </p:spTree>
    <p:extLst>
      <p:ext uri="{BB962C8B-B14F-4D97-AF65-F5344CB8AC3E}">
        <p14:creationId xmlns:p14="http://schemas.microsoft.com/office/powerpoint/2010/main" val="86943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E53C5E3-BEEB-A748-9675-897D2E5D8B2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15262" y="2459565"/>
            <a:ext cx="5014248" cy="3747628"/>
          </a:xfrm>
          <a:prstGeom prst="rect">
            <a:avLst/>
          </a:prstGeom>
        </p:spPr>
      </p:pic>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A: Strategie Verwendung nach-wachsender Baustoffe</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0"/>
          </p:nvPr>
        </p:nvSpPr>
        <p:spPr>
          <a:xfrm>
            <a:off x="614364" y="2459565"/>
            <a:ext cx="5722642" cy="4090926"/>
          </a:xfrm>
        </p:spPr>
        <p:txBody>
          <a:bodyPr/>
          <a:lstStyle/>
          <a:p>
            <a:r>
              <a:rPr lang="de-DE" dirty="0"/>
              <a:t>Ricola Kräuterzentrum, 2014</a:t>
            </a:r>
            <a:br>
              <a:rPr lang="de-DE" dirty="0"/>
            </a:br>
            <a:r>
              <a:rPr lang="de-DE" dirty="0"/>
              <a:t>Herzog de Meuron</a:t>
            </a:r>
          </a:p>
          <a:p>
            <a:r>
              <a:rPr lang="de-DE" dirty="0"/>
              <a:t>Stampflehm Außenwände aus vorgefertigten Elementen</a:t>
            </a:r>
          </a:p>
          <a:p>
            <a:r>
              <a:rPr lang="de-DE" dirty="0"/>
              <a:t>Lehm aus der nahen Umgebung </a:t>
            </a:r>
          </a:p>
          <a:p>
            <a:endParaRPr lang="de-DE" dirty="0"/>
          </a:p>
        </p:txBody>
      </p:sp>
      <p:sp>
        <p:nvSpPr>
          <p:cNvPr id="3" name="Textplatzhalter 2">
            <a:extLst>
              <a:ext uri="{FF2B5EF4-FFF2-40B4-BE49-F238E27FC236}">
                <a16:creationId xmlns:a16="http://schemas.microsoft.com/office/drawing/2014/main" id="{CB2BF4A5-D1EC-4B26-B7E8-CC15D605A06F}"/>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Herzog de Meuron </a:t>
            </a:r>
          </a:p>
        </p:txBody>
      </p:sp>
    </p:spTree>
    <p:extLst>
      <p:ext uri="{BB962C8B-B14F-4D97-AF65-F5344CB8AC3E}">
        <p14:creationId xmlns:p14="http://schemas.microsoft.com/office/powerpoint/2010/main" val="1267006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1C5C4C-D129-A0F3-D167-C96525CC64D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73768" y="2268182"/>
            <a:ext cx="5311396" cy="3564336"/>
          </a:xfrm>
          <a:prstGeom prst="rect">
            <a:avLst/>
          </a:prstGeom>
        </p:spPr>
      </p:pic>
      <p:pic>
        <p:nvPicPr>
          <p:cNvPr id="10" name="Grafik 4">
            <a:extLst>
              <a:ext uri="{FF2B5EF4-FFF2-40B4-BE49-F238E27FC236}">
                <a16:creationId xmlns:a16="http://schemas.microsoft.com/office/drawing/2014/main" id="{DF9517C5-D3C9-3015-B4F0-03B53BA7AC3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96000" y="2268182"/>
            <a:ext cx="5361074" cy="3564336"/>
          </a:xfrm>
          <a:prstGeom prst="rect">
            <a:avLst/>
          </a:prstGeom>
        </p:spPr>
      </p:pic>
      <p:sp>
        <p:nvSpPr>
          <p:cNvPr id="11" name="Titel 1">
            <a:extLst>
              <a:ext uri="{FF2B5EF4-FFF2-40B4-BE49-F238E27FC236}">
                <a16:creationId xmlns:a16="http://schemas.microsoft.com/office/drawing/2014/main" id="{D546A28F-3F42-A66F-CDFC-B819CCE883DD}"/>
              </a:ext>
            </a:extLst>
          </p:cNvPr>
          <p:cNvSpPr>
            <a:spLocks noGrp="1"/>
          </p:cNvSpPr>
          <p:nvPr>
            <p:ph type="title"/>
          </p:nvPr>
        </p:nvSpPr>
        <p:spPr/>
        <p:txBody>
          <a:bodyPr>
            <a:noAutofit/>
          </a:bodyPr>
          <a:lstStyle/>
          <a:p>
            <a:r>
              <a:rPr lang="de-DE" dirty="0"/>
              <a:t>Ricola Zentrum Stampflehm</a:t>
            </a:r>
          </a:p>
        </p:txBody>
      </p:sp>
      <p:sp>
        <p:nvSpPr>
          <p:cNvPr id="2" name="Textplatzhalter 2">
            <a:extLst>
              <a:ext uri="{FF2B5EF4-FFF2-40B4-BE49-F238E27FC236}">
                <a16:creationId xmlns:a16="http://schemas.microsoft.com/office/drawing/2014/main" id="{32698371-B6B7-F85D-C525-2EF22DB18169}"/>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Herzog de Meuron </a:t>
            </a:r>
          </a:p>
        </p:txBody>
      </p:sp>
    </p:spTree>
    <p:extLst>
      <p:ext uri="{BB962C8B-B14F-4D97-AF65-F5344CB8AC3E}">
        <p14:creationId xmlns:p14="http://schemas.microsoft.com/office/powerpoint/2010/main" val="801015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1C5C4C-D129-A0F3-D167-C96525CC64D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73768" y="2107747"/>
            <a:ext cx="5275770" cy="3759981"/>
          </a:xfrm>
          <a:prstGeom prst="rect">
            <a:avLst/>
          </a:prstGeom>
        </p:spPr>
      </p:pic>
      <p:pic>
        <p:nvPicPr>
          <p:cNvPr id="10" name="Grafik 4">
            <a:extLst>
              <a:ext uri="{FF2B5EF4-FFF2-40B4-BE49-F238E27FC236}">
                <a16:creationId xmlns:a16="http://schemas.microsoft.com/office/drawing/2014/main" id="{DF9517C5-D3C9-3015-B4F0-03B53BA7AC3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96000" y="2105552"/>
            <a:ext cx="5419135" cy="3759981"/>
          </a:xfrm>
          <a:prstGeom prst="rect">
            <a:avLst/>
          </a:prstGeom>
        </p:spPr>
      </p:pic>
      <p:sp>
        <p:nvSpPr>
          <p:cNvPr id="2" name="Titel 1">
            <a:extLst>
              <a:ext uri="{FF2B5EF4-FFF2-40B4-BE49-F238E27FC236}">
                <a16:creationId xmlns:a16="http://schemas.microsoft.com/office/drawing/2014/main" id="{E0C1D203-74AC-E11F-842B-B6197BD5338E}"/>
              </a:ext>
            </a:extLst>
          </p:cNvPr>
          <p:cNvSpPr>
            <a:spLocks noGrp="1"/>
          </p:cNvSpPr>
          <p:nvPr>
            <p:ph type="title"/>
          </p:nvPr>
        </p:nvSpPr>
        <p:spPr/>
        <p:txBody>
          <a:bodyPr>
            <a:noAutofit/>
          </a:bodyPr>
          <a:lstStyle/>
          <a:p>
            <a:r>
              <a:rPr lang="de-DE" dirty="0"/>
              <a:t>Ricola Zentrum Vorfertigung</a:t>
            </a:r>
          </a:p>
        </p:txBody>
      </p:sp>
      <p:sp>
        <p:nvSpPr>
          <p:cNvPr id="3" name="Textplatzhalter 2">
            <a:extLst>
              <a:ext uri="{FF2B5EF4-FFF2-40B4-BE49-F238E27FC236}">
                <a16:creationId xmlns:a16="http://schemas.microsoft.com/office/drawing/2014/main" id="{137E744F-2A30-10DB-0439-88E649F852BC}"/>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Herzog de Meuron </a:t>
            </a:r>
          </a:p>
        </p:txBody>
      </p:sp>
    </p:spTree>
    <p:extLst>
      <p:ext uri="{BB962C8B-B14F-4D97-AF65-F5344CB8AC3E}">
        <p14:creationId xmlns:p14="http://schemas.microsoft.com/office/powerpoint/2010/main" val="1095045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A Wiederverwendung von Bauteilen</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0"/>
          </p:nvPr>
        </p:nvSpPr>
        <p:spPr>
          <a:xfrm>
            <a:off x="614363" y="2111466"/>
            <a:ext cx="5031526" cy="4090926"/>
          </a:xfrm>
        </p:spPr>
        <p:txBody>
          <a:bodyPr>
            <a:normAutofit/>
          </a:bodyPr>
          <a:lstStyle/>
          <a:p>
            <a:r>
              <a:rPr lang="de-DE" dirty="0"/>
              <a:t>Wasserrettungsstation Friedrichshagen</a:t>
            </a:r>
            <a:br>
              <a:rPr lang="de-DE" dirty="0"/>
            </a:br>
            <a:r>
              <a:rPr lang="de-DE" dirty="0"/>
              <a:t>NBL Studio gGmbH + ZRS </a:t>
            </a:r>
          </a:p>
          <a:p>
            <a:r>
              <a:rPr lang="de-DE" dirty="0" err="1"/>
              <a:t>ReUse</a:t>
            </a:r>
            <a:r>
              <a:rPr lang="de-DE" dirty="0"/>
              <a:t> Pilotprojekt der BIM</a:t>
            </a:r>
          </a:p>
          <a:p>
            <a:r>
              <a:rPr lang="de-DE" dirty="0"/>
              <a:t>Wiederverwendung von tragenden und nicht tragenden Bauteilen.</a:t>
            </a:r>
          </a:p>
          <a:p>
            <a:endParaRPr lang="de-DE" dirty="0"/>
          </a:p>
        </p:txBody>
      </p:sp>
      <p:pic>
        <p:nvPicPr>
          <p:cNvPr id="6" name="Grafik 5">
            <a:extLst>
              <a:ext uri="{FF2B5EF4-FFF2-40B4-BE49-F238E27FC236}">
                <a16:creationId xmlns:a16="http://schemas.microsoft.com/office/drawing/2014/main" id="{814DA2BA-5F9B-FC55-ADA2-679F1FD02B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30466" y="2111466"/>
            <a:ext cx="5480110" cy="4095811"/>
          </a:xfrm>
          <a:prstGeom prst="rect">
            <a:avLst/>
          </a:prstGeom>
        </p:spPr>
      </p:pic>
      <p:sp>
        <p:nvSpPr>
          <p:cNvPr id="3" name="Textplatzhalter 2">
            <a:extLst>
              <a:ext uri="{FF2B5EF4-FFF2-40B4-BE49-F238E27FC236}">
                <a16:creationId xmlns:a16="http://schemas.microsoft.com/office/drawing/2014/main" id="{39B02FA7-FAA9-5057-70DF-9CCB34778546}"/>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NBL Studio gGmbH</a:t>
            </a:r>
          </a:p>
        </p:txBody>
      </p:sp>
    </p:spTree>
    <p:extLst>
      <p:ext uri="{BB962C8B-B14F-4D97-AF65-F5344CB8AC3E}">
        <p14:creationId xmlns:p14="http://schemas.microsoft.com/office/powerpoint/2010/main" val="3257836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D546A28F-3F42-A66F-CDFC-B819CCE883DD}"/>
              </a:ext>
            </a:extLst>
          </p:cNvPr>
          <p:cNvSpPr>
            <a:spLocks noGrp="1"/>
          </p:cNvSpPr>
          <p:nvPr>
            <p:ph type="title"/>
          </p:nvPr>
        </p:nvSpPr>
        <p:spPr/>
        <p:txBody>
          <a:bodyPr>
            <a:noAutofit/>
          </a:bodyPr>
          <a:lstStyle/>
          <a:p>
            <a:r>
              <a:rPr lang="de-DE" dirty="0"/>
              <a:t>Phase A Wiederverwendung von Bauteilen</a:t>
            </a:r>
          </a:p>
        </p:txBody>
      </p:sp>
      <p:pic>
        <p:nvPicPr>
          <p:cNvPr id="12" name="Grafik 11" descr="Ein Bild, das Kleidung, Person, Mann, Arbeitskleidung enthält.&#10;&#10;Automatisch generierte Beschreibung">
            <a:extLst>
              <a:ext uri="{FF2B5EF4-FFF2-40B4-BE49-F238E27FC236}">
                <a16:creationId xmlns:a16="http://schemas.microsoft.com/office/drawing/2014/main" id="{FAC241A8-D696-0FA9-CAF7-7B25518AFD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1736" y="2268181"/>
            <a:ext cx="5323427" cy="3572409"/>
          </a:xfrm>
          <a:prstGeom prst="rect">
            <a:avLst/>
          </a:prstGeom>
        </p:spPr>
      </p:pic>
      <p:pic>
        <p:nvPicPr>
          <p:cNvPr id="14" name="Grafik 13" descr="Ein Bild, das Wand, Im Haus, Kompositmaterial, Fußboden enthält.&#10;&#10;Automatisch generierte Beschreibung">
            <a:extLst>
              <a:ext uri="{FF2B5EF4-FFF2-40B4-BE49-F238E27FC236}">
                <a16:creationId xmlns:a16="http://schemas.microsoft.com/office/drawing/2014/main" id="{02E11E96-533D-2708-FF2D-F2F489F840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54491" y="2266479"/>
            <a:ext cx="5375773" cy="3574111"/>
          </a:xfrm>
          <a:prstGeom prst="rect">
            <a:avLst/>
          </a:prstGeom>
        </p:spPr>
      </p:pic>
      <p:sp>
        <p:nvSpPr>
          <p:cNvPr id="2" name="Textplatzhalter 2">
            <a:extLst>
              <a:ext uri="{FF2B5EF4-FFF2-40B4-BE49-F238E27FC236}">
                <a16:creationId xmlns:a16="http://schemas.microsoft.com/office/drawing/2014/main" id="{95CA538C-8431-6A50-86E7-7F5A64DAC3EE}"/>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NBL Studio gGmbH</a:t>
            </a:r>
          </a:p>
        </p:txBody>
      </p:sp>
    </p:spTree>
    <p:extLst>
      <p:ext uri="{BB962C8B-B14F-4D97-AF65-F5344CB8AC3E}">
        <p14:creationId xmlns:p14="http://schemas.microsoft.com/office/powerpoint/2010/main" val="3236219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
            <a:extLst>
              <a:ext uri="{FF2B5EF4-FFF2-40B4-BE49-F238E27FC236}">
                <a16:creationId xmlns:a16="http://schemas.microsoft.com/office/drawing/2014/main" id="{DF9517C5-D3C9-3015-B4F0-03B53BA7AC3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2268181"/>
            <a:ext cx="5536196" cy="3680767"/>
          </a:xfrm>
          <a:prstGeom prst="rect">
            <a:avLst/>
          </a:prstGeom>
        </p:spPr>
      </p:pic>
      <p:sp>
        <p:nvSpPr>
          <p:cNvPr id="11" name="Titel 1">
            <a:extLst>
              <a:ext uri="{FF2B5EF4-FFF2-40B4-BE49-F238E27FC236}">
                <a16:creationId xmlns:a16="http://schemas.microsoft.com/office/drawing/2014/main" id="{D546A28F-3F42-A66F-CDFC-B819CCE883DD}"/>
              </a:ext>
            </a:extLst>
          </p:cNvPr>
          <p:cNvSpPr>
            <a:spLocks noGrp="1"/>
          </p:cNvSpPr>
          <p:nvPr>
            <p:ph type="title"/>
          </p:nvPr>
        </p:nvSpPr>
        <p:spPr/>
        <p:txBody>
          <a:bodyPr>
            <a:noAutofit/>
          </a:bodyPr>
          <a:lstStyle/>
          <a:p>
            <a:r>
              <a:rPr lang="de-DE" dirty="0"/>
              <a:t>Phase A Wiederverwendung von Bauteilen</a:t>
            </a:r>
          </a:p>
        </p:txBody>
      </p:sp>
      <p:pic>
        <p:nvPicPr>
          <p:cNvPr id="8" name="Grafik 7">
            <a:extLst>
              <a:ext uri="{FF2B5EF4-FFF2-40B4-BE49-F238E27FC236}">
                <a16:creationId xmlns:a16="http://schemas.microsoft.com/office/drawing/2014/main" id="{BCD7846D-3BD4-776C-325A-69F942B002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00269" y="2268181"/>
            <a:ext cx="5484895" cy="3680767"/>
          </a:xfrm>
          <a:prstGeom prst="rect">
            <a:avLst/>
          </a:prstGeom>
        </p:spPr>
      </p:pic>
      <p:pic>
        <p:nvPicPr>
          <p:cNvPr id="12" name="Grafik 11">
            <a:extLst>
              <a:ext uri="{FF2B5EF4-FFF2-40B4-BE49-F238E27FC236}">
                <a16:creationId xmlns:a16="http://schemas.microsoft.com/office/drawing/2014/main" id="{FAC241A8-D696-0FA9-CAF7-7B25518AFD2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6200000">
            <a:off x="1402332" y="1366117"/>
            <a:ext cx="3680767" cy="5484896"/>
          </a:xfrm>
          <a:prstGeom prst="rect">
            <a:avLst/>
          </a:prstGeom>
        </p:spPr>
      </p:pic>
      <p:pic>
        <p:nvPicPr>
          <p:cNvPr id="14" name="Grafik 13" descr="Ein Bild, das Wand, Im Haus, Kompositmaterial, Fußboden enthält.&#10;&#10;Automatisch generierte Beschreibung">
            <a:extLst>
              <a:ext uri="{FF2B5EF4-FFF2-40B4-BE49-F238E27FC236}">
                <a16:creationId xmlns:a16="http://schemas.microsoft.com/office/drawing/2014/main" id="{02E11E96-533D-2708-FF2D-F2F489F8401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6000" y="2268181"/>
            <a:ext cx="5536194" cy="3680768"/>
          </a:xfrm>
          <a:prstGeom prst="rect">
            <a:avLst/>
          </a:prstGeom>
        </p:spPr>
      </p:pic>
      <p:pic>
        <p:nvPicPr>
          <p:cNvPr id="18" name="Grafik 17" descr="Ein Bild, das Person, Kleidung, Mann, Halten enthält.&#10;&#10;Automatisch generierte Beschreibung">
            <a:extLst>
              <a:ext uri="{FF2B5EF4-FFF2-40B4-BE49-F238E27FC236}">
                <a16:creationId xmlns:a16="http://schemas.microsoft.com/office/drawing/2014/main" id="{4977CDAD-D690-9C7F-19F8-FC966505705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96000" y="2268181"/>
            <a:ext cx="5536194" cy="3680768"/>
          </a:xfrm>
          <a:prstGeom prst="rect">
            <a:avLst/>
          </a:prstGeom>
        </p:spPr>
      </p:pic>
      <p:sp>
        <p:nvSpPr>
          <p:cNvPr id="3" name="Textplatzhalter 2">
            <a:extLst>
              <a:ext uri="{FF2B5EF4-FFF2-40B4-BE49-F238E27FC236}">
                <a16:creationId xmlns:a16="http://schemas.microsoft.com/office/drawing/2014/main" id="{D2103FEF-040D-0E00-908A-672DF7E7263F}"/>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NBL Studio gGmbH</a:t>
            </a:r>
          </a:p>
        </p:txBody>
      </p:sp>
    </p:spTree>
    <p:extLst>
      <p:ext uri="{BB962C8B-B14F-4D97-AF65-F5344CB8AC3E}">
        <p14:creationId xmlns:p14="http://schemas.microsoft.com/office/powerpoint/2010/main" val="1129056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noGrp="1" noRot="1" noMove="1" noResize="1" noEditPoints="1" noAdjustHandles="1" noChangeArrowheads="1" noChangeShapeType="1"/>
          </p:cNvSpPr>
          <p:nvPr/>
        </p:nvSpPr>
        <p:spPr>
          <a:xfrm>
            <a:off x="3828288" y="4081521"/>
            <a:ext cx="4535424" cy="1077218"/>
          </a:xfrm>
          <a:prstGeom prst="rect">
            <a:avLst/>
          </a:prstGeom>
          <a:noFill/>
        </p:spPr>
        <p:txBody>
          <a:bodyPr wrap="square" rtlCol="0">
            <a:spAutoFit/>
          </a:bodyPr>
          <a:lstStyle/>
          <a:p>
            <a:pPr algn="ctr"/>
            <a:r>
              <a:rPr lang="de-DE" sz="3200" b="1" u="sng" dirty="0">
                <a:solidFill>
                  <a:schemeClr val="bg1"/>
                </a:solidFill>
                <a:latin typeface="Neue Plak Wide Black" panose="020B0A07030202020204" pitchFamily="34" charset="0"/>
              </a:rPr>
              <a:t>Phase B</a:t>
            </a:r>
          </a:p>
          <a:p>
            <a:pPr algn="ctr"/>
            <a:r>
              <a:rPr lang="de-DE" sz="3200" dirty="0">
                <a:solidFill>
                  <a:schemeClr val="bg1"/>
                </a:solidFill>
                <a:effectLst/>
                <a:latin typeface="Neue Plak Wide Black" panose="020B0A07030202020204" pitchFamily="34" charset="0"/>
              </a:rPr>
              <a:t>Nutzungsphase</a:t>
            </a:r>
            <a:endParaRPr lang="de-DE" sz="3200" dirty="0">
              <a:solidFill>
                <a:schemeClr val="bg1"/>
              </a:solidFill>
              <a:latin typeface="Neue Plak Wide Black" panose="020B0A07030202020204" pitchFamily="34" charset="0"/>
            </a:endParaRPr>
          </a:p>
        </p:txBody>
      </p:sp>
    </p:spTree>
    <p:extLst>
      <p:ext uri="{BB962C8B-B14F-4D97-AF65-F5344CB8AC3E}">
        <p14:creationId xmlns:p14="http://schemas.microsoft.com/office/powerpoint/2010/main" val="3214900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lstStyle/>
          <a:p>
            <a:r>
              <a:rPr lang="de-DE" dirty="0"/>
              <a:t>Phase B</a:t>
            </a:r>
          </a:p>
        </p:txBody>
      </p:sp>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3">
            <a:alphaModFix amt="32000"/>
            <a:extLst>
              <a:ext uri="{28A0092B-C50C-407E-A947-70E740481C1C}">
                <a14:useLocalDpi xmlns:a14="http://schemas.microsoft.com/office/drawing/2010/main"/>
              </a:ext>
            </a:extLst>
          </a:blip>
          <a:stretch>
            <a:fillRect/>
          </a:stretch>
        </p:blipFill>
        <p:spPr>
          <a:xfrm>
            <a:off x="650851" y="2129172"/>
            <a:ext cx="8772740" cy="3750814"/>
          </a:xfrm>
          <a:prstGeom prst="rect">
            <a:avLst/>
          </a:prstGeom>
        </p:spPr>
      </p:pic>
      <p:pic>
        <p:nvPicPr>
          <p:cNvPr id="10" name="Grafik 9">
            <a:extLst>
              <a:ext uri="{FF2B5EF4-FFF2-40B4-BE49-F238E27FC236}">
                <a16:creationId xmlns:a16="http://schemas.microsoft.com/office/drawing/2014/main" id="{B367FD40-1CBC-3809-165D-8D28F2BC11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064" t="26872" r="40446" b="6114"/>
          <a:stretch/>
        </p:blipFill>
        <p:spPr>
          <a:xfrm>
            <a:off x="2901392" y="3132152"/>
            <a:ext cx="2937933" cy="2513525"/>
          </a:xfrm>
          <a:prstGeom prst="rect">
            <a:avLst/>
          </a:prstGeom>
        </p:spPr>
      </p:pic>
      <p:sp>
        <p:nvSpPr>
          <p:cNvPr id="3" name="Textplatzhalter 2">
            <a:extLst>
              <a:ext uri="{FF2B5EF4-FFF2-40B4-BE49-F238E27FC236}">
                <a16:creationId xmlns:a16="http://schemas.microsoft.com/office/drawing/2014/main" id="{025E8006-9BFC-9384-D24B-92228BA3DD98}"/>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extLst>
      <p:ext uri="{BB962C8B-B14F-4D97-AF65-F5344CB8AC3E}">
        <p14:creationId xmlns:p14="http://schemas.microsoft.com/office/powerpoint/2010/main" val="3959858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Betriebsphase</a:t>
            </a:r>
          </a:p>
        </p:txBody>
      </p:sp>
      <p:grpSp>
        <p:nvGrpSpPr>
          <p:cNvPr id="12" name="Gruppieren 11">
            <a:extLst>
              <a:ext uri="{FF2B5EF4-FFF2-40B4-BE49-F238E27FC236}">
                <a16:creationId xmlns:a16="http://schemas.microsoft.com/office/drawing/2014/main" id="{F00E4ABF-DF42-00B4-97DB-3D56EF2E83DD}"/>
              </a:ext>
            </a:extLst>
          </p:cNvPr>
          <p:cNvGrpSpPr/>
          <p:nvPr/>
        </p:nvGrpSpPr>
        <p:grpSpPr>
          <a:xfrm>
            <a:off x="697615" y="2033336"/>
            <a:ext cx="6942437" cy="4168275"/>
            <a:chOff x="2370005" y="1778001"/>
            <a:chExt cx="7451990" cy="4724400"/>
          </a:xfrm>
        </p:grpSpPr>
        <p:pic>
          <p:nvPicPr>
            <p:cNvPr id="5" name="Grafik 4">
              <a:extLst>
                <a:ext uri="{FF2B5EF4-FFF2-40B4-BE49-F238E27FC236}">
                  <a16:creationId xmlns:a16="http://schemas.microsoft.com/office/drawing/2014/main" id="{7C0CC948-EB88-7C9A-3582-387FA54279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63" t="6816" r="13616" b="3559"/>
            <a:stretch/>
          </p:blipFill>
          <p:spPr>
            <a:xfrm>
              <a:off x="2597460" y="2030419"/>
              <a:ext cx="6817766" cy="4322316"/>
            </a:xfrm>
            <a:prstGeom prst="rect">
              <a:avLst/>
            </a:prstGeom>
            <a:solidFill>
              <a:schemeClr val="bg1"/>
            </a:solidFill>
          </p:spPr>
        </p:pic>
        <p:pic>
          <p:nvPicPr>
            <p:cNvPr id="4" name="Grafik 3">
              <a:extLst>
                <a:ext uri="{FF2B5EF4-FFF2-40B4-BE49-F238E27FC236}">
                  <a16:creationId xmlns:a16="http://schemas.microsoft.com/office/drawing/2014/main" id="{7BF42772-9C87-5387-3356-9F600F732D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63" t="6816" r="13616" b="3559"/>
            <a:stretch/>
          </p:blipFill>
          <p:spPr>
            <a:xfrm>
              <a:off x="2370005" y="1778001"/>
              <a:ext cx="7451990" cy="4724400"/>
            </a:xfrm>
            <a:prstGeom prst="rect">
              <a:avLst/>
            </a:prstGeom>
            <a:solidFill>
              <a:schemeClr val="bg1"/>
            </a:solidFill>
          </p:spPr>
        </p:pic>
        <p:grpSp>
          <p:nvGrpSpPr>
            <p:cNvPr id="7" name="Gruppieren 6">
              <a:extLst>
                <a:ext uri="{FF2B5EF4-FFF2-40B4-BE49-F238E27FC236}">
                  <a16:creationId xmlns:a16="http://schemas.microsoft.com/office/drawing/2014/main" id="{45D67E4B-1E61-B482-6017-2D9495B42F67}"/>
                </a:ext>
              </a:extLst>
            </p:cNvPr>
            <p:cNvGrpSpPr/>
            <p:nvPr/>
          </p:nvGrpSpPr>
          <p:grpSpPr>
            <a:xfrm>
              <a:off x="2597460" y="1920276"/>
              <a:ext cx="6997080" cy="4322315"/>
              <a:chOff x="2597460" y="1920276"/>
              <a:chExt cx="6997080" cy="4322315"/>
            </a:xfrm>
          </p:grpSpPr>
          <p:sp>
            <p:nvSpPr>
              <p:cNvPr id="6" name="Rechteck 5">
                <a:extLst>
                  <a:ext uri="{FF2B5EF4-FFF2-40B4-BE49-F238E27FC236}">
                    <a16:creationId xmlns:a16="http://schemas.microsoft.com/office/drawing/2014/main" id="{9297226C-F537-E17A-B704-58EFCB468300}"/>
                  </a:ext>
                </a:extLst>
              </p:cNvPr>
              <p:cNvSpPr/>
              <p:nvPr/>
            </p:nvSpPr>
            <p:spPr>
              <a:xfrm>
                <a:off x="6006343" y="1920276"/>
                <a:ext cx="3588197" cy="2856005"/>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BF2B66F5-8CAA-FBAE-195D-1DF360B073F0}"/>
                  </a:ext>
                </a:extLst>
              </p:cNvPr>
              <p:cNvSpPr/>
              <p:nvPr/>
            </p:nvSpPr>
            <p:spPr>
              <a:xfrm>
                <a:off x="7045262" y="4776281"/>
                <a:ext cx="2549278" cy="1466310"/>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DC1DE34-85C4-57A4-077B-A4031C303FA5}"/>
                  </a:ext>
                </a:extLst>
              </p:cNvPr>
              <p:cNvSpPr/>
              <p:nvPr/>
            </p:nvSpPr>
            <p:spPr>
              <a:xfrm>
                <a:off x="6006342" y="4938012"/>
                <a:ext cx="1038919" cy="490010"/>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D782A6B-0346-D018-DF06-232210DAF6B9}"/>
                  </a:ext>
                </a:extLst>
              </p:cNvPr>
              <p:cNvSpPr/>
              <p:nvPr/>
            </p:nvSpPr>
            <p:spPr>
              <a:xfrm>
                <a:off x="2597460" y="1920276"/>
                <a:ext cx="3408883" cy="4322315"/>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 name="Textplatzhalter 2">
            <a:extLst>
              <a:ext uri="{FF2B5EF4-FFF2-40B4-BE49-F238E27FC236}">
                <a16:creationId xmlns:a16="http://schemas.microsoft.com/office/drawing/2014/main" id="{706F36D4-B811-D122-CB7B-873F51C41FB0}"/>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2935432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p:txBody>
          <a:bodyPr/>
          <a:lstStyle/>
          <a:p>
            <a:r>
              <a:rPr lang="de-DE" dirty="0"/>
              <a:t>Wie lange überleben Bauteile?</a:t>
            </a:r>
          </a:p>
        </p:txBody>
      </p:sp>
    </p:spTree>
    <p:extLst>
      <p:ext uri="{BB962C8B-B14F-4D97-AF65-F5344CB8AC3E}">
        <p14:creationId xmlns:p14="http://schemas.microsoft.com/office/powerpoint/2010/main" val="74732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549525"/>
            <a:ext cx="8424862" cy="2368550"/>
          </a:xfrm>
        </p:spPr>
        <p:txBody>
          <a:bodyPr/>
          <a:lstStyle/>
          <a:p>
            <a:r>
              <a:rPr lang="de-DE" dirty="0"/>
              <a:t>Opener: Wurde schon mal ein von Ihnen gebautes Objekt abgerissen? </a:t>
            </a:r>
          </a:p>
        </p:txBody>
      </p:sp>
    </p:spTree>
    <p:extLst>
      <p:ext uri="{BB962C8B-B14F-4D97-AF65-F5344CB8AC3E}">
        <p14:creationId xmlns:p14="http://schemas.microsoft.com/office/powerpoint/2010/main" val="434979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17" name="Textplatzhalter 2">
            <a:extLst>
              <a:ext uri="{FF2B5EF4-FFF2-40B4-BE49-F238E27FC236}">
                <a16:creationId xmlns:a16="http://schemas.microsoft.com/office/drawing/2014/main" id="{F17A9E32-CE14-60CE-9C85-F02D7445CD22}"/>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3" name="Picture 2">
            <a:extLst>
              <a:ext uri="{FF2B5EF4-FFF2-40B4-BE49-F238E27FC236}">
                <a16:creationId xmlns:a16="http://schemas.microsoft.com/office/drawing/2014/main" id="{A95C3759-F6E1-59CF-F351-BD958998ED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extLst>
      <p:ext uri="{BB962C8B-B14F-4D97-AF65-F5344CB8AC3E}">
        <p14:creationId xmlns:p14="http://schemas.microsoft.com/office/powerpoint/2010/main" val="861637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sp>
        <p:nvSpPr>
          <p:cNvPr id="5" name="Textplatzhalter 2">
            <a:extLst>
              <a:ext uri="{FF2B5EF4-FFF2-40B4-BE49-F238E27FC236}">
                <a16:creationId xmlns:a16="http://schemas.microsoft.com/office/drawing/2014/main" id="{BCBD4AC2-CB2A-7516-5A6C-AA6B67F6121A}"/>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6" name="Picture 5">
            <a:extLst>
              <a:ext uri="{FF2B5EF4-FFF2-40B4-BE49-F238E27FC236}">
                <a16:creationId xmlns:a16="http://schemas.microsoft.com/office/drawing/2014/main" id="{BAD5CBE5-3456-6EC5-BCBD-C214DAF89B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extLst>
      <p:ext uri="{BB962C8B-B14F-4D97-AF65-F5344CB8AC3E}">
        <p14:creationId xmlns:p14="http://schemas.microsoft.com/office/powerpoint/2010/main" val="2486065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F944C716-C690-0569-58D8-255BA9C4E2BA}"/>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FCD52886-0BA1-B77B-0CEA-933FFE8506D7}"/>
              </a:ext>
            </a:extLst>
          </p:cNvPr>
          <p:cNvSpPr txBox="1">
            <a:spLocks/>
          </p:cNvSpPr>
          <p:nvPr/>
        </p:nvSpPr>
        <p:spPr>
          <a:xfrm>
            <a:off x="5605674" y="351405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cxnSp>
        <p:nvCxnSpPr>
          <p:cNvPr id="10" name="Straight Connector 9">
            <a:extLst>
              <a:ext uri="{FF2B5EF4-FFF2-40B4-BE49-F238E27FC236}">
                <a16:creationId xmlns:a16="http://schemas.microsoft.com/office/drawing/2014/main" id="{1F3F9951-8636-3C06-3BDB-4AB3319EBF2A}"/>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A67BA8A9-D046-2BC9-1BE6-578A3A77B5C7}"/>
              </a:ext>
            </a:extLst>
          </p:cNvPr>
          <p:cNvSpPr txBox="1">
            <a:spLocks/>
          </p:cNvSpPr>
          <p:nvPr/>
        </p:nvSpPr>
        <p:spPr>
          <a:xfrm>
            <a:off x="5605674" y="431875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8" name="Textplatzhalter 2">
            <a:extLst>
              <a:ext uri="{FF2B5EF4-FFF2-40B4-BE49-F238E27FC236}">
                <a16:creationId xmlns:a16="http://schemas.microsoft.com/office/drawing/2014/main" id="{18E0E238-D5B7-113E-F2F3-C7138BB09ED2}"/>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5" name="Picture 4">
            <a:extLst>
              <a:ext uri="{FF2B5EF4-FFF2-40B4-BE49-F238E27FC236}">
                <a16:creationId xmlns:a16="http://schemas.microsoft.com/office/drawing/2014/main" id="{5B5B3A74-71C1-311B-37FB-E332DD6DA1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extLst>
      <p:ext uri="{BB962C8B-B14F-4D97-AF65-F5344CB8AC3E}">
        <p14:creationId xmlns:p14="http://schemas.microsoft.com/office/powerpoint/2010/main" val="668915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F944C716-C690-0569-58D8-255BA9C4E2BA}"/>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FCD52886-0BA1-B77B-0CEA-933FFE8506D7}"/>
              </a:ext>
            </a:extLst>
          </p:cNvPr>
          <p:cNvSpPr txBox="1">
            <a:spLocks/>
          </p:cNvSpPr>
          <p:nvPr/>
        </p:nvSpPr>
        <p:spPr>
          <a:xfrm>
            <a:off x="5605674" y="3550290"/>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sp>
        <p:nvSpPr>
          <p:cNvPr id="8" name="Textplatzhalter 43">
            <a:extLst>
              <a:ext uri="{FF2B5EF4-FFF2-40B4-BE49-F238E27FC236}">
                <a16:creationId xmlns:a16="http://schemas.microsoft.com/office/drawing/2014/main" id="{F1D8B218-B438-5A1A-705C-B05F39A47CD3}"/>
              </a:ext>
            </a:extLst>
          </p:cNvPr>
          <p:cNvSpPr txBox="1">
            <a:spLocks/>
          </p:cNvSpPr>
          <p:nvPr/>
        </p:nvSpPr>
        <p:spPr>
          <a:xfrm>
            <a:off x="5791796" y="391418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10 - 20 Jahren</a:t>
            </a:r>
          </a:p>
        </p:txBody>
      </p:sp>
      <p:cxnSp>
        <p:nvCxnSpPr>
          <p:cNvPr id="10" name="Straight Connector 9">
            <a:extLst>
              <a:ext uri="{FF2B5EF4-FFF2-40B4-BE49-F238E27FC236}">
                <a16:creationId xmlns:a16="http://schemas.microsoft.com/office/drawing/2014/main" id="{1F3F9951-8636-3C06-3BDB-4AB3319EBF2A}"/>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A67BA8A9-D046-2BC9-1BE6-578A3A77B5C7}"/>
              </a:ext>
            </a:extLst>
          </p:cNvPr>
          <p:cNvSpPr txBox="1">
            <a:spLocks/>
          </p:cNvSpPr>
          <p:nvPr/>
        </p:nvSpPr>
        <p:spPr>
          <a:xfrm>
            <a:off x="5605674" y="4380715"/>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12" name="Textplatzhalter 43">
            <a:extLst>
              <a:ext uri="{FF2B5EF4-FFF2-40B4-BE49-F238E27FC236}">
                <a16:creationId xmlns:a16="http://schemas.microsoft.com/office/drawing/2014/main" id="{15A1E461-2F6F-B3C2-924B-C2A25C7F3D62}"/>
              </a:ext>
            </a:extLst>
          </p:cNvPr>
          <p:cNvSpPr txBox="1">
            <a:spLocks/>
          </p:cNvSpPr>
          <p:nvPr/>
        </p:nvSpPr>
        <p:spPr>
          <a:xfrm>
            <a:off x="5791796" y="4744609"/>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5 - 10 Jahren</a:t>
            </a:r>
          </a:p>
        </p:txBody>
      </p:sp>
      <p:sp>
        <p:nvSpPr>
          <p:cNvPr id="5" name="Textplatzhalter 2">
            <a:extLst>
              <a:ext uri="{FF2B5EF4-FFF2-40B4-BE49-F238E27FC236}">
                <a16:creationId xmlns:a16="http://schemas.microsoft.com/office/drawing/2014/main" id="{AAA6E247-9D46-581D-61BF-9255F46E73CB}"/>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13" name="Picture 12">
            <a:extLst>
              <a:ext uri="{FF2B5EF4-FFF2-40B4-BE49-F238E27FC236}">
                <a16:creationId xmlns:a16="http://schemas.microsoft.com/office/drawing/2014/main" id="{93AC7281-6A4C-21CD-8F74-8E918F10A2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extLst>
      <p:ext uri="{BB962C8B-B14F-4D97-AF65-F5344CB8AC3E}">
        <p14:creationId xmlns:p14="http://schemas.microsoft.com/office/powerpoint/2010/main" val="821606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4EF3-1614-D192-EA2E-94F0D37A3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D8967-2FC8-CC6C-2E5E-68C1FBBE2F0F}"/>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D509EEA3-7905-81B8-8671-179E505A07CB}"/>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5B18F4F1-4F2B-9BD9-F1E8-8749F8B9B78B}"/>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3FB22191-9F3B-544D-E083-956AE0B3D743}"/>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D0D0B69D-E960-37AC-F26B-119B227F2684}"/>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685949B7-3090-9C29-F322-3FE9D8E5B95A}"/>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D57930B3-93BD-68D0-4AFE-86E73B4FF0E1}"/>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A5516C33-4D55-80BA-D5F6-85905B3E6EAE}"/>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E38BD484-91FB-5D77-5AB1-07D710C882D0}"/>
              </a:ext>
            </a:extLst>
          </p:cNvPr>
          <p:cNvSpPr txBox="1">
            <a:spLocks/>
          </p:cNvSpPr>
          <p:nvPr/>
        </p:nvSpPr>
        <p:spPr>
          <a:xfrm>
            <a:off x="5605674" y="3550290"/>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sp>
        <p:nvSpPr>
          <p:cNvPr id="8" name="Textplatzhalter 43">
            <a:extLst>
              <a:ext uri="{FF2B5EF4-FFF2-40B4-BE49-F238E27FC236}">
                <a16:creationId xmlns:a16="http://schemas.microsoft.com/office/drawing/2014/main" id="{FFF04E95-ACE0-1FED-2924-E7A348831A86}"/>
              </a:ext>
            </a:extLst>
          </p:cNvPr>
          <p:cNvSpPr txBox="1">
            <a:spLocks/>
          </p:cNvSpPr>
          <p:nvPr/>
        </p:nvSpPr>
        <p:spPr>
          <a:xfrm>
            <a:off x="5791796" y="391418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10 - 20 Jahren</a:t>
            </a:r>
          </a:p>
        </p:txBody>
      </p:sp>
      <p:cxnSp>
        <p:nvCxnSpPr>
          <p:cNvPr id="10" name="Straight Connector 9">
            <a:extLst>
              <a:ext uri="{FF2B5EF4-FFF2-40B4-BE49-F238E27FC236}">
                <a16:creationId xmlns:a16="http://schemas.microsoft.com/office/drawing/2014/main" id="{66596616-2F1A-31CC-7378-54C5B20A0A65}"/>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1DB63F7D-CF78-7ABA-16EA-68761E814656}"/>
              </a:ext>
            </a:extLst>
          </p:cNvPr>
          <p:cNvSpPr txBox="1">
            <a:spLocks/>
          </p:cNvSpPr>
          <p:nvPr/>
        </p:nvSpPr>
        <p:spPr>
          <a:xfrm>
            <a:off x="5605674" y="4380715"/>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12" name="Textplatzhalter 43">
            <a:extLst>
              <a:ext uri="{FF2B5EF4-FFF2-40B4-BE49-F238E27FC236}">
                <a16:creationId xmlns:a16="http://schemas.microsoft.com/office/drawing/2014/main" id="{889445C7-58DC-8125-3E8F-FE3E6225B422}"/>
              </a:ext>
            </a:extLst>
          </p:cNvPr>
          <p:cNvSpPr txBox="1">
            <a:spLocks/>
          </p:cNvSpPr>
          <p:nvPr/>
        </p:nvSpPr>
        <p:spPr>
          <a:xfrm>
            <a:off x="5791796" y="4744609"/>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5 - 10 Jahren</a:t>
            </a:r>
          </a:p>
        </p:txBody>
      </p:sp>
      <p:cxnSp>
        <p:nvCxnSpPr>
          <p:cNvPr id="5" name="Straight Connector 12">
            <a:extLst>
              <a:ext uri="{FF2B5EF4-FFF2-40B4-BE49-F238E27FC236}">
                <a16:creationId xmlns:a16="http://schemas.microsoft.com/office/drawing/2014/main" id="{1359D0D7-5220-1091-F9B3-A7ADD835C50F}"/>
              </a:ext>
            </a:extLst>
          </p:cNvPr>
          <p:cNvCxnSpPr>
            <a:cxnSpLocks/>
          </p:cNvCxnSpPr>
          <p:nvPr/>
        </p:nvCxnSpPr>
        <p:spPr>
          <a:xfrm>
            <a:off x="3183712" y="5504736"/>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cxnSp>
        <p:nvCxnSpPr>
          <p:cNvPr id="13" name="Straight Connector 19">
            <a:extLst>
              <a:ext uri="{FF2B5EF4-FFF2-40B4-BE49-F238E27FC236}">
                <a16:creationId xmlns:a16="http://schemas.microsoft.com/office/drawing/2014/main" id="{099339E2-27E6-D2FA-7065-87F7A02EB893}"/>
              </a:ext>
            </a:extLst>
          </p:cNvPr>
          <p:cNvCxnSpPr>
            <a:cxnSpLocks/>
          </p:cNvCxnSpPr>
          <p:nvPr/>
        </p:nvCxnSpPr>
        <p:spPr>
          <a:xfrm>
            <a:off x="4216671" y="6241855"/>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7" name="Textplatzhalter 43">
            <a:extLst>
              <a:ext uri="{FF2B5EF4-FFF2-40B4-BE49-F238E27FC236}">
                <a16:creationId xmlns:a16="http://schemas.microsoft.com/office/drawing/2014/main" id="{4379F729-EB52-25AC-37A9-CE3863140A6E}"/>
              </a:ext>
            </a:extLst>
          </p:cNvPr>
          <p:cNvSpPr txBox="1">
            <a:spLocks/>
          </p:cNvSpPr>
          <p:nvPr/>
        </p:nvSpPr>
        <p:spPr>
          <a:xfrm>
            <a:off x="5605674" y="519247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Grundrisse</a:t>
            </a:r>
          </a:p>
        </p:txBody>
      </p:sp>
      <p:sp>
        <p:nvSpPr>
          <p:cNvPr id="19" name="Textplatzhalter 43">
            <a:extLst>
              <a:ext uri="{FF2B5EF4-FFF2-40B4-BE49-F238E27FC236}">
                <a16:creationId xmlns:a16="http://schemas.microsoft.com/office/drawing/2014/main" id="{35D41534-C073-5A68-F21B-AA01E16E02AA}"/>
              </a:ext>
            </a:extLst>
          </p:cNvPr>
          <p:cNvSpPr txBox="1">
            <a:spLocks/>
          </p:cNvSpPr>
          <p:nvPr/>
        </p:nvSpPr>
        <p:spPr>
          <a:xfrm>
            <a:off x="6638633" y="5929597"/>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Grundstück</a:t>
            </a:r>
          </a:p>
        </p:txBody>
      </p:sp>
      <p:sp>
        <p:nvSpPr>
          <p:cNvPr id="20" name="Textplatzhalter 2">
            <a:extLst>
              <a:ext uri="{FF2B5EF4-FFF2-40B4-BE49-F238E27FC236}">
                <a16:creationId xmlns:a16="http://schemas.microsoft.com/office/drawing/2014/main" id="{D6F98EED-3C46-47A1-39C6-9F679ADE10D2}"/>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18" name="Picture 17">
            <a:extLst>
              <a:ext uri="{FF2B5EF4-FFF2-40B4-BE49-F238E27FC236}">
                <a16:creationId xmlns:a16="http://schemas.microsoft.com/office/drawing/2014/main" id="{2D62ED34-0D63-C2F5-4AFB-C7C707AF38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extLst>
      <p:ext uri="{BB962C8B-B14F-4D97-AF65-F5344CB8AC3E}">
        <p14:creationId xmlns:p14="http://schemas.microsoft.com/office/powerpoint/2010/main" val="4093688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9187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30 </a:t>
            </a:r>
            <a:r>
              <a:rPr lang="de-DE" dirty="0">
                <a:latin typeface="FreightText Pro Book" panose="02000603060000020004" pitchFamily="50" charset="0"/>
              </a:rPr>
              <a:t>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F944C716-C690-0569-58D8-255BA9C4E2BA}"/>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FCD52886-0BA1-B77B-0CEA-933FFE8506D7}"/>
              </a:ext>
            </a:extLst>
          </p:cNvPr>
          <p:cNvSpPr txBox="1">
            <a:spLocks/>
          </p:cNvSpPr>
          <p:nvPr/>
        </p:nvSpPr>
        <p:spPr>
          <a:xfrm>
            <a:off x="5605674" y="3550290"/>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sp>
        <p:nvSpPr>
          <p:cNvPr id="8" name="Textplatzhalter 43">
            <a:extLst>
              <a:ext uri="{FF2B5EF4-FFF2-40B4-BE49-F238E27FC236}">
                <a16:creationId xmlns:a16="http://schemas.microsoft.com/office/drawing/2014/main" id="{F1D8B218-B438-5A1A-705C-B05F39A47CD3}"/>
              </a:ext>
            </a:extLst>
          </p:cNvPr>
          <p:cNvSpPr txBox="1">
            <a:spLocks/>
          </p:cNvSpPr>
          <p:nvPr/>
        </p:nvSpPr>
        <p:spPr>
          <a:xfrm>
            <a:off x="5791796" y="391418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10 - 20 Jahren</a:t>
            </a:r>
          </a:p>
        </p:txBody>
      </p:sp>
      <p:cxnSp>
        <p:nvCxnSpPr>
          <p:cNvPr id="10" name="Straight Connector 9">
            <a:extLst>
              <a:ext uri="{FF2B5EF4-FFF2-40B4-BE49-F238E27FC236}">
                <a16:creationId xmlns:a16="http://schemas.microsoft.com/office/drawing/2014/main" id="{1F3F9951-8636-3C06-3BDB-4AB3319EBF2A}"/>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A67BA8A9-D046-2BC9-1BE6-578A3A77B5C7}"/>
              </a:ext>
            </a:extLst>
          </p:cNvPr>
          <p:cNvSpPr txBox="1">
            <a:spLocks/>
          </p:cNvSpPr>
          <p:nvPr/>
        </p:nvSpPr>
        <p:spPr>
          <a:xfrm>
            <a:off x="5605674" y="4380715"/>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12" name="Textplatzhalter 43">
            <a:extLst>
              <a:ext uri="{FF2B5EF4-FFF2-40B4-BE49-F238E27FC236}">
                <a16:creationId xmlns:a16="http://schemas.microsoft.com/office/drawing/2014/main" id="{15A1E461-2F6F-B3C2-924B-C2A25C7F3D62}"/>
              </a:ext>
            </a:extLst>
          </p:cNvPr>
          <p:cNvSpPr txBox="1">
            <a:spLocks/>
          </p:cNvSpPr>
          <p:nvPr/>
        </p:nvSpPr>
        <p:spPr>
          <a:xfrm>
            <a:off x="5791796" y="4744609"/>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5 - 10 Jahren</a:t>
            </a:r>
          </a:p>
        </p:txBody>
      </p:sp>
      <p:cxnSp>
        <p:nvCxnSpPr>
          <p:cNvPr id="13" name="Straight Connector 12">
            <a:extLst>
              <a:ext uri="{FF2B5EF4-FFF2-40B4-BE49-F238E27FC236}">
                <a16:creationId xmlns:a16="http://schemas.microsoft.com/office/drawing/2014/main" id="{DA4924D6-3ADA-729D-8EAE-71C0E9F4979A}"/>
              </a:ext>
            </a:extLst>
          </p:cNvPr>
          <p:cNvCxnSpPr>
            <a:cxnSpLocks/>
          </p:cNvCxnSpPr>
          <p:nvPr/>
        </p:nvCxnSpPr>
        <p:spPr>
          <a:xfrm>
            <a:off x="3183712" y="5504736"/>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7" name="Textplatzhalter 43">
            <a:extLst>
              <a:ext uri="{FF2B5EF4-FFF2-40B4-BE49-F238E27FC236}">
                <a16:creationId xmlns:a16="http://schemas.microsoft.com/office/drawing/2014/main" id="{274F981F-0A02-1DFE-CC2B-7B94019922D6}"/>
              </a:ext>
            </a:extLst>
          </p:cNvPr>
          <p:cNvSpPr txBox="1">
            <a:spLocks/>
          </p:cNvSpPr>
          <p:nvPr/>
        </p:nvSpPr>
        <p:spPr>
          <a:xfrm>
            <a:off x="5605674" y="519247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Grundrisse</a:t>
            </a:r>
          </a:p>
        </p:txBody>
      </p:sp>
      <p:sp>
        <p:nvSpPr>
          <p:cNvPr id="18" name="Textplatzhalter 43">
            <a:extLst>
              <a:ext uri="{FF2B5EF4-FFF2-40B4-BE49-F238E27FC236}">
                <a16:creationId xmlns:a16="http://schemas.microsoft.com/office/drawing/2014/main" id="{7C18BAF2-2CE1-C831-1C48-B8613D9B0E11}"/>
              </a:ext>
            </a:extLst>
          </p:cNvPr>
          <p:cNvSpPr txBox="1">
            <a:spLocks/>
          </p:cNvSpPr>
          <p:nvPr/>
        </p:nvSpPr>
        <p:spPr>
          <a:xfrm>
            <a:off x="5791796" y="5556372"/>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10 - 15 Jahren</a:t>
            </a:r>
          </a:p>
        </p:txBody>
      </p:sp>
      <p:cxnSp>
        <p:nvCxnSpPr>
          <p:cNvPr id="20" name="Straight Connector 19">
            <a:extLst>
              <a:ext uri="{FF2B5EF4-FFF2-40B4-BE49-F238E27FC236}">
                <a16:creationId xmlns:a16="http://schemas.microsoft.com/office/drawing/2014/main" id="{95191670-C8FA-F8E5-B833-18B1A56CC289}"/>
              </a:ext>
            </a:extLst>
          </p:cNvPr>
          <p:cNvCxnSpPr>
            <a:cxnSpLocks/>
          </p:cNvCxnSpPr>
          <p:nvPr/>
        </p:nvCxnSpPr>
        <p:spPr>
          <a:xfrm>
            <a:off x="4216671" y="6241855"/>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21" name="Textplatzhalter 43">
            <a:extLst>
              <a:ext uri="{FF2B5EF4-FFF2-40B4-BE49-F238E27FC236}">
                <a16:creationId xmlns:a16="http://schemas.microsoft.com/office/drawing/2014/main" id="{8D43DE8B-2C28-6421-6227-156F62C0C0AE}"/>
              </a:ext>
            </a:extLst>
          </p:cNvPr>
          <p:cNvSpPr txBox="1">
            <a:spLocks/>
          </p:cNvSpPr>
          <p:nvPr/>
        </p:nvSpPr>
        <p:spPr>
          <a:xfrm>
            <a:off x="6638633" y="5929597"/>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Grundstück</a:t>
            </a:r>
          </a:p>
        </p:txBody>
      </p:sp>
      <p:sp>
        <p:nvSpPr>
          <p:cNvPr id="22" name="Textplatzhalter 43">
            <a:extLst>
              <a:ext uri="{FF2B5EF4-FFF2-40B4-BE49-F238E27FC236}">
                <a16:creationId xmlns:a16="http://schemas.microsoft.com/office/drawing/2014/main" id="{02486130-C067-C722-9053-E4BF9139A0B8}"/>
              </a:ext>
            </a:extLst>
          </p:cNvPr>
          <p:cNvSpPr txBox="1">
            <a:spLocks/>
          </p:cNvSpPr>
          <p:nvPr/>
        </p:nvSpPr>
        <p:spPr>
          <a:xfrm>
            <a:off x="6824755" y="629349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&gt; 200 Jahren</a:t>
            </a:r>
          </a:p>
        </p:txBody>
      </p:sp>
      <p:sp>
        <p:nvSpPr>
          <p:cNvPr id="5" name="Textplatzhalter 2">
            <a:extLst>
              <a:ext uri="{FF2B5EF4-FFF2-40B4-BE49-F238E27FC236}">
                <a16:creationId xmlns:a16="http://schemas.microsoft.com/office/drawing/2014/main" id="{C5F6EFAC-9DC3-7287-E06F-D8247EA81A31}"/>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19" name="Picture 18">
            <a:extLst>
              <a:ext uri="{FF2B5EF4-FFF2-40B4-BE49-F238E27FC236}">
                <a16:creationId xmlns:a16="http://schemas.microsoft.com/office/drawing/2014/main" id="{02FFC3C8-9CDD-95E9-B9BC-67EEAF808B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extLst>
      <p:ext uri="{BB962C8B-B14F-4D97-AF65-F5344CB8AC3E}">
        <p14:creationId xmlns:p14="http://schemas.microsoft.com/office/powerpoint/2010/main" val="2490317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1FB9786-4A46-EBDF-E9A4-B2B75C117EA6}"/>
              </a:ext>
            </a:extLst>
          </p:cNvPr>
          <p:cNvSpPr>
            <a:spLocks noGrp="1"/>
          </p:cNvSpPr>
          <p:nvPr>
            <p:ph type="title"/>
          </p:nvPr>
        </p:nvSpPr>
        <p:spPr/>
        <p:txBody>
          <a:bodyPr>
            <a:noAutofit/>
          </a:bodyPr>
          <a:lstStyle/>
          <a:p>
            <a:r>
              <a:rPr lang="de-DE" dirty="0"/>
              <a:t>Welche Faktoren in der Betriebsphase beeinflussen die Nachhaltigkeit? </a:t>
            </a:r>
          </a:p>
        </p:txBody>
      </p:sp>
      <p:sp>
        <p:nvSpPr>
          <p:cNvPr id="5" name="Textplatzhalter 4">
            <a:extLst>
              <a:ext uri="{FF2B5EF4-FFF2-40B4-BE49-F238E27FC236}">
                <a16:creationId xmlns:a16="http://schemas.microsoft.com/office/drawing/2014/main" id="{5948F4AA-2032-FD12-23E0-4202D1E95BE8}"/>
              </a:ext>
            </a:extLst>
          </p:cNvPr>
          <p:cNvSpPr>
            <a:spLocks noGrp="1"/>
          </p:cNvSpPr>
          <p:nvPr>
            <p:ph type="body" sz="quarter" idx="12"/>
          </p:nvPr>
        </p:nvSpPr>
        <p:spPr>
          <a:xfrm>
            <a:off x="662490" y="3176155"/>
            <a:ext cx="6643062" cy="4380489"/>
          </a:xfrm>
        </p:spPr>
        <p:txBody>
          <a:bodyPr>
            <a:normAutofit/>
          </a:bodyPr>
          <a:lstStyle/>
          <a:p>
            <a:r>
              <a:rPr lang="de-DE" sz="2400" dirty="0"/>
              <a:t>Längste Lebenszyklusphase. Wenn diese verlängert wird, können Herstellung/ Errichtung/ Rückbau Umweltkosten vermieden werden.</a:t>
            </a:r>
          </a:p>
          <a:p>
            <a:r>
              <a:rPr lang="de-DE" sz="2400" dirty="0"/>
              <a:t>Austauschzyklen und Lebensdauer von Materialien sind entscheidend</a:t>
            </a:r>
          </a:p>
          <a:p>
            <a:r>
              <a:rPr lang="de-DE" sz="2400" dirty="0"/>
              <a:t>Gebäudeplanung hat wesentlichen Einfluss auf Lebensdauer des Gebäudes</a:t>
            </a:r>
          </a:p>
          <a:p>
            <a:r>
              <a:rPr lang="de-DE" sz="2400" dirty="0"/>
              <a:t>Energieverbrauch</a:t>
            </a:r>
          </a:p>
          <a:p>
            <a:endParaRPr lang="de-DE" dirty="0"/>
          </a:p>
        </p:txBody>
      </p:sp>
      <p:pic>
        <p:nvPicPr>
          <p:cNvPr id="7" name="Picture Placeholder 5">
            <a:extLst>
              <a:ext uri="{FF2B5EF4-FFF2-40B4-BE49-F238E27FC236}">
                <a16:creationId xmlns:a16="http://schemas.microsoft.com/office/drawing/2014/main" id="{0AFC6847-D059-C979-537F-AE4B4F2AD306}"/>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
        <p:nvSpPr>
          <p:cNvPr id="2" name="Textplatzhalter 2">
            <a:extLst>
              <a:ext uri="{FF2B5EF4-FFF2-40B4-BE49-F238E27FC236}">
                <a16:creationId xmlns:a16="http://schemas.microsoft.com/office/drawing/2014/main" id="{8D520594-32AB-CFD0-1B10-D31D17F4BDE7}"/>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Natural Building Lab </a:t>
            </a:r>
          </a:p>
        </p:txBody>
      </p:sp>
    </p:spTree>
    <p:extLst>
      <p:ext uri="{BB962C8B-B14F-4D97-AF65-F5344CB8AC3E}">
        <p14:creationId xmlns:p14="http://schemas.microsoft.com/office/powerpoint/2010/main" val="2850853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F7D8E-BF13-2BFB-4390-AEC4371CB3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FA24D2-AD16-5E0F-E990-37BE371BE66E}"/>
              </a:ext>
            </a:extLst>
          </p:cNvPr>
          <p:cNvSpPr>
            <a:spLocks noGrp="1"/>
          </p:cNvSpPr>
          <p:nvPr>
            <p:ph type="title"/>
          </p:nvPr>
        </p:nvSpPr>
        <p:spPr/>
        <p:txBody>
          <a:bodyPr>
            <a:noAutofit/>
          </a:bodyPr>
          <a:lstStyle/>
          <a:p>
            <a:r>
              <a:rPr lang="de-DE" dirty="0"/>
              <a:t>Auf Bauteil/Systemebene:</a:t>
            </a:r>
          </a:p>
        </p:txBody>
      </p:sp>
      <p:sp>
        <p:nvSpPr>
          <p:cNvPr id="4" name="Textplatzhalter 3">
            <a:extLst>
              <a:ext uri="{FF2B5EF4-FFF2-40B4-BE49-F238E27FC236}">
                <a16:creationId xmlns:a16="http://schemas.microsoft.com/office/drawing/2014/main" id="{9FBCAAD9-5A62-DD71-AE81-EC988544E2CE}"/>
              </a:ext>
            </a:extLst>
          </p:cNvPr>
          <p:cNvSpPr>
            <a:spLocks noGrp="1"/>
          </p:cNvSpPr>
          <p:nvPr>
            <p:ph type="body" sz="quarter" idx="12"/>
          </p:nvPr>
        </p:nvSpPr>
        <p:spPr>
          <a:xfrm>
            <a:off x="505250" y="2477511"/>
            <a:ext cx="6643062" cy="4380489"/>
          </a:xfrm>
        </p:spPr>
        <p:txBody>
          <a:bodyPr>
            <a:normAutofit/>
          </a:bodyPr>
          <a:lstStyle/>
          <a:p>
            <a:r>
              <a:rPr lang="de-DE" sz="2400" dirty="0"/>
              <a:t>Robuste Details</a:t>
            </a:r>
          </a:p>
          <a:p>
            <a:r>
              <a:rPr lang="de-DE" sz="2400" dirty="0"/>
              <a:t>Materialgerecht Entwerfen / Ausführen</a:t>
            </a:r>
          </a:p>
          <a:p>
            <a:r>
              <a:rPr lang="de-DE" sz="2400" dirty="0"/>
              <a:t>TGA vereinfachen</a:t>
            </a:r>
          </a:p>
          <a:p>
            <a:endParaRPr lang="de-DE" dirty="0">
              <a:solidFill>
                <a:srgbClr val="182952"/>
              </a:solidFill>
              <a:latin typeface="FreightText Pro Bold" panose="02000803080000020004" pitchFamily="50" charset="0"/>
            </a:endParaRPr>
          </a:p>
          <a:p>
            <a:endParaRPr lang="de-DE" dirty="0">
              <a:solidFill>
                <a:srgbClr val="182952"/>
              </a:solidFill>
              <a:latin typeface="FreightText Pro Bold" panose="02000803080000020004" pitchFamily="50" charset="0"/>
            </a:endParaRPr>
          </a:p>
        </p:txBody>
      </p:sp>
      <p:pic>
        <p:nvPicPr>
          <p:cNvPr id="9" name="Picture Placeholder 5">
            <a:extLst>
              <a:ext uri="{FF2B5EF4-FFF2-40B4-BE49-F238E27FC236}">
                <a16:creationId xmlns:a16="http://schemas.microsoft.com/office/drawing/2014/main" id="{5A7C6BC9-B29B-AD8E-939E-512C322BBD09}"/>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prstGeom prst="rect">
            <a:avLst/>
          </a:prstGeom>
        </p:spPr>
      </p:pic>
      <p:sp>
        <p:nvSpPr>
          <p:cNvPr id="6" name="Textplatzhalter 2">
            <a:extLst>
              <a:ext uri="{FF2B5EF4-FFF2-40B4-BE49-F238E27FC236}">
                <a16:creationId xmlns:a16="http://schemas.microsoft.com/office/drawing/2014/main" id="{F879E1B9-4841-87DB-06A2-58380F85E93B}"/>
              </a:ext>
            </a:extLst>
          </p:cNvPr>
          <p:cNvSpPr txBox="1">
            <a:spLocks/>
          </p:cNvSpPr>
          <p:nvPr/>
        </p:nvSpPr>
        <p:spPr>
          <a:xfrm>
            <a:off x="603805" y="6214715"/>
            <a:ext cx="3739617"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1200" dirty="0"/>
          </a:p>
        </p:txBody>
      </p:sp>
      <p:sp>
        <p:nvSpPr>
          <p:cNvPr id="3" name="Textplatzhalter 2">
            <a:extLst>
              <a:ext uri="{FF2B5EF4-FFF2-40B4-BE49-F238E27FC236}">
                <a16:creationId xmlns:a16="http://schemas.microsoft.com/office/drawing/2014/main" id="{CD859F9E-4C1B-2F80-4A98-8B652FF9170F}"/>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ZRS-Architekten</a:t>
            </a:r>
          </a:p>
        </p:txBody>
      </p:sp>
    </p:spTree>
    <p:extLst>
      <p:ext uri="{BB962C8B-B14F-4D97-AF65-F5344CB8AC3E}">
        <p14:creationId xmlns:p14="http://schemas.microsoft.com/office/powerpoint/2010/main" val="3946152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Auf Gebäudeebene</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2"/>
          </p:nvPr>
        </p:nvSpPr>
        <p:spPr/>
        <p:txBody>
          <a:bodyPr>
            <a:normAutofit/>
          </a:bodyPr>
          <a:lstStyle/>
          <a:p>
            <a:r>
              <a:rPr lang="de-DE" sz="2400" dirty="0"/>
              <a:t>Kultureller und Sozialer Wert</a:t>
            </a:r>
          </a:p>
          <a:p>
            <a:r>
              <a:rPr lang="de-DE" sz="2400" dirty="0"/>
              <a:t>Umnutzbarkeit</a:t>
            </a:r>
          </a:p>
          <a:p>
            <a:r>
              <a:rPr lang="de-DE" sz="2400" dirty="0"/>
              <a:t>Anpassbarkeit/ Reparierbarkeit</a:t>
            </a:r>
          </a:p>
          <a:p>
            <a:r>
              <a:rPr lang="de-DE" sz="2400" dirty="0"/>
              <a:t>Erweiterbarkeit</a:t>
            </a:r>
          </a:p>
          <a:p>
            <a:endParaRPr lang="de-DE" dirty="0">
              <a:solidFill>
                <a:srgbClr val="182952"/>
              </a:solidFill>
              <a:latin typeface="FreightText Pro Bold" panose="02000803080000020004" pitchFamily="50" charset="0"/>
            </a:endParaRPr>
          </a:p>
        </p:txBody>
      </p:sp>
      <p:pic>
        <p:nvPicPr>
          <p:cNvPr id="8" name="Picture Placeholder 5">
            <a:extLst>
              <a:ext uri="{FF2B5EF4-FFF2-40B4-BE49-F238E27FC236}">
                <a16:creationId xmlns:a16="http://schemas.microsoft.com/office/drawing/2014/main" id="{CBDFD61B-74A9-721B-939E-4F7810C783C9}"/>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prstGeom prst="rect">
            <a:avLst/>
          </a:prstGeom>
        </p:spPr>
      </p:pic>
      <p:sp>
        <p:nvSpPr>
          <p:cNvPr id="6" name="Textplatzhalter 2">
            <a:extLst>
              <a:ext uri="{FF2B5EF4-FFF2-40B4-BE49-F238E27FC236}">
                <a16:creationId xmlns:a16="http://schemas.microsoft.com/office/drawing/2014/main" id="{7E8F7D57-D3F1-2BA8-B198-5A872E08A977}"/>
              </a:ext>
            </a:extLst>
          </p:cNvPr>
          <p:cNvSpPr txBox="1">
            <a:spLocks/>
          </p:cNvSpPr>
          <p:nvPr/>
        </p:nvSpPr>
        <p:spPr>
          <a:xfrm>
            <a:off x="603805" y="6214715"/>
            <a:ext cx="3739617"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1200" dirty="0"/>
          </a:p>
        </p:txBody>
      </p:sp>
      <p:sp>
        <p:nvSpPr>
          <p:cNvPr id="3" name="Textplatzhalter 2">
            <a:extLst>
              <a:ext uri="{FF2B5EF4-FFF2-40B4-BE49-F238E27FC236}">
                <a16:creationId xmlns:a16="http://schemas.microsoft.com/office/drawing/2014/main" id="{C42D5DE7-0428-BBAB-355D-341C02C45F9B}"/>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ZRS-Architekten / Matthew Crabbe</a:t>
            </a:r>
          </a:p>
        </p:txBody>
      </p:sp>
    </p:spTree>
    <p:extLst>
      <p:ext uri="{BB962C8B-B14F-4D97-AF65-F5344CB8AC3E}">
        <p14:creationId xmlns:p14="http://schemas.microsoft.com/office/powerpoint/2010/main" val="2424117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lstStyle/>
          <a:p>
            <a:r>
              <a:rPr lang="de-DE" dirty="0"/>
              <a:t>Exkurs: Betriebsenergie / Graue Energie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 </a:t>
            </a:r>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454718" y="6069039"/>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Textplatzhalter 2">
            <a:extLst>
              <a:ext uri="{FF2B5EF4-FFF2-40B4-BE49-F238E27FC236}">
                <a16:creationId xmlns:a16="http://schemas.microsoft.com/office/drawing/2014/main" id="{3C251D27-D7C8-6904-FBAF-1551A124E75C}"/>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3958275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406650"/>
            <a:ext cx="8424862" cy="2368550"/>
          </a:xfrm>
        </p:spPr>
        <p:txBody>
          <a:bodyPr/>
          <a:lstStyle/>
          <a:p>
            <a:r>
              <a:rPr lang="de-DE" dirty="0"/>
              <a:t>Wie lange überlebt ein Gebäude…? </a:t>
            </a:r>
          </a:p>
        </p:txBody>
      </p:sp>
    </p:spTree>
    <p:extLst>
      <p:ext uri="{BB962C8B-B14F-4D97-AF65-F5344CB8AC3E}">
        <p14:creationId xmlns:p14="http://schemas.microsoft.com/office/powerpoint/2010/main" val="787699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BD408D-CCC8-E50F-1ED0-302BE784D4D5}"/>
              </a:ext>
            </a:extLst>
          </p:cNvPr>
          <p:cNvSpPr/>
          <p:nvPr/>
        </p:nvSpPr>
        <p:spPr>
          <a:xfrm>
            <a:off x="635000" y="3513667"/>
            <a:ext cx="9797109"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lstStyle/>
          <a:p>
            <a:r>
              <a:rPr lang="de-DE" dirty="0"/>
              <a:t>Exkurs: Betriebsenergie / Graue Energie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9797111"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5147187" y="5753630"/>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97873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974996"/>
            <a:ext cx="2545448" cy="867937"/>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3442915" y="3544907"/>
            <a:ext cx="6989192" cy="430089"/>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081299" y="6068547"/>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Textplatzhalter 36">
            <a:extLst>
              <a:ext uri="{FF2B5EF4-FFF2-40B4-BE49-F238E27FC236}">
                <a16:creationId xmlns:a16="http://schemas.microsoft.com/office/drawing/2014/main" id="{E0E95F16-F083-71E0-2E98-D46339248383}"/>
              </a:ext>
            </a:extLst>
          </p:cNvPr>
          <p:cNvSpPr txBox="1">
            <a:spLocks/>
          </p:cNvSpPr>
          <p:nvPr/>
        </p:nvSpPr>
        <p:spPr>
          <a:xfrm>
            <a:off x="2946400" y="6225189"/>
            <a:ext cx="3343700"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 Energetische Sanierung </a:t>
            </a:r>
          </a:p>
        </p:txBody>
      </p:sp>
      <p:grpSp>
        <p:nvGrpSpPr>
          <p:cNvPr id="10" name="Gruppieren 9">
            <a:extLst>
              <a:ext uri="{FF2B5EF4-FFF2-40B4-BE49-F238E27FC236}">
                <a16:creationId xmlns:a16="http://schemas.microsoft.com/office/drawing/2014/main" id="{3E5D1A2B-0DB1-E641-A6F9-D20143CCF668}"/>
              </a:ext>
            </a:extLst>
          </p:cNvPr>
          <p:cNvGrpSpPr/>
          <p:nvPr/>
        </p:nvGrpSpPr>
        <p:grpSpPr>
          <a:xfrm>
            <a:off x="5930573" y="5917661"/>
            <a:ext cx="871998" cy="744645"/>
            <a:chOff x="6034004" y="5891917"/>
            <a:chExt cx="871998" cy="744645"/>
          </a:xfrm>
        </p:grpSpPr>
        <p:sp>
          <p:nvSpPr>
            <p:cNvPr id="30" name="Action Button: Home 29">
              <a:hlinkClick r:id="" action="ppaction://noaction" highlightClick="1"/>
              <a:extLst>
                <a:ext uri="{FF2B5EF4-FFF2-40B4-BE49-F238E27FC236}">
                  <a16:creationId xmlns:a16="http://schemas.microsoft.com/office/drawing/2014/main" id="{0B15A677-7DA4-5E9C-DDAF-37E43A468247}"/>
                </a:ext>
              </a:extLst>
            </p:cNvPr>
            <p:cNvSpPr/>
            <p:nvPr/>
          </p:nvSpPr>
          <p:spPr>
            <a:xfrm>
              <a:off x="6034004" y="6040214"/>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1" name="Straight Connector 30">
              <a:extLst>
                <a:ext uri="{FF2B5EF4-FFF2-40B4-BE49-F238E27FC236}">
                  <a16:creationId xmlns:a16="http://schemas.microsoft.com/office/drawing/2014/main" id="{820C8D07-2407-6F50-D11F-0A7F238AE9A4}"/>
                </a:ext>
              </a:extLst>
            </p:cNvPr>
            <p:cNvCxnSpPr/>
            <p:nvPr/>
          </p:nvCxnSpPr>
          <p:spPr>
            <a:xfrm flipV="1">
              <a:off x="6743121" y="6054798"/>
              <a:ext cx="0" cy="51533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45D48EB-52DA-B10E-1C98-D564608773B9}"/>
                </a:ext>
              </a:extLst>
            </p:cNvPr>
            <p:cNvCxnSpPr/>
            <p:nvPr/>
          </p:nvCxnSpPr>
          <p:spPr>
            <a:xfrm flipV="1">
              <a:off x="6743121" y="5891917"/>
              <a:ext cx="162881" cy="16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2D64394-C15A-33DC-EB90-82D2B6696BD4}"/>
                </a:ext>
              </a:extLst>
            </p:cNvPr>
            <p:cNvCxnSpPr>
              <a:cxnSpLocks/>
            </p:cNvCxnSpPr>
            <p:nvPr/>
          </p:nvCxnSpPr>
          <p:spPr>
            <a:xfrm flipH="1" flipV="1">
              <a:off x="6743121" y="6054798"/>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E098E59-9BC3-442C-6386-D810D2744C78}"/>
                </a:ext>
              </a:extLst>
            </p:cNvPr>
            <p:cNvCxnSpPr>
              <a:cxnSpLocks/>
            </p:cNvCxnSpPr>
            <p:nvPr/>
          </p:nvCxnSpPr>
          <p:spPr>
            <a:xfrm flipH="1" flipV="1">
              <a:off x="6560241" y="6040214"/>
              <a:ext cx="192157" cy="3181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07AEB9E-82EE-CC95-5F7A-92EC412238DA}"/>
                </a:ext>
              </a:extLst>
            </p:cNvPr>
            <p:cNvCxnSpPr>
              <a:cxnSpLocks/>
            </p:cNvCxnSpPr>
            <p:nvPr/>
          </p:nvCxnSpPr>
          <p:spPr>
            <a:xfrm flipV="1">
              <a:off x="6219768" y="6117311"/>
              <a:ext cx="178179" cy="184975"/>
            </a:xfrm>
            <a:prstGeom prst="line">
              <a:avLst/>
            </a:prstGeom>
          </p:spPr>
          <p:style>
            <a:lnRef idx="2">
              <a:schemeClr val="accent1"/>
            </a:lnRef>
            <a:fillRef idx="0">
              <a:schemeClr val="accent1"/>
            </a:fillRef>
            <a:effectRef idx="1">
              <a:schemeClr val="accent1"/>
            </a:effectRef>
            <a:fontRef idx="minor">
              <a:schemeClr val="tx1"/>
            </a:fontRef>
          </p:style>
        </p:cxnSp>
        <p:sp>
          <p:nvSpPr>
            <p:cNvPr id="36" name="Sun 35">
              <a:extLst>
                <a:ext uri="{FF2B5EF4-FFF2-40B4-BE49-F238E27FC236}">
                  <a16:creationId xmlns:a16="http://schemas.microsoft.com/office/drawing/2014/main" id="{914F4477-0BFC-867C-B610-45937F3088B1}"/>
                </a:ext>
              </a:extLst>
            </p:cNvPr>
            <p:cNvSpPr/>
            <p:nvPr/>
          </p:nvSpPr>
          <p:spPr>
            <a:xfrm>
              <a:off x="6058978" y="5980689"/>
              <a:ext cx="150309" cy="150309"/>
            </a:xfrm>
            <a:prstGeom prst="su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7" name="Textplatzhalter 36">
            <a:extLst>
              <a:ext uri="{FF2B5EF4-FFF2-40B4-BE49-F238E27FC236}">
                <a16:creationId xmlns:a16="http://schemas.microsoft.com/office/drawing/2014/main" id="{96AA9ECC-D7E9-ACC9-3831-E6CF9409DB9D}"/>
              </a:ext>
            </a:extLst>
          </p:cNvPr>
          <p:cNvSpPr txBox="1">
            <a:spLocks/>
          </p:cNvSpPr>
          <p:nvPr/>
        </p:nvSpPr>
        <p:spPr>
          <a:xfrm>
            <a:off x="3010659" y="3544907"/>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Sanierung</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8" name="Textplatzhalter 2">
            <a:extLst>
              <a:ext uri="{FF2B5EF4-FFF2-40B4-BE49-F238E27FC236}">
                <a16:creationId xmlns:a16="http://schemas.microsoft.com/office/drawing/2014/main" id="{226ADD1E-4298-B7A5-A8FE-4097DA299ECF}"/>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735321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p:cNvSpPr>
          <p:nvPr>
            <p:ph type="body" sz="quarter" idx="11"/>
          </p:nvPr>
        </p:nvSpPr>
        <p:spPr/>
        <p:txBody>
          <a:bodyPr/>
          <a:lstStyle/>
          <a:p>
            <a:r>
              <a:rPr lang="de-DE" dirty="0"/>
              <a:t>Welche Handlungsoptionen bestehen in Ihren Gewerken?</a:t>
            </a:r>
          </a:p>
        </p:txBody>
      </p:sp>
    </p:spTree>
    <p:extLst>
      <p:ext uri="{BB962C8B-B14F-4D97-AF65-F5344CB8AC3E}">
        <p14:creationId xmlns:p14="http://schemas.microsoft.com/office/powerpoint/2010/main" val="1025665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B: Strategie Gebäude Erhalten</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2"/>
          </p:nvPr>
        </p:nvSpPr>
        <p:spPr>
          <a:xfrm>
            <a:off x="505250" y="2368080"/>
            <a:ext cx="6643062" cy="4380489"/>
          </a:xfrm>
        </p:spPr>
        <p:txBody>
          <a:bodyPr>
            <a:normAutofit/>
          </a:bodyPr>
          <a:lstStyle/>
          <a:p>
            <a:pPr marL="0" indent="0">
              <a:buNone/>
            </a:pPr>
            <a:r>
              <a:rPr lang="de-DE" sz="2400" dirty="0"/>
              <a:t>Verwaltungsgebäude Tierpark, 2019</a:t>
            </a:r>
            <a:br>
              <a:rPr lang="de-DE" sz="2400" dirty="0"/>
            </a:br>
            <a:r>
              <a:rPr lang="de-DE" sz="2400" dirty="0"/>
              <a:t>ZRS Architekten Ingenieure</a:t>
            </a:r>
          </a:p>
          <a:p>
            <a:r>
              <a:rPr lang="de-DE" sz="2400" dirty="0"/>
              <a:t>DDR-Skelettbau aus 1960er</a:t>
            </a:r>
          </a:p>
          <a:p>
            <a:r>
              <a:rPr lang="de-DE" sz="2400" dirty="0"/>
              <a:t>Bestehende Fassade vollständig zurückgebaut und gegen eine neue Wandkonstruktion in Holztafelbauweise mit hinterlüfteter Fassade und Zellulosedämmung ersetzt.</a:t>
            </a:r>
          </a:p>
        </p:txBody>
      </p:sp>
      <p:pic>
        <p:nvPicPr>
          <p:cNvPr id="6" name="Picture 10">
            <a:extLst>
              <a:ext uri="{FF2B5EF4-FFF2-40B4-BE49-F238E27FC236}">
                <a16:creationId xmlns:a16="http://schemas.microsoft.com/office/drawing/2014/main" id="{83DFDB68-7E56-2ED7-C5BC-6A3314E7860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
        <p:nvSpPr>
          <p:cNvPr id="3" name="Textplatzhalter 2">
            <a:extLst>
              <a:ext uri="{FF2B5EF4-FFF2-40B4-BE49-F238E27FC236}">
                <a16:creationId xmlns:a16="http://schemas.microsoft.com/office/drawing/2014/main" id="{667FDFCB-CB18-1722-2CB3-86769D8DB091}"/>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ZRS-Architekten / Matthew Crabbe</a:t>
            </a:r>
          </a:p>
        </p:txBody>
      </p:sp>
    </p:spTree>
    <p:extLst>
      <p:ext uri="{BB962C8B-B14F-4D97-AF65-F5344CB8AC3E}">
        <p14:creationId xmlns:p14="http://schemas.microsoft.com/office/powerpoint/2010/main" val="2485522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Verwaltungsgebäude Tierpark</a:t>
            </a:r>
            <a:br>
              <a:rPr lang="de-DE" dirty="0"/>
            </a:br>
            <a:r>
              <a:rPr lang="de-DE" dirty="0"/>
              <a:t>Vorher/Nachher</a:t>
            </a:r>
          </a:p>
        </p:txBody>
      </p:sp>
      <p:pic>
        <p:nvPicPr>
          <p:cNvPr id="9" name="Picture 8">
            <a:extLst>
              <a:ext uri="{FF2B5EF4-FFF2-40B4-BE49-F238E27FC236}">
                <a16:creationId xmlns:a16="http://schemas.microsoft.com/office/drawing/2014/main" id="{B2BAD62E-C904-7546-46DB-0F169305B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70" y="2237457"/>
            <a:ext cx="5380872" cy="3730487"/>
          </a:xfrm>
          <a:prstGeom prst="rect">
            <a:avLst/>
          </a:prstGeom>
        </p:spPr>
      </p:pic>
      <p:pic>
        <p:nvPicPr>
          <p:cNvPr id="11" name="Picture 10">
            <a:extLst>
              <a:ext uri="{FF2B5EF4-FFF2-40B4-BE49-F238E27FC236}">
                <a16:creationId xmlns:a16="http://schemas.microsoft.com/office/drawing/2014/main" id="{2CB1A7E2-8B1A-3E31-01EB-B4D267784F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174507"/>
            <a:ext cx="5595731" cy="3793437"/>
          </a:xfrm>
          <a:prstGeom prst="rect">
            <a:avLst/>
          </a:prstGeom>
        </p:spPr>
      </p:pic>
      <p:sp>
        <p:nvSpPr>
          <p:cNvPr id="3" name="Textplatzhalter 2">
            <a:extLst>
              <a:ext uri="{FF2B5EF4-FFF2-40B4-BE49-F238E27FC236}">
                <a16:creationId xmlns:a16="http://schemas.microsoft.com/office/drawing/2014/main" id="{07E12EA2-E795-C448-2A38-223A95EA296B}"/>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ZRS-Architekten / Matthew Crabbe</a:t>
            </a:r>
          </a:p>
        </p:txBody>
      </p:sp>
    </p:spTree>
    <p:extLst>
      <p:ext uri="{BB962C8B-B14F-4D97-AF65-F5344CB8AC3E}">
        <p14:creationId xmlns:p14="http://schemas.microsoft.com/office/powerpoint/2010/main" val="139488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BAD62E-C904-7546-46DB-0F169305BB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95139" y="2628090"/>
            <a:ext cx="4750453" cy="3562840"/>
          </a:xfrm>
          <a:prstGeom prst="rect">
            <a:avLst/>
          </a:prstGeom>
        </p:spPr>
      </p:pic>
      <p:pic>
        <p:nvPicPr>
          <p:cNvPr id="11" name="Picture 10">
            <a:extLst>
              <a:ext uri="{FF2B5EF4-FFF2-40B4-BE49-F238E27FC236}">
                <a16:creationId xmlns:a16="http://schemas.microsoft.com/office/drawing/2014/main" id="{2CB1A7E2-8B1A-3E31-01EB-B4D267784F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15934" y="2628090"/>
            <a:ext cx="5775797" cy="3563770"/>
          </a:xfrm>
          <a:prstGeom prst="rect">
            <a:avLst/>
          </a:prstGeom>
        </p:spPr>
      </p:pic>
      <p:sp>
        <p:nvSpPr>
          <p:cNvPr id="7" name="Titel 1">
            <a:extLst>
              <a:ext uri="{FF2B5EF4-FFF2-40B4-BE49-F238E27FC236}">
                <a16:creationId xmlns:a16="http://schemas.microsoft.com/office/drawing/2014/main" id="{D8844E47-1BBC-FA68-0400-D968435436E2}"/>
              </a:ext>
            </a:extLst>
          </p:cNvPr>
          <p:cNvSpPr txBox="1">
            <a:spLocks/>
          </p:cNvSpPr>
          <p:nvPr/>
        </p:nvSpPr>
        <p:spPr>
          <a:xfrm>
            <a:off x="500269" y="1145716"/>
            <a:ext cx="10921264" cy="24771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rgbClr val="182952"/>
                </a:solidFill>
                <a:latin typeface="Neue Plak Wide Black" panose="020B0A07030202020204" pitchFamily="34" charset="0"/>
                <a:ea typeface="+mj-ea"/>
                <a:cs typeface="+mj-cs"/>
              </a:defRPr>
            </a:lvl1pPr>
          </a:lstStyle>
          <a:p>
            <a:r>
              <a:rPr lang="de-DE" dirty="0"/>
              <a:t>Verwaltungsgebäude Tierpark</a:t>
            </a:r>
            <a:br>
              <a:rPr lang="de-DE" dirty="0"/>
            </a:br>
            <a:r>
              <a:rPr lang="de-DE" dirty="0"/>
              <a:t>Vorgefertigte Fassade auf 60er Jahre Betonskelett</a:t>
            </a:r>
          </a:p>
        </p:txBody>
      </p:sp>
      <p:sp>
        <p:nvSpPr>
          <p:cNvPr id="3" name="Textplatzhalter 2">
            <a:extLst>
              <a:ext uri="{FF2B5EF4-FFF2-40B4-BE49-F238E27FC236}">
                <a16:creationId xmlns:a16="http://schemas.microsoft.com/office/drawing/2014/main" id="{1F405F0B-A7E2-8751-FCF6-66D4EF0F296F}"/>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ZRS-Architekten</a:t>
            </a:r>
          </a:p>
        </p:txBody>
      </p:sp>
    </p:spTree>
    <p:extLst>
      <p:ext uri="{BB962C8B-B14F-4D97-AF65-F5344CB8AC3E}">
        <p14:creationId xmlns:p14="http://schemas.microsoft.com/office/powerpoint/2010/main" val="96294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B: Umnutzbarkeit/</a:t>
            </a:r>
            <a:r>
              <a:rPr lang="de-DE" dirty="0" err="1"/>
              <a:t>Anpass</a:t>
            </a:r>
            <a:r>
              <a:rPr lang="de-DE" dirty="0"/>
              <a:t>-barkeit in der Planung</a:t>
            </a:r>
          </a:p>
        </p:txBody>
      </p:sp>
      <p:sp>
        <p:nvSpPr>
          <p:cNvPr id="4" name="Textplatzhalter 3">
            <a:extLst>
              <a:ext uri="{FF2B5EF4-FFF2-40B4-BE49-F238E27FC236}">
                <a16:creationId xmlns:a16="http://schemas.microsoft.com/office/drawing/2014/main" id="{651C1E94-8ECA-071F-6FD2-DE25E00199A8}"/>
              </a:ext>
            </a:extLst>
          </p:cNvPr>
          <p:cNvSpPr>
            <a:spLocks noGrp="1"/>
          </p:cNvSpPr>
          <p:nvPr>
            <p:ph type="body" sz="quarter" idx="12"/>
          </p:nvPr>
        </p:nvSpPr>
        <p:spPr>
          <a:xfrm>
            <a:off x="505250" y="2804015"/>
            <a:ext cx="6643062" cy="4380489"/>
          </a:xfrm>
        </p:spPr>
        <p:txBody>
          <a:bodyPr/>
          <a:lstStyle/>
          <a:p>
            <a:pPr marL="0" indent="0">
              <a:buNone/>
            </a:pPr>
            <a:r>
              <a:rPr lang="de-DE" dirty="0"/>
              <a:t>Woodscraper, 2024</a:t>
            </a:r>
            <a:br>
              <a:rPr lang="de-DE" dirty="0"/>
            </a:br>
            <a:r>
              <a:rPr lang="de-DE" dirty="0"/>
              <a:t>Partner + Partner Architekten mit Begleitforschung von NBL</a:t>
            </a:r>
          </a:p>
          <a:p>
            <a:r>
              <a:rPr lang="de-DE" dirty="0"/>
              <a:t>Kreislauffähiges Wohnhochaus in Holzbauweise</a:t>
            </a:r>
          </a:p>
          <a:p>
            <a:r>
              <a:rPr lang="de-DE" dirty="0"/>
              <a:t>Flexibles Gebäuderaster</a:t>
            </a:r>
          </a:p>
          <a:p>
            <a:r>
              <a:rPr lang="de-DE" dirty="0"/>
              <a:t>Vorhaltung Öffnungen</a:t>
            </a:r>
          </a:p>
          <a:p>
            <a:r>
              <a:rPr lang="de-DE" dirty="0"/>
              <a:t>Schallentkopplung angelegt</a:t>
            </a:r>
          </a:p>
          <a:p>
            <a:endParaRPr lang="de-DE" dirty="0"/>
          </a:p>
        </p:txBody>
      </p:sp>
      <p:pic>
        <p:nvPicPr>
          <p:cNvPr id="8" name="Picture 9">
            <a:extLst>
              <a:ext uri="{FF2B5EF4-FFF2-40B4-BE49-F238E27FC236}">
                <a16:creationId xmlns:a16="http://schemas.microsoft.com/office/drawing/2014/main" id="{A8F1793E-8E0E-E8BA-3ED4-3642EA7D44B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prstGeom prst="rect">
            <a:avLst/>
          </a:prstGeom>
        </p:spPr>
      </p:pic>
      <p:sp>
        <p:nvSpPr>
          <p:cNvPr id="3" name="Textplatzhalter 2">
            <a:extLst>
              <a:ext uri="{FF2B5EF4-FFF2-40B4-BE49-F238E27FC236}">
                <a16:creationId xmlns:a16="http://schemas.microsoft.com/office/drawing/2014/main" id="{0E02A21D-C370-6A67-699E-66AD50DC2A49}"/>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Partner + Partner Architekten</a:t>
            </a:r>
          </a:p>
        </p:txBody>
      </p:sp>
    </p:spTree>
    <p:extLst>
      <p:ext uri="{BB962C8B-B14F-4D97-AF65-F5344CB8AC3E}">
        <p14:creationId xmlns:p14="http://schemas.microsoft.com/office/powerpoint/2010/main" val="770197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Woodscraper</a:t>
            </a:r>
            <a:br>
              <a:rPr lang="de-DE" dirty="0"/>
            </a:br>
            <a:r>
              <a:rPr lang="de-DE" dirty="0"/>
              <a:t>Anpassbarkeit </a:t>
            </a:r>
          </a:p>
        </p:txBody>
      </p:sp>
      <p:pic>
        <p:nvPicPr>
          <p:cNvPr id="3" name="Grafik 2">
            <a:extLst>
              <a:ext uri="{FF2B5EF4-FFF2-40B4-BE49-F238E27FC236}">
                <a16:creationId xmlns:a16="http://schemas.microsoft.com/office/drawing/2014/main" id="{1D2B4C86-A005-5120-B47B-58B6DFC66F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0269" y="2205037"/>
            <a:ext cx="6780257" cy="3779837"/>
          </a:xfrm>
          <a:prstGeom prst="rect">
            <a:avLst/>
          </a:prstGeom>
        </p:spPr>
      </p:pic>
      <p:pic>
        <p:nvPicPr>
          <p:cNvPr id="4" name="Grafik 3">
            <a:extLst>
              <a:ext uri="{FF2B5EF4-FFF2-40B4-BE49-F238E27FC236}">
                <a16:creationId xmlns:a16="http://schemas.microsoft.com/office/drawing/2014/main" id="{5B6EAAB2-43F0-8956-2F1E-D5CA476CFE8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45659" y="2205036"/>
            <a:ext cx="3875874" cy="3779837"/>
          </a:xfrm>
          <a:prstGeom prst="rect">
            <a:avLst/>
          </a:prstGeom>
        </p:spPr>
      </p:pic>
      <p:sp>
        <p:nvSpPr>
          <p:cNvPr id="5" name="Textplatzhalter 2">
            <a:extLst>
              <a:ext uri="{FF2B5EF4-FFF2-40B4-BE49-F238E27FC236}">
                <a16:creationId xmlns:a16="http://schemas.microsoft.com/office/drawing/2014/main" id="{945576B1-BF64-5BB9-4E0D-43904533557E}"/>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Partner + Partner Architekten</a:t>
            </a:r>
          </a:p>
        </p:txBody>
      </p:sp>
    </p:spTree>
    <p:extLst>
      <p:ext uri="{BB962C8B-B14F-4D97-AF65-F5344CB8AC3E}">
        <p14:creationId xmlns:p14="http://schemas.microsoft.com/office/powerpoint/2010/main" val="2827001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B: Reparierbarkeit in der Konstruktion </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2"/>
          </p:nvPr>
        </p:nvSpPr>
        <p:spPr>
          <a:xfrm>
            <a:off x="505250" y="2346815"/>
            <a:ext cx="6643062" cy="4380489"/>
          </a:xfrm>
        </p:spPr>
        <p:txBody>
          <a:bodyPr/>
          <a:lstStyle/>
          <a:p>
            <a:pPr marL="0" indent="0">
              <a:buNone/>
            </a:pPr>
            <a:r>
              <a:rPr lang="de-DE" dirty="0"/>
              <a:t>Woodscraper, 2024</a:t>
            </a:r>
            <a:br>
              <a:rPr lang="de-DE" dirty="0"/>
            </a:br>
            <a:r>
              <a:rPr lang="de-DE" dirty="0"/>
              <a:t>Partner + Partner Architekten mit Begleitforschung von NBL</a:t>
            </a:r>
          </a:p>
          <a:p>
            <a:r>
              <a:rPr lang="de-DE" dirty="0"/>
              <a:t>Exemplarischer Aufbau und Abbau aller Bauteile</a:t>
            </a:r>
          </a:p>
          <a:p>
            <a:r>
              <a:rPr lang="de-DE" dirty="0"/>
              <a:t>Trockener Aufbau</a:t>
            </a:r>
          </a:p>
          <a:p>
            <a:r>
              <a:rPr lang="de-DE" dirty="0"/>
              <a:t>Alle Schichten lose verlegt</a:t>
            </a:r>
          </a:p>
          <a:p>
            <a:r>
              <a:rPr lang="de-DE" dirty="0"/>
              <a:t>TGA / Fußbodenheizung in separater Schicht</a:t>
            </a:r>
          </a:p>
          <a:p>
            <a:endParaRPr lang="de-DE" sz="2400" dirty="0">
              <a:solidFill>
                <a:srgbClr val="182952"/>
              </a:solidFill>
              <a:latin typeface="FreightText Pro Bold" panose="02000803080000020004" pitchFamily="50" charset="0"/>
            </a:endParaRPr>
          </a:p>
        </p:txBody>
      </p:sp>
      <p:pic>
        <p:nvPicPr>
          <p:cNvPr id="7" name="Bildplatzhalter 6">
            <a:extLst>
              <a:ext uri="{FF2B5EF4-FFF2-40B4-BE49-F238E27FC236}">
                <a16:creationId xmlns:a16="http://schemas.microsoft.com/office/drawing/2014/main" id="{AA45FE8E-DCAD-C46A-D2AA-3CBBCC140F28}"/>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
        <p:nvSpPr>
          <p:cNvPr id="3" name="Textplatzhalter 2">
            <a:extLst>
              <a:ext uri="{FF2B5EF4-FFF2-40B4-BE49-F238E27FC236}">
                <a16:creationId xmlns:a16="http://schemas.microsoft.com/office/drawing/2014/main" id="{A2BED2ED-46EE-853F-6524-C818B4609437}"/>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Jan Rotter</a:t>
            </a:r>
          </a:p>
        </p:txBody>
      </p:sp>
    </p:spTree>
    <p:extLst>
      <p:ext uri="{BB962C8B-B14F-4D97-AF65-F5344CB8AC3E}">
        <p14:creationId xmlns:p14="http://schemas.microsoft.com/office/powerpoint/2010/main" val="2336276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0A93E5-A73D-AB7A-0348-F3EC87435A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66225" y="2136265"/>
            <a:ext cx="3847818" cy="4198221"/>
          </a:xfrm>
          <a:prstGeom prst="rect">
            <a:avLst/>
          </a:prstGeom>
        </p:spPr>
      </p:pic>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0800000">
            <a:off x="5268548" y="2311466"/>
            <a:ext cx="4976464" cy="3826754"/>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Woodscraper Reparierbarkeit in der Konstruktion  </a:t>
            </a:r>
          </a:p>
        </p:txBody>
      </p:sp>
      <p:sp>
        <p:nvSpPr>
          <p:cNvPr id="2" name="Textplatzhalter 2">
            <a:extLst>
              <a:ext uri="{FF2B5EF4-FFF2-40B4-BE49-F238E27FC236}">
                <a16:creationId xmlns:a16="http://schemas.microsoft.com/office/drawing/2014/main" id="{C97628AE-8E74-8DFB-D2D3-D229B9CA3CA7}"/>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1971058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noGrp="1" noRot="1" noMove="1" noResize="1" noEditPoints="1" noAdjustHandles="1" noChangeArrowheads="1" noChangeShapeType="1"/>
          </p:cNvSpPr>
          <p:nvPr/>
        </p:nvSpPr>
        <p:spPr>
          <a:xfrm>
            <a:off x="3828288" y="3744637"/>
            <a:ext cx="4535424" cy="1077218"/>
          </a:xfrm>
          <a:prstGeom prst="rect">
            <a:avLst/>
          </a:prstGeom>
          <a:noFill/>
        </p:spPr>
        <p:txBody>
          <a:bodyPr wrap="square" rtlCol="0">
            <a:spAutoFit/>
          </a:bodyPr>
          <a:lstStyle/>
          <a:p>
            <a:pPr algn="ctr"/>
            <a:r>
              <a:rPr lang="de-DE" sz="3200" b="1" u="sng" dirty="0">
                <a:solidFill>
                  <a:schemeClr val="bg1"/>
                </a:solidFill>
                <a:latin typeface="Neue Plak Wide Black" panose="020B0A07030202020204" pitchFamily="34" charset="0"/>
              </a:rPr>
              <a:t>Phase C +D</a:t>
            </a:r>
          </a:p>
          <a:p>
            <a:pPr algn="ctr"/>
            <a:r>
              <a:rPr lang="de-DE" sz="3200" dirty="0">
                <a:solidFill>
                  <a:schemeClr val="bg1"/>
                </a:solidFill>
                <a:effectLst/>
                <a:latin typeface="Neue Plak Wide Black" panose="020B0A07030202020204" pitchFamily="34" charset="0"/>
              </a:rPr>
              <a:t>End </a:t>
            </a:r>
            <a:r>
              <a:rPr lang="de-DE" sz="3200" dirty="0" err="1">
                <a:solidFill>
                  <a:schemeClr val="bg1"/>
                </a:solidFill>
                <a:effectLst/>
                <a:latin typeface="Neue Plak Wide Black" panose="020B0A07030202020204" pitchFamily="34" charset="0"/>
              </a:rPr>
              <a:t>of</a:t>
            </a:r>
            <a:r>
              <a:rPr lang="de-DE" sz="3200" dirty="0">
                <a:solidFill>
                  <a:schemeClr val="bg1"/>
                </a:solidFill>
                <a:effectLst/>
                <a:latin typeface="Neue Plak Wide Black" panose="020B0A07030202020204" pitchFamily="34" charset="0"/>
              </a:rPr>
              <a:t> Life Szenarien</a:t>
            </a:r>
            <a:endParaRPr lang="de-DE" sz="3200" dirty="0">
              <a:solidFill>
                <a:schemeClr val="bg1"/>
              </a:solidFill>
              <a:latin typeface="Neue Plak Wide Black" panose="020B0A07030202020204" pitchFamily="34" charset="0"/>
            </a:endParaRPr>
          </a:p>
        </p:txBody>
      </p:sp>
    </p:spTree>
    <p:extLst>
      <p:ext uri="{BB962C8B-B14F-4D97-AF65-F5344CB8AC3E}">
        <p14:creationId xmlns:p14="http://schemas.microsoft.com/office/powerpoint/2010/main" val="118144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noRot="1" noMove="1" noResize="1" noEditPoints="1" noAdjustHandles="1" noChangeArrowheads="1" noChangeShapeType="1"/>
          </p:cNvSpPr>
          <p:nvPr>
            <p:ph type="title"/>
          </p:nvPr>
        </p:nvSpPr>
        <p:spPr/>
        <p:txBody>
          <a:bodyPr/>
          <a:lstStyle/>
          <a:p>
            <a:r>
              <a:rPr lang="en-DE" dirty="0"/>
              <a:t>Gebäudelebensdauer</a:t>
            </a:r>
          </a:p>
        </p:txBody>
      </p:sp>
      <p:graphicFrame>
        <p:nvGraphicFramePr>
          <p:cNvPr id="6" name="Table 6">
            <a:extLst>
              <a:ext uri="{FF2B5EF4-FFF2-40B4-BE49-F238E27FC236}">
                <a16:creationId xmlns:a16="http://schemas.microsoft.com/office/drawing/2014/main" id="{3ED057D5-6935-EF2E-60EE-F1C75B153056}"/>
              </a:ext>
            </a:extLst>
          </p:cNvPr>
          <p:cNvGraphicFramePr>
            <a:graphicFrameLocks noGrp="1"/>
          </p:cNvGraphicFramePr>
          <p:nvPr>
            <p:extLst>
              <p:ext uri="{D42A27DB-BD31-4B8C-83A1-F6EECF244321}">
                <p14:modId xmlns:p14="http://schemas.microsoft.com/office/powerpoint/2010/main" val="2239597901"/>
              </p:ext>
            </p:extLst>
          </p:nvPr>
        </p:nvGraphicFramePr>
        <p:xfrm>
          <a:off x="644026" y="1984200"/>
          <a:ext cx="10526880" cy="3553193"/>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985203053"/>
                    </a:ext>
                  </a:extLst>
                </a:gridCol>
                <a:gridCol w="5269080">
                  <a:extLst>
                    <a:ext uri="{9D8B030D-6E8A-4147-A177-3AD203B41FA5}">
                      <a16:colId xmlns:a16="http://schemas.microsoft.com/office/drawing/2014/main" val="17902132"/>
                    </a:ext>
                  </a:extLst>
                </a:gridCol>
              </a:tblGrid>
              <a:tr h="507599">
                <a:tc>
                  <a:txBody>
                    <a:bodyPr/>
                    <a:lstStyle/>
                    <a:p>
                      <a:r>
                        <a:rPr lang="en-DE" dirty="0">
                          <a:latin typeface="Neue Plak Text" panose="020B0804030202020204" pitchFamily="34" charset="0"/>
                        </a:rPr>
                        <a:t>Gebäudenutzung</a:t>
                      </a:r>
                    </a:p>
                  </a:txBody>
                  <a:tcPr/>
                </a:tc>
                <a:tc>
                  <a:txBody>
                    <a:bodyPr/>
                    <a:lstStyle/>
                    <a:p>
                      <a:r>
                        <a:rPr lang="en-DE" dirty="0">
                          <a:latin typeface="Neue Plak Text" panose="020B0804030202020204" pitchFamily="34" charset="0"/>
                        </a:rPr>
                        <a:t>Maximale Betriebsdauer bis Vollsanierung</a:t>
                      </a:r>
                    </a:p>
                  </a:txBody>
                  <a:tcPr/>
                </a:tc>
                <a:extLst>
                  <a:ext uri="{0D108BD9-81ED-4DB2-BD59-A6C34878D82A}">
                    <a16:rowId xmlns:a16="http://schemas.microsoft.com/office/drawing/2014/main" val="2490589196"/>
                  </a:ext>
                </a:extLst>
              </a:tr>
              <a:tr h="507599">
                <a:tc>
                  <a:txBody>
                    <a:bodyPr/>
                    <a:lstStyle/>
                    <a:p>
                      <a:r>
                        <a:rPr lang="en-DE" dirty="0">
                          <a:latin typeface="Neue Plak Text" panose="020B0804030202020204" pitchFamily="34" charset="0"/>
                        </a:rPr>
                        <a:t>Industrie</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966251666"/>
                  </a:ext>
                </a:extLst>
              </a:tr>
              <a:tr h="507599">
                <a:tc>
                  <a:txBody>
                    <a:bodyPr/>
                    <a:lstStyle/>
                    <a:p>
                      <a:r>
                        <a:rPr lang="en-DE" dirty="0">
                          <a:latin typeface="Neue Plak Text" panose="020B0804030202020204" pitchFamily="34" charset="0"/>
                        </a:rPr>
                        <a:t>Forschung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716850034"/>
                  </a:ext>
                </a:extLst>
              </a:tr>
              <a:tr h="507599">
                <a:tc>
                  <a:txBody>
                    <a:bodyPr/>
                    <a:lstStyle/>
                    <a:p>
                      <a:r>
                        <a:rPr lang="en-DE" dirty="0">
                          <a:latin typeface="Neue Plak Text" panose="020B0804030202020204" pitchFamily="34" charset="0"/>
                        </a:rPr>
                        <a:t>Erziehung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4086596773"/>
                  </a:ext>
                </a:extLst>
              </a:tr>
              <a:tr h="507599">
                <a:tc>
                  <a:txBody>
                    <a:bodyPr/>
                    <a:lstStyle/>
                    <a:p>
                      <a:r>
                        <a:rPr lang="en-DE" dirty="0">
                          <a:latin typeface="Neue Plak Text" panose="020B0804030202020204" pitchFamily="34" charset="0"/>
                        </a:rPr>
                        <a:t>Werbung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734804126"/>
                  </a:ext>
                </a:extLst>
              </a:tr>
              <a:tr h="507599">
                <a:tc>
                  <a:txBody>
                    <a:bodyPr/>
                    <a:lstStyle/>
                    <a:p>
                      <a:r>
                        <a:rPr lang="en-DE" dirty="0">
                          <a:latin typeface="Neue Plak Text" panose="020B0804030202020204" pitchFamily="34" charset="0"/>
                        </a:rPr>
                        <a:t>Verwaltung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4052973716"/>
                  </a:ext>
                </a:extLst>
              </a:tr>
              <a:tr h="507599">
                <a:tc>
                  <a:txBody>
                    <a:bodyPr/>
                    <a:lstStyle/>
                    <a:p>
                      <a:r>
                        <a:rPr lang="en-DE" dirty="0">
                          <a:latin typeface="Neue Plak Text" panose="020B0804030202020204" pitchFamily="34" charset="0"/>
                        </a:rPr>
                        <a:t>Wohnen</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2340402271"/>
                  </a:ext>
                </a:extLst>
              </a:tr>
            </a:tbl>
          </a:graphicData>
        </a:graphic>
      </p:graphicFrame>
    </p:spTree>
    <p:extLst>
      <p:ext uri="{BB962C8B-B14F-4D97-AF65-F5344CB8AC3E}">
        <p14:creationId xmlns:p14="http://schemas.microsoft.com/office/powerpoint/2010/main" val="1394272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lstStyle/>
          <a:p>
            <a:r>
              <a:rPr lang="de-DE" dirty="0"/>
              <a:t>Phase C&amp;D</a:t>
            </a:r>
          </a:p>
        </p:txBody>
      </p:sp>
      <p:grpSp>
        <p:nvGrpSpPr>
          <p:cNvPr id="4" name="Gruppieren 3">
            <a:extLst>
              <a:ext uri="{FF2B5EF4-FFF2-40B4-BE49-F238E27FC236}">
                <a16:creationId xmlns:a16="http://schemas.microsoft.com/office/drawing/2014/main" id="{0EF40C35-E6AD-21FB-C20E-13A30309047B}"/>
              </a:ext>
            </a:extLst>
          </p:cNvPr>
          <p:cNvGrpSpPr/>
          <p:nvPr/>
        </p:nvGrpSpPr>
        <p:grpSpPr>
          <a:xfrm>
            <a:off x="658752" y="2237457"/>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3">
              <a:alphaModFix amt="32000"/>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pic>
          <p:nvPicPr>
            <p:cNvPr id="10" name="Grafik 9">
              <a:extLst>
                <a:ext uri="{FF2B5EF4-FFF2-40B4-BE49-F238E27FC236}">
                  <a16:creationId xmlns:a16="http://schemas.microsoft.com/office/drawing/2014/main" id="{B367FD40-1CBC-3809-165D-8D28F2BC11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360" t="26872" r="780" b="6114"/>
            <a:stretch/>
          </p:blipFill>
          <p:spPr>
            <a:xfrm>
              <a:off x="6917266" y="3255263"/>
              <a:ext cx="3496733" cy="2513525"/>
            </a:xfrm>
            <a:prstGeom prst="rect">
              <a:avLst/>
            </a:prstGeom>
          </p:spPr>
        </p:pic>
      </p:grpSp>
      <p:sp>
        <p:nvSpPr>
          <p:cNvPr id="3" name="Textplatzhalter 2">
            <a:extLst>
              <a:ext uri="{FF2B5EF4-FFF2-40B4-BE49-F238E27FC236}">
                <a16:creationId xmlns:a16="http://schemas.microsoft.com/office/drawing/2014/main" id="{8FD2F1B7-A364-5B23-CCB8-1539AA6136DC}"/>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extLst>
      <p:ext uri="{BB962C8B-B14F-4D97-AF65-F5344CB8AC3E}">
        <p14:creationId xmlns:p14="http://schemas.microsoft.com/office/powerpoint/2010/main" val="2548786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Nachnutzungsphase</a:t>
            </a:r>
          </a:p>
        </p:txBody>
      </p:sp>
      <p:grpSp>
        <p:nvGrpSpPr>
          <p:cNvPr id="16" name="Gruppieren 15">
            <a:extLst>
              <a:ext uri="{FF2B5EF4-FFF2-40B4-BE49-F238E27FC236}">
                <a16:creationId xmlns:a16="http://schemas.microsoft.com/office/drawing/2014/main" id="{C7E8CF39-7CE9-572F-7D76-393053A7A7FE}"/>
              </a:ext>
            </a:extLst>
          </p:cNvPr>
          <p:cNvGrpSpPr/>
          <p:nvPr/>
        </p:nvGrpSpPr>
        <p:grpSpPr>
          <a:xfrm>
            <a:off x="662490" y="1898123"/>
            <a:ext cx="7451990" cy="4724400"/>
            <a:chOff x="2370005" y="1778001"/>
            <a:chExt cx="7451990" cy="4724400"/>
          </a:xfrm>
        </p:grpSpPr>
        <p:pic>
          <p:nvPicPr>
            <p:cNvPr id="5" name="Grafik 4">
              <a:extLst>
                <a:ext uri="{FF2B5EF4-FFF2-40B4-BE49-F238E27FC236}">
                  <a16:creationId xmlns:a16="http://schemas.microsoft.com/office/drawing/2014/main" id="{7C0CC948-EB88-7C9A-3582-387FA54279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63" t="6816" r="13616" b="3559"/>
            <a:stretch/>
          </p:blipFill>
          <p:spPr>
            <a:xfrm>
              <a:off x="2597460" y="2030419"/>
              <a:ext cx="6817766" cy="4322316"/>
            </a:xfrm>
            <a:prstGeom prst="rect">
              <a:avLst/>
            </a:prstGeom>
            <a:solidFill>
              <a:schemeClr val="bg1"/>
            </a:solidFill>
          </p:spPr>
        </p:pic>
        <p:pic>
          <p:nvPicPr>
            <p:cNvPr id="4" name="Grafik 3">
              <a:extLst>
                <a:ext uri="{FF2B5EF4-FFF2-40B4-BE49-F238E27FC236}">
                  <a16:creationId xmlns:a16="http://schemas.microsoft.com/office/drawing/2014/main" id="{7BF42772-9C87-5387-3356-9F600F732D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63" t="6816" r="13616" b="3559"/>
            <a:stretch/>
          </p:blipFill>
          <p:spPr>
            <a:xfrm>
              <a:off x="2370005" y="1778001"/>
              <a:ext cx="7451990" cy="4724400"/>
            </a:xfrm>
            <a:prstGeom prst="rect">
              <a:avLst/>
            </a:prstGeom>
            <a:solidFill>
              <a:schemeClr val="bg1"/>
            </a:solidFill>
          </p:spPr>
        </p:pic>
        <p:grpSp>
          <p:nvGrpSpPr>
            <p:cNvPr id="12" name="Gruppieren 11">
              <a:extLst>
                <a:ext uri="{FF2B5EF4-FFF2-40B4-BE49-F238E27FC236}">
                  <a16:creationId xmlns:a16="http://schemas.microsoft.com/office/drawing/2014/main" id="{2CB9F421-566D-FCBF-6E54-CA9A1DB8DDA5}"/>
                </a:ext>
              </a:extLst>
            </p:cNvPr>
            <p:cNvGrpSpPr/>
            <p:nvPr/>
          </p:nvGrpSpPr>
          <p:grpSpPr>
            <a:xfrm>
              <a:off x="3805084" y="2791506"/>
              <a:ext cx="4995821" cy="2646201"/>
              <a:chOff x="3805084" y="2791506"/>
              <a:chExt cx="4995821" cy="2646201"/>
            </a:xfrm>
          </p:grpSpPr>
          <p:sp>
            <p:nvSpPr>
              <p:cNvPr id="6" name="Rechteck 5">
                <a:extLst>
                  <a:ext uri="{FF2B5EF4-FFF2-40B4-BE49-F238E27FC236}">
                    <a16:creationId xmlns:a16="http://schemas.microsoft.com/office/drawing/2014/main" id="{9297226C-F537-E17A-B704-58EFCB468300}"/>
                  </a:ext>
                </a:extLst>
              </p:cNvPr>
              <p:cNvSpPr/>
              <p:nvPr/>
            </p:nvSpPr>
            <p:spPr>
              <a:xfrm>
                <a:off x="6733089" y="2791506"/>
                <a:ext cx="1467014" cy="290907"/>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BF2B66F5-8CAA-FBAE-195D-1DF360B073F0}"/>
                  </a:ext>
                </a:extLst>
              </p:cNvPr>
              <p:cNvSpPr/>
              <p:nvPr/>
            </p:nvSpPr>
            <p:spPr>
              <a:xfrm>
                <a:off x="8332839" y="3274143"/>
                <a:ext cx="468066" cy="1718186"/>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DC1DE34-85C4-57A4-077B-A4031C303FA5}"/>
                  </a:ext>
                </a:extLst>
              </p:cNvPr>
              <p:cNvSpPr/>
              <p:nvPr/>
            </p:nvSpPr>
            <p:spPr>
              <a:xfrm>
                <a:off x="6408174" y="4938012"/>
                <a:ext cx="1644445" cy="490010"/>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D782A6B-0346-D018-DF06-232210DAF6B9}"/>
                  </a:ext>
                </a:extLst>
              </p:cNvPr>
              <p:cNvSpPr/>
              <p:nvPr/>
            </p:nvSpPr>
            <p:spPr>
              <a:xfrm>
                <a:off x="3805084" y="2791506"/>
                <a:ext cx="2290916" cy="1212681"/>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B0E670C-6DDA-7D43-393B-56A6DEC963C9}"/>
                  </a:ext>
                </a:extLst>
              </p:cNvPr>
              <p:cNvSpPr/>
              <p:nvPr/>
            </p:nvSpPr>
            <p:spPr>
              <a:xfrm>
                <a:off x="6096001" y="2975862"/>
                <a:ext cx="637088" cy="290907"/>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8D8F2768-2791-790F-A543-98953D2A8917}"/>
                  </a:ext>
                </a:extLst>
              </p:cNvPr>
              <p:cNvSpPr/>
              <p:nvPr/>
            </p:nvSpPr>
            <p:spPr>
              <a:xfrm>
                <a:off x="8052620" y="5146800"/>
                <a:ext cx="383458" cy="290907"/>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4" name="Textplatzhalter 2">
            <a:extLst>
              <a:ext uri="{FF2B5EF4-FFF2-40B4-BE49-F238E27FC236}">
                <a16:creationId xmlns:a16="http://schemas.microsoft.com/office/drawing/2014/main" id="{034BB91D-0AE1-7DEF-6205-25263C3088FE}"/>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3436187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Phase C&amp;D, </a:t>
            </a:r>
            <a:r>
              <a:rPr lang="de-DE" sz="3200" dirty="0">
                <a:solidFill>
                  <a:srgbClr val="182952"/>
                </a:solidFill>
              </a:rPr>
              <a:t>End </a:t>
            </a:r>
            <a:r>
              <a:rPr lang="de-DE" sz="3200" dirty="0" err="1">
                <a:solidFill>
                  <a:srgbClr val="182952"/>
                </a:solidFill>
              </a:rPr>
              <a:t>of</a:t>
            </a:r>
            <a:r>
              <a:rPr lang="de-DE" sz="3200" dirty="0">
                <a:solidFill>
                  <a:srgbClr val="182952"/>
                </a:solidFill>
              </a:rPr>
              <a:t> Life Szenarien</a:t>
            </a:r>
            <a:endParaRPr lang="de-DE" dirty="0"/>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0"/>
          </p:nvPr>
        </p:nvSpPr>
        <p:spPr>
          <a:xfrm>
            <a:off x="614363" y="2937655"/>
            <a:ext cx="11017829" cy="4090926"/>
          </a:xfrm>
        </p:spPr>
        <p:txBody>
          <a:bodyPr>
            <a:normAutofit/>
          </a:bodyPr>
          <a:lstStyle/>
          <a:p>
            <a:pPr marL="0" indent="0">
              <a:buNone/>
            </a:pPr>
            <a:r>
              <a:rPr lang="de-DE" dirty="0">
                <a:latin typeface="Neue Plak Text" panose="020B0804030202020204" pitchFamily="34" charset="0"/>
              </a:rPr>
              <a:t>Wiederverwendung:</a:t>
            </a:r>
          </a:p>
          <a:p>
            <a:pPr marL="0" indent="0">
              <a:lnSpc>
                <a:spcPct val="100000"/>
              </a:lnSpc>
              <a:spcBef>
                <a:spcPts val="0"/>
              </a:spcBef>
              <a:spcAft>
                <a:spcPts val="1200"/>
              </a:spcAft>
              <a:buNone/>
            </a:pPr>
            <a:r>
              <a:rPr lang="de-DE" sz="2000" dirty="0">
                <a:latin typeface="Neue Plak Text" panose="020B0804030202020204" pitchFamily="34" charset="0"/>
              </a:rPr>
              <a:t>(Reuse)</a:t>
            </a:r>
          </a:p>
          <a:p>
            <a:pPr marL="0" indent="0">
              <a:buNone/>
            </a:pPr>
            <a:r>
              <a:rPr lang="de-DE" dirty="0">
                <a:latin typeface="Neue Plak Text" panose="020B0804030202020204" pitchFamily="34" charset="0"/>
              </a:rPr>
              <a:t>Wiederverwertung:</a:t>
            </a:r>
          </a:p>
          <a:p>
            <a:pPr marL="0" indent="0">
              <a:lnSpc>
                <a:spcPct val="100000"/>
              </a:lnSpc>
              <a:spcBef>
                <a:spcPts val="0"/>
              </a:spcBef>
              <a:spcAft>
                <a:spcPts val="1200"/>
              </a:spcAft>
              <a:buNone/>
            </a:pPr>
            <a:r>
              <a:rPr lang="de-DE" sz="2000" dirty="0">
                <a:latin typeface="Neue Plak Text" panose="020B0804030202020204" pitchFamily="34" charset="0"/>
              </a:rPr>
              <a:t>(Recycling)</a:t>
            </a:r>
          </a:p>
          <a:p>
            <a:pPr marL="0" indent="0">
              <a:buNone/>
            </a:pPr>
            <a:r>
              <a:rPr lang="de-DE" dirty="0">
                <a:latin typeface="Neue Plak Text" panose="020B0804030202020204" pitchFamily="34" charset="0"/>
              </a:rPr>
              <a:t>Weiterverwertung:</a:t>
            </a:r>
          </a:p>
          <a:p>
            <a:pPr marL="0" indent="0">
              <a:lnSpc>
                <a:spcPct val="100000"/>
              </a:lnSpc>
              <a:spcBef>
                <a:spcPts val="0"/>
              </a:spcBef>
              <a:spcAft>
                <a:spcPts val="1200"/>
              </a:spcAft>
              <a:buNone/>
            </a:pPr>
            <a:r>
              <a:rPr lang="de-DE" sz="2000" dirty="0">
                <a:latin typeface="Neue Plak Text" panose="020B0804030202020204" pitchFamily="34" charset="0"/>
              </a:rPr>
              <a:t>(Downcycling)</a:t>
            </a:r>
          </a:p>
          <a:p>
            <a:endParaRPr lang="de-DE" dirty="0"/>
          </a:p>
        </p:txBody>
      </p:sp>
      <p:pic>
        <p:nvPicPr>
          <p:cNvPr id="9" name="Grafik 8">
            <a:extLst>
              <a:ext uri="{FF2B5EF4-FFF2-40B4-BE49-F238E27FC236}">
                <a16:creationId xmlns:a16="http://schemas.microsoft.com/office/drawing/2014/main" id="{F3503A11-6B4B-9A02-7CFA-2343A093B0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1488" y="2972244"/>
            <a:ext cx="2393871" cy="593233"/>
          </a:xfrm>
          <a:prstGeom prst="rect">
            <a:avLst/>
          </a:prstGeom>
        </p:spPr>
      </p:pic>
      <p:pic>
        <p:nvPicPr>
          <p:cNvPr id="10" name="Grafik 9">
            <a:extLst>
              <a:ext uri="{FF2B5EF4-FFF2-40B4-BE49-F238E27FC236}">
                <a16:creationId xmlns:a16="http://schemas.microsoft.com/office/drawing/2014/main" id="{64CDABE8-BEDB-68E6-EC57-B2AA6E9005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6036" y="3022762"/>
            <a:ext cx="2393871" cy="593233"/>
          </a:xfrm>
          <a:prstGeom prst="rect">
            <a:avLst/>
          </a:prstGeom>
        </p:spPr>
      </p:pic>
      <p:pic>
        <p:nvPicPr>
          <p:cNvPr id="12" name="Grafik 11">
            <a:extLst>
              <a:ext uri="{FF2B5EF4-FFF2-40B4-BE49-F238E27FC236}">
                <a16:creationId xmlns:a16="http://schemas.microsoft.com/office/drawing/2014/main" id="{926A6424-E4DE-39D2-83D6-65446BA26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1488" y="3933053"/>
            <a:ext cx="2328185" cy="634832"/>
          </a:xfrm>
          <a:prstGeom prst="rect">
            <a:avLst/>
          </a:prstGeom>
        </p:spPr>
      </p:pic>
      <p:pic>
        <p:nvPicPr>
          <p:cNvPr id="13" name="Grafik 12">
            <a:extLst>
              <a:ext uri="{FF2B5EF4-FFF2-40B4-BE49-F238E27FC236}">
                <a16:creationId xmlns:a16="http://schemas.microsoft.com/office/drawing/2014/main" id="{D7A34086-AD6B-1305-B422-C7E3BC77AB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8878" y="3933053"/>
            <a:ext cx="2328185" cy="634832"/>
          </a:xfrm>
          <a:prstGeom prst="rect">
            <a:avLst/>
          </a:prstGeom>
        </p:spPr>
      </p:pic>
      <p:pic>
        <p:nvPicPr>
          <p:cNvPr id="15" name="Grafik 14">
            <a:extLst>
              <a:ext uri="{FF2B5EF4-FFF2-40B4-BE49-F238E27FC236}">
                <a16:creationId xmlns:a16="http://schemas.microsoft.com/office/drawing/2014/main" id="{C82BDE65-5699-4256-8D82-9E4CA7EDEB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539075" y="3702496"/>
            <a:ext cx="660400" cy="1023620"/>
          </a:xfrm>
          <a:prstGeom prst="rect">
            <a:avLst/>
          </a:prstGeom>
        </p:spPr>
      </p:pic>
      <p:pic>
        <p:nvPicPr>
          <p:cNvPr id="17" name="Grafik 16">
            <a:extLst>
              <a:ext uri="{FF2B5EF4-FFF2-40B4-BE49-F238E27FC236}">
                <a16:creationId xmlns:a16="http://schemas.microsoft.com/office/drawing/2014/main" id="{4ECCA817-D00E-A4B3-8174-90B76B75A1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91488" y="5044125"/>
            <a:ext cx="2393871" cy="577337"/>
          </a:xfrm>
          <a:prstGeom prst="rect">
            <a:avLst/>
          </a:prstGeom>
        </p:spPr>
      </p:pic>
      <p:pic>
        <p:nvPicPr>
          <p:cNvPr id="20" name="Grafik 19">
            <a:extLst>
              <a:ext uri="{FF2B5EF4-FFF2-40B4-BE49-F238E27FC236}">
                <a16:creationId xmlns:a16="http://schemas.microsoft.com/office/drawing/2014/main" id="{C6BA2610-9B67-8C30-A25B-144F368E36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77784" y="4998359"/>
            <a:ext cx="1003301" cy="668867"/>
          </a:xfrm>
          <a:prstGeom prst="rect">
            <a:avLst/>
          </a:prstGeom>
        </p:spPr>
      </p:pic>
      <p:pic>
        <p:nvPicPr>
          <p:cNvPr id="22" name="Grafik 21">
            <a:extLst>
              <a:ext uri="{FF2B5EF4-FFF2-40B4-BE49-F238E27FC236}">
                <a16:creationId xmlns:a16="http://schemas.microsoft.com/office/drawing/2014/main" id="{F2162830-A6B1-E59E-0C16-CB85507F84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35364" y="5012674"/>
            <a:ext cx="2344543" cy="609375"/>
          </a:xfrm>
          <a:prstGeom prst="rect">
            <a:avLst/>
          </a:prstGeom>
        </p:spPr>
      </p:pic>
      <p:cxnSp>
        <p:nvCxnSpPr>
          <p:cNvPr id="25" name="Gerade Verbindung mit Pfeil 24">
            <a:extLst>
              <a:ext uri="{FF2B5EF4-FFF2-40B4-BE49-F238E27FC236}">
                <a16:creationId xmlns:a16="http://schemas.microsoft.com/office/drawing/2014/main" id="{3F56D01E-8CFB-A363-FB3E-6954B14DE1C5}"/>
              </a:ext>
            </a:extLst>
          </p:cNvPr>
          <p:cNvCxnSpPr>
            <a:cxnSpLocks/>
          </p:cNvCxnSpPr>
          <p:nvPr/>
        </p:nvCxnSpPr>
        <p:spPr>
          <a:xfrm>
            <a:off x="6985314" y="3291439"/>
            <a:ext cx="1896787"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03BF9EC3-3C2D-0E48-C09C-43DC35818FD1}"/>
              </a:ext>
            </a:extLst>
          </p:cNvPr>
          <p:cNvCxnSpPr>
            <a:cxnSpLocks/>
          </p:cNvCxnSpPr>
          <p:nvPr/>
        </p:nvCxnSpPr>
        <p:spPr>
          <a:xfrm>
            <a:off x="6985314" y="4214306"/>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030AB3B1-AA81-BDDC-745E-A9E0B3A1ECDA}"/>
              </a:ext>
            </a:extLst>
          </p:cNvPr>
          <p:cNvCxnSpPr>
            <a:cxnSpLocks/>
          </p:cNvCxnSpPr>
          <p:nvPr/>
        </p:nvCxnSpPr>
        <p:spPr>
          <a:xfrm>
            <a:off x="8588803" y="4214306"/>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Gerade Verbindung mit Pfeil 28">
            <a:extLst>
              <a:ext uri="{FF2B5EF4-FFF2-40B4-BE49-F238E27FC236}">
                <a16:creationId xmlns:a16="http://schemas.microsoft.com/office/drawing/2014/main" id="{009806B2-E0EC-A969-32BD-70F01291658A}"/>
              </a:ext>
            </a:extLst>
          </p:cNvPr>
          <p:cNvCxnSpPr>
            <a:cxnSpLocks/>
          </p:cNvCxnSpPr>
          <p:nvPr/>
        </p:nvCxnSpPr>
        <p:spPr>
          <a:xfrm>
            <a:off x="7021643" y="5317361"/>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Gerade Verbindung mit Pfeil 29">
            <a:extLst>
              <a:ext uri="{FF2B5EF4-FFF2-40B4-BE49-F238E27FC236}">
                <a16:creationId xmlns:a16="http://schemas.microsoft.com/office/drawing/2014/main" id="{9D0D2292-4062-17E0-F132-B864FC1FFC64}"/>
              </a:ext>
            </a:extLst>
          </p:cNvPr>
          <p:cNvCxnSpPr>
            <a:cxnSpLocks/>
          </p:cNvCxnSpPr>
          <p:nvPr/>
        </p:nvCxnSpPr>
        <p:spPr>
          <a:xfrm>
            <a:off x="8625132" y="5317361"/>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7E2A53D7-5A17-7B82-9F29-7613952DEA8F}"/>
              </a:ext>
            </a:extLst>
          </p:cNvPr>
          <p:cNvSpPr txBox="1"/>
          <p:nvPr/>
        </p:nvSpPr>
        <p:spPr>
          <a:xfrm>
            <a:off x="4291488" y="2244677"/>
            <a:ext cx="2262279" cy="584775"/>
          </a:xfrm>
          <a:prstGeom prst="rect">
            <a:avLst/>
          </a:prstGeom>
          <a:noFill/>
        </p:spPr>
        <p:txBody>
          <a:bodyPr wrap="square" rtlCol="0">
            <a:spAutoFit/>
          </a:bodyPr>
          <a:lstStyle/>
          <a:p>
            <a:pPr algn="ctr"/>
            <a:r>
              <a:rPr lang="de-DE" sz="1600" dirty="0">
                <a:latin typeface="Neue Plak Text" panose="020B0804030202020204" pitchFamily="34" charset="0"/>
              </a:rPr>
              <a:t>Wiedergewonnenes Material</a:t>
            </a:r>
          </a:p>
        </p:txBody>
      </p:sp>
      <p:sp>
        <p:nvSpPr>
          <p:cNvPr id="37" name="Textfeld 36">
            <a:extLst>
              <a:ext uri="{FF2B5EF4-FFF2-40B4-BE49-F238E27FC236}">
                <a16:creationId xmlns:a16="http://schemas.microsoft.com/office/drawing/2014/main" id="{83A61263-D0AC-338A-855B-40A26CEC818F}"/>
              </a:ext>
            </a:extLst>
          </p:cNvPr>
          <p:cNvSpPr txBox="1"/>
          <p:nvPr/>
        </p:nvSpPr>
        <p:spPr>
          <a:xfrm>
            <a:off x="6802567" y="2249430"/>
            <a:ext cx="2262279" cy="338554"/>
          </a:xfrm>
          <a:prstGeom prst="rect">
            <a:avLst/>
          </a:prstGeom>
          <a:noFill/>
        </p:spPr>
        <p:txBody>
          <a:bodyPr wrap="square" rtlCol="0">
            <a:spAutoFit/>
          </a:bodyPr>
          <a:lstStyle/>
          <a:p>
            <a:pPr algn="ctr"/>
            <a:r>
              <a:rPr lang="de-DE" sz="1600" dirty="0">
                <a:latin typeface="Neue Plak Text" panose="020B0804030202020204" pitchFamily="34" charset="0"/>
              </a:rPr>
              <a:t>Aufbereitung</a:t>
            </a:r>
          </a:p>
        </p:txBody>
      </p:sp>
      <p:sp>
        <p:nvSpPr>
          <p:cNvPr id="38" name="Textfeld 37">
            <a:extLst>
              <a:ext uri="{FF2B5EF4-FFF2-40B4-BE49-F238E27FC236}">
                <a16:creationId xmlns:a16="http://schemas.microsoft.com/office/drawing/2014/main" id="{EE8F8E44-2706-02A4-ACDD-5631839BAD69}"/>
              </a:ext>
            </a:extLst>
          </p:cNvPr>
          <p:cNvSpPr txBox="1"/>
          <p:nvPr/>
        </p:nvSpPr>
        <p:spPr>
          <a:xfrm>
            <a:off x="9104247" y="2249430"/>
            <a:ext cx="2262279" cy="338554"/>
          </a:xfrm>
          <a:prstGeom prst="rect">
            <a:avLst/>
          </a:prstGeom>
          <a:noFill/>
        </p:spPr>
        <p:txBody>
          <a:bodyPr wrap="square" rtlCol="0">
            <a:spAutoFit/>
          </a:bodyPr>
          <a:lstStyle/>
          <a:p>
            <a:pPr algn="ctr"/>
            <a:r>
              <a:rPr lang="de-DE" sz="1600" dirty="0">
                <a:latin typeface="Neue Plak Text" panose="020B0804030202020204" pitchFamily="34" charset="0"/>
              </a:rPr>
              <a:t>Sekundärbaustoff</a:t>
            </a:r>
          </a:p>
        </p:txBody>
      </p:sp>
      <p:sp>
        <p:nvSpPr>
          <p:cNvPr id="3" name="Textplatzhalter 2">
            <a:extLst>
              <a:ext uri="{FF2B5EF4-FFF2-40B4-BE49-F238E27FC236}">
                <a16:creationId xmlns:a16="http://schemas.microsoft.com/office/drawing/2014/main" id="{EEA5BB7F-328B-A02E-23D7-0A0E1CC82154}"/>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2855218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normAutofit/>
          </a:bodyPr>
          <a:lstStyle/>
          <a:p>
            <a:r>
              <a:rPr lang="de-DE" dirty="0"/>
              <a:t>Exkurs: Betriebsenergie / Graue Energie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 </a:t>
            </a: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 </a:t>
            </a: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593578" y="607465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2F45FB8-C02A-A9D9-454F-26811C6063A6}"/>
              </a:ext>
            </a:extLst>
          </p:cNvPr>
          <p:cNvCxnSpPr/>
          <p:nvPr/>
        </p:nvCxnSpPr>
        <p:spPr>
          <a:xfrm>
            <a:off x="5622761"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5ED5C-D924-16F0-D5A0-F91C98E66596}"/>
              </a:ext>
            </a:extLst>
          </p:cNvPr>
          <p:cNvCxnSpPr>
            <a:cxnSpLocks/>
          </p:cNvCxnSpPr>
          <p:nvPr/>
        </p:nvCxnSpPr>
        <p:spPr>
          <a:xfrm flipH="1">
            <a:off x="5622761"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Textplatzhalter 2">
            <a:extLst>
              <a:ext uri="{FF2B5EF4-FFF2-40B4-BE49-F238E27FC236}">
                <a16:creationId xmlns:a16="http://schemas.microsoft.com/office/drawing/2014/main" id="{628858C2-2169-05AA-3330-C9E21C086C5A}"/>
              </a:ext>
            </a:extLst>
          </p:cNvPr>
          <p:cNvSpPr txBox="1">
            <a:spLocks/>
          </p:cNvSpPr>
          <p:nvPr/>
        </p:nvSpPr>
        <p:spPr>
          <a:xfrm rot="16200000">
            <a:off x="4827413"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27" name="Rectangle 26">
            <a:extLst>
              <a:ext uri="{FF2B5EF4-FFF2-40B4-BE49-F238E27FC236}">
                <a16:creationId xmlns:a16="http://schemas.microsoft.com/office/drawing/2014/main" id="{59803BD8-569D-B57F-E5EF-653EA103FEFD}"/>
              </a:ext>
            </a:extLst>
          </p:cNvPr>
          <p:cNvSpPr/>
          <p:nvPr/>
        </p:nvSpPr>
        <p:spPr>
          <a:xfrm>
            <a:off x="5622762" y="5225957"/>
            <a:ext cx="4303806" cy="21073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Rectangle 27">
            <a:extLst>
              <a:ext uri="{FF2B5EF4-FFF2-40B4-BE49-F238E27FC236}">
                <a16:creationId xmlns:a16="http://schemas.microsoft.com/office/drawing/2014/main" id="{592D1BE8-3240-E7A2-DBDA-69EA5B775BE9}"/>
              </a:ext>
            </a:extLst>
          </p:cNvPr>
          <p:cNvSpPr/>
          <p:nvPr/>
        </p:nvSpPr>
        <p:spPr>
          <a:xfrm>
            <a:off x="5624611" y="4955832"/>
            <a:ext cx="4303806" cy="279273"/>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9" name="Rectangle 28">
            <a:extLst>
              <a:ext uri="{FF2B5EF4-FFF2-40B4-BE49-F238E27FC236}">
                <a16:creationId xmlns:a16="http://schemas.microsoft.com/office/drawing/2014/main" id="{30EC465F-0ADF-EBF4-BC8D-EB62F5670287}"/>
              </a:ext>
            </a:extLst>
          </p:cNvPr>
          <p:cNvSpPr/>
          <p:nvPr/>
        </p:nvSpPr>
        <p:spPr>
          <a:xfrm>
            <a:off x="5632562" y="5416152"/>
            <a:ext cx="4303806" cy="294718"/>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0" name="Textplatzhalter 36">
            <a:extLst>
              <a:ext uri="{FF2B5EF4-FFF2-40B4-BE49-F238E27FC236}">
                <a16:creationId xmlns:a16="http://schemas.microsoft.com/office/drawing/2014/main" id="{931D78EA-A274-33FC-3D49-3C7B7E4B078A}"/>
              </a:ext>
            </a:extLst>
          </p:cNvPr>
          <p:cNvSpPr txBox="1">
            <a:spLocks/>
          </p:cNvSpPr>
          <p:nvPr/>
        </p:nvSpPr>
        <p:spPr>
          <a:xfrm>
            <a:off x="5794935" y="541615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 </a:t>
            </a:r>
          </a:p>
        </p:txBody>
      </p:sp>
      <p:sp>
        <p:nvSpPr>
          <p:cNvPr id="31" name="Textplatzhalter 36">
            <a:extLst>
              <a:ext uri="{FF2B5EF4-FFF2-40B4-BE49-F238E27FC236}">
                <a16:creationId xmlns:a16="http://schemas.microsoft.com/office/drawing/2014/main" id="{0070627B-4F42-F787-E983-215A3EFF4083}"/>
              </a:ext>
            </a:extLst>
          </p:cNvPr>
          <p:cNvSpPr txBox="1">
            <a:spLocks/>
          </p:cNvSpPr>
          <p:nvPr/>
        </p:nvSpPr>
        <p:spPr>
          <a:xfrm>
            <a:off x="5794935" y="5164196"/>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32" name="Textplatzhalter 36">
            <a:extLst>
              <a:ext uri="{FF2B5EF4-FFF2-40B4-BE49-F238E27FC236}">
                <a16:creationId xmlns:a16="http://schemas.microsoft.com/office/drawing/2014/main" id="{A9B1F98A-0137-04FB-F4A4-E15AE84F11C3}"/>
              </a:ext>
            </a:extLst>
          </p:cNvPr>
          <p:cNvSpPr txBox="1">
            <a:spLocks/>
          </p:cNvSpPr>
          <p:nvPr/>
        </p:nvSpPr>
        <p:spPr>
          <a:xfrm>
            <a:off x="5794935" y="4941301"/>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33" name="Straight Connector 32">
            <a:extLst>
              <a:ext uri="{FF2B5EF4-FFF2-40B4-BE49-F238E27FC236}">
                <a16:creationId xmlns:a16="http://schemas.microsoft.com/office/drawing/2014/main" id="{54E5E383-46E3-4A4E-16F4-89D686FE9C4E}"/>
              </a:ext>
            </a:extLst>
          </p:cNvPr>
          <p:cNvCxnSpPr>
            <a:cxnSpLocks/>
          </p:cNvCxnSpPr>
          <p:nvPr/>
        </p:nvCxnSpPr>
        <p:spPr>
          <a:xfrm flipV="1">
            <a:off x="5622761" y="5436693"/>
            <a:ext cx="290756" cy="26984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9D721B9-F030-349D-5A19-3F41362A26C6}"/>
              </a:ext>
            </a:extLst>
          </p:cNvPr>
          <p:cNvCxnSpPr>
            <a:cxnSpLocks/>
          </p:cNvCxnSpPr>
          <p:nvPr/>
        </p:nvCxnSpPr>
        <p:spPr>
          <a:xfrm flipV="1">
            <a:off x="5885228" y="5225957"/>
            <a:ext cx="3903133" cy="210736"/>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4CBD5A-4E7F-8DE0-E6DC-7C1D85E766B1}"/>
              </a:ext>
            </a:extLst>
          </p:cNvPr>
          <p:cNvCxnSpPr>
            <a:cxnSpLocks/>
          </p:cNvCxnSpPr>
          <p:nvPr/>
        </p:nvCxnSpPr>
        <p:spPr>
          <a:xfrm flipV="1">
            <a:off x="9779895" y="4932047"/>
            <a:ext cx="142440" cy="314146"/>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platzhalter 36">
            <a:extLst>
              <a:ext uri="{FF2B5EF4-FFF2-40B4-BE49-F238E27FC236}">
                <a16:creationId xmlns:a16="http://schemas.microsoft.com/office/drawing/2014/main" id="{A3EEF0D8-535E-5D42-2791-76513EA41D97}"/>
              </a:ext>
            </a:extLst>
          </p:cNvPr>
          <p:cNvSpPr txBox="1">
            <a:spLocks/>
          </p:cNvSpPr>
          <p:nvPr/>
        </p:nvSpPr>
        <p:spPr>
          <a:xfrm>
            <a:off x="5605011" y="5991655"/>
            <a:ext cx="2329084" cy="4371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Alle Phasen Optimiert </a:t>
            </a:r>
          </a:p>
        </p:txBody>
      </p:sp>
      <p:sp>
        <p:nvSpPr>
          <p:cNvPr id="36" name="Textplatzhalter 2">
            <a:extLst>
              <a:ext uri="{FF2B5EF4-FFF2-40B4-BE49-F238E27FC236}">
                <a16:creationId xmlns:a16="http://schemas.microsoft.com/office/drawing/2014/main" id="{19BB0132-78D1-A483-7579-B644B2E11379}"/>
              </a:ext>
            </a:extLst>
          </p:cNvPr>
          <p:cNvSpPr txBox="1">
            <a:spLocks/>
          </p:cNvSpPr>
          <p:nvPr/>
        </p:nvSpPr>
        <p:spPr>
          <a:xfrm>
            <a:off x="7660265" y="5729593"/>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1" name="Textplatzhalter 2">
            <a:extLst>
              <a:ext uri="{FF2B5EF4-FFF2-40B4-BE49-F238E27FC236}">
                <a16:creationId xmlns:a16="http://schemas.microsoft.com/office/drawing/2014/main" id="{C8EBD86A-14ED-4B31-E6F3-8FF1D9EC3919}"/>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extLst>
      <p:ext uri="{BB962C8B-B14F-4D97-AF65-F5344CB8AC3E}">
        <p14:creationId xmlns:p14="http://schemas.microsoft.com/office/powerpoint/2010/main" val="2287648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p:cNvSpPr>
          <p:nvPr>
            <p:ph type="body" sz="quarter" idx="11"/>
          </p:nvPr>
        </p:nvSpPr>
        <p:spPr/>
        <p:txBody>
          <a:bodyPr/>
          <a:lstStyle/>
          <a:p>
            <a:r>
              <a:rPr lang="de-DE" dirty="0"/>
              <a:t>Welche Handlungsoptionen bestehen in Ihren Gewerken?</a:t>
            </a:r>
          </a:p>
        </p:txBody>
      </p:sp>
    </p:spTree>
    <p:extLst>
      <p:ext uri="{BB962C8B-B14F-4D97-AF65-F5344CB8AC3E}">
        <p14:creationId xmlns:p14="http://schemas.microsoft.com/office/powerpoint/2010/main" val="3806588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C/D: Rückbaubarkeit vereinfachen</a:t>
            </a:r>
          </a:p>
        </p:txBody>
      </p:sp>
      <p:sp>
        <p:nvSpPr>
          <p:cNvPr id="3" name="Textplatzhalter 2">
            <a:extLst>
              <a:ext uri="{FF2B5EF4-FFF2-40B4-BE49-F238E27FC236}">
                <a16:creationId xmlns:a16="http://schemas.microsoft.com/office/drawing/2014/main" id="{2D8CF8AF-651A-FE1A-A290-8376FB3F8FD0}"/>
              </a:ext>
            </a:extLst>
          </p:cNvPr>
          <p:cNvSpPr>
            <a:spLocks noGrp="1"/>
          </p:cNvSpPr>
          <p:nvPr>
            <p:ph type="body" sz="quarter" idx="12"/>
          </p:nvPr>
        </p:nvSpPr>
        <p:spPr>
          <a:xfrm>
            <a:off x="505249" y="2835913"/>
            <a:ext cx="6643062" cy="4380489"/>
          </a:xfrm>
        </p:spPr>
        <p:txBody>
          <a:bodyPr/>
          <a:lstStyle/>
          <a:p>
            <a:pPr marL="0" indent="0">
              <a:buNone/>
            </a:pPr>
            <a:r>
              <a:rPr lang="de-DE" dirty="0"/>
              <a:t>T Lab TU Kaiserslautern, 2023</a:t>
            </a:r>
            <a:br>
              <a:rPr lang="de-DE" dirty="0"/>
            </a:br>
            <a:r>
              <a:rPr lang="de-DE" dirty="0" err="1"/>
              <a:t>fatuk</a:t>
            </a:r>
            <a:r>
              <a:rPr lang="de-DE" dirty="0"/>
              <a:t> FG-Baukonstruktion + Entwerfen, Birk </a:t>
            </a:r>
            <a:r>
              <a:rPr lang="de-DE" dirty="0" err="1"/>
              <a:t>Heilmeyer</a:t>
            </a:r>
            <a:r>
              <a:rPr lang="de-DE" dirty="0"/>
              <a:t> Frenzel Architekten</a:t>
            </a:r>
          </a:p>
          <a:p>
            <a:pPr marL="0" indent="0">
              <a:buNone/>
            </a:pPr>
            <a:endParaRPr lang="de-DE" dirty="0"/>
          </a:p>
          <a:p>
            <a:r>
              <a:rPr lang="de-DE" dirty="0"/>
              <a:t>Schraubverbindungen</a:t>
            </a:r>
          </a:p>
          <a:p>
            <a:r>
              <a:rPr lang="de-DE" dirty="0"/>
              <a:t>Steckverbindungen</a:t>
            </a:r>
          </a:p>
          <a:p>
            <a:r>
              <a:rPr lang="de-DE" dirty="0"/>
              <a:t>Robuste Materialien</a:t>
            </a:r>
          </a:p>
          <a:p>
            <a:endParaRPr lang="de-DE" dirty="0"/>
          </a:p>
        </p:txBody>
      </p:sp>
      <p:pic>
        <p:nvPicPr>
          <p:cNvPr id="5" name="Picture 9">
            <a:extLst>
              <a:ext uri="{FF2B5EF4-FFF2-40B4-BE49-F238E27FC236}">
                <a16:creationId xmlns:a16="http://schemas.microsoft.com/office/drawing/2014/main" id="{B859E95D-2652-4C8F-83B3-58E26E18B59C}"/>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prstGeom prst="rect">
            <a:avLst/>
          </a:prstGeom>
        </p:spPr>
      </p:pic>
      <p:sp>
        <p:nvSpPr>
          <p:cNvPr id="4" name="Textplatzhalter 2">
            <a:extLst>
              <a:ext uri="{FF2B5EF4-FFF2-40B4-BE49-F238E27FC236}">
                <a16:creationId xmlns:a16="http://schemas.microsoft.com/office/drawing/2014/main" id="{9D5F37E8-FBE8-2279-F9A2-F624FE1C5A81}"/>
              </a:ext>
            </a:extLst>
          </p:cNvPr>
          <p:cNvSpPr txBox="1">
            <a:spLocks/>
          </p:cNvSpPr>
          <p:nvPr/>
        </p:nvSpPr>
        <p:spPr>
          <a:xfrm>
            <a:off x="8518849" y="6283068"/>
            <a:ext cx="3266372"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©Andreas Labes, www.tlab.architektur.rptu.de</a:t>
            </a:r>
          </a:p>
          <a:p>
            <a:pPr marL="0" indent="0" algn="r">
              <a:buNone/>
            </a:pPr>
            <a:r>
              <a:rPr lang="de-DE" sz="1200" dirty="0">
                <a:solidFill>
                  <a:schemeClr val="bg1"/>
                </a:solidFill>
                <a:latin typeface="FreightText Pro Book" panose="02000603060000020004" pitchFamily="50" charset="0"/>
              </a:rPr>
              <a:t> </a:t>
            </a:r>
          </a:p>
        </p:txBody>
      </p:sp>
    </p:spTree>
    <p:extLst>
      <p:ext uri="{BB962C8B-B14F-4D97-AF65-F5344CB8AC3E}">
        <p14:creationId xmlns:p14="http://schemas.microsoft.com/office/powerpoint/2010/main" val="463954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0A93E5-A73D-AB7A-0348-F3EC87435A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490" y="1808164"/>
            <a:ext cx="4765950" cy="4456809"/>
          </a:xfrm>
          <a:prstGeom prst="rect">
            <a:avLst/>
          </a:prstGeom>
        </p:spPr>
      </p:pic>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19483" y="1808163"/>
            <a:ext cx="5810028" cy="4467740"/>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T-Lab: Rückbaubarkeit vereinfachen</a:t>
            </a:r>
          </a:p>
        </p:txBody>
      </p:sp>
      <p:sp>
        <p:nvSpPr>
          <p:cNvPr id="2" name="Textplatzhalter 2">
            <a:extLst>
              <a:ext uri="{FF2B5EF4-FFF2-40B4-BE49-F238E27FC236}">
                <a16:creationId xmlns:a16="http://schemas.microsoft.com/office/drawing/2014/main" id="{5F5233D0-EE2C-52D6-0A8D-C71D898CE632}"/>
              </a:ext>
            </a:extLst>
          </p:cNvPr>
          <p:cNvSpPr txBox="1">
            <a:spLocks/>
          </p:cNvSpPr>
          <p:nvPr/>
        </p:nvSpPr>
        <p:spPr>
          <a:xfrm>
            <a:off x="8518849" y="6283068"/>
            <a:ext cx="3266372"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©Andreas Labes, www.tlab.architektur.rptu.de</a:t>
            </a:r>
          </a:p>
          <a:p>
            <a:pPr marL="0" indent="0" algn="r">
              <a:buNone/>
            </a:pPr>
            <a:r>
              <a:rPr lang="de-DE" sz="1200" dirty="0">
                <a:solidFill>
                  <a:schemeClr val="bg1"/>
                </a:solidFill>
                <a:latin typeface="FreightText Pro Book" panose="02000603060000020004" pitchFamily="50" charset="0"/>
              </a:rPr>
              <a:t> </a:t>
            </a:r>
          </a:p>
        </p:txBody>
      </p:sp>
    </p:spTree>
    <p:extLst>
      <p:ext uri="{BB962C8B-B14F-4D97-AF65-F5344CB8AC3E}">
        <p14:creationId xmlns:p14="http://schemas.microsoft.com/office/powerpoint/2010/main" val="2067892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065" r="28899"/>
          <a:stretch/>
        </p:blipFill>
        <p:spPr>
          <a:xfrm>
            <a:off x="3871733" y="1808163"/>
            <a:ext cx="3708937" cy="4495786"/>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T-Lab: Rückbaubarkeit vereinfachen</a:t>
            </a:r>
          </a:p>
        </p:txBody>
      </p:sp>
      <p:pic>
        <p:nvPicPr>
          <p:cNvPr id="3" name="Grafik 4">
            <a:extLst>
              <a:ext uri="{FF2B5EF4-FFF2-40B4-BE49-F238E27FC236}">
                <a16:creationId xmlns:a16="http://schemas.microsoft.com/office/drawing/2014/main" id="{F81151DD-2F0F-76CA-258B-3648CDCED2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5916" y="1808164"/>
            <a:ext cx="3021846" cy="4494734"/>
          </a:xfrm>
          <a:prstGeom prst="rect">
            <a:avLst/>
          </a:prstGeom>
        </p:spPr>
      </p:pic>
      <p:pic>
        <p:nvPicPr>
          <p:cNvPr id="4" name="Grafik 4">
            <a:extLst>
              <a:ext uri="{FF2B5EF4-FFF2-40B4-BE49-F238E27FC236}">
                <a16:creationId xmlns:a16="http://schemas.microsoft.com/office/drawing/2014/main" id="{B5D3AEC3-11B6-2A9F-B75A-64A6163346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7778996" y="1808163"/>
            <a:ext cx="3654869" cy="4495785"/>
          </a:xfrm>
          <a:prstGeom prst="rect">
            <a:avLst/>
          </a:prstGeom>
        </p:spPr>
      </p:pic>
      <p:sp>
        <p:nvSpPr>
          <p:cNvPr id="5" name="Textplatzhalter 2">
            <a:extLst>
              <a:ext uri="{FF2B5EF4-FFF2-40B4-BE49-F238E27FC236}">
                <a16:creationId xmlns:a16="http://schemas.microsoft.com/office/drawing/2014/main" id="{BF9A2E78-617F-B665-279A-7E1E32CF24AF}"/>
              </a:ext>
            </a:extLst>
          </p:cNvPr>
          <p:cNvSpPr txBox="1">
            <a:spLocks/>
          </p:cNvSpPr>
          <p:nvPr/>
        </p:nvSpPr>
        <p:spPr>
          <a:xfrm>
            <a:off x="8518849" y="6283068"/>
            <a:ext cx="3266372"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©Andreas Labes, www.tlab.architektur.rptu.de</a:t>
            </a:r>
          </a:p>
          <a:p>
            <a:pPr marL="0" indent="0" algn="r">
              <a:buNone/>
            </a:pPr>
            <a:r>
              <a:rPr lang="de-DE" sz="1200" dirty="0">
                <a:solidFill>
                  <a:schemeClr val="bg1"/>
                </a:solidFill>
                <a:latin typeface="FreightText Pro Book" panose="02000603060000020004" pitchFamily="50" charset="0"/>
              </a:rPr>
              <a:t> </a:t>
            </a:r>
          </a:p>
        </p:txBody>
      </p:sp>
    </p:spTree>
    <p:extLst>
      <p:ext uri="{BB962C8B-B14F-4D97-AF65-F5344CB8AC3E}">
        <p14:creationId xmlns:p14="http://schemas.microsoft.com/office/powerpoint/2010/main" val="3564879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C/D: Wiederverwendung ermöglichen</a:t>
            </a:r>
          </a:p>
        </p:txBody>
      </p:sp>
      <p:sp>
        <p:nvSpPr>
          <p:cNvPr id="6" name="Textplatzhalter 3">
            <a:extLst>
              <a:ext uri="{FF2B5EF4-FFF2-40B4-BE49-F238E27FC236}">
                <a16:creationId xmlns:a16="http://schemas.microsoft.com/office/drawing/2014/main" id="{56F08E50-4132-DAE8-0019-7BF2CEDBF067}"/>
              </a:ext>
            </a:extLst>
          </p:cNvPr>
          <p:cNvSpPr txBox="1">
            <a:spLocks/>
          </p:cNvSpPr>
          <p:nvPr/>
        </p:nvSpPr>
        <p:spPr>
          <a:xfrm>
            <a:off x="559805" y="2394282"/>
            <a:ext cx="5312075" cy="3862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latin typeface="FreightText Pro Book" panose="02000603060000020004" pitchFamily="50" charset="0"/>
              </a:rPr>
              <a:t>Bauteilbörsen </a:t>
            </a:r>
            <a:r>
              <a:rPr lang="de-DE" sz="2400" dirty="0" err="1">
                <a:latin typeface="FreightText Pro Book" panose="02000603060000020004" pitchFamily="50" charset="0"/>
              </a:rPr>
              <a:t>z.b.</a:t>
            </a:r>
            <a:r>
              <a:rPr lang="de-DE" sz="2400" dirty="0">
                <a:latin typeface="FreightText Pro Book" panose="02000603060000020004" pitchFamily="50" charset="0"/>
              </a:rPr>
              <a:t> </a:t>
            </a:r>
            <a:r>
              <a:rPr lang="de-DE" sz="2400" dirty="0" err="1">
                <a:latin typeface="FreightText Pro Book" panose="02000603060000020004" pitchFamily="50" charset="0"/>
              </a:rPr>
              <a:t>Concular</a:t>
            </a:r>
            <a:r>
              <a:rPr lang="de-DE" sz="2400" dirty="0">
                <a:latin typeface="FreightText Pro Book" panose="02000603060000020004" pitchFamily="50" charset="0"/>
              </a:rPr>
              <a:t>, </a:t>
            </a:r>
            <a:r>
              <a:rPr lang="de-DE" sz="2400" dirty="0" err="1">
                <a:latin typeface="FreightText Pro Book" panose="02000603060000020004" pitchFamily="50" charset="0"/>
              </a:rPr>
              <a:t>Madaster</a:t>
            </a:r>
            <a:endParaRPr lang="de-DE" sz="2400" dirty="0">
              <a:latin typeface="FreightText Pro Book" panose="02000603060000020004" pitchFamily="50" charset="0"/>
            </a:endParaRPr>
          </a:p>
          <a:p>
            <a:pPr marL="0" indent="0">
              <a:buFont typeface="Arial" panose="020B0604020202020204" pitchFamily="34" charset="0"/>
              <a:buNone/>
            </a:pPr>
            <a:endParaRPr lang="de-DE" sz="2400" dirty="0">
              <a:latin typeface="FreightText Pro Book" panose="02000603060000020004" pitchFamily="50" charset="0"/>
            </a:endParaRPr>
          </a:p>
          <a:p>
            <a:r>
              <a:rPr lang="de-DE" sz="2400" dirty="0">
                <a:latin typeface="FreightText Pro Book" panose="02000603060000020004" pitchFamily="50" charset="0"/>
              </a:rPr>
              <a:t>Bestandserfassung für die Wiederverwendung</a:t>
            </a:r>
          </a:p>
          <a:p>
            <a:r>
              <a:rPr lang="de-DE" sz="2400" dirty="0">
                <a:latin typeface="FreightText Pro Book" panose="02000603060000020004" pitchFamily="50" charset="0"/>
              </a:rPr>
              <a:t>Online Börse für Wiederverwendete Einbauten, Bauteile und Haustechnik</a:t>
            </a:r>
          </a:p>
          <a:p>
            <a:r>
              <a:rPr lang="de-DE" sz="2400" dirty="0">
                <a:latin typeface="FreightText Pro Book" panose="02000603060000020004" pitchFamily="50" charset="0"/>
              </a:rPr>
              <a:t> Strategische Beratung für Immobilien und Planungsbranchen</a:t>
            </a:r>
          </a:p>
          <a:p>
            <a:endParaRPr lang="de-DE" sz="2400" dirty="0">
              <a:solidFill>
                <a:srgbClr val="182952"/>
              </a:solidFill>
              <a:latin typeface="FreightText Pro Bold" panose="02000803080000020004" pitchFamily="50" charset="0"/>
            </a:endParaRPr>
          </a:p>
          <a:p>
            <a:endParaRPr lang="de-DE" sz="2400" dirty="0">
              <a:solidFill>
                <a:srgbClr val="182952"/>
              </a:solidFill>
              <a:latin typeface="FreightText Pro Bold" panose="02000803080000020004" pitchFamily="50" charset="0"/>
            </a:endParaRPr>
          </a:p>
          <a:p>
            <a:endParaRPr lang="de-DE" sz="2400" dirty="0">
              <a:solidFill>
                <a:srgbClr val="182952"/>
              </a:solidFill>
              <a:latin typeface="FreightText Pro Bold" panose="02000803080000020004" pitchFamily="50" charset="0"/>
            </a:endParaRPr>
          </a:p>
        </p:txBody>
      </p:sp>
      <p:pic>
        <p:nvPicPr>
          <p:cNvPr id="10" name="Picture 9">
            <a:extLst>
              <a:ext uri="{FF2B5EF4-FFF2-40B4-BE49-F238E27FC236}">
                <a16:creationId xmlns:a16="http://schemas.microsoft.com/office/drawing/2014/main" id="{DB6AB0B4-8787-2B8C-E942-D28713F054E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99972" y="2088275"/>
            <a:ext cx="5312075" cy="4168144"/>
          </a:xfrm>
          <a:prstGeom prst="rect">
            <a:avLst/>
          </a:prstGeom>
        </p:spPr>
      </p:pic>
      <p:sp>
        <p:nvSpPr>
          <p:cNvPr id="11" name="Textplatzhalter 2">
            <a:extLst>
              <a:ext uri="{FF2B5EF4-FFF2-40B4-BE49-F238E27FC236}">
                <a16:creationId xmlns:a16="http://schemas.microsoft.com/office/drawing/2014/main" id="{3C6CDE95-BB73-D0FD-0DE0-99E41EE40B8F}"/>
              </a:ext>
            </a:extLst>
          </p:cNvPr>
          <p:cNvSpPr txBox="1">
            <a:spLocks/>
          </p:cNvSpPr>
          <p:nvPr/>
        </p:nvSpPr>
        <p:spPr>
          <a:xfrm>
            <a:off x="7163709" y="6302898"/>
            <a:ext cx="436580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www.concular.shop</a:t>
            </a:r>
          </a:p>
          <a:p>
            <a:pPr marL="0" indent="0" algn="r">
              <a:buNone/>
            </a:pPr>
            <a:r>
              <a:rPr lang="de-DE" sz="1400" dirty="0">
                <a:latin typeface="FreightText Pro Book" panose="02000603060000020004" pitchFamily="50" charset="0"/>
              </a:rPr>
              <a:t>  </a:t>
            </a:r>
          </a:p>
        </p:txBody>
      </p:sp>
    </p:spTree>
    <p:extLst>
      <p:ext uri="{BB962C8B-B14F-4D97-AF65-F5344CB8AC3E}">
        <p14:creationId xmlns:p14="http://schemas.microsoft.com/office/powerpoint/2010/main" val="1644538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C/D: Wiederverwendete Bauteile einsetzen</a:t>
            </a:r>
          </a:p>
        </p:txBody>
      </p:sp>
      <p:pic>
        <p:nvPicPr>
          <p:cNvPr id="8" name="Picture 9">
            <a:extLst>
              <a:ext uri="{FF2B5EF4-FFF2-40B4-BE49-F238E27FC236}">
                <a16:creationId xmlns:a16="http://schemas.microsoft.com/office/drawing/2014/main" id="{D2DDD8BA-1FA9-BB54-258F-31CF515DEE5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prstGeom prst="rect">
            <a:avLst/>
          </a:prstGeom>
        </p:spPr>
      </p:pic>
      <p:sp>
        <p:nvSpPr>
          <p:cNvPr id="6" name="Textplatzhalter 3">
            <a:extLst>
              <a:ext uri="{FF2B5EF4-FFF2-40B4-BE49-F238E27FC236}">
                <a16:creationId xmlns:a16="http://schemas.microsoft.com/office/drawing/2014/main" id="{56F08E50-4132-DAE8-0019-7BF2CEDBF067}"/>
              </a:ext>
            </a:extLst>
          </p:cNvPr>
          <p:cNvSpPr txBox="1">
            <a:spLocks/>
          </p:cNvSpPr>
          <p:nvPr/>
        </p:nvSpPr>
        <p:spPr>
          <a:xfrm>
            <a:off x="500269" y="2707104"/>
            <a:ext cx="6643063" cy="3465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latin typeface="FreightText Pro Book" panose="02000603060000020004" pitchFamily="50" charset="0"/>
              </a:rPr>
              <a:t>ELYS Kultur- &amp; Gewerbehaus</a:t>
            </a:r>
            <a:br>
              <a:rPr lang="de-DE" sz="2400" dirty="0">
                <a:latin typeface="FreightText Pro Book" panose="02000603060000020004" pitchFamily="50" charset="0"/>
              </a:rPr>
            </a:br>
            <a:r>
              <a:rPr lang="de-DE" sz="2400" dirty="0">
                <a:latin typeface="FreightText Pro Book" panose="02000603060000020004" pitchFamily="50" charset="0"/>
              </a:rPr>
              <a:t>Baubüro in Situ, 2021</a:t>
            </a:r>
          </a:p>
          <a:p>
            <a:pPr marL="0" indent="0">
              <a:buFont typeface="Arial" panose="020B0604020202020204" pitchFamily="34" charset="0"/>
              <a:buNone/>
            </a:pPr>
            <a:endParaRPr lang="de-DE" sz="2400" dirty="0">
              <a:latin typeface="FreightText Pro Book" panose="02000603060000020004" pitchFamily="50" charset="0"/>
            </a:endParaRPr>
          </a:p>
          <a:p>
            <a:r>
              <a:rPr lang="de-DE" sz="2400" dirty="0">
                <a:latin typeface="FreightText Pro Book" panose="02000603060000020004" pitchFamily="50" charset="0"/>
              </a:rPr>
              <a:t>Einsatz von wiederverwendeten Fenstern in unterschiedlichen Formaten </a:t>
            </a:r>
          </a:p>
          <a:p>
            <a:endParaRPr lang="de-DE" sz="2400" dirty="0">
              <a:solidFill>
                <a:srgbClr val="182952"/>
              </a:solidFill>
              <a:latin typeface="FreightText Pro Bold" panose="02000803080000020004" pitchFamily="50" charset="0"/>
            </a:endParaRPr>
          </a:p>
          <a:p>
            <a:endParaRPr lang="de-DE" sz="2400" dirty="0">
              <a:solidFill>
                <a:srgbClr val="182952"/>
              </a:solidFill>
              <a:latin typeface="FreightText Pro Bold" panose="02000803080000020004" pitchFamily="50" charset="0"/>
            </a:endParaRPr>
          </a:p>
        </p:txBody>
      </p:sp>
      <p:sp>
        <p:nvSpPr>
          <p:cNvPr id="9" name="Textplatzhalter 2">
            <a:extLst>
              <a:ext uri="{FF2B5EF4-FFF2-40B4-BE49-F238E27FC236}">
                <a16:creationId xmlns:a16="http://schemas.microsoft.com/office/drawing/2014/main" id="{2D8DFA1B-78E0-4DC3-E0AD-DC315347B3A4}"/>
              </a:ext>
            </a:extLst>
          </p:cNvPr>
          <p:cNvSpPr txBox="1">
            <a:spLocks/>
          </p:cNvSpPr>
          <p:nvPr/>
        </p:nvSpPr>
        <p:spPr>
          <a:xfrm>
            <a:off x="7163709" y="6302898"/>
            <a:ext cx="436580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Baubüro in Situ, www.insitu.ch</a:t>
            </a:r>
          </a:p>
          <a:p>
            <a:pPr marL="0" indent="0" algn="r">
              <a:buNone/>
            </a:pPr>
            <a:r>
              <a:rPr lang="de-DE" sz="1400" dirty="0">
                <a:latin typeface="FreightText Pro Book" panose="02000603060000020004" pitchFamily="50" charset="0"/>
              </a:rPr>
              <a:t>  </a:t>
            </a:r>
          </a:p>
        </p:txBody>
      </p:sp>
    </p:spTree>
    <p:extLst>
      <p:ext uri="{BB962C8B-B14F-4D97-AF65-F5344CB8AC3E}">
        <p14:creationId xmlns:p14="http://schemas.microsoft.com/office/powerpoint/2010/main" val="925779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noRot="1" noMove="1" noResize="1" noEditPoints="1" noAdjustHandles="1" noChangeArrowheads="1" noChangeShapeType="1"/>
          </p:cNvSpPr>
          <p:nvPr>
            <p:ph type="title"/>
          </p:nvPr>
        </p:nvSpPr>
        <p:spPr/>
        <p:txBody>
          <a:bodyPr/>
          <a:lstStyle/>
          <a:p>
            <a:r>
              <a:rPr lang="en-DE" dirty="0"/>
              <a:t>Gebäudelebensdauer</a:t>
            </a:r>
          </a:p>
        </p:txBody>
      </p:sp>
      <p:graphicFrame>
        <p:nvGraphicFramePr>
          <p:cNvPr id="6" name="Table 6">
            <a:extLst>
              <a:ext uri="{FF2B5EF4-FFF2-40B4-BE49-F238E27FC236}">
                <a16:creationId xmlns:a16="http://schemas.microsoft.com/office/drawing/2014/main" id="{3ED057D5-6935-EF2E-60EE-F1C75B153056}"/>
              </a:ext>
            </a:extLst>
          </p:cNvPr>
          <p:cNvGraphicFramePr>
            <a:graphicFrameLocks noGrp="1"/>
          </p:cNvGraphicFramePr>
          <p:nvPr>
            <p:extLst>
              <p:ext uri="{D42A27DB-BD31-4B8C-83A1-F6EECF244321}">
                <p14:modId xmlns:p14="http://schemas.microsoft.com/office/powerpoint/2010/main" val="2657764957"/>
              </p:ext>
            </p:extLst>
          </p:nvPr>
        </p:nvGraphicFramePr>
        <p:xfrm>
          <a:off x="614361" y="1978262"/>
          <a:ext cx="10515600" cy="3553193"/>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985203053"/>
                    </a:ext>
                  </a:extLst>
                </a:gridCol>
                <a:gridCol w="5257800">
                  <a:extLst>
                    <a:ext uri="{9D8B030D-6E8A-4147-A177-3AD203B41FA5}">
                      <a16:colId xmlns:a16="http://schemas.microsoft.com/office/drawing/2014/main" val="17902132"/>
                    </a:ext>
                  </a:extLst>
                </a:gridCol>
              </a:tblGrid>
              <a:tr h="507599">
                <a:tc>
                  <a:txBody>
                    <a:bodyPr/>
                    <a:lstStyle/>
                    <a:p>
                      <a:r>
                        <a:rPr lang="en-DE" dirty="0">
                          <a:latin typeface="Neue Plak Text" panose="020B0804030202020204" pitchFamily="34" charset="0"/>
                        </a:rPr>
                        <a:t>Gebäudenutzung</a:t>
                      </a:r>
                    </a:p>
                  </a:txBody>
                  <a:tcPr/>
                </a:tc>
                <a:tc>
                  <a:txBody>
                    <a:bodyPr/>
                    <a:lstStyle/>
                    <a:p>
                      <a:r>
                        <a:rPr lang="en-DE" dirty="0">
                          <a:latin typeface="Neue Plak Text" panose="020B0804030202020204" pitchFamily="34" charset="0"/>
                        </a:rPr>
                        <a:t>Maximale Betriebsdauer bis Vollsanierung</a:t>
                      </a:r>
                    </a:p>
                  </a:txBody>
                  <a:tcPr/>
                </a:tc>
                <a:extLst>
                  <a:ext uri="{0D108BD9-81ED-4DB2-BD59-A6C34878D82A}">
                    <a16:rowId xmlns:a16="http://schemas.microsoft.com/office/drawing/2014/main" val="2490589196"/>
                  </a:ext>
                </a:extLst>
              </a:tr>
              <a:tr h="507599">
                <a:tc>
                  <a:txBody>
                    <a:bodyPr/>
                    <a:lstStyle/>
                    <a:p>
                      <a:r>
                        <a:rPr lang="en-DE" dirty="0">
                          <a:latin typeface="Neue Plak Text" panose="020B0804030202020204" pitchFamily="34" charset="0"/>
                        </a:rPr>
                        <a:t>Industrie</a:t>
                      </a:r>
                    </a:p>
                  </a:txBody>
                  <a:tcPr/>
                </a:tc>
                <a:tc>
                  <a:txBody>
                    <a:bodyPr/>
                    <a:lstStyle/>
                    <a:p>
                      <a:r>
                        <a:rPr lang="en-DE" dirty="0">
                          <a:latin typeface="Neue Plak Text" panose="020B0804030202020204" pitchFamily="34" charset="0"/>
                        </a:rPr>
                        <a:t>20</a:t>
                      </a:r>
                    </a:p>
                  </a:txBody>
                  <a:tcPr/>
                </a:tc>
                <a:extLst>
                  <a:ext uri="{0D108BD9-81ED-4DB2-BD59-A6C34878D82A}">
                    <a16:rowId xmlns:a16="http://schemas.microsoft.com/office/drawing/2014/main" val="966251666"/>
                  </a:ext>
                </a:extLst>
              </a:tr>
              <a:tr h="507599">
                <a:tc>
                  <a:txBody>
                    <a:bodyPr/>
                    <a:lstStyle/>
                    <a:p>
                      <a:r>
                        <a:rPr lang="en-DE" dirty="0">
                          <a:latin typeface="Neue Plak Text" panose="020B0804030202020204" pitchFamily="34" charset="0"/>
                        </a:rPr>
                        <a:t>Forschung</a:t>
                      </a:r>
                    </a:p>
                  </a:txBody>
                  <a:tcPr/>
                </a:tc>
                <a:tc>
                  <a:txBody>
                    <a:bodyPr/>
                    <a:lstStyle/>
                    <a:p>
                      <a:r>
                        <a:rPr lang="en-DE" dirty="0">
                          <a:latin typeface="Neue Plak Text" panose="020B0804030202020204" pitchFamily="34" charset="0"/>
                        </a:rPr>
                        <a:t>30</a:t>
                      </a:r>
                    </a:p>
                  </a:txBody>
                  <a:tcPr/>
                </a:tc>
                <a:extLst>
                  <a:ext uri="{0D108BD9-81ED-4DB2-BD59-A6C34878D82A}">
                    <a16:rowId xmlns:a16="http://schemas.microsoft.com/office/drawing/2014/main" val="716850034"/>
                  </a:ext>
                </a:extLst>
              </a:tr>
              <a:tr h="507599">
                <a:tc>
                  <a:txBody>
                    <a:bodyPr/>
                    <a:lstStyle/>
                    <a:p>
                      <a:r>
                        <a:rPr lang="en-DE" dirty="0">
                          <a:latin typeface="Neue Plak Text" panose="020B0804030202020204" pitchFamily="34" charset="0"/>
                        </a:rPr>
                        <a:t>Erziehung</a:t>
                      </a:r>
                    </a:p>
                  </a:txBody>
                  <a:tcPr/>
                </a:tc>
                <a:tc>
                  <a:txBody>
                    <a:bodyPr/>
                    <a:lstStyle/>
                    <a:p>
                      <a:r>
                        <a:rPr lang="en-DE" dirty="0">
                          <a:latin typeface="Neue Plak Text" panose="020B0804030202020204" pitchFamily="34" charset="0"/>
                        </a:rPr>
                        <a:t>40</a:t>
                      </a:r>
                    </a:p>
                  </a:txBody>
                  <a:tcPr/>
                </a:tc>
                <a:extLst>
                  <a:ext uri="{0D108BD9-81ED-4DB2-BD59-A6C34878D82A}">
                    <a16:rowId xmlns:a16="http://schemas.microsoft.com/office/drawing/2014/main" val="4086596773"/>
                  </a:ext>
                </a:extLst>
              </a:tr>
              <a:tr h="507599">
                <a:tc>
                  <a:txBody>
                    <a:bodyPr/>
                    <a:lstStyle/>
                    <a:p>
                      <a:r>
                        <a:rPr lang="en-DE" dirty="0">
                          <a:latin typeface="Neue Plak Text" panose="020B0804030202020204" pitchFamily="34" charset="0"/>
                        </a:rPr>
                        <a:t>Werbung</a:t>
                      </a:r>
                    </a:p>
                  </a:txBody>
                  <a:tcPr/>
                </a:tc>
                <a:tc>
                  <a:txBody>
                    <a:bodyPr/>
                    <a:lstStyle/>
                    <a:p>
                      <a:r>
                        <a:rPr lang="en-DE" dirty="0">
                          <a:latin typeface="Neue Plak Text" panose="020B0804030202020204" pitchFamily="34" charset="0"/>
                        </a:rPr>
                        <a:t>40</a:t>
                      </a:r>
                    </a:p>
                  </a:txBody>
                  <a:tcPr/>
                </a:tc>
                <a:extLst>
                  <a:ext uri="{0D108BD9-81ED-4DB2-BD59-A6C34878D82A}">
                    <a16:rowId xmlns:a16="http://schemas.microsoft.com/office/drawing/2014/main" val="734804126"/>
                  </a:ext>
                </a:extLst>
              </a:tr>
              <a:tr h="507599">
                <a:tc>
                  <a:txBody>
                    <a:bodyPr/>
                    <a:lstStyle/>
                    <a:p>
                      <a:r>
                        <a:rPr lang="en-DE" dirty="0">
                          <a:latin typeface="Neue Plak Text" panose="020B0804030202020204" pitchFamily="34" charset="0"/>
                        </a:rPr>
                        <a:t>Verwaltung</a:t>
                      </a:r>
                    </a:p>
                  </a:txBody>
                  <a:tcPr/>
                </a:tc>
                <a:tc>
                  <a:txBody>
                    <a:bodyPr/>
                    <a:lstStyle/>
                    <a:p>
                      <a:r>
                        <a:rPr lang="en-DE" dirty="0">
                          <a:latin typeface="Neue Plak Text" panose="020B0804030202020204" pitchFamily="34" charset="0"/>
                        </a:rPr>
                        <a:t>50</a:t>
                      </a:r>
                    </a:p>
                  </a:txBody>
                  <a:tcPr/>
                </a:tc>
                <a:extLst>
                  <a:ext uri="{0D108BD9-81ED-4DB2-BD59-A6C34878D82A}">
                    <a16:rowId xmlns:a16="http://schemas.microsoft.com/office/drawing/2014/main" val="4052973716"/>
                  </a:ext>
                </a:extLst>
              </a:tr>
              <a:tr h="507599">
                <a:tc>
                  <a:txBody>
                    <a:bodyPr/>
                    <a:lstStyle/>
                    <a:p>
                      <a:r>
                        <a:rPr lang="en-DE" dirty="0">
                          <a:latin typeface="Neue Plak Text" panose="020B0804030202020204" pitchFamily="34" charset="0"/>
                        </a:rPr>
                        <a:t>Wohnen</a:t>
                      </a:r>
                    </a:p>
                  </a:txBody>
                  <a:tcPr/>
                </a:tc>
                <a:tc>
                  <a:txBody>
                    <a:bodyPr/>
                    <a:lstStyle/>
                    <a:p>
                      <a:r>
                        <a:rPr lang="en-DE" dirty="0">
                          <a:latin typeface="Neue Plak Text" panose="020B0804030202020204" pitchFamily="34" charset="0"/>
                        </a:rPr>
                        <a:t>60</a:t>
                      </a:r>
                    </a:p>
                  </a:txBody>
                  <a:tcPr/>
                </a:tc>
                <a:extLst>
                  <a:ext uri="{0D108BD9-81ED-4DB2-BD59-A6C34878D82A}">
                    <a16:rowId xmlns:a16="http://schemas.microsoft.com/office/drawing/2014/main" val="2340402271"/>
                  </a:ext>
                </a:extLst>
              </a:tr>
            </a:tbl>
          </a:graphicData>
        </a:graphic>
      </p:graphicFrame>
      <p:sp>
        <p:nvSpPr>
          <p:cNvPr id="8" name="Textplatzhalter 43">
            <a:extLst>
              <a:ext uri="{FF2B5EF4-FFF2-40B4-BE49-F238E27FC236}">
                <a16:creationId xmlns:a16="http://schemas.microsoft.com/office/drawing/2014/main" id="{6FBB5E6F-5ADA-F0B4-8DEE-376466B14B14}"/>
              </a:ext>
            </a:extLst>
          </p:cNvPr>
          <p:cNvSpPr txBox="1">
            <a:spLocks/>
          </p:cNvSpPr>
          <p:nvPr/>
        </p:nvSpPr>
        <p:spPr>
          <a:xfrm>
            <a:off x="614361" y="5807706"/>
            <a:ext cx="9772285" cy="35057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latin typeface="FreightText Pro Book" panose="02000603060000020004" pitchFamily="50" charset="0"/>
              </a:rPr>
              <a:t>→  Für DGNB/BNB Ökoberechung werden in der Regel 50 Jahren angesetzt</a:t>
            </a:r>
          </a:p>
        </p:txBody>
      </p:sp>
      <p:sp>
        <p:nvSpPr>
          <p:cNvPr id="3" name="Textplatzhalter 2">
            <a:extLst>
              <a:ext uri="{FF2B5EF4-FFF2-40B4-BE49-F238E27FC236}">
                <a16:creationId xmlns:a16="http://schemas.microsoft.com/office/drawing/2014/main" id="{8DBE041D-51AB-D86A-5D21-C59AA927B776}"/>
              </a:ext>
            </a:extLst>
          </p:cNvPr>
          <p:cNvSpPr txBox="1">
            <a:spLocks/>
          </p:cNvSpPr>
          <p:nvPr/>
        </p:nvSpPr>
        <p:spPr>
          <a:xfrm>
            <a:off x="614361" y="6238416"/>
            <a:ext cx="10006014" cy="350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Deutsche Gesellschaft für Nachhaltiges Bauen: Gebäudebezogene Kosten im Lebenszyklus</a:t>
            </a:r>
          </a:p>
        </p:txBody>
      </p:sp>
    </p:spTree>
    <p:extLst>
      <p:ext uri="{BB962C8B-B14F-4D97-AF65-F5344CB8AC3E}">
        <p14:creationId xmlns:p14="http://schemas.microsoft.com/office/powerpoint/2010/main" val="3044036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0A93E5-A73D-AB7A-0348-F3EC87435A6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36979" y="1808164"/>
            <a:ext cx="4691461" cy="4387152"/>
          </a:xfrm>
          <a:prstGeom prst="rect">
            <a:avLst/>
          </a:prstGeom>
        </p:spPr>
      </p:pic>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19482" y="1808163"/>
            <a:ext cx="5735539" cy="4410461"/>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ELYS Kultur- und Gewerbehaus</a:t>
            </a:r>
          </a:p>
        </p:txBody>
      </p:sp>
      <p:sp>
        <p:nvSpPr>
          <p:cNvPr id="4" name="Textplatzhalter 2">
            <a:extLst>
              <a:ext uri="{FF2B5EF4-FFF2-40B4-BE49-F238E27FC236}">
                <a16:creationId xmlns:a16="http://schemas.microsoft.com/office/drawing/2014/main" id="{65F7F877-CA14-B7A1-B914-1D8C6FB9ED50}"/>
              </a:ext>
            </a:extLst>
          </p:cNvPr>
          <p:cNvSpPr txBox="1">
            <a:spLocks/>
          </p:cNvSpPr>
          <p:nvPr/>
        </p:nvSpPr>
        <p:spPr>
          <a:xfrm>
            <a:off x="7163709" y="6302898"/>
            <a:ext cx="436580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Baubüro in Situ, www.insitu.ch</a:t>
            </a:r>
          </a:p>
          <a:p>
            <a:pPr marL="0" indent="0" algn="r">
              <a:buNone/>
            </a:pPr>
            <a:r>
              <a:rPr lang="de-DE" sz="1400" dirty="0">
                <a:latin typeface="FreightText Pro Book" panose="02000603060000020004" pitchFamily="50" charset="0"/>
              </a:rPr>
              <a:t>  </a:t>
            </a:r>
          </a:p>
        </p:txBody>
      </p:sp>
    </p:spTree>
    <p:extLst>
      <p:ext uri="{BB962C8B-B14F-4D97-AF65-F5344CB8AC3E}">
        <p14:creationId xmlns:p14="http://schemas.microsoft.com/office/powerpoint/2010/main" val="1976152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A3C8CF-BEC1-FEE2-3FA0-DDC886884A4F}"/>
              </a:ext>
            </a:extLst>
          </p:cNvPr>
          <p:cNvSpPr>
            <a:spLocks noGrp="1"/>
          </p:cNvSpPr>
          <p:nvPr>
            <p:ph type="body" sz="quarter" idx="11"/>
          </p:nvPr>
        </p:nvSpPr>
        <p:spPr/>
        <p:txBody>
          <a:bodyPr>
            <a:normAutofit/>
          </a:bodyPr>
          <a:lstStyle/>
          <a:p>
            <a:r>
              <a:rPr lang="de-DE" b="1" dirty="0"/>
              <a:t>Zusammenfassung</a:t>
            </a:r>
          </a:p>
          <a:p>
            <a:endParaRPr lang="de-DE" b="1" dirty="0"/>
          </a:p>
          <a:p>
            <a:pPr marL="571500" indent="-571500">
              <a:buFont typeface="Arial" panose="020B0604020202020204" pitchFamily="34" charset="0"/>
              <a:buChar char="•"/>
            </a:pPr>
            <a:r>
              <a:rPr lang="de-DE" sz="3000" dirty="0">
                <a:latin typeface="Neue Plak Text" panose="020B0804030202020204" pitchFamily="34" charset="0"/>
              </a:rPr>
              <a:t>Mit geeigneten Strategien auf Gebäude-, Bauteil- und Material-Ebenen können die Umwelt-Auswirkungen während aller Phasen des Lebenszyklus eines Gebäudes positiv beeinflusst werden</a:t>
            </a:r>
          </a:p>
          <a:p>
            <a:r>
              <a:rPr lang="de-DE" sz="3000" dirty="0"/>
              <a:t> </a:t>
            </a:r>
          </a:p>
        </p:txBody>
      </p:sp>
    </p:spTree>
    <p:extLst>
      <p:ext uri="{BB962C8B-B14F-4D97-AF65-F5344CB8AC3E}">
        <p14:creationId xmlns:p14="http://schemas.microsoft.com/office/powerpoint/2010/main" val="7551383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F0DAA56-15FB-D7B3-6E24-696AB118DA72}"/>
              </a:ext>
            </a:extLst>
          </p:cNvPr>
          <p:cNvSpPr>
            <a:spLocks noGrp="1"/>
          </p:cNvSpPr>
          <p:nvPr>
            <p:ph type="body" sz="quarter" idx="13"/>
          </p:nvPr>
        </p:nvSpPr>
        <p:spPr>
          <a:xfrm>
            <a:off x="499238" y="3958033"/>
            <a:ext cx="4765071" cy="428040"/>
          </a:xfrm>
        </p:spPr>
        <p:txBody>
          <a:bodyPr/>
          <a:lstStyle/>
          <a:p>
            <a:r>
              <a:rPr lang="de-DE" dirty="0" err="1"/>
              <a:t>info@nbl-berlin.de</a:t>
            </a:r>
            <a:endParaRPr lang="de-DE" dirty="0"/>
          </a:p>
        </p:txBody>
      </p:sp>
      <p:sp>
        <p:nvSpPr>
          <p:cNvPr id="2" name="Textplatzhalter 1">
            <a:extLst>
              <a:ext uri="{FF2B5EF4-FFF2-40B4-BE49-F238E27FC236}">
                <a16:creationId xmlns:a16="http://schemas.microsoft.com/office/drawing/2014/main" id="{F390CFF4-097F-4A21-7482-7AE5425BBF2B}"/>
              </a:ext>
            </a:extLst>
          </p:cNvPr>
          <p:cNvSpPr>
            <a:spLocks noGrp="1"/>
          </p:cNvSpPr>
          <p:nvPr>
            <p:ph type="body" sz="quarter" idx="15"/>
          </p:nvPr>
        </p:nvSpPr>
        <p:spPr/>
        <p:txBody>
          <a:bodyPr/>
          <a:lstStyle/>
          <a:p>
            <a:r>
              <a:rPr lang="de-DE" dirty="0"/>
              <a:t>Natural Building Lab</a:t>
            </a:r>
          </a:p>
        </p:txBody>
      </p:sp>
      <p:sp>
        <p:nvSpPr>
          <p:cNvPr id="5" name="Textplatzhalter 4">
            <a:extLst>
              <a:ext uri="{FF2B5EF4-FFF2-40B4-BE49-F238E27FC236}">
                <a16:creationId xmlns:a16="http://schemas.microsoft.com/office/drawing/2014/main" id="{63FF576A-DDE7-1DAA-D513-A6203E130CE4}"/>
              </a:ext>
            </a:extLst>
          </p:cNvPr>
          <p:cNvSpPr>
            <a:spLocks noGrp="1"/>
          </p:cNvSpPr>
          <p:nvPr>
            <p:ph type="body" sz="quarter" idx="16"/>
          </p:nvPr>
        </p:nvSpPr>
        <p:spPr/>
        <p:txBody>
          <a:bodyPr/>
          <a:lstStyle/>
          <a:p>
            <a:r>
              <a:rPr lang="de-DE" dirty="0"/>
              <a:t>NBL Studio gGmbH</a:t>
            </a:r>
            <a:br>
              <a:rPr lang="de-DE" dirty="0"/>
            </a:br>
            <a:r>
              <a:rPr lang="de-DE" dirty="0"/>
              <a:t>Adalbert Straße 32</a:t>
            </a:r>
            <a:br>
              <a:rPr lang="de-DE" dirty="0"/>
            </a:br>
            <a:r>
              <a:rPr lang="de-DE" dirty="0"/>
              <a:t>10179 Berlin </a:t>
            </a:r>
          </a:p>
        </p:txBody>
      </p:sp>
      <p:sp>
        <p:nvSpPr>
          <p:cNvPr id="6" name="Textplatzhalter 5">
            <a:extLst>
              <a:ext uri="{FF2B5EF4-FFF2-40B4-BE49-F238E27FC236}">
                <a16:creationId xmlns:a16="http://schemas.microsoft.com/office/drawing/2014/main" id="{C60F29D1-3DFC-2DB2-705D-46B64ECEADC3}"/>
              </a:ext>
            </a:extLst>
          </p:cNvPr>
          <p:cNvSpPr>
            <a:spLocks noGrp="1"/>
          </p:cNvSpPr>
          <p:nvPr>
            <p:ph type="body" sz="quarter" idx="17"/>
          </p:nvPr>
        </p:nvSpPr>
        <p:spPr/>
        <p:txBody>
          <a:bodyPr>
            <a:normAutofit fontScale="92500" lnSpcReduction="10000"/>
          </a:bodyPr>
          <a:lstStyle/>
          <a:p>
            <a:r>
              <a:rPr lang="de-DE" dirty="0"/>
              <a:t>@NaturalBuildingLab</a:t>
            </a:r>
          </a:p>
          <a:p>
            <a:endParaRPr lang="de-DE" dirty="0"/>
          </a:p>
        </p:txBody>
      </p:sp>
      <p:sp>
        <p:nvSpPr>
          <p:cNvPr id="7" name="Textplatzhalter 6">
            <a:extLst>
              <a:ext uri="{FF2B5EF4-FFF2-40B4-BE49-F238E27FC236}">
                <a16:creationId xmlns:a16="http://schemas.microsoft.com/office/drawing/2014/main" id="{15D6D3AF-048C-319B-B506-7B8F50A75C02}"/>
              </a:ext>
            </a:extLst>
          </p:cNvPr>
          <p:cNvSpPr>
            <a:spLocks noGrp="1"/>
          </p:cNvSpPr>
          <p:nvPr>
            <p:ph type="body" sz="quarter" idx="18"/>
          </p:nvPr>
        </p:nvSpPr>
        <p:spPr/>
        <p:txBody>
          <a:bodyPr>
            <a:normAutofit fontScale="92500" lnSpcReduction="10000"/>
          </a:bodyPr>
          <a:lstStyle/>
          <a:p>
            <a:r>
              <a:rPr lang="de-DE" dirty="0"/>
              <a:t>https://www.nbl.berlin/</a:t>
            </a:r>
          </a:p>
          <a:p>
            <a:endParaRPr lang="de-DE" dirty="0"/>
          </a:p>
        </p:txBody>
      </p:sp>
      <p:pic>
        <p:nvPicPr>
          <p:cNvPr id="8" name="Grafik 7" descr="Ein Bild, das Text, Schrift, Grafiken, weiß enthält.&#10;&#10;KI-generierte Inhalte können fehlerhaft sein.">
            <a:extLst>
              <a:ext uri="{FF2B5EF4-FFF2-40B4-BE49-F238E27FC236}">
                <a16:creationId xmlns:a16="http://schemas.microsoft.com/office/drawing/2014/main" id="{130598FE-6019-A111-425C-EA85F43C72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9952" y="3331384"/>
            <a:ext cx="5383953" cy="1354401"/>
          </a:xfrm>
          <a:prstGeom prst="rect">
            <a:avLst/>
          </a:prstGeom>
        </p:spPr>
      </p:pic>
    </p:spTree>
    <p:extLst>
      <p:ext uri="{BB962C8B-B14F-4D97-AF65-F5344CB8AC3E}">
        <p14:creationId xmlns:p14="http://schemas.microsoft.com/office/powerpoint/2010/main" val="3562074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5F394-F216-606F-0CAC-D4FA6B9E7E9E}"/>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FD54FACE-9C94-B939-5BF1-2E1591DC48EC}"/>
              </a:ext>
            </a:extLst>
          </p:cNvPr>
          <p:cNvSpPr>
            <a:spLocks noGrp="1"/>
          </p:cNvSpPr>
          <p:nvPr>
            <p:ph type="title"/>
          </p:nvPr>
        </p:nvSpPr>
        <p:spPr>
          <a:xfrm>
            <a:off x="505251" y="1101286"/>
            <a:ext cx="5923696" cy="1969423"/>
          </a:xfrm>
        </p:spPr>
        <p:txBody>
          <a:bodyPr/>
          <a:lstStyle/>
          <a:p>
            <a:r>
              <a:rPr lang="de-DE" dirty="0"/>
              <a:t>Vielen Dank für die Teilnahme und Aufmerksamkeit!</a:t>
            </a:r>
          </a:p>
        </p:txBody>
      </p:sp>
      <p:sp>
        <p:nvSpPr>
          <p:cNvPr id="14" name="Textplatzhalter 13">
            <a:extLst>
              <a:ext uri="{FF2B5EF4-FFF2-40B4-BE49-F238E27FC236}">
                <a16:creationId xmlns:a16="http://schemas.microsoft.com/office/drawing/2014/main" id="{D7C3BA97-07F5-3A8E-69F0-87CD7793BDEA}"/>
              </a:ext>
            </a:extLst>
          </p:cNvPr>
          <p:cNvSpPr>
            <a:spLocks noGrp="1"/>
          </p:cNvSpPr>
          <p:nvPr>
            <p:ph type="body" sz="quarter" idx="13"/>
          </p:nvPr>
        </p:nvSpPr>
        <p:spPr>
          <a:xfrm>
            <a:off x="505251" y="3346532"/>
            <a:ext cx="5923695" cy="473076"/>
          </a:xfrm>
        </p:spPr>
        <p:txBody>
          <a:bodyPr>
            <a:normAutofit/>
          </a:bodyPr>
          <a:lstStyle/>
          <a:p>
            <a:r>
              <a:rPr lang="de-DE" dirty="0"/>
              <a:t>Projekt NBAU im Internet:</a:t>
            </a:r>
          </a:p>
        </p:txBody>
      </p:sp>
      <p:sp>
        <p:nvSpPr>
          <p:cNvPr id="24" name="Textplatzhalter 23">
            <a:extLst>
              <a:ext uri="{FF2B5EF4-FFF2-40B4-BE49-F238E27FC236}">
                <a16:creationId xmlns:a16="http://schemas.microsoft.com/office/drawing/2014/main" id="{75B131F0-EEE4-29A5-3A25-180C168A21D6}"/>
              </a:ext>
            </a:extLst>
          </p:cNvPr>
          <p:cNvSpPr>
            <a:spLocks noGrp="1"/>
          </p:cNvSpPr>
          <p:nvPr>
            <p:ph type="body" sz="quarter" idx="15"/>
          </p:nvPr>
        </p:nvSpPr>
        <p:spPr>
          <a:xfrm>
            <a:off x="505251" y="4095432"/>
            <a:ext cx="5923694" cy="1149646"/>
          </a:xfrm>
        </p:spPr>
        <p:txBody>
          <a:bodyPr>
            <a:normAutofit/>
          </a:bodyPr>
          <a:lstStyle/>
          <a:p>
            <a:r>
              <a:rPr lang="de-DE" dirty="0"/>
              <a:t>https://bfw-bb.eu/nbau/</a:t>
            </a:r>
          </a:p>
          <a:p>
            <a:r>
              <a:rPr lang="de-DE" dirty="0"/>
              <a:t>https://nexteconomylab.de/de/projekte/nachhaltigkeit-im-bau </a:t>
            </a:r>
          </a:p>
          <a:p>
            <a:r>
              <a:rPr lang="de-DE" dirty="0"/>
              <a:t>https://www.nbl.berlin/ </a:t>
            </a:r>
          </a:p>
          <a:p>
            <a:endParaRPr lang="de-DE" dirty="0"/>
          </a:p>
        </p:txBody>
      </p:sp>
      <p:pic>
        <p:nvPicPr>
          <p:cNvPr id="22" name="Picture Placeholder 1">
            <a:extLst>
              <a:ext uri="{FF2B5EF4-FFF2-40B4-BE49-F238E27FC236}">
                <a16:creationId xmlns:a16="http://schemas.microsoft.com/office/drawing/2014/main" id="{92BE2777-F2B9-49C4-059B-56AF70089927}"/>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p:blipFill>
        <p:spPr>
          <a:xfrm>
            <a:off x="6842125" y="934224"/>
            <a:ext cx="5349875" cy="4634622"/>
          </a:xfrm>
        </p:spPr>
      </p:pic>
      <p:pic>
        <p:nvPicPr>
          <p:cNvPr id="2" name="Picture 1">
            <a:extLst>
              <a:ext uri="{FF2B5EF4-FFF2-40B4-BE49-F238E27FC236}">
                <a16:creationId xmlns:a16="http://schemas.microsoft.com/office/drawing/2014/main" id="{22703F71-4102-1122-6D83-EA9DACD058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72981" y="6081208"/>
            <a:ext cx="1507966" cy="378886"/>
          </a:xfrm>
          <a:prstGeom prst="rect">
            <a:avLst/>
          </a:prstGeom>
        </p:spPr>
      </p:pic>
      <p:sp>
        <p:nvSpPr>
          <p:cNvPr id="3" name="Textplatzhalter 2">
            <a:extLst>
              <a:ext uri="{FF2B5EF4-FFF2-40B4-BE49-F238E27FC236}">
                <a16:creationId xmlns:a16="http://schemas.microsoft.com/office/drawing/2014/main" id="{7FB216EC-C9C6-A6B1-DAF5-E7D35816422E}"/>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pic>
        <p:nvPicPr>
          <p:cNvPr id="5" name="Grafik 4">
            <a:extLst>
              <a:ext uri="{FF2B5EF4-FFF2-40B4-BE49-F238E27FC236}">
                <a16:creationId xmlns:a16="http://schemas.microsoft.com/office/drawing/2014/main" id="{246883CB-7B22-45B3-D773-27D90ED1936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4222" y="5599365"/>
            <a:ext cx="4455155" cy="1262294"/>
          </a:xfrm>
          <a:prstGeom prst="rect">
            <a:avLst/>
          </a:prstGeom>
        </p:spPr>
      </p:pic>
    </p:spTree>
    <p:extLst>
      <p:ext uri="{BB962C8B-B14F-4D97-AF65-F5344CB8AC3E}">
        <p14:creationId xmlns:p14="http://schemas.microsoft.com/office/powerpoint/2010/main" val="152603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540000"/>
            <a:ext cx="8424862" cy="2368550"/>
          </a:xfrm>
        </p:spPr>
        <p:txBody>
          <a:bodyPr/>
          <a:lstStyle/>
          <a:p>
            <a:r>
              <a:rPr lang="de-DE" dirty="0"/>
              <a:t>Sind 50 Jahre wirklich ausreichend </a:t>
            </a:r>
            <a:br>
              <a:rPr lang="de-DE" dirty="0"/>
            </a:br>
            <a:r>
              <a:rPr lang="de-DE" dirty="0"/>
              <a:t>für den Aufwand? </a:t>
            </a:r>
          </a:p>
        </p:txBody>
      </p:sp>
    </p:spTree>
    <p:extLst>
      <p:ext uri="{BB962C8B-B14F-4D97-AF65-F5344CB8AC3E}">
        <p14:creationId xmlns:p14="http://schemas.microsoft.com/office/powerpoint/2010/main" val="73666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664E-306E-3E7A-4D72-E004E3506E31}"/>
              </a:ext>
            </a:extLst>
          </p:cNvPr>
          <p:cNvSpPr>
            <a:spLocks noGrp="1" noRot="1" noMove="1" noResize="1" noEditPoints="1" noAdjustHandles="1" noChangeArrowheads="1" noChangeShapeType="1"/>
          </p:cNvSpPr>
          <p:nvPr>
            <p:ph type="title"/>
          </p:nvPr>
        </p:nvSpPr>
        <p:spPr/>
        <p:txBody>
          <a:bodyPr>
            <a:normAutofit/>
          </a:bodyPr>
          <a:lstStyle/>
          <a:p>
            <a:r>
              <a:rPr lang="en-GB" b="1" dirty="0"/>
              <a:t>Die </a:t>
            </a:r>
            <a:r>
              <a:rPr lang="en-GB" b="1" dirty="0" err="1"/>
              <a:t>Abrissthematik</a:t>
            </a:r>
            <a:r>
              <a:rPr lang="en-GB" b="1" dirty="0"/>
              <a:t> </a:t>
            </a:r>
          </a:p>
        </p:txBody>
      </p:sp>
      <p:sp>
        <p:nvSpPr>
          <p:cNvPr id="3" name="Text Placeholder 2">
            <a:extLst>
              <a:ext uri="{FF2B5EF4-FFF2-40B4-BE49-F238E27FC236}">
                <a16:creationId xmlns:a16="http://schemas.microsoft.com/office/drawing/2014/main" id="{96E7883C-6E7F-F09E-60D6-B7F787C74C5E}"/>
              </a:ext>
            </a:extLst>
          </p:cNvPr>
          <p:cNvSpPr>
            <a:spLocks noGrp="1"/>
          </p:cNvSpPr>
          <p:nvPr>
            <p:ph type="body" sz="quarter" idx="10"/>
          </p:nvPr>
        </p:nvSpPr>
        <p:spPr/>
        <p:txBody>
          <a:bodyPr>
            <a:normAutofit/>
          </a:bodyPr>
          <a:lstStyle/>
          <a:p>
            <a:pPr>
              <a:buFont typeface="Arial" panose="020B0604020202020204" pitchFamily="34" charset="0"/>
              <a:buChar char="•"/>
            </a:pPr>
            <a:r>
              <a:rPr lang="de-DE" sz="2400" b="0" dirty="0">
                <a:solidFill>
                  <a:schemeClr val="tx1"/>
                </a:solidFill>
                <a:latin typeface="FreightText Pro Book" panose="02000603060000020004" pitchFamily="50" charset="0"/>
              </a:rPr>
              <a:t>Wir haben mit einer (bezahlbaren) Wohnungskrise in den Großstädten zu tun</a:t>
            </a:r>
            <a:r>
              <a:rPr lang="de-DE" sz="2400" b="0" baseline="30000" dirty="0">
                <a:solidFill>
                  <a:schemeClr val="tx1"/>
                </a:solidFill>
                <a:latin typeface="FreightText Pro Book" panose="02000603060000020004" pitchFamily="50" charset="0"/>
              </a:rPr>
              <a:t>1</a:t>
            </a:r>
            <a:r>
              <a:rPr lang="de-DE" sz="2400" b="0" dirty="0">
                <a:solidFill>
                  <a:schemeClr val="tx1"/>
                </a:solidFill>
                <a:latin typeface="FreightText Pro Book" panose="02000603060000020004" pitchFamily="50" charset="0"/>
              </a:rPr>
              <a:t>.</a:t>
            </a:r>
          </a:p>
          <a:p>
            <a:pPr>
              <a:buFont typeface="Arial" panose="020B0604020202020204" pitchFamily="34" charset="0"/>
              <a:buChar char="•"/>
            </a:pPr>
            <a:r>
              <a:rPr lang="de-DE" sz="2400" b="0" dirty="0">
                <a:solidFill>
                  <a:schemeClr val="tx1"/>
                </a:solidFill>
                <a:latin typeface="FreightText Pro Book" panose="02000603060000020004" pitchFamily="50" charset="0"/>
              </a:rPr>
              <a:t>In 2022 wurden 300.000 neue Wohnungen gebaut, gleichzeitig wurden 12.572 Gebäude abgerissen</a:t>
            </a:r>
            <a:r>
              <a:rPr lang="de-DE" sz="2400" b="0" baseline="30000" dirty="0">
                <a:solidFill>
                  <a:schemeClr val="tx1"/>
                </a:solidFill>
                <a:latin typeface="FreightText Pro Book" panose="02000603060000020004" pitchFamily="50" charset="0"/>
              </a:rPr>
              <a:t>2</a:t>
            </a:r>
            <a:r>
              <a:rPr lang="de-DE" sz="2400" b="0" dirty="0">
                <a:solidFill>
                  <a:schemeClr val="tx1"/>
                </a:solidFill>
                <a:latin typeface="FreightText Pro Book" panose="02000603060000020004" pitchFamily="50" charset="0"/>
              </a:rPr>
              <a:t>.</a:t>
            </a:r>
          </a:p>
          <a:p>
            <a:pPr>
              <a:buFont typeface="Arial" panose="020B0604020202020204" pitchFamily="34" charset="0"/>
              <a:buChar char="•"/>
            </a:pPr>
            <a:r>
              <a:rPr lang="de-DE" sz="2400" b="0" dirty="0">
                <a:solidFill>
                  <a:schemeClr val="tx1"/>
                </a:solidFill>
                <a:latin typeface="FreightText Pro Book" panose="02000603060000020004" pitchFamily="50" charset="0"/>
              </a:rPr>
              <a:t>Abriss stellt eine </a:t>
            </a:r>
            <a:r>
              <a:rPr lang="de-DE" dirty="0"/>
              <a:t>e</a:t>
            </a:r>
            <a:r>
              <a:rPr lang="de-DE" sz="2400" b="0" dirty="0">
                <a:solidFill>
                  <a:schemeClr val="tx1"/>
                </a:solidFill>
                <a:latin typeface="FreightText Pro Book" panose="02000603060000020004" pitchFamily="50" charset="0"/>
              </a:rPr>
              <a:t>rhebliche Verschwendung von Ressourcen, Energie und Aufwand dar. </a:t>
            </a:r>
          </a:p>
          <a:p>
            <a:pPr>
              <a:buFont typeface="Arial" panose="020B0604020202020204" pitchFamily="34" charset="0"/>
              <a:buChar char="•"/>
            </a:pPr>
            <a:r>
              <a:rPr lang="de-DE" sz="2400" b="0" dirty="0">
                <a:solidFill>
                  <a:schemeClr val="tx1"/>
                </a:solidFill>
                <a:latin typeface="FreightText Pro Book" panose="02000603060000020004" pitchFamily="50" charset="0"/>
              </a:rPr>
              <a:t>In Zeiten knapper und teurer werdender Rohstoffe können wir es uns nicht leisten, diese wertvollen Ressourcen durch Downcycling oder Deponierung zu verschwenden</a:t>
            </a:r>
          </a:p>
          <a:p>
            <a:endParaRPr lang="en-DE" dirty="0"/>
          </a:p>
        </p:txBody>
      </p:sp>
      <p:sp>
        <p:nvSpPr>
          <p:cNvPr id="4" name="Textplatzhalter 2">
            <a:extLst>
              <a:ext uri="{FF2B5EF4-FFF2-40B4-BE49-F238E27FC236}">
                <a16:creationId xmlns:a16="http://schemas.microsoft.com/office/drawing/2014/main" id="{49429C2F-5F11-4033-3467-540C0BFE7DBD}"/>
              </a:ext>
            </a:extLst>
          </p:cNvPr>
          <p:cNvSpPr txBox="1">
            <a:spLocks/>
          </p:cNvSpPr>
          <p:nvPr/>
        </p:nvSpPr>
        <p:spPr>
          <a:xfrm>
            <a:off x="614361" y="6238416"/>
            <a:ext cx="10006014" cy="350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a:t>
            </a:r>
            <a:r>
              <a:rPr lang="de-DE" sz="1200" baseline="30000" dirty="0">
                <a:solidFill>
                  <a:schemeClr val="tx1">
                    <a:lumMod val="50000"/>
                    <a:lumOff val="50000"/>
                  </a:schemeClr>
                </a:solidFill>
                <a:latin typeface="FreightText Pro Book" panose="02000603060000020004" pitchFamily="50" charset="0"/>
              </a:rPr>
              <a:t>1 </a:t>
            </a:r>
            <a:r>
              <a:rPr lang="de-DE" sz="1200" dirty="0">
                <a:solidFill>
                  <a:schemeClr val="tx1">
                    <a:lumMod val="50000"/>
                    <a:lumOff val="50000"/>
                  </a:schemeClr>
                </a:solidFill>
                <a:latin typeface="FreightText Pro Book" panose="02000603060000020004" pitchFamily="50" charset="0"/>
              </a:rPr>
              <a:t>Hans Böckler Stiftung, Wohnungsnot in Deutschland, 2023 </a:t>
            </a:r>
            <a:r>
              <a:rPr lang="de-DE" sz="1200" baseline="30000" dirty="0">
                <a:solidFill>
                  <a:schemeClr val="tx1">
                    <a:lumMod val="50000"/>
                    <a:lumOff val="50000"/>
                  </a:schemeClr>
                </a:solidFill>
                <a:latin typeface="FreightText Pro Book" panose="02000603060000020004" pitchFamily="50" charset="0"/>
              </a:rPr>
              <a:t>2 </a:t>
            </a:r>
            <a:r>
              <a:rPr lang="de-DE" sz="1200" dirty="0">
                <a:solidFill>
                  <a:schemeClr val="tx1">
                    <a:lumMod val="50000"/>
                    <a:lumOff val="50000"/>
                  </a:schemeClr>
                </a:solidFill>
                <a:latin typeface="FreightText Pro Book" panose="02000603060000020004" pitchFamily="50" charset="0"/>
              </a:rPr>
              <a:t>Statistischer Bundesamt, Weniger Abriss, 2022</a:t>
            </a:r>
          </a:p>
        </p:txBody>
      </p:sp>
    </p:spTree>
    <p:extLst>
      <p:ext uri="{BB962C8B-B14F-4D97-AF65-F5344CB8AC3E}">
        <p14:creationId xmlns:p14="http://schemas.microsoft.com/office/powerpoint/2010/main" val="32884030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9b6327e-2b5b-4eb0-b264-096f24e8716b" xsi:nil="true"/>
    <lcf76f155ced4ddcb4097134ff3c332f xmlns="2b4e305d-4f8d-4494-a831-2ab793b4aa7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6E945EAD86754EBBFBF613E5D6CB42" ma:contentTypeVersion="16" ma:contentTypeDescription="Create a new document." ma:contentTypeScope="" ma:versionID="f71c36223d11a674f59235b9663ba23d">
  <xsd:schema xmlns:xsd="http://www.w3.org/2001/XMLSchema" xmlns:xs="http://www.w3.org/2001/XMLSchema" xmlns:p="http://schemas.microsoft.com/office/2006/metadata/properties" xmlns:ns2="2b4e305d-4f8d-4494-a831-2ab793b4aa70" xmlns:ns3="e9b6327e-2b5b-4eb0-b264-096f24e8716b" targetNamespace="http://schemas.microsoft.com/office/2006/metadata/properties" ma:root="true" ma:fieldsID="51d5ef47535e261fa67d0e51ed170d22" ns2:_="" ns3:_="">
    <xsd:import namespace="2b4e305d-4f8d-4494-a831-2ab793b4aa70"/>
    <xsd:import namespace="e9b6327e-2b5b-4eb0-b264-096f24e871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e305d-4f8d-4494-a831-2ab793b4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188561-da4c-4563-91c9-5ced32ac918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b6327e-2b5b-4eb0-b264-096f24e871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ecc8bec-8604-4cbc-aa04-0b94da2edea3}" ma:internalName="TaxCatchAll" ma:showField="CatchAllData" ma:web="e9b6327e-2b5b-4eb0-b264-096f24e8716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71926-B306-4518-AF5F-7D7330AE2461}">
  <ds:schemaRefs>
    <ds:schemaRef ds:uri="http://schemas.microsoft.com/office/2006/metadata/properties"/>
    <ds:schemaRef ds:uri="http://schemas.microsoft.com/office/infopath/2007/PartnerControls"/>
    <ds:schemaRef ds:uri="e9b6327e-2b5b-4eb0-b264-096f24e8716b"/>
    <ds:schemaRef ds:uri="2b4e305d-4f8d-4494-a831-2ab793b4aa70"/>
  </ds:schemaRefs>
</ds:datastoreItem>
</file>

<file path=customXml/itemProps2.xml><?xml version="1.0" encoding="utf-8"?>
<ds:datastoreItem xmlns:ds="http://schemas.openxmlformats.org/officeDocument/2006/customXml" ds:itemID="{96B59574-1D1D-4740-8E0B-3DC893CABA45}">
  <ds:schemaRefs>
    <ds:schemaRef ds:uri="http://schemas.microsoft.com/sharepoint/v3/contenttype/forms"/>
  </ds:schemaRefs>
</ds:datastoreItem>
</file>

<file path=customXml/itemProps3.xml><?xml version="1.0" encoding="utf-8"?>
<ds:datastoreItem xmlns:ds="http://schemas.openxmlformats.org/officeDocument/2006/customXml" ds:itemID="{FD1B5A2E-1910-4349-A059-C6A71A1FB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4e305d-4f8d-4494-a831-2ab793b4aa70"/>
    <ds:schemaRef ds:uri="e9b6327e-2b5b-4eb0-b264-096f24e871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3142</Words>
  <Application>Microsoft Office PowerPoint</Application>
  <PresentationFormat>Breitbild</PresentationFormat>
  <Paragraphs>583</Paragraphs>
  <Slides>73</Slides>
  <Notes>63</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73</vt:i4>
      </vt:variant>
    </vt:vector>
  </HeadingPairs>
  <TitlesOfParts>
    <vt:vector size="82" baseType="lpstr">
      <vt:lpstr>FreightText Pro Bold</vt:lpstr>
      <vt:lpstr>FreightText Pro Book</vt:lpstr>
      <vt:lpstr>Neue Plak Wide Black</vt:lpstr>
      <vt:lpstr>Aptos Display</vt:lpstr>
      <vt:lpstr>Neue Plak Text</vt:lpstr>
      <vt:lpstr>Aptos</vt:lpstr>
      <vt:lpstr>Palatino</vt:lpstr>
      <vt:lpstr>Arial</vt:lpstr>
      <vt:lpstr>Office</vt:lpstr>
      <vt:lpstr>Der Lebenszyklus eines Gebäudes</vt:lpstr>
      <vt:lpstr>Aufbau und Themen des Moduls</vt:lpstr>
      <vt:lpstr>PowerPoint-Präsentation</vt:lpstr>
      <vt:lpstr>PowerPoint-Präsentation</vt:lpstr>
      <vt:lpstr>PowerPoint-Präsentation</vt:lpstr>
      <vt:lpstr>Gebäudelebensdauer</vt:lpstr>
      <vt:lpstr>Gebäudelebensdauer</vt:lpstr>
      <vt:lpstr>PowerPoint-Präsentation</vt:lpstr>
      <vt:lpstr>Die Abrissthematik </vt:lpstr>
      <vt:lpstr>Was ansteht …</vt:lpstr>
      <vt:lpstr>PowerPoint-Präsentation</vt:lpstr>
      <vt:lpstr>Warum reißen wir ab?</vt:lpstr>
      <vt:lpstr>Umstrittenes Beispiel: FH Potsdam </vt:lpstr>
      <vt:lpstr>PowerPoint-Präsentation</vt:lpstr>
      <vt:lpstr>PowerPoint-Präsentation</vt:lpstr>
      <vt:lpstr>Exkurs: Betriebsenergie / Graue Energie </vt:lpstr>
      <vt:lpstr>Exkurs: Betriebsenergie / Graue Energie </vt:lpstr>
      <vt:lpstr>Exkurs: Betriebsenergie / Graue Energie </vt:lpstr>
      <vt:lpstr>Betrachtungsebenen und Stoffkreislauf</vt:lpstr>
      <vt:lpstr>Lebenszyklusphasen der Ökobilanz</vt:lpstr>
      <vt:lpstr>Lebenszyklusphasen der Ökobilanz</vt:lpstr>
      <vt:lpstr>Lebenszyklusphasen der Ökobilanz</vt:lpstr>
      <vt:lpstr>Lebenszyklusphasen der Ökobilanz</vt:lpstr>
      <vt:lpstr>PowerPoint-Präsentation</vt:lpstr>
      <vt:lpstr>Phase A</vt:lpstr>
      <vt:lpstr>Errichtungsphase</vt:lpstr>
      <vt:lpstr>Phase A1: Rohstoffbereitstellung Begriffe</vt:lpstr>
      <vt:lpstr>Optimierung Phase A </vt:lpstr>
      <vt:lpstr>PowerPoint-Präsentation</vt:lpstr>
      <vt:lpstr>Phase A: Strategie Verwendung nach-wachsender Baustoffe</vt:lpstr>
      <vt:lpstr>Ricola Zentrum Stampflehm</vt:lpstr>
      <vt:lpstr>Ricola Zentrum Vorfertigung</vt:lpstr>
      <vt:lpstr>Phase A Wiederverwendung von Bauteilen</vt:lpstr>
      <vt:lpstr>Phase A Wiederverwendung von Bauteilen</vt:lpstr>
      <vt:lpstr>Phase A Wiederverwendung von Bauteilen</vt:lpstr>
      <vt:lpstr>PowerPoint-Präsentation</vt:lpstr>
      <vt:lpstr>Phase B</vt:lpstr>
      <vt:lpstr>Betriebsphase</vt:lpstr>
      <vt:lpstr>PowerPoint-Präsentation</vt:lpstr>
      <vt:lpstr>Nutzungsdauer von Bauteilen</vt:lpstr>
      <vt:lpstr>Nutzungsdauer von Bauteilen</vt:lpstr>
      <vt:lpstr>Nutzungsdauer von Bauteilen</vt:lpstr>
      <vt:lpstr>Nutzungsdauer von Bauteilen</vt:lpstr>
      <vt:lpstr>Nutzungsdauer von Bauteilen</vt:lpstr>
      <vt:lpstr>Nutzungsdauer von Bauteilen</vt:lpstr>
      <vt:lpstr>Welche Faktoren in der Betriebsphase beeinflussen die Nachhaltigkeit? </vt:lpstr>
      <vt:lpstr>Auf Bauteil/Systemebene:</vt:lpstr>
      <vt:lpstr>Auf Gebäudeebene</vt:lpstr>
      <vt:lpstr>Exkurs: Betriebsenergie / Graue Energie </vt:lpstr>
      <vt:lpstr>Exkurs: Betriebsenergie / Graue Energie </vt:lpstr>
      <vt:lpstr>PowerPoint-Präsentation</vt:lpstr>
      <vt:lpstr>Phase B: Strategie Gebäude Erhalten</vt:lpstr>
      <vt:lpstr>Verwaltungsgebäude Tierpark Vorher/Nachher</vt:lpstr>
      <vt:lpstr>PowerPoint-Präsentation</vt:lpstr>
      <vt:lpstr>Phase B: Umnutzbarkeit/Anpass-barkeit in der Planung</vt:lpstr>
      <vt:lpstr>Woodscraper Anpassbarkeit </vt:lpstr>
      <vt:lpstr>Phase B: Reparierbarkeit in der Konstruktion </vt:lpstr>
      <vt:lpstr>Woodscraper Reparierbarkeit in der Konstruktion  </vt:lpstr>
      <vt:lpstr>PowerPoint-Präsentation</vt:lpstr>
      <vt:lpstr>Phase C&amp;D</vt:lpstr>
      <vt:lpstr>Nachnutzungsphase</vt:lpstr>
      <vt:lpstr>Phase C&amp;D, End of Life Szenarien</vt:lpstr>
      <vt:lpstr>Exkurs: Betriebsenergie / Graue Energie </vt:lpstr>
      <vt:lpstr>PowerPoint-Präsentation</vt:lpstr>
      <vt:lpstr>Phase C/D: Rückbaubarkeit vereinfachen</vt:lpstr>
      <vt:lpstr>T-Lab: Rückbaubarkeit vereinfachen</vt:lpstr>
      <vt:lpstr>T-Lab: Rückbaubarkeit vereinfachen</vt:lpstr>
      <vt:lpstr>Phase C/D: Wiederverwendung ermöglichen</vt:lpstr>
      <vt:lpstr>Phase C/D: Wiederverwendete Bauteile einsetzen</vt:lpstr>
      <vt:lpstr>ELYS Kultur- und Gewerbehaus</vt:lpstr>
      <vt:lpstr>PowerPoint-Präsentation</vt:lpstr>
      <vt:lpstr>PowerPoint-Präsentation</vt:lpstr>
      <vt:lpstr>Vielen Dank für die Teilnahme und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man die NBAU-Vorlage benutzt</dc:title>
  <dc:creator>Louisa  Büsken</dc:creator>
  <cp:lastModifiedBy>Jennifer  Wagner</cp:lastModifiedBy>
  <cp:revision>35</cp:revision>
  <dcterms:created xsi:type="dcterms:W3CDTF">2024-11-12T08:47:53Z</dcterms:created>
  <dcterms:modified xsi:type="dcterms:W3CDTF">2026-04-22T10:33:51Z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0x010100AD6E945EAD86754EBBFBF613E5D6CB42</vt:lpwstr>
  </property>
  <property fmtid="{D5CDD505-2E9C-101B-9397-08002B2CF9AE}" pid="3" name="MediaServiceImageTags">
    <vt:lpwstr/>
  </property>
</Properties>
</file>