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3.xml" ContentType="application/vnd.openxmlformats-officedocument.presentationml.notesSlide+xml"/>
  <Override PartName="/ppt/tags/tag18.xml" ContentType="application/vnd.openxmlformats-officedocument.presentationml.tags+xml"/>
  <Override PartName="/ppt/notesSlides/notesSlide14.xml" ContentType="application/vnd.openxmlformats-officedocument.presentationml.notesSlide+xml"/>
  <Override PartName="/ppt/tags/tag19.xml" ContentType="application/vnd.openxmlformats-officedocument.presentationml.tags+xml"/>
  <Override PartName="/ppt/notesSlides/notesSlide15.xml" ContentType="application/vnd.openxmlformats-officedocument.presentationml.notesSlide+xml"/>
  <Override PartName="/ppt/tags/tag20.xml" ContentType="application/vnd.openxmlformats-officedocument.presentationml.tags+xml"/>
  <Override PartName="/ppt/notesSlides/notesSlide16.xml" ContentType="application/vnd.openxmlformats-officedocument.presentationml.notesSlide+xml"/>
  <Override PartName="/ppt/tags/tag21.xml" ContentType="application/vnd.openxmlformats-officedocument.presentationml.tags+xml"/>
  <Override PartName="/ppt/notesSlides/notesSlide17.xml" ContentType="application/vnd.openxmlformats-officedocument.presentationml.notesSlide+xml"/>
  <Override PartName="/ppt/tags/tag22.xml" ContentType="application/vnd.openxmlformats-officedocument.presentationml.tags+xml"/>
  <Override PartName="/ppt/notesSlides/notesSlide18.xml" ContentType="application/vnd.openxmlformats-officedocument.presentationml.notesSlide+xml"/>
  <Override PartName="/ppt/tags/tag23.xml" ContentType="application/vnd.openxmlformats-officedocument.presentationml.tags+xml"/>
  <Override PartName="/ppt/notesSlides/notesSlide19.xml" ContentType="application/vnd.openxmlformats-officedocument.presentationml.notesSlide+xml"/>
  <Override PartName="/ppt/tags/tag24.xml" ContentType="application/vnd.openxmlformats-officedocument.presentationml.tags+xml"/>
  <Override PartName="/ppt/notesSlides/notesSlide20.xml" ContentType="application/vnd.openxmlformats-officedocument.presentationml.notesSlide+xml"/>
  <Override PartName="/ppt/tags/tag25.xml" ContentType="application/vnd.openxmlformats-officedocument.presentationml.tags+xml"/>
  <Override PartName="/ppt/notesSlides/notesSlide21.xml" ContentType="application/vnd.openxmlformats-officedocument.presentationml.notesSlide+xml"/>
  <Override PartName="/ppt/tags/tag26.xml" ContentType="application/vnd.openxmlformats-officedocument.presentationml.tags+xml"/>
  <Override PartName="/ppt/notesSlides/notesSlide22.xml" ContentType="application/vnd.openxmlformats-officedocument.presentationml.notesSlide+xml"/>
  <Override PartName="/ppt/tags/tag27.xml" ContentType="application/vnd.openxmlformats-officedocument.presentationml.tags+xml"/>
  <Override PartName="/ppt/notesSlides/notesSlide23.xml" ContentType="application/vnd.openxmlformats-officedocument.presentationml.notesSlide+xml"/>
  <Override PartName="/ppt/tags/tag28.xml" ContentType="application/vnd.openxmlformats-officedocument.presentationml.tags+xml"/>
  <Override PartName="/ppt/notesSlides/notesSlide24.xml" ContentType="application/vnd.openxmlformats-officedocument.presentationml.notesSlide+xml"/>
  <Override PartName="/ppt/tags/tag29.xml" ContentType="application/vnd.openxmlformats-officedocument.presentationml.tags+xml"/>
  <Override PartName="/ppt/notesSlides/notesSlide25.xml" ContentType="application/vnd.openxmlformats-officedocument.presentationml.notesSlide+xml"/>
  <Override PartName="/ppt/tags/tag30.xml" ContentType="application/vnd.openxmlformats-officedocument.presentationml.tags+xml"/>
  <Override PartName="/ppt/notesSlides/notesSlide26.xml" ContentType="application/vnd.openxmlformats-officedocument.presentationml.notesSlide+xml"/>
  <Override PartName="/ppt/tags/tag31.xml" ContentType="application/vnd.openxmlformats-officedocument.presentationml.tags+xml"/>
  <Override PartName="/ppt/notesSlides/notesSlide27.xml" ContentType="application/vnd.openxmlformats-officedocument.presentationml.notesSlide+xml"/>
  <Override PartName="/ppt/tags/tag32.xml" ContentType="application/vnd.openxmlformats-officedocument.presentationml.tags+xml"/>
  <Override PartName="/ppt/notesSlides/notesSlide28.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29.xml" ContentType="application/vnd.openxmlformats-officedocument.presentationml.notesSlide+xml"/>
  <Override PartName="/ppt/tags/tag35.xml" ContentType="application/vnd.openxmlformats-officedocument.presentationml.tags+xml"/>
  <Override PartName="/ppt/notesSlides/notesSlide30.xml" ContentType="application/vnd.openxmlformats-officedocument.presentationml.notesSlide+xml"/>
  <Override PartName="/ppt/tags/tag36.xml" ContentType="application/vnd.openxmlformats-officedocument.presentationml.tags+xml"/>
  <Override PartName="/ppt/notesSlides/notesSlide31.xml" ContentType="application/vnd.openxmlformats-officedocument.presentationml.notesSlide+xml"/>
  <Override PartName="/ppt/tags/tag37.xml" ContentType="application/vnd.openxmlformats-officedocument.presentationml.tags+xml"/>
  <Override PartName="/ppt/notesSlides/notesSlide32.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33.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34.xml" ContentType="application/vnd.openxmlformats-officedocument.presentationml.notesSlide+xml"/>
  <Override PartName="/ppt/tags/tag43.xml" ContentType="application/vnd.openxmlformats-officedocument.presentationml.tags+xml"/>
  <Override PartName="/ppt/notesSlides/notesSlide35.xml" ContentType="application/vnd.openxmlformats-officedocument.presentationml.notesSlide+xml"/>
  <Override PartName="/ppt/tags/tag44.xml" ContentType="application/vnd.openxmlformats-officedocument.presentationml.tags+xml"/>
  <Override PartName="/ppt/notesSlides/notesSlide36.xml" ContentType="application/vnd.openxmlformats-officedocument.presentationml.notesSlide+xml"/>
  <Override PartName="/ppt/tags/tag45.xml" ContentType="application/vnd.openxmlformats-officedocument.presentationml.tags+xml"/>
  <Override PartName="/ppt/notesSlides/notesSlide37.xml" ContentType="application/vnd.openxmlformats-officedocument.presentationml.notesSlide+xml"/>
  <Override PartName="/ppt/tags/tag46.xml" ContentType="application/vnd.openxmlformats-officedocument.presentationml.tags+xml"/>
  <Override PartName="/ppt/notesSlides/notesSlide38.xml" ContentType="application/vnd.openxmlformats-officedocument.presentationml.notesSlide+xml"/>
  <Override PartName="/ppt/tags/tag47.xml" ContentType="application/vnd.openxmlformats-officedocument.presentationml.tags+xml"/>
  <Override PartName="/ppt/notesSlides/notesSlide39.xml" ContentType="application/vnd.openxmlformats-officedocument.presentationml.notesSlide+xml"/>
  <Override PartName="/ppt/tags/tag48.xml" ContentType="application/vnd.openxmlformats-officedocument.presentationml.tags+xml"/>
  <Override PartName="/ppt/notesSlides/notesSlide40.xml" ContentType="application/vnd.openxmlformats-officedocument.presentationml.notesSlide+xml"/>
  <Override PartName="/ppt/tags/tag49.xml" ContentType="application/vnd.openxmlformats-officedocument.presentationml.tags+xml"/>
  <Override PartName="/ppt/notesSlides/notesSlide41.xml" ContentType="application/vnd.openxmlformats-officedocument.presentationml.notesSlide+xml"/>
  <Override PartName="/ppt/tags/tag50.xml" ContentType="application/vnd.openxmlformats-officedocument.presentationml.tags+xml"/>
  <Override PartName="/ppt/notesSlides/notesSlide42.xml" ContentType="application/vnd.openxmlformats-officedocument.presentationml.notesSlide+xml"/>
  <Override PartName="/ppt/tags/tag51.xml" ContentType="application/vnd.openxmlformats-officedocument.presentationml.tags+xml"/>
  <Override PartName="/ppt/notesSlides/notesSlide43.xml" ContentType="application/vnd.openxmlformats-officedocument.presentationml.notesSlide+xml"/>
  <Override PartName="/ppt/tags/tag52.xml" ContentType="application/vnd.openxmlformats-officedocument.presentationml.tags+xml"/>
  <Override PartName="/ppt/notesSlides/notesSlide44.xml" ContentType="application/vnd.openxmlformats-officedocument.presentationml.notesSlide+xml"/>
  <Override PartName="/ppt/tags/tag53.xml" ContentType="application/vnd.openxmlformats-officedocument.presentationml.tags+xml"/>
  <Override PartName="/ppt/notesSlides/notesSlide45.xml" ContentType="application/vnd.openxmlformats-officedocument.presentationml.notesSlide+xml"/>
  <Override PartName="/ppt/tags/tag54.xml" ContentType="application/vnd.openxmlformats-officedocument.presentationml.tags+xml"/>
  <Override PartName="/ppt/notesSlides/notesSlide46.xml" ContentType="application/vnd.openxmlformats-officedocument.presentationml.notesSlide+xml"/>
  <Override PartName="/ppt/tags/tag55.xml" ContentType="application/vnd.openxmlformats-officedocument.presentationml.tags+xml"/>
  <Override PartName="/ppt/notesSlides/notesSlide47.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48.xml" ContentType="application/vnd.openxmlformats-officedocument.presentationml.notesSlide+xml"/>
  <Override PartName="/ppt/tags/tag58.xml" ContentType="application/vnd.openxmlformats-officedocument.presentationml.tags+xml"/>
  <Override PartName="/ppt/notesSlides/notesSlide49.xml" ContentType="application/vnd.openxmlformats-officedocument.presentationml.notesSlide+xml"/>
  <Override PartName="/ppt/tags/tag59.xml" ContentType="application/vnd.openxmlformats-officedocument.presentationml.tags+xml"/>
  <Override PartName="/ppt/notesSlides/notesSlide50.xml" ContentType="application/vnd.openxmlformats-officedocument.presentationml.notesSlide+xml"/>
  <Override PartName="/ppt/tags/tag60.xml" ContentType="application/vnd.openxmlformats-officedocument.presentationml.tags+xml"/>
  <Override PartName="/ppt/notesSlides/notesSlide51.xml" ContentType="application/vnd.openxmlformats-officedocument.presentationml.notesSlide+xml"/>
  <Override PartName="/ppt/tags/tag61.xml" ContentType="application/vnd.openxmlformats-officedocument.presentationml.tags+xml"/>
  <Override PartName="/ppt/notesSlides/notesSlide52.xml" ContentType="application/vnd.openxmlformats-officedocument.presentationml.notesSlide+xml"/>
  <Override PartName="/ppt/tags/tag62.xml" ContentType="application/vnd.openxmlformats-officedocument.presentationml.tags+xml"/>
  <Override PartName="/ppt/notesSlides/notesSlide53.xml" ContentType="application/vnd.openxmlformats-officedocument.presentationml.notesSlide+xml"/>
  <Override PartName="/ppt/tags/tag63.xml" ContentType="application/vnd.openxmlformats-officedocument.presentationml.tags+xml"/>
  <Override PartName="/ppt/notesSlides/notesSlide54.xml" ContentType="application/vnd.openxmlformats-officedocument.presentationml.notesSlide+xml"/>
  <Override PartName="/ppt/tags/tag64.xml" ContentType="application/vnd.openxmlformats-officedocument.presentationml.tags+xml"/>
  <Override PartName="/ppt/notesSlides/notesSlide55.xml" ContentType="application/vnd.openxmlformats-officedocument.presentationml.notesSlide+xml"/>
  <Override PartName="/ppt/tags/tag65.xml" ContentType="application/vnd.openxmlformats-officedocument.presentationml.tags+xml"/>
  <Override PartName="/ppt/notesSlides/notesSlide56.xml" ContentType="application/vnd.openxmlformats-officedocument.presentationml.notesSlide+xml"/>
  <Override PartName="/ppt/tags/tag66.xml" ContentType="application/vnd.openxmlformats-officedocument.presentationml.tags+xml"/>
  <Override PartName="/ppt/notesSlides/notesSlide57.xml" ContentType="application/vnd.openxmlformats-officedocument.presentationml.notesSlide+xml"/>
  <Override PartName="/ppt/tags/tag67.xml" ContentType="application/vnd.openxmlformats-officedocument.presentationml.tags+xml"/>
  <Override PartName="/ppt/notesSlides/notesSlide58.xml" ContentType="application/vnd.openxmlformats-officedocument.presentationml.notesSlide+xml"/>
  <Override PartName="/ppt/tags/tag68.xml" ContentType="application/vnd.openxmlformats-officedocument.presentationml.tags+xml"/>
  <Override PartName="/ppt/notesSlides/notesSlide59.xml" ContentType="application/vnd.openxmlformats-officedocument.presentationml.notesSlide+xml"/>
  <Override PartName="/ppt/tags/tag69.xml" ContentType="application/vnd.openxmlformats-officedocument.presentationml.tags+xml"/>
  <Override PartName="/ppt/notesSlides/notesSlide6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74"/>
  </p:notesMasterIdLst>
  <p:handoutMasterIdLst>
    <p:handoutMasterId r:id="rId75"/>
  </p:handoutMasterIdLst>
  <p:sldIdLst>
    <p:sldId id="945" r:id="rId5"/>
    <p:sldId id="1080" r:id="rId6"/>
    <p:sldId id="948" r:id="rId7"/>
    <p:sldId id="949" r:id="rId8"/>
    <p:sldId id="968" r:id="rId9"/>
    <p:sldId id="967" r:id="rId10"/>
    <p:sldId id="969" r:id="rId11"/>
    <p:sldId id="1028" r:id="rId12"/>
    <p:sldId id="1018" r:id="rId13"/>
    <p:sldId id="1013" r:id="rId14"/>
    <p:sldId id="970" r:id="rId15"/>
    <p:sldId id="1012" r:id="rId16"/>
    <p:sldId id="1029" r:id="rId17"/>
    <p:sldId id="991" r:id="rId18"/>
    <p:sldId id="1020" r:id="rId19"/>
    <p:sldId id="960" r:id="rId20"/>
    <p:sldId id="961" r:id="rId21"/>
    <p:sldId id="962" r:id="rId22"/>
    <p:sldId id="994" r:id="rId23"/>
    <p:sldId id="971" r:id="rId24"/>
    <p:sldId id="995" r:id="rId25"/>
    <p:sldId id="950" r:id="rId26"/>
    <p:sldId id="996" r:id="rId27"/>
    <p:sldId id="1022" r:id="rId28"/>
    <p:sldId id="1072" r:id="rId29"/>
    <p:sldId id="1032" r:id="rId30"/>
    <p:sldId id="1030" r:id="rId31"/>
    <p:sldId id="1031" r:id="rId32"/>
    <p:sldId id="1000" r:id="rId33"/>
    <p:sldId id="1075" r:id="rId34"/>
    <p:sldId id="1036" r:id="rId35"/>
    <p:sldId id="1040" r:id="rId36"/>
    <p:sldId id="1001" r:id="rId37"/>
    <p:sldId id="1070" r:id="rId38"/>
    <p:sldId id="1019" r:id="rId39"/>
    <p:sldId id="972" r:id="rId40"/>
    <p:sldId id="973" r:id="rId41"/>
    <p:sldId id="974" r:id="rId42"/>
    <p:sldId id="976" r:id="rId43"/>
    <p:sldId id="1076" r:id="rId44"/>
    <p:sldId id="975" r:id="rId45"/>
    <p:sldId id="1077" r:id="rId46"/>
    <p:sldId id="1078" r:id="rId47"/>
    <p:sldId id="1026" r:id="rId48"/>
    <p:sldId id="1024" r:id="rId49"/>
    <p:sldId id="963" r:id="rId50"/>
    <p:sldId id="1073" r:id="rId51"/>
    <p:sldId id="1033" r:id="rId52"/>
    <p:sldId id="1034" r:id="rId53"/>
    <p:sldId id="1035" r:id="rId54"/>
    <p:sldId id="1005" r:id="rId55"/>
    <p:sldId id="1037" r:id="rId56"/>
    <p:sldId id="1006" r:id="rId57"/>
    <p:sldId id="1038" r:id="rId58"/>
    <p:sldId id="1041" r:id="rId59"/>
    <p:sldId id="1007" r:id="rId60"/>
    <p:sldId id="1071" r:id="rId61"/>
    <p:sldId id="1008" r:id="rId62"/>
    <p:sldId id="1049" r:id="rId63"/>
    <p:sldId id="1074" r:id="rId64"/>
    <p:sldId id="1043" r:id="rId65"/>
    <p:sldId id="1044" r:id="rId66"/>
    <p:sldId id="1045" r:id="rId67"/>
    <p:sldId id="1046" r:id="rId68"/>
    <p:sldId id="1047" r:id="rId69"/>
    <p:sldId id="1048" r:id="rId70"/>
    <p:sldId id="1014" r:id="rId71"/>
    <p:sldId id="1081" r:id="rId72"/>
    <p:sldId id="887" r:id="rId73"/>
  </p:sldIdLst>
  <p:sldSz cx="12192000" cy="6858000"/>
  <p:notesSz cx="6858000" cy="9144000"/>
  <p:embeddedFontLst>
    <p:embeddedFont>
      <p:font typeface="FreightText Pro Bold" panose="02000803080000020004" pitchFamily="50" charset="0"/>
      <p:bold r:id="rId76"/>
      <p:boldItalic r:id="rId77"/>
    </p:embeddedFont>
    <p:embeddedFont>
      <p:font typeface="FreightText Pro Book" panose="02000603060000020004" pitchFamily="50" charset="0"/>
      <p:regular r:id="rId78"/>
      <p:italic r:id="rId79"/>
    </p:embeddedFont>
    <p:embeddedFont>
      <p:font typeface="Neue Plak Text" panose="020B0804030202020204" pitchFamily="34" charset="0"/>
      <p:bold r:id="rId80"/>
    </p:embeddedFont>
    <p:embeddedFont>
      <p:font typeface="Neue Plak Wide Black" panose="020B0A07030202020204" pitchFamily="34" charset="0"/>
      <p:bold r:id="rId81"/>
    </p:embeddedFont>
  </p:embeddedFontLst>
  <p:custDataLst>
    <p:tags r:id="rId82"/>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C78485FE-148E-4CFF-8AFF-AE173220F82A}">
          <p14:sldIdLst>
            <p14:sldId id="945"/>
            <p14:sldId id="1080"/>
          </p14:sldIdLst>
        </p14:section>
        <p14:section name="Abschnitt 1" id="{72B11468-C7C7-4EE2-8DB3-843ECCEBEFB5}">
          <p14:sldIdLst>
            <p14:sldId id="948"/>
            <p14:sldId id="949"/>
            <p14:sldId id="968"/>
            <p14:sldId id="967"/>
            <p14:sldId id="969"/>
            <p14:sldId id="1028"/>
            <p14:sldId id="1018"/>
            <p14:sldId id="1013"/>
            <p14:sldId id="970"/>
            <p14:sldId id="1012"/>
            <p14:sldId id="1029"/>
            <p14:sldId id="991"/>
          </p14:sldIdLst>
        </p14:section>
        <p14:section name="Abschnitt 2" id="{A3B3A244-686E-4466-9A0D-520878D32ECD}">
          <p14:sldIdLst>
            <p14:sldId id="1020"/>
            <p14:sldId id="960"/>
            <p14:sldId id="961"/>
            <p14:sldId id="962"/>
            <p14:sldId id="994"/>
            <p14:sldId id="971"/>
            <p14:sldId id="995"/>
            <p14:sldId id="950"/>
            <p14:sldId id="996"/>
            <p14:sldId id="1022"/>
            <p14:sldId id="1072"/>
            <p14:sldId id="1032"/>
            <p14:sldId id="1030"/>
            <p14:sldId id="1031"/>
            <p14:sldId id="1000"/>
            <p14:sldId id="1075"/>
            <p14:sldId id="1036"/>
            <p14:sldId id="1040"/>
            <p14:sldId id="1001"/>
            <p14:sldId id="1070"/>
            <p14:sldId id="1019"/>
            <p14:sldId id="972"/>
            <p14:sldId id="973"/>
            <p14:sldId id="974"/>
            <p14:sldId id="976"/>
            <p14:sldId id="1076"/>
            <p14:sldId id="975"/>
            <p14:sldId id="1077"/>
            <p14:sldId id="1078"/>
            <p14:sldId id="1026"/>
            <p14:sldId id="1024"/>
            <p14:sldId id="963"/>
            <p14:sldId id="1073"/>
            <p14:sldId id="1033"/>
            <p14:sldId id="1034"/>
            <p14:sldId id="1035"/>
            <p14:sldId id="1005"/>
            <p14:sldId id="1037"/>
            <p14:sldId id="1006"/>
            <p14:sldId id="1038"/>
            <p14:sldId id="1041"/>
            <p14:sldId id="1007"/>
            <p14:sldId id="1071"/>
            <p14:sldId id="1008"/>
            <p14:sldId id="1049"/>
            <p14:sldId id="1074"/>
            <p14:sldId id="1043"/>
            <p14:sldId id="1044"/>
            <p14:sldId id="1045"/>
            <p14:sldId id="1046"/>
            <p14:sldId id="1047"/>
            <p14:sldId id="1048"/>
            <p14:sldId id="1014"/>
            <p14:sldId id="1081"/>
            <p14:sldId id="887"/>
          </p14:sldIdLst>
        </p14:section>
      </p14:sectionLst>
    </p:ext>
    <p:ext uri="{EFAFB233-063F-42B5-8137-9DF3F51BA10A}">
      <p15:sldGuideLst xmlns:p15="http://schemas.microsoft.com/office/powerpoint/2012/main">
        <p15:guide id="1" orient="horz" pos="1412" userDrawn="1">
          <p15:clr>
            <a:srgbClr val="A4A3A4"/>
          </p15:clr>
        </p15:guide>
        <p15:guide id="2" pos="302" userDrawn="1">
          <p15:clr>
            <a:srgbClr val="A4A3A4"/>
          </p15:clr>
        </p15:guide>
        <p15:guide id="3" orient="horz" pos="3770" userDrawn="1">
          <p15:clr>
            <a:srgbClr val="A4A3A4"/>
          </p15:clr>
        </p15:guide>
        <p15:guide id="4" orient="horz" pos="4042" userDrawn="1">
          <p15:clr>
            <a:srgbClr val="A4A3A4"/>
          </p15:clr>
        </p15:guide>
        <p15:guide id="5" orient="horz" pos="113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008A6B-D18A-7F9F-09B4-CAF49468C937}" name="Hannah Strobel" initials="H" userId="Hannah Strobel" providerId="None"/>
  <p188:author id="{FC0D4E72-8D8F-76DF-A499-B5345355DEC2}" name="Laura Zimmermann" initials="LZ" userId="S::quast@nexteconomylab.de::f597a7f9-23fa-4e78-bade-21d5c631cad7" providerId="AD"/>
  <p188:author id="{8E13A2EA-694D-E73E-7C97-0F21ED1A3BA4}" name="Louisa  Büsken" initials="LB" userId="S::Buesken@nexteconomylab.de::7d97b5d4-09f0-4c45-9e89-3735a483682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tt Crabbe" initials="MC" lastIdx="1" clrIdx="0">
    <p:extLst>
      <p:ext uri="{19B8F6BF-5375-455C-9EA6-DF929625EA0E}">
        <p15:presenceInfo xmlns:p15="http://schemas.microsoft.com/office/powerpoint/2012/main" userId="Matt Crabb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8BB"/>
    <a:srgbClr val="004488"/>
    <a:srgbClr val="182952"/>
    <a:srgbClr val="F3972B"/>
    <a:srgbClr val="E8EDF8"/>
    <a:srgbClr val="F2F0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66" autoAdjust="0"/>
    <p:restoredTop sz="74150" autoAdjust="0"/>
  </p:normalViewPr>
  <p:slideViewPr>
    <p:cSldViewPr snapToGrid="0">
      <p:cViewPr varScale="1">
        <p:scale>
          <a:sx n="82" d="100"/>
          <a:sy n="82" d="100"/>
        </p:scale>
        <p:origin x="1470" y="84"/>
      </p:cViewPr>
      <p:guideLst>
        <p:guide orient="horz" pos="1412"/>
        <p:guide pos="302"/>
        <p:guide orient="horz" pos="3770"/>
        <p:guide orient="horz" pos="4042"/>
        <p:guide orient="horz" pos="1139"/>
      </p:guideLst>
    </p:cSldViewPr>
  </p:slideViewPr>
  <p:notesTextViewPr>
    <p:cViewPr>
      <p:scale>
        <a:sx n="1" d="1"/>
        <a:sy n="1" d="1"/>
      </p:scale>
      <p:origin x="0" y="0"/>
    </p:cViewPr>
  </p:notesTextViewPr>
  <p:notesViewPr>
    <p:cSldViewPr snapToGrid="0">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presProps" Target="presProps.xml"/><Relationship Id="rId89" Type="http://schemas.microsoft.com/office/2018/10/relationships/authors" Target="author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notesMaster" Target="notesMasters/notesMaster1.xml"/><Relationship Id="rId79" Type="http://schemas.openxmlformats.org/officeDocument/2006/relationships/font" Target="fonts/font4.fntdata"/><Relationship Id="rId5" Type="http://schemas.openxmlformats.org/officeDocument/2006/relationships/slide" Target="slides/slid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font" Target="fonts/font2.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font" Target="fonts/font5.fntdata"/><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handoutMaster" Target="handoutMasters/handoutMaster1.xml"/><Relationship Id="rId83" Type="http://schemas.openxmlformats.org/officeDocument/2006/relationships/commentAuthors" Target="commentAuthors.xml"/><Relationship Id="rId88"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font" Target="fonts/font3.fntdata"/><Relationship Id="rId81" Type="http://schemas.openxmlformats.org/officeDocument/2006/relationships/font" Target="fonts/font6.fntdata"/><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fntdata"/><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tags" Target="tags/tag1.xml"/><Relationship Id="rId19"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isa  Büsken" userId="7d97b5d4-09f0-4c45-9e89-3735a4836822" providerId="ADAL" clId="{4BCFD602-B71A-4D12-93D1-DD4A30F610C6}"/>
    <pc:docChg chg="undo custSel addSld delSld modSld modMainMaster addSection modSection">
      <pc:chgData name="Louisa  Büsken" userId="7d97b5d4-09f0-4c45-9e89-3735a4836822" providerId="ADAL" clId="{4BCFD602-B71A-4D12-93D1-DD4A30F610C6}" dt="2026-04-20T06:58:45.602" v="159" actId="2696"/>
      <pc:docMkLst>
        <pc:docMk/>
      </pc:docMkLst>
      <pc:sldChg chg="modSp mod">
        <pc:chgData name="Louisa  Büsken" userId="7d97b5d4-09f0-4c45-9e89-3735a4836822" providerId="ADAL" clId="{4BCFD602-B71A-4D12-93D1-DD4A30F610C6}" dt="2026-04-17T13:03:30.343" v="67" actId="20577"/>
        <pc:sldMkLst>
          <pc:docMk/>
          <pc:sldMk cId="738625907" sldId="945"/>
        </pc:sldMkLst>
        <pc:spChg chg="mod">
          <ac:chgData name="Louisa  Büsken" userId="7d97b5d4-09f0-4c45-9e89-3735a4836822" providerId="ADAL" clId="{4BCFD602-B71A-4D12-93D1-DD4A30F610C6}" dt="2026-04-17T13:02:49.733" v="13" actId="20577"/>
          <ac:spMkLst>
            <pc:docMk/>
            <pc:sldMk cId="738625907" sldId="945"/>
            <ac:spMk id="13" creationId="{BA95510F-A3FD-C8A2-C887-EE92CB0E8264}"/>
          </ac:spMkLst>
        </pc:spChg>
        <pc:spChg chg="mod">
          <ac:chgData name="Louisa  Büsken" userId="7d97b5d4-09f0-4c45-9e89-3735a4836822" providerId="ADAL" clId="{4BCFD602-B71A-4D12-93D1-DD4A30F610C6}" dt="2026-04-17T13:03:11.444" v="57" actId="27636"/>
          <ac:spMkLst>
            <pc:docMk/>
            <pc:sldMk cId="738625907" sldId="945"/>
            <ac:spMk id="14" creationId="{8AA44659-0F99-0534-4489-5C249C50F5A3}"/>
          </ac:spMkLst>
        </pc:spChg>
        <pc:spChg chg="mod">
          <ac:chgData name="Louisa  Büsken" userId="7d97b5d4-09f0-4c45-9e89-3735a4836822" providerId="ADAL" clId="{4BCFD602-B71A-4D12-93D1-DD4A30F610C6}" dt="2026-04-17T13:03:30.343" v="67" actId="20577"/>
          <ac:spMkLst>
            <pc:docMk/>
            <pc:sldMk cId="738625907" sldId="945"/>
            <ac:spMk id="15" creationId="{66DFAB92-9510-D5D6-461B-8A840FBC4F0F}"/>
          </ac:spMkLst>
        </pc:spChg>
      </pc:sldChg>
      <pc:sldChg chg="modSp mod">
        <pc:chgData name="Louisa  Büsken" userId="7d97b5d4-09f0-4c45-9e89-3735a4836822" providerId="ADAL" clId="{4BCFD602-B71A-4D12-93D1-DD4A30F610C6}" dt="2026-04-17T13:05:14.309" v="119" actId="1076"/>
        <pc:sldMkLst>
          <pc:docMk/>
          <pc:sldMk cId="86943393" sldId="948"/>
        </pc:sldMkLst>
        <pc:spChg chg="mod">
          <ac:chgData name="Louisa  Büsken" userId="7d97b5d4-09f0-4c45-9e89-3735a4836822" providerId="ADAL" clId="{4BCFD602-B71A-4D12-93D1-DD4A30F610C6}" dt="2026-04-17T13:05:14.309" v="119" actId="1076"/>
          <ac:spMkLst>
            <pc:docMk/>
            <pc:sldMk cId="86943393" sldId="948"/>
            <ac:spMk id="2" creationId="{95A34CF9-2EF8-53F2-9A90-5BEB8265BEE0}"/>
          </ac:spMkLst>
        </pc:spChg>
      </pc:sldChg>
      <pc:sldChg chg="del">
        <pc:chgData name="Louisa  Büsken" userId="7d97b5d4-09f0-4c45-9e89-3735a4836822" providerId="ADAL" clId="{4BCFD602-B71A-4D12-93D1-DD4A30F610C6}" dt="2026-04-20T06:58:45.602" v="159" actId="2696"/>
        <pc:sldMkLst>
          <pc:docMk/>
          <pc:sldMk cId="3430911250" sldId="951"/>
        </pc:sldMkLst>
      </pc:sldChg>
      <pc:sldChg chg="del">
        <pc:chgData name="Louisa  Büsken" userId="7d97b5d4-09f0-4c45-9e89-3735a4836822" providerId="ADAL" clId="{4BCFD602-B71A-4D12-93D1-DD4A30F610C6}" dt="2026-04-20T06:58:45.602" v="159" actId="2696"/>
        <pc:sldMkLst>
          <pc:docMk/>
          <pc:sldMk cId="1187262606" sldId="997"/>
        </pc:sldMkLst>
      </pc:sldChg>
      <pc:sldChg chg="modSp mod">
        <pc:chgData name="Louisa  Büsken" userId="7d97b5d4-09f0-4c45-9e89-3735a4836822" providerId="ADAL" clId="{4BCFD602-B71A-4D12-93D1-DD4A30F610C6}" dt="2026-04-17T13:03:00.943" v="16" actId="27636"/>
        <pc:sldMkLst>
          <pc:docMk/>
          <pc:sldMk cId="755138304" sldId="1014"/>
        </pc:sldMkLst>
        <pc:spChg chg="mod">
          <ac:chgData name="Louisa  Büsken" userId="7d97b5d4-09f0-4c45-9e89-3735a4836822" providerId="ADAL" clId="{4BCFD602-B71A-4D12-93D1-DD4A30F610C6}" dt="2026-04-17T13:03:00.943" v="16" actId="27636"/>
          <ac:spMkLst>
            <pc:docMk/>
            <pc:sldMk cId="755138304" sldId="1014"/>
            <ac:spMk id="2" creationId="{72A3C8CF-BEC1-FEE2-3FA0-DDC886884A4F}"/>
          </ac:spMkLst>
        </pc:spChg>
      </pc:sldChg>
      <pc:sldChg chg="addSp delSp modSp mod chgLayout">
        <pc:chgData name="Louisa  Büsken" userId="7d97b5d4-09f0-4c45-9e89-3735a4836822" providerId="ADAL" clId="{4BCFD602-B71A-4D12-93D1-DD4A30F610C6}" dt="2026-04-17T13:05:35.925" v="126" actId="1076"/>
        <pc:sldMkLst>
          <pc:docMk/>
          <pc:sldMk cId="3458240703" sldId="1020"/>
        </pc:sldMkLst>
        <pc:spChg chg="add mod ord">
          <ac:chgData name="Louisa  Büsken" userId="7d97b5d4-09f0-4c45-9e89-3735a4836822" providerId="ADAL" clId="{4BCFD602-B71A-4D12-93D1-DD4A30F610C6}" dt="2026-04-17T13:05:35.925" v="126" actId="1076"/>
          <ac:spMkLst>
            <pc:docMk/>
            <pc:sldMk cId="3458240703" sldId="1020"/>
            <ac:spMk id="3" creationId="{08F0AE1E-86C0-82DF-FF07-8F9F7F511312}"/>
          </ac:spMkLst>
        </pc:spChg>
      </pc:sldChg>
      <pc:sldChg chg="del">
        <pc:chgData name="Louisa  Büsken" userId="7d97b5d4-09f0-4c45-9e89-3735a4836822" providerId="ADAL" clId="{4BCFD602-B71A-4D12-93D1-DD4A30F610C6}" dt="2026-04-20T06:58:45.602" v="159" actId="2696"/>
        <pc:sldMkLst>
          <pc:docMk/>
          <pc:sldMk cId="1065549951" sldId="1039"/>
        </pc:sldMkLst>
      </pc:sldChg>
      <pc:sldChg chg="del">
        <pc:chgData name="Louisa  Büsken" userId="7d97b5d4-09f0-4c45-9e89-3735a4836822" providerId="ADAL" clId="{4BCFD602-B71A-4D12-93D1-DD4A30F610C6}" dt="2026-04-20T06:58:45.602" v="159" actId="2696"/>
        <pc:sldMkLst>
          <pc:docMk/>
          <pc:sldMk cId="1548450632" sldId="1069"/>
        </pc:sldMkLst>
      </pc:sldChg>
      <pc:sldChg chg="addSp delSp modSp new mod modClrScheme chgLayout">
        <pc:chgData name="Louisa  Büsken" userId="7d97b5d4-09f0-4c45-9e89-3735a4836822" providerId="ADAL" clId="{4BCFD602-B71A-4D12-93D1-DD4A30F610C6}" dt="2026-04-17T13:20:39.237" v="158"/>
        <pc:sldMkLst>
          <pc:docMk/>
          <pc:sldMk cId="2166778750" sldId="1081"/>
        </pc:sldMkLst>
        <pc:spChg chg="add mod ord">
          <ac:chgData name="Louisa  Büsken" userId="7d97b5d4-09f0-4c45-9e89-3735a4836822" providerId="ADAL" clId="{4BCFD602-B71A-4D12-93D1-DD4A30F610C6}" dt="2026-04-17T13:20:19.534" v="155"/>
          <ac:spMkLst>
            <pc:docMk/>
            <pc:sldMk cId="2166778750" sldId="1081"/>
            <ac:spMk id="4" creationId="{8BEA5097-3207-A5C8-9DE5-A355DE5ABB2A}"/>
          </ac:spMkLst>
        </pc:spChg>
        <pc:spChg chg="add mod ord">
          <ac:chgData name="Louisa  Büsken" userId="7d97b5d4-09f0-4c45-9e89-3735a4836822" providerId="ADAL" clId="{4BCFD602-B71A-4D12-93D1-DD4A30F610C6}" dt="2026-04-17T13:20:01.427" v="153" actId="20577"/>
          <ac:spMkLst>
            <pc:docMk/>
            <pc:sldMk cId="2166778750" sldId="1081"/>
            <ac:spMk id="5" creationId="{B595AA79-7427-E03C-13F1-866971D00325}"/>
          </ac:spMkLst>
        </pc:spChg>
        <pc:spChg chg="add mod ord">
          <ac:chgData name="Louisa  Büsken" userId="7d97b5d4-09f0-4c45-9e89-3735a4836822" providerId="ADAL" clId="{4BCFD602-B71A-4D12-93D1-DD4A30F610C6}" dt="2026-04-17T13:20:09.837" v="154"/>
          <ac:spMkLst>
            <pc:docMk/>
            <pc:sldMk cId="2166778750" sldId="1081"/>
            <ac:spMk id="6" creationId="{73101696-2698-AD42-4C07-678416DCCFAE}"/>
          </ac:spMkLst>
        </pc:spChg>
        <pc:spChg chg="add mod ord">
          <ac:chgData name="Louisa  Büsken" userId="7d97b5d4-09f0-4c45-9e89-3735a4836822" providerId="ADAL" clId="{4BCFD602-B71A-4D12-93D1-DD4A30F610C6}" dt="2026-04-17T13:20:31.664" v="157"/>
          <ac:spMkLst>
            <pc:docMk/>
            <pc:sldMk cId="2166778750" sldId="1081"/>
            <ac:spMk id="7" creationId="{075325E0-9992-BC75-F160-8E055BA5BD87}"/>
          </ac:spMkLst>
        </pc:spChg>
        <pc:spChg chg="add mod ord">
          <ac:chgData name="Louisa  Büsken" userId="7d97b5d4-09f0-4c45-9e89-3735a4836822" providerId="ADAL" clId="{4BCFD602-B71A-4D12-93D1-DD4A30F610C6}" dt="2026-04-17T13:20:39.237" v="158"/>
          <ac:spMkLst>
            <pc:docMk/>
            <pc:sldMk cId="2166778750" sldId="1081"/>
            <ac:spMk id="8" creationId="{7ECB0241-FF25-3862-F179-8EB3DB3A832D}"/>
          </ac:spMkLst>
        </pc:spChg>
        <pc:picChg chg="add mod">
          <ac:chgData name="Louisa  Büsken" userId="7d97b5d4-09f0-4c45-9e89-3735a4836822" providerId="ADAL" clId="{4BCFD602-B71A-4D12-93D1-DD4A30F610C6}" dt="2026-04-17T13:19:53.656" v="133"/>
          <ac:picMkLst>
            <pc:docMk/>
            <pc:sldMk cId="2166778750" sldId="1081"/>
            <ac:picMk id="9" creationId="{76065BF4-D85E-51B3-735D-10FD5FA1C42C}"/>
          </ac:picMkLst>
        </pc:picChg>
      </pc:sldChg>
      <pc:sldMasterChg chg="modSldLayout">
        <pc:chgData name="Louisa  Büsken" userId="7d97b5d4-09f0-4c45-9e89-3735a4836822" providerId="ADAL" clId="{4BCFD602-B71A-4D12-93D1-DD4A30F610C6}" dt="2026-04-17T13:04:28.463" v="102" actId="1076"/>
        <pc:sldMasterMkLst>
          <pc:docMk/>
          <pc:sldMasterMk cId="349716224" sldId="2147483648"/>
        </pc:sldMasterMkLst>
        <pc:sldLayoutChg chg="modSp mod">
          <pc:chgData name="Louisa  Büsken" userId="7d97b5d4-09f0-4c45-9e89-3735a4836822" providerId="ADAL" clId="{4BCFD602-B71A-4D12-93D1-DD4A30F610C6}" dt="2026-04-17T13:04:28.463" v="102" actId="1076"/>
          <pc:sldLayoutMkLst>
            <pc:docMk/>
            <pc:sldMasterMk cId="349716224" sldId="2147483648"/>
            <pc:sldLayoutMk cId="4014889240" sldId="2147483670"/>
          </pc:sldLayoutMkLst>
          <pc:spChg chg="mod">
            <ac:chgData name="Louisa  Büsken" userId="7d97b5d4-09f0-4c45-9e89-3735a4836822" providerId="ADAL" clId="{4BCFD602-B71A-4D12-93D1-DD4A30F610C6}" dt="2026-04-17T13:04:28.463" v="102" actId="1076"/>
            <ac:spMkLst>
              <pc:docMk/>
              <pc:sldMasterMk cId="349716224" sldId="2147483648"/>
              <pc:sldLayoutMk cId="4014889240" sldId="2147483670"/>
              <ac:spMk id="2" creationId="{74BE0BB1-D9C4-048B-FBC2-A63C6C158EF2}"/>
            </ac:spMkLst>
          </pc:spChg>
          <pc:spChg chg="mod">
            <ac:chgData name="Louisa  Büsken" userId="7d97b5d4-09f0-4c45-9e89-3735a4836822" providerId="ADAL" clId="{4BCFD602-B71A-4D12-93D1-DD4A30F610C6}" dt="2026-04-17T13:04:16.753" v="99" actId="1076"/>
            <ac:spMkLst>
              <pc:docMk/>
              <pc:sldMasterMk cId="349716224" sldId="2147483648"/>
              <pc:sldLayoutMk cId="4014889240" sldId="2147483670"/>
              <ac:spMk id="11" creationId="{4C7C5CA4-A2C5-786C-705B-1E2900BB9CF3}"/>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848DDF5D-9FAB-1264-3C35-1FB955B5479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F251713F-715E-B1B8-C6C9-E19DF73949A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DB9E5A-0281-42B9-831D-29110479DF5C}" type="datetimeFigureOut">
              <a:rPr lang="de-DE" smtClean="0"/>
              <a:t>22.04.2026</a:t>
            </a:fld>
            <a:endParaRPr lang="de-DE"/>
          </a:p>
        </p:txBody>
      </p:sp>
      <p:sp>
        <p:nvSpPr>
          <p:cNvPr id="4" name="Fußzeilenplatzhalter 3">
            <a:extLst>
              <a:ext uri="{FF2B5EF4-FFF2-40B4-BE49-F238E27FC236}">
                <a16:creationId xmlns:a16="http://schemas.microsoft.com/office/drawing/2014/main" id="{FB7B285C-4E30-BCBB-5B8A-1C20A00CF57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FE9F1591-B18F-6CD1-26C4-7CC1739DAAC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4F6FDB7-274C-4E68-9624-9E2EC0AC1786}" type="slidenum">
              <a:rPr lang="de-DE" smtClean="0"/>
              <a:t>‹Nr.›</a:t>
            </a:fld>
            <a:endParaRPr lang="de-DE"/>
          </a:p>
        </p:txBody>
      </p:sp>
    </p:spTree>
    <p:extLst>
      <p:ext uri="{BB962C8B-B14F-4D97-AF65-F5344CB8AC3E}">
        <p14:creationId xmlns:p14="http://schemas.microsoft.com/office/powerpoint/2010/main" val="624541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BCBA64-ECC8-4978-8891-8DF2B1FB534C}" type="datetimeFigureOut">
              <a:rPr lang="de-DE" smtClean="0"/>
              <a:t>22.04.2026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5F42F7-6364-4D22-9CE0-F57BEDCBB657}" type="slidenum">
              <a:rPr lang="de-DE" smtClean="0"/>
              <a:t>‹Nr.›</a:t>
            </a:fld>
            <a:endParaRPr lang="de-DE"/>
          </a:p>
        </p:txBody>
      </p:sp>
    </p:spTree>
    <p:extLst>
      <p:ext uri="{BB962C8B-B14F-4D97-AF65-F5344CB8AC3E}">
        <p14:creationId xmlns:p14="http://schemas.microsoft.com/office/powerpoint/2010/main" val="743100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historische-baustoffe.de/"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97716-9617-BCCA-E1DE-0636DD9D608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A865F73-8641-BC12-E098-EA5BD01C470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18E4624-A222-1FD4-9771-26D4B29D650B}"/>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5411B1DA-9C12-3A8B-497E-870B71C459D7}"/>
              </a:ext>
            </a:extLst>
          </p:cNvPr>
          <p:cNvSpPr>
            <a:spLocks noGrp="1"/>
          </p:cNvSpPr>
          <p:nvPr>
            <p:ph type="sldNum" sz="quarter" idx="5"/>
          </p:nvPr>
        </p:nvSpPr>
        <p:spPr/>
        <p:txBody>
          <a:bodyPr/>
          <a:lstStyle/>
          <a:p>
            <a:fld id="{27666E0F-443F-8B4B-998E-90E85D0072D1}" type="slidenum">
              <a:rPr lang="de-DE" smtClean="0"/>
              <a:t>1</a:t>
            </a:fld>
            <a:endParaRPr lang="de-DE"/>
          </a:p>
        </p:txBody>
      </p:sp>
    </p:spTree>
    <p:extLst>
      <p:ext uri="{BB962C8B-B14F-4D97-AF65-F5344CB8AC3E}">
        <p14:creationId xmlns:p14="http://schemas.microsoft.com/office/powerpoint/2010/main" val="3925234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Diskurs zu Abriss der DDR Moderne in viele Ostdeutsche Städten</a:t>
            </a:r>
          </a:p>
        </p:txBody>
      </p:sp>
      <p:sp>
        <p:nvSpPr>
          <p:cNvPr id="4" name="Slide Number Placeholder 3"/>
          <p:cNvSpPr>
            <a:spLocks noGrp="1"/>
          </p:cNvSpPr>
          <p:nvPr>
            <p:ph type="sldNum" sz="quarter" idx="5"/>
          </p:nvPr>
        </p:nvSpPr>
        <p:spPr/>
        <p:txBody>
          <a:bodyPr/>
          <a:lstStyle/>
          <a:p>
            <a:fld id="{1C5F42F7-6364-4D22-9CE0-F57BEDCBB657}" type="slidenum">
              <a:rPr lang="de-DE" smtClean="0"/>
              <a:t>12</a:t>
            </a:fld>
            <a:endParaRPr lang="de-DE"/>
          </a:p>
        </p:txBody>
      </p:sp>
    </p:spTree>
    <p:extLst>
      <p:ext uri="{BB962C8B-B14F-4D97-AF65-F5344CB8AC3E}">
        <p14:creationId xmlns:p14="http://schemas.microsoft.com/office/powerpoint/2010/main" val="4226605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Ein Bauwerk Spaltet Potsdam </a:t>
            </a:r>
          </a:p>
          <a:p>
            <a:r>
              <a:rPr lang="de-DE" dirty="0"/>
              <a:t>Erbaut 1970</a:t>
            </a:r>
          </a:p>
          <a:p>
            <a:r>
              <a:rPr lang="de-DE" dirty="0"/>
              <a:t>Abriss 2018</a:t>
            </a:r>
          </a:p>
          <a:p>
            <a:endParaRPr lang="de-DE" dirty="0"/>
          </a:p>
          <a:p>
            <a:r>
              <a:rPr lang="de-DE" dirty="0"/>
              <a:t>https://</a:t>
            </a:r>
            <a:r>
              <a:rPr lang="de-DE" dirty="0" err="1"/>
              <a:t>vimeo.com</a:t>
            </a:r>
            <a:r>
              <a:rPr lang="de-DE" dirty="0"/>
              <a:t>/</a:t>
            </a:r>
            <a:r>
              <a:rPr lang="de-DE" dirty="0" err="1"/>
              <a:t>ondemand</a:t>
            </a:r>
            <a:r>
              <a:rPr lang="de-DE" dirty="0"/>
              <a:t>/</a:t>
            </a:r>
            <a:r>
              <a:rPr lang="de-DE" dirty="0" err="1"/>
              <a:t>schrottoderchance</a:t>
            </a:r>
            <a:endParaRPr lang="de-DE" dirty="0"/>
          </a:p>
          <a:p>
            <a:endParaRPr lang="de-DE" dirty="0"/>
          </a:p>
        </p:txBody>
      </p:sp>
      <p:sp>
        <p:nvSpPr>
          <p:cNvPr id="4" name="Slide Number Placeholder 3"/>
          <p:cNvSpPr>
            <a:spLocks noGrp="1"/>
          </p:cNvSpPr>
          <p:nvPr>
            <p:ph type="sldNum" sz="quarter" idx="5"/>
          </p:nvPr>
        </p:nvSpPr>
        <p:spPr/>
        <p:txBody>
          <a:bodyPr/>
          <a:lstStyle/>
          <a:p>
            <a:fld id="{1C5F42F7-6364-4D22-9CE0-F57BEDCBB657}" type="slidenum">
              <a:rPr lang="de-DE" smtClean="0"/>
              <a:t>13</a:t>
            </a:fld>
            <a:endParaRPr lang="de-DE"/>
          </a:p>
        </p:txBody>
      </p:sp>
    </p:spTree>
    <p:extLst>
      <p:ext uri="{BB962C8B-B14F-4D97-AF65-F5344CB8AC3E}">
        <p14:creationId xmlns:p14="http://schemas.microsoft.com/office/powerpoint/2010/main" val="2428384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14</a:t>
            </a:fld>
            <a:endParaRPr lang="de-DE"/>
          </a:p>
        </p:txBody>
      </p:sp>
    </p:spTree>
    <p:extLst>
      <p:ext uri="{BB962C8B-B14F-4D97-AF65-F5344CB8AC3E}">
        <p14:creationId xmlns:p14="http://schemas.microsoft.com/office/powerpoint/2010/main" val="1222125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Graue Energie ist die indirekte Energiemenge, </a:t>
            </a:r>
          </a:p>
          <a:p>
            <a:r>
              <a:rPr lang="de-DE" dirty="0"/>
              <a:t>die über den gesamten Lebenszyklus eines Produkts (z. B. Bauteil, Konsumgut) oder einer Dienstleistung benötigt wird – bis zum Abriss / Rückbau</a:t>
            </a:r>
          </a:p>
          <a:p>
            <a:endParaRPr lang="de-DE" dirty="0"/>
          </a:p>
          <a:p>
            <a:r>
              <a:rPr lang="de-DE" dirty="0"/>
              <a:t>Sie ist sozusagen die "versteckte NICHT SICHTBARE" Energie,  (nicht direkt bei der Nutzung)</a:t>
            </a:r>
            <a:endParaRPr lang="en-DE" dirty="0"/>
          </a:p>
        </p:txBody>
      </p:sp>
      <p:sp>
        <p:nvSpPr>
          <p:cNvPr id="4" name="Slide Number Placeholder 3"/>
          <p:cNvSpPr>
            <a:spLocks noGrp="1"/>
          </p:cNvSpPr>
          <p:nvPr>
            <p:ph type="sldNum" sz="quarter" idx="5"/>
          </p:nvPr>
        </p:nvSpPr>
        <p:spPr/>
        <p:txBody>
          <a:bodyPr/>
          <a:lstStyle/>
          <a:p>
            <a:fld id="{1C5F42F7-6364-4D22-9CE0-F57BEDCBB657}" type="slidenum">
              <a:rPr lang="de-DE" smtClean="0"/>
              <a:t>16</a:t>
            </a:fld>
            <a:endParaRPr lang="de-DE"/>
          </a:p>
        </p:txBody>
      </p:sp>
    </p:spTree>
    <p:extLst>
      <p:ext uri="{BB962C8B-B14F-4D97-AF65-F5344CB8AC3E}">
        <p14:creationId xmlns:p14="http://schemas.microsoft.com/office/powerpoint/2010/main" val="3185320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1C5F42F7-6364-4D22-9CE0-F57BEDCBB657}" type="slidenum">
              <a:rPr lang="de-DE" smtClean="0"/>
              <a:t>17</a:t>
            </a:fld>
            <a:endParaRPr lang="de-DE"/>
          </a:p>
        </p:txBody>
      </p:sp>
    </p:spTree>
    <p:extLst>
      <p:ext uri="{BB962C8B-B14F-4D97-AF65-F5344CB8AC3E}">
        <p14:creationId xmlns:p14="http://schemas.microsoft.com/office/powerpoint/2010/main" val="984075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Dieses Energie kriegt man nicht mehr aus dem System raus</a:t>
            </a:r>
          </a:p>
        </p:txBody>
      </p:sp>
      <p:sp>
        <p:nvSpPr>
          <p:cNvPr id="4" name="Slide Number Placeholder 3"/>
          <p:cNvSpPr>
            <a:spLocks noGrp="1"/>
          </p:cNvSpPr>
          <p:nvPr>
            <p:ph type="sldNum" sz="quarter" idx="5"/>
          </p:nvPr>
        </p:nvSpPr>
        <p:spPr/>
        <p:txBody>
          <a:bodyPr/>
          <a:lstStyle/>
          <a:p>
            <a:fld id="{1C5F42F7-6364-4D22-9CE0-F57BEDCBB657}" type="slidenum">
              <a:rPr lang="de-DE" smtClean="0"/>
              <a:t>18</a:t>
            </a:fld>
            <a:endParaRPr lang="de-DE"/>
          </a:p>
        </p:txBody>
      </p:sp>
    </p:spTree>
    <p:extLst>
      <p:ext uri="{BB962C8B-B14F-4D97-AF65-F5344CB8AC3E}">
        <p14:creationId xmlns:p14="http://schemas.microsoft.com/office/powerpoint/2010/main" val="533469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Stoffkreislauf in Gebäuden, technischer und biologischer Kreislauf nach Ellen-McArthur Fundation, C2C</a:t>
            </a:r>
          </a:p>
          <a:p>
            <a:endParaRPr lang="de-DE" dirty="0"/>
          </a:p>
          <a:p>
            <a:r>
              <a:rPr lang="de-DE" dirty="0"/>
              <a:t>Von Rohstoff über Produkt zu Bauteil und Gebäude. Darstellung zur Verdeutlichung des technischen und biologischen </a:t>
            </a:r>
            <a:r>
              <a:rPr lang="de-DE" dirty="0" err="1"/>
              <a:t>Krieslaufes</a:t>
            </a:r>
            <a:endParaRPr lang="de-DE" dirty="0"/>
          </a:p>
          <a:p>
            <a:r>
              <a:rPr lang="de-DE" dirty="0"/>
              <a:t>Die Phasen lassen sich in </a:t>
            </a:r>
            <a:r>
              <a:rPr lang="de-DE" dirty="0" err="1"/>
              <a:t>Lebenszyklussphasen</a:t>
            </a:r>
            <a:r>
              <a:rPr lang="de-DE" dirty="0"/>
              <a:t> der Gebäude übersetzten: A: Rohstoff bis Gebäude, B: Gebäude und C: Weiterverteilung nach Gebäude</a:t>
            </a:r>
          </a:p>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19</a:t>
            </a:fld>
            <a:endParaRPr lang="de-DE"/>
          </a:p>
        </p:txBody>
      </p:sp>
    </p:spTree>
    <p:extLst>
      <p:ext uri="{BB962C8B-B14F-4D97-AF65-F5344CB8AC3E}">
        <p14:creationId xmlns:p14="http://schemas.microsoft.com/office/powerpoint/2010/main" val="30159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Zusammenfassung der Phasen A1-A3, A, B1-B7, C &amp; D</a:t>
            </a:r>
          </a:p>
          <a:p>
            <a:r>
              <a:rPr lang="de-DE" dirty="0"/>
              <a:t>- Ab A4 werden Szenarien angenommen ! Da in Planung und noch nicht ausgeführt. Realistische Szenarien müssen angenommen werden</a:t>
            </a:r>
          </a:p>
          <a:p>
            <a:endParaRPr lang="de-DE" dirty="0"/>
          </a:p>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20</a:t>
            </a:fld>
            <a:endParaRPr lang="de-DE"/>
          </a:p>
        </p:txBody>
      </p:sp>
    </p:spTree>
    <p:extLst>
      <p:ext uri="{BB962C8B-B14F-4D97-AF65-F5344CB8AC3E}">
        <p14:creationId xmlns:p14="http://schemas.microsoft.com/office/powerpoint/2010/main" val="3027415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Aufgabenfeld der Architektur ist die Planung der Bauphase und der Nutzung des Gebäudes</a:t>
            </a:r>
          </a:p>
          <a:p>
            <a:endParaRPr lang="de-DE" dirty="0"/>
          </a:p>
          <a:p>
            <a:r>
              <a:rPr lang="de-DE" dirty="0"/>
              <a:t>Aufgaben der Materialbereitstellung ist heutzutage nicht direkte Aufgabe der Planung. Wir planen mit Materialien die „Vorhanden sind“</a:t>
            </a:r>
          </a:p>
          <a:p>
            <a:endParaRPr lang="de-DE" dirty="0"/>
          </a:p>
          <a:p>
            <a:r>
              <a:rPr lang="de-DE" dirty="0"/>
              <a:t>Was nach dem Lebenszyklussende mit dem Gebäude passiert ist in der Regel nicht teil des Planungsprozesses und “Problem anderer Leute“</a:t>
            </a:r>
          </a:p>
          <a:p>
            <a:endParaRPr lang="de-DE" dirty="0"/>
          </a:p>
          <a:p>
            <a:r>
              <a:rPr lang="de-DE" dirty="0"/>
              <a:t>Klassischerweise wird das Gebäude verkauft, der nächste Eigentümer muss dann damit umgehen. Gebäude entweder nichts mehr wert oder schmälert Grundstückerlös</a:t>
            </a:r>
          </a:p>
          <a:p>
            <a:endParaRPr lang="de-DE" dirty="0"/>
          </a:p>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21</a:t>
            </a:fld>
            <a:endParaRPr lang="de-DE"/>
          </a:p>
        </p:txBody>
      </p:sp>
    </p:spTree>
    <p:extLst>
      <p:ext uri="{BB962C8B-B14F-4D97-AF65-F5344CB8AC3E}">
        <p14:creationId xmlns:p14="http://schemas.microsoft.com/office/powerpoint/2010/main" val="2445166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Aufgaben des Handwerks in der Ausführung beschränkt sich in der Regel auf die praktischen Tätigkeiten.</a:t>
            </a:r>
          </a:p>
          <a:p>
            <a:r>
              <a:rPr lang="de-DE" dirty="0"/>
              <a:t>Materialien werden nach Angebot bestellt und verbaut</a:t>
            </a:r>
          </a:p>
          <a:p>
            <a:endParaRPr lang="de-DE" dirty="0"/>
          </a:p>
          <a:p>
            <a:r>
              <a:rPr lang="de-DE" dirty="0"/>
              <a:t>Abriss und Rückbau sind auch Handwerkliche Tätigkeiten, werden allerdings von anderem Gewerke ausgeführt.</a:t>
            </a:r>
          </a:p>
          <a:p>
            <a:endParaRPr lang="de-DE" dirty="0"/>
          </a:p>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22</a:t>
            </a:fld>
            <a:endParaRPr lang="de-DE"/>
          </a:p>
        </p:txBody>
      </p:sp>
    </p:spTree>
    <p:extLst>
      <p:ext uri="{BB962C8B-B14F-4D97-AF65-F5344CB8AC3E}">
        <p14:creationId xmlns:p14="http://schemas.microsoft.com/office/powerpoint/2010/main" val="3351273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Wo fängt man an?</a:t>
            </a:r>
          </a:p>
          <a:p>
            <a:endParaRPr lang="en-DE" dirty="0"/>
          </a:p>
          <a:p>
            <a:r>
              <a:rPr lang="en-GB" dirty="0"/>
              <a:t>I</a:t>
            </a:r>
            <a:r>
              <a:rPr lang="en-DE" dirty="0"/>
              <a:t>n 2022 wurden 12.572 Gebäuden in Deutschland abgerissen jedoch es gibt keine Abrissgenehmingung daher ist der Zahl deutlich höher.   </a:t>
            </a:r>
          </a:p>
        </p:txBody>
      </p:sp>
      <p:sp>
        <p:nvSpPr>
          <p:cNvPr id="4" name="Slide Number Placeholder 3"/>
          <p:cNvSpPr>
            <a:spLocks noGrp="1"/>
          </p:cNvSpPr>
          <p:nvPr>
            <p:ph type="sldNum" sz="quarter" idx="5"/>
          </p:nvPr>
        </p:nvSpPr>
        <p:spPr/>
        <p:txBody>
          <a:bodyPr/>
          <a:lstStyle/>
          <a:p>
            <a:fld id="{1C5F42F7-6364-4D22-9CE0-F57BEDCBB657}" type="slidenum">
              <a:rPr lang="de-DE" smtClean="0"/>
              <a:t>4</a:t>
            </a:fld>
            <a:endParaRPr lang="de-DE"/>
          </a:p>
        </p:txBody>
      </p:sp>
    </p:spTree>
    <p:extLst>
      <p:ext uri="{BB962C8B-B14F-4D97-AF65-F5344CB8AC3E}">
        <p14:creationId xmlns:p14="http://schemas.microsoft.com/office/powerpoint/2010/main" val="175845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a:t>
            </a:r>
            <a:r>
              <a:rPr lang="de-DE" dirty="0" err="1"/>
              <a:t>Lebenszykluspahsen</a:t>
            </a:r>
            <a:r>
              <a:rPr lang="de-DE" dirty="0"/>
              <a:t> vor dem Gebäude und Nach dem Gebäude sind nicht direkt abgedeckt.</a:t>
            </a:r>
          </a:p>
          <a:p>
            <a:endParaRPr lang="de-DE" dirty="0"/>
          </a:p>
          <a:p>
            <a:r>
              <a:rPr lang="de-DE" dirty="0"/>
              <a:t>Planung beeinflusst alle Phasen, allerdings nur indirekt, und wenn jemand dafür zahlt!!! </a:t>
            </a:r>
          </a:p>
          <a:p>
            <a:endParaRPr lang="de-DE" dirty="0"/>
          </a:p>
          <a:p>
            <a:r>
              <a:rPr lang="de-DE" dirty="0"/>
              <a:t>Durch Zertifizierungen wird hierauf Einfluss genommen. Handwerk als Ausführendes Gewerke hat wenig Handlung Spielraum</a:t>
            </a:r>
          </a:p>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23</a:t>
            </a:fld>
            <a:endParaRPr lang="de-DE"/>
          </a:p>
        </p:txBody>
      </p:sp>
    </p:spTree>
    <p:extLst>
      <p:ext uri="{BB962C8B-B14F-4D97-AF65-F5344CB8AC3E}">
        <p14:creationId xmlns:p14="http://schemas.microsoft.com/office/powerpoint/2010/main" val="3054466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Standard Halle vs Stampslehm Halle</a:t>
            </a:r>
          </a:p>
        </p:txBody>
      </p:sp>
      <p:sp>
        <p:nvSpPr>
          <p:cNvPr id="4" name="Slide Number Placeholder 3"/>
          <p:cNvSpPr>
            <a:spLocks noGrp="1"/>
          </p:cNvSpPr>
          <p:nvPr>
            <p:ph type="sldNum" sz="quarter" idx="5"/>
          </p:nvPr>
        </p:nvSpPr>
        <p:spPr/>
        <p:txBody>
          <a:bodyPr/>
          <a:lstStyle/>
          <a:p>
            <a:fld id="{1C5F42F7-6364-4D22-9CE0-F57BEDCBB657}" type="slidenum">
              <a:rPr lang="de-DE" smtClean="0"/>
              <a:t>24</a:t>
            </a:fld>
            <a:endParaRPr lang="de-DE"/>
          </a:p>
        </p:txBody>
      </p:sp>
    </p:spTree>
    <p:extLst>
      <p:ext uri="{BB962C8B-B14F-4D97-AF65-F5344CB8AC3E}">
        <p14:creationId xmlns:p14="http://schemas.microsoft.com/office/powerpoint/2010/main" val="533469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Rohstoffe sparen / wiederverwenden</a:t>
            </a:r>
          </a:p>
          <a:p>
            <a:r>
              <a:rPr lang="de-DE" dirty="0"/>
              <a:t>Material in den Ausbildungshallen</a:t>
            </a:r>
            <a:endParaRPr lang="en-DE" dirty="0"/>
          </a:p>
        </p:txBody>
      </p:sp>
      <p:sp>
        <p:nvSpPr>
          <p:cNvPr id="4" name="Slide Number Placeholder 3"/>
          <p:cNvSpPr>
            <a:spLocks noGrp="1"/>
          </p:cNvSpPr>
          <p:nvPr>
            <p:ph type="sldNum" sz="quarter" idx="5"/>
          </p:nvPr>
        </p:nvSpPr>
        <p:spPr/>
        <p:txBody>
          <a:bodyPr/>
          <a:lstStyle/>
          <a:p>
            <a:fld id="{1C5F42F7-6364-4D22-9CE0-F57BEDCBB657}" type="slidenum">
              <a:rPr lang="de-DE" smtClean="0"/>
              <a:t>25</a:t>
            </a:fld>
            <a:endParaRPr lang="de-DE"/>
          </a:p>
        </p:txBody>
      </p:sp>
    </p:spTree>
    <p:extLst>
      <p:ext uri="{BB962C8B-B14F-4D97-AF65-F5344CB8AC3E}">
        <p14:creationId xmlns:p14="http://schemas.microsoft.com/office/powerpoint/2010/main" val="27094711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Geschossfläche </a:t>
            </a:r>
          </a:p>
          <a:p>
            <a:r>
              <a:rPr lang="de-DE" dirty="0"/>
              <a:t>4800 m² </a:t>
            </a:r>
          </a:p>
          <a:p>
            <a:r>
              <a:rPr lang="de-DE" dirty="0"/>
              <a:t>Gebäudevolumen </a:t>
            </a:r>
          </a:p>
          <a:p>
            <a:r>
              <a:rPr lang="de-DE" dirty="0"/>
              <a:t>41'350 m³ </a:t>
            </a:r>
          </a:p>
          <a:p>
            <a:r>
              <a:rPr lang="de-DE" dirty="0"/>
              <a:t>Aus </a:t>
            </a:r>
            <a:r>
              <a:rPr lang="de-DE" dirty="0" err="1"/>
              <a:t>Baunetzwissen.de</a:t>
            </a:r>
            <a:r>
              <a:rPr lang="de-DE" dirty="0"/>
              <a:t> (https://</a:t>
            </a:r>
            <a:r>
              <a:rPr lang="de-DE" dirty="0" err="1"/>
              <a:t>www.baunetzwissen.de</a:t>
            </a:r>
            <a:r>
              <a:rPr lang="de-DE" dirty="0"/>
              <a:t>/nachhaltig-bauen/</a:t>
            </a:r>
            <a:r>
              <a:rPr lang="de-DE" dirty="0" err="1"/>
              <a:t>objekte</a:t>
            </a:r>
            <a:r>
              <a:rPr lang="de-DE" dirty="0"/>
              <a:t>/gewerbe-industrie/ricola-kraeuterzentrum-in-laufen-4297417)</a:t>
            </a:r>
          </a:p>
          <a:p>
            <a:r>
              <a:rPr lang="de-DE" b="1" dirty="0"/>
              <a:t>Nachhaltig Bauen</a:t>
            </a:r>
            <a:br>
              <a:rPr lang="de-DE" dirty="0"/>
            </a:br>
            <a:r>
              <a:rPr lang="de-DE" dirty="0"/>
              <a:t>Das Kräuterzentrum ist überwiegend aus Lehm errichtet, der vor Ort (d.h. in einem Umkreis bis zu zehn Kilometern) abgebaut wurde. Für die Ausführung der Stampflehmfassade wurde der Österreicher Martin Rauch mit seiner Firma Lehm Ton Erde Baukunst hinzugezogen</a:t>
            </a:r>
            <a:r>
              <a:rPr lang="de-DE" b="1" dirty="0"/>
              <a:t>. Eine Betonkonstruktion trägt das Dach und sichert die Stampflehmwände </a:t>
            </a:r>
            <a:r>
              <a:rPr lang="de-DE" dirty="0"/>
              <a:t>aus vorgefertigten Elementen. </a:t>
            </a:r>
            <a:r>
              <a:rPr lang="de-DE" b="1" dirty="0">
                <a:solidFill>
                  <a:schemeClr val="accent4"/>
                </a:solidFill>
              </a:rPr>
              <a:t>Für diese wurde eine Mischung aus Lehm, Mergel und Kies in einer Halle im Nachbarort Zwingen in der Schalung gestampft</a:t>
            </a:r>
            <a:r>
              <a:rPr lang="de-DE" dirty="0"/>
              <a:t>, sodass Elemente im Format 4,35 x 1,35 x 0,45 Meter entstanden. Deren Transport zur Baustelle erfolgte per Lkw.</a:t>
            </a:r>
          </a:p>
          <a:p>
            <a:r>
              <a:rPr lang="de-DE" dirty="0"/>
              <a:t>Die Fugen lassen sich aufgrund der Plastizität des Lehms leicht retuschieren, sodass ein homogener Baukörper entsteht. Zur Abminderung des natürlichen Prozesses von Erosion durch Regen und Wind (der im Übrigen zugelassen wird) wurden horizontale Schichten aus </a:t>
            </a:r>
            <a:r>
              <a:rPr lang="de-DE" dirty="0" err="1"/>
              <a:t>Trasskalkzement</a:t>
            </a:r>
            <a:r>
              <a:rPr lang="de-DE" dirty="0"/>
              <a:t> mit eingestampft. Die Außenwände im Bereich der Anlieferung und Lagerung bestehen ausschließlich aus Lehm. So wirkt sich dessen feuchteregulierende Eigenschaft positiv und energetisch nachhaltig auf das gesamte Raumklima aus. Eine Photovoltaikanlage auf dem Dach und die Nutzung der Abwärme des nahegelegenen Produktionsbetriebs verbessern die ökologische Bilanz des Kräuterzentrums zusätzlich. </a:t>
            </a:r>
            <a:r>
              <a:rPr lang="de-DE" i="1" dirty="0" err="1"/>
              <a:t>us</a:t>
            </a:r>
            <a:endParaRPr lang="de-DE" dirty="0"/>
          </a:p>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26</a:t>
            </a:fld>
            <a:endParaRPr lang="de-DE"/>
          </a:p>
        </p:txBody>
      </p:sp>
    </p:spTree>
    <p:extLst>
      <p:ext uri="{BB962C8B-B14F-4D97-AF65-F5344CB8AC3E}">
        <p14:creationId xmlns:p14="http://schemas.microsoft.com/office/powerpoint/2010/main" val="23994935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Kalkschichten schützen die Stampflehm Oberfläche von Erosion (jedoch es sieht nicht mehr so glatt aus wie auf diesen Fotos)</a:t>
            </a:r>
          </a:p>
          <a:p>
            <a:endParaRPr lang="de-DE" dirty="0"/>
          </a:p>
          <a:p>
            <a:endParaRPr lang="de-DE" dirty="0"/>
          </a:p>
          <a:p>
            <a:r>
              <a:rPr lang="de-DE" dirty="0"/>
              <a:t>Geschossfläche </a:t>
            </a:r>
          </a:p>
          <a:p>
            <a:r>
              <a:rPr lang="de-DE" dirty="0"/>
              <a:t>4800 m² </a:t>
            </a:r>
          </a:p>
          <a:p>
            <a:r>
              <a:rPr lang="de-DE" dirty="0"/>
              <a:t>Gebäudevolumen </a:t>
            </a:r>
          </a:p>
          <a:p>
            <a:r>
              <a:rPr lang="de-DE" dirty="0"/>
              <a:t>41'350 m³ </a:t>
            </a:r>
          </a:p>
          <a:p>
            <a:endParaRPr lang="de-DE" dirty="0"/>
          </a:p>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27</a:t>
            </a:fld>
            <a:endParaRPr lang="de-DE"/>
          </a:p>
        </p:txBody>
      </p:sp>
    </p:spTree>
    <p:extLst>
      <p:ext uri="{BB962C8B-B14F-4D97-AF65-F5344CB8AC3E}">
        <p14:creationId xmlns:p14="http://schemas.microsoft.com/office/powerpoint/2010/main" val="9091319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Weil das stampfen sehr aufwendig ist und relativ lange Trockenzeit pro 30cm Schicht benötigt, wurden die Elemente vorgefertigt. Diese ca. 4 x 1,3 x 0,5 Blöcke wurden vor Ort aufgestellt und miteinander gefugt um einen gleichmäßigen </a:t>
            </a:r>
          </a:p>
          <a:p>
            <a:endParaRPr lang="de-DE" dirty="0"/>
          </a:p>
          <a:p>
            <a:r>
              <a:rPr lang="de-DE" dirty="0"/>
              <a:t> zu erzielen. </a:t>
            </a:r>
          </a:p>
        </p:txBody>
      </p:sp>
      <p:sp>
        <p:nvSpPr>
          <p:cNvPr id="4" name="Foliennummernplatzhalter 3"/>
          <p:cNvSpPr>
            <a:spLocks noGrp="1"/>
          </p:cNvSpPr>
          <p:nvPr>
            <p:ph type="sldNum" sz="quarter" idx="5"/>
          </p:nvPr>
        </p:nvSpPr>
        <p:spPr/>
        <p:txBody>
          <a:bodyPr/>
          <a:lstStyle/>
          <a:p>
            <a:fld id="{1C5F42F7-6364-4D22-9CE0-F57BEDCBB657}" type="slidenum">
              <a:rPr lang="de-DE" smtClean="0"/>
              <a:t>28</a:t>
            </a:fld>
            <a:endParaRPr lang="de-DE"/>
          </a:p>
        </p:txBody>
      </p:sp>
    </p:spTree>
    <p:extLst>
      <p:ext uri="{BB962C8B-B14F-4D97-AF65-F5344CB8AC3E}">
        <p14:creationId xmlns:p14="http://schemas.microsoft.com/office/powerpoint/2010/main" val="41120989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29</a:t>
            </a:fld>
            <a:endParaRPr lang="de-DE"/>
          </a:p>
        </p:txBody>
      </p:sp>
    </p:spTree>
    <p:extLst>
      <p:ext uri="{BB962C8B-B14F-4D97-AF65-F5344CB8AC3E}">
        <p14:creationId xmlns:p14="http://schemas.microsoft.com/office/powerpoint/2010/main" val="16535834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30</a:t>
            </a:fld>
            <a:endParaRPr lang="de-DE"/>
          </a:p>
        </p:txBody>
      </p:sp>
    </p:spTree>
    <p:extLst>
      <p:ext uri="{BB962C8B-B14F-4D97-AF65-F5344CB8AC3E}">
        <p14:creationId xmlns:p14="http://schemas.microsoft.com/office/powerpoint/2010/main" val="39086975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31</a:t>
            </a:fld>
            <a:endParaRPr lang="de-DE"/>
          </a:p>
        </p:txBody>
      </p:sp>
    </p:spTree>
    <p:extLst>
      <p:ext uri="{BB962C8B-B14F-4D97-AF65-F5344CB8AC3E}">
        <p14:creationId xmlns:p14="http://schemas.microsoft.com/office/powerpoint/2010/main" val="7035267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Phase B,</a:t>
            </a:r>
          </a:p>
          <a:p>
            <a:endParaRPr lang="de-DE" dirty="0"/>
          </a:p>
          <a:p>
            <a:r>
              <a:rPr lang="de-DE" dirty="0"/>
              <a:t>Nutzung des Gebäudes, hier fließen alle Faktoren durch Nutzung, Austausch, Energieverbrauch etc. ein.</a:t>
            </a:r>
          </a:p>
          <a:p>
            <a:endParaRPr lang="de-DE" dirty="0"/>
          </a:p>
          <a:p>
            <a:r>
              <a:rPr lang="de-DE" dirty="0"/>
              <a:t>Je länger diese Phase, um so weniger Auswirkungen durch andere Phasen (Neubau und Abriss)</a:t>
            </a:r>
          </a:p>
        </p:txBody>
      </p:sp>
      <p:sp>
        <p:nvSpPr>
          <p:cNvPr id="4" name="Foliennummernplatzhalter 3"/>
          <p:cNvSpPr>
            <a:spLocks noGrp="1"/>
          </p:cNvSpPr>
          <p:nvPr>
            <p:ph type="sldNum" sz="quarter" idx="5"/>
          </p:nvPr>
        </p:nvSpPr>
        <p:spPr/>
        <p:txBody>
          <a:bodyPr/>
          <a:lstStyle/>
          <a:p>
            <a:fld id="{1C5F42F7-6364-4D22-9CE0-F57BEDCBB657}" type="slidenum">
              <a:rPr lang="de-DE" smtClean="0"/>
              <a:t>33</a:t>
            </a:fld>
            <a:endParaRPr lang="de-DE"/>
          </a:p>
        </p:txBody>
      </p:sp>
    </p:spTree>
    <p:extLst>
      <p:ext uri="{BB962C8B-B14F-4D97-AF65-F5344CB8AC3E}">
        <p14:creationId xmlns:p14="http://schemas.microsoft.com/office/powerpoint/2010/main" val="4264708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1C5F42F7-6364-4D22-9CE0-F57BEDCBB657}" type="slidenum">
              <a:rPr lang="de-DE" smtClean="0"/>
              <a:t>5</a:t>
            </a:fld>
            <a:endParaRPr lang="de-DE"/>
          </a:p>
        </p:txBody>
      </p:sp>
    </p:spTree>
    <p:extLst>
      <p:ext uri="{BB962C8B-B14F-4D97-AF65-F5344CB8AC3E}">
        <p14:creationId xmlns:p14="http://schemas.microsoft.com/office/powerpoint/2010/main" val="15366201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Material-Kreislauf zur Verdeutlichung der Wiederverwendungsmöglichkeiten</a:t>
            </a:r>
          </a:p>
          <a:p>
            <a:endParaRPr lang="de-DE" dirty="0"/>
          </a:p>
          <a:p>
            <a:r>
              <a:rPr lang="de-DE" dirty="0"/>
              <a:t>Widerverwendung auf Bauteilebene: erneuter Einsatz ganzer Elemente</a:t>
            </a:r>
          </a:p>
          <a:p>
            <a:endParaRPr lang="de-DE" dirty="0"/>
          </a:p>
          <a:p>
            <a:r>
              <a:rPr lang="de-DE" dirty="0"/>
              <a:t>Materialebene: Recycling</a:t>
            </a:r>
          </a:p>
          <a:p>
            <a:endParaRPr lang="de-DE" dirty="0"/>
          </a:p>
          <a:p>
            <a:r>
              <a:rPr lang="de-DE" dirty="0"/>
              <a:t>Produkt: Wiederverwendung auf Produktnormebene</a:t>
            </a:r>
          </a:p>
          <a:p>
            <a:endParaRPr lang="de-DE" dirty="0"/>
          </a:p>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34</a:t>
            </a:fld>
            <a:endParaRPr lang="de-DE"/>
          </a:p>
        </p:txBody>
      </p:sp>
    </p:spTree>
    <p:extLst>
      <p:ext uri="{BB962C8B-B14F-4D97-AF65-F5344CB8AC3E}">
        <p14:creationId xmlns:p14="http://schemas.microsoft.com/office/powerpoint/2010/main" val="38418102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1C5F42F7-6364-4D22-9CE0-F57BEDCBB657}" type="slidenum">
              <a:rPr lang="de-DE" smtClean="0"/>
              <a:t>35</a:t>
            </a:fld>
            <a:endParaRPr lang="de-DE"/>
          </a:p>
        </p:txBody>
      </p:sp>
    </p:spTree>
    <p:extLst>
      <p:ext uri="{BB962C8B-B14F-4D97-AF65-F5344CB8AC3E}">
        <p14:creationId xmlns:p14="http://schemas.microsoft.com/office/powerpoint/2010/main" val="36379727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Welche Nutzungsdauer erwarten wir von unterschiedlichen Bauteilen?</a:t>
            </a:r>
          </a:p>
          <a:p>
            <a:endParaRPr lang="de-DE" dirty="0"/>
          </a:p>
        </p:txBody>
      </p:sp>
      <p:sp>
        <p:nvSpPr>
          <p:cNvPr id="4" name="Slide Number Placeholder 3"/>
          <p:cNvSpPr>
            <a:spLocks noGrp="1"/>
          </p:cNvSpPr>
          <p:nvPr>
            <p:ph type="sldNum" sz="quarter" idx="5"/>
          </p:nvPr>
        </p:nvSpPr>
        <p:spPr/>
        <p:txBody>
          <a:bodyPr/>
          <a:lstStyle/>
          <a:p>
            <a:fld id="{1C5F42F7-6364-4D22-9CE0-F57BEDCBB657}" type="slidenum">
              <a:rPr lang="de-DE" smtClean="0"/>
              <a:t>36</a:t>
            </a:fld>
            <a:endParaRPr lang="de-DE"/>
          </a:p>
        </p:txBody>
      </p:sp>
    </p:spTree>
    <p:extLst>
      <p:ext uri="{BB962C8B-B14F-4D97-AF65-F5344CB8AC3E}">
        <p14:creationId xmlns:p14="http://schemas.microsoft.com/office/powerpoint/2010/main" val="15556873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Frauen – alle 5 Jahre renovieren ;-)</a:t>
            </a:r>
          </a:p>
        </p:txBody>
      </p:sp>
      <p:sp>
        <p:nvSpPr>
          <p:cNvPr id="4" name="Foliennummernplatzhalter 3"/>
          <p:cNvSpPr>
            <a:spLocks noGrp="1"/>
          </p:cNvSpPr>
          <p:nvPr>
            <p:ph type="sldNum" sz="quarter" idx="5"/>
          </p:nvPr>
        </p:nvSpPr>
        <p:spPr/>
        <p:txBody>
          <a:bodyPr/>
          <a:lstStyle/>
          <a:p>
            <a:fld id="{1C5F42F7-6364-4D22-9CE0-F57BEDCBB657}" type="slidenum">
              <a:rPr lang="de-DE" smtClean="0"/>
              <a:t>39</a:t>
            </a:fld>
            <a:endParaRPr lang="de-DE"/>
          </a:p>
        </p:txBody>
      </p:sp>
    </p:spTree>
    <p:extLst>
      <p:ext uri="{BB962C8B-B14F-4D97-AF65-F5344CB8AC3E}">
        <p14:creationId xmlns:p14="http://schemas.microsoft.com/office/powerpoint/2010/main" val="15479038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a:t>
            </a:r>
            <a:r>
              <a:rPr lang="en-DE" dirty="0"/>
              <a:t>nd eigentlich überleben viele Bauteile überhaupt nicht so lang wie in diese Statisken </a:t>
            </a:r>
            <a:endParaRPr lang="de-DE" dirty="0"/>
          </a:p>
          <a:p>
            <a:endParaRPr lang="de-DE" dirty="0"/>
          </a:p>
          <a:p>
            <a:r>
              <a:rPr lang="de-DE" dirty="0"/>
              <a:t> BNB - Bewertungssystem Nachhaltiges Bauen</a:t>
            </a:r>
          </a:p>
          <a:p>
            <a:r>
              <a:rPr lang="de-DE" dirty="0"/>
              <a:t>(LCC) - Lebenszykluskosten</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(LCA) (Life Cycle Assessment) Ökobilanzen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systematische Methode zur Analyse der Umweltauswirkungen eines Produkts, Prozesses oder einer Dienstleistung über dessen gesamten Lebenszyklus, von der Rohstoffgewinnung bis zur Entsorgung.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r>
              <a:rPr lang="de-DE" dirty="0"/>
              <a:t> und beschreibt ein Instrument zur Planung und Bewertung nachhaltiger Bauvorhaben, wobei auch Bauteile gezielt nach ökologischen, ökonomischen und technischen Kriterien bewertet werden.</a:t>
            </a:r>
            <a:endParaRPr lang="en-DE" dirty="0"/>
          </a:p>
        </p:txBody>
      </p:sp>
      <p:sp>
        <p:nvSpPr>
          <p:cNvPr id="4" name="Slide Number Placeholder 3"/>
          <p:cNvSpPr>
            <a:spLocks noGrp="1"/>
          </p:cNvSpPr>
          <p:nvPr>
            <p:ph type="sldNum" sz="quarter" idx="5"/>
          </p:nvPr>
        </p:nvSpPr>
        <p:spPr/>
        <p:txBody>
          <a:bodyPr/>
          <a:lstStyle/>
          <a:p>
            <a:fld id="{1C5F42F7-6364-4D22-9CE0-F57BEDCBB657}" type="slidenum">
              <a:rPr lang="de-DE" smtClean="0"/>
              <a:t>41</a:t>
            </a:fld>
            <a:endParaRPr lang="de-DE"/>
          </a:p>
        </p:txBody>
      </p:sp>
    </p:spTree>
    <p:extLst>
      <p:ext uri="{BB962C8B-B14F-4D97-AF65-F5344CB8AC3E}">
        <p14:creationId xmlns:p14="http://schemas.microsoft.com/office/powerpoint/2010/main" val="30092556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https://www.zrs.berlin/project/verwaltungsgebaeude-tierpark/</a:t>
            </a:r>
          </a:p>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42</a:t>
            </a:fld>
            <a:endParaRPr lang="de-DE"/>
          </a:p>
        </p:txBody>
      </p:sp>
    </p:spTree>
    <p:extLst>
      <p:ext uri="{BB962C8B-B14F-4D97-AF65-F5344CB8AC3E}">
        <p14:creationId xmlns:p14="http://schemas.microsoft.com/office/powerpoint/2010/main" val="17865945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FE2F6-DEC0-586F-244C-1A1E7F16A6A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842AEF4-7B8B-687B-672B-D13D816ADF5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607E83A-F985-F82A-6132-82AE5BE008BB}"/>
              </a:ext>
            </a:extLst>
          </p:cNvPr>
          <p:cNvSpPr>
            <a:spLocks noGrp="1"/>
          </p:cNvSpPr>
          <p:nvPr>
            <p:ph type="body" idx="1"/>
          </p:nvPr>
        </p:nvSpPr>
        <p:spPr/>
        <p:txBody>
          <a:bodyPr/>
          <a:lstStyle/>
          <a:p>
            <a:r>
              <a:rPr lang="de-DE" dirty="0"/>
              <a:t>https://www.zrs.berlin/project/verwaltungsgebaeude-tierpark/</a:t>
            </a:r>
          </a:p>
          <a:p>
            <a:endParaRPr lang="de-DE" dirty="0"/>
          </a:p>
          <a:p>
            <a:r>
              <a:rPr lang="de-DE" dirty="0"/>
              <a:t>TGA - Technische Gebäudeausrüstung</a:t>
            </a:r>
          </a:p>
        </p:txBody>
      </p:sp>
      <p:sp>
        <p:nvSpPr>
          <p:cNvPr id="4" name="Foliennummernplatzhalter 3">
            <a:extLst>
              <a:ext uri="{FF2B5EF4-FFF2-40B4-BE49-F238E27FC236}">
                <a16:creationId xmlns:a16="http://schemas.microsoft.com/office/drawing/2014/main" id="{D1E7DC4F-6B63-08CF-693B-DB6C7B902235}"/>
              </a:ext>
            </a:extLst>
          </p:cNvPr>
          <p:cNvSpPr>
            <a:spLocks noGrp="1"/>
          </p:cNvSpPr>
          <p:nvPr>
            <p:ph type="sldNum" sz="quarter" idx="5"/>
          </p:nvPr>
        </p:nvSpPr>
        <p:spPr/>
        <p:txBody>
          <a:bodyPr/>
          <a:lstStyle/>
          <a:p>
            <a:fld id="{1C5F42F7-6364-4D22-9CE0-F57BEDCBB657}" type="slidenum">
              <a:rPr lang="de-DE" smtClean="0"/>
              <a:t>43</a:t>
            </a:fld>
            <a:endParaRPr lang="de-DE"/>
          </a:p>
        </p:txBody>
      </p:sp>
    </p:spTree>
    <p:extLst>
      <p:ext uri="{BB962C8B-B14F-4D97-AF65-F5344CB8AC3E}">
        <p14:creationId xmlns:p14="http://schemas.microsoft.com/office/powerpoint/2010/main" val="15030649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a:t>
            </a:r>
            <a:r>
              <a:rPr lang="de-DE" dirty="0" err="1"/>
              <a:t>www.zrs.berlin</a:t>
            </a:r>
            <a:r>
              <a:rPr lang="de-DE" dirty="0"/>
              <a:t>/</a:t>
            </a:r>
            <a:r>
              <a:rPr lang="de-DE" dirty="0" err="1"/>
              <a:t>project</a:t>
            </a:r>
            <a:r>
              <a:rPr lang="de-DE" dirty="0"/>
              <a:t>/</a:t>
            </a:r>
            <a:r>
              <a:rPr lang="de-DE" dirty="0" err="1"/>
              <a:t>verwaltungsgebaeude</a:t>
            </a:r>
            <a:r>
              <a:rPr lang="de-DE" dirty="0"/>
              <a:t>-tierpark/</a:t>
            </a:r>
          </a:p>
        </p:txBody>
      </p:sp>
      <p:sp>
        <p:nvSpPr>
          <p:cNvPr id="4" name="Foliennummernplatzhalter 3"/>
          <p:cNvSpPr>
            <a:spLocks noGrp="1"/>
          </p:cNvSpPr>
          <p:nvPr>
            <p:ph type="sldNum" sz="quarter" idx="5"/>
          </p:nvPr>
        </p:nvSpPr>
        <p:spPr/>
        <p:txBody>
          <a:bodyPr/>
          <a:lstStyle/>
          <a:p>
            <a:fld id="{1C5F42F7-6364-4D22-9CE0-F57BEDCBB657}" type="slidenum">
              <a:rPr lang="de-DE" smtClean="0"/>
              <a:t>44</a:t>
            </a:fld>
            <a:endParaRPr lang="de-DE"/>
          </a:p>
        </p:txBody>
      </p:sp>
    </p:spTree>
    <p:extLst>
      <p:ext uri="{BB962C8B-B14F-4D97-AF65-F5344CB8AC3E}">
        <p14:creationId xmlns:p14="http://schemas.microsoft.com/office/powerpoint/2010/main" val="19463946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1C5F42F7-6364-4D22-9CE0-F57BEDCBB657}" type="slidenum">
              <a:rPr lang="de-DE" smtClean="0"/>
              <a:t>45</a:t>
            </a:fld>
            <a:endParaRPr lang="de-DE"/>
          </a:p>
        </p:txBody>
      </p:sp>
    </p:spTree>
    <p:extLst>
      <p:ext uri="{BB962C8B-B14F-4D97-AF65-F5344CB8AC3E}">
        <p14:creationId xmlns:p14="http://schemas.microsoft.com/office/powerpoint/2010/main" val="9840755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Aber die beste Lösung…</a:t>
            </a:r>
          </a:p>
        </p:txBody>
      </p:sp>
      <p:sp>
        <p:nvSpPr>
          <p:cNvPr id="4" name="Slide Number Placeholder 3"/>
          <p:cNvSpPr>
            <a:spLocks noGrp="1"/>
          </p:cNvSpPr>
          <p:nvPr>
            <p:ph type="sldNum" sz="quarter" idx="5"/>
          </p:nvPr>
        </p:nvSpPr>
        <p:spPr/>
        <p:txBody>
          <a:bodyPr/>
          <a:lstStyle/>
          <a:p>
            <a:fld id="{1C5F42F7-6364-4D22-9CE0-F57BEDCBB657}" type="slidenum">
              <a:rPr lang="de-DE" smtClean="0"/>
              <a:t>46</a:t>
            </a:fld>
            <a:endParaRPr lang="de-DE"/>
          </a:p>
        </p:txBody>
      </p:sp>
    </p:spTree>
    <p:extLst>
      <p:ext uri="{BB962C8B-B14F-4D97-AF65-F5344CB8AC3E}">
        <p14:creationId xmlns:p14="http://schemas.microsoft.com/office/powerpoint/2010/main" val="1881158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Umfangreicher Sanierung (also Abriss könnte anstehen)</a:t>
            </a:r>
          </a:p>
        </p:txBody>
      </p:sp>
      <p:sp>
        <p:nvSpPr>
          <p:cNvPr id="4" name="Slide Number Placeholder 3"/>
          <p:cNvSpPr>
            <a:spLocks noGrp="1"/>
          </p:cNvSpPr>
          <p:nvPr>
            <p:ph type="sldNum" sz="quarter" idx="5"/>
          </p:nvPr>
        </p:nvSpPr>
        <p:spPr/>
        <p:txBody>
          <a:bodyPr/>
          <a:lstStyle/>
          <a:p>
            <a:fld id="{1C5F42F7-6364-4D22-9CE0-F57BEDCBB657}" type="slidenum">
              <a:rPr lang="de-DE" smtClean="0"/>
              <a:t>6</a:t>
            </a:fld>
            <a:endParaRPr lang="de-DE"/>
          </a:p>
        </p:txBody>
      </p:sp>
    </p:spTree>
    <p:extLst>
      <p:ext uri="{BB962C8B-B14F-4D97-AF65-F5344CB8AC3E}">
        <p14:creationId xmlns:p14="http://schemas.microsoft.com/office/powerpoint/2010/main" val="11899666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Energie bei der Nutzung sparen</a:t>
            </a:r>
          </a:p>
          <a:p>
            <a:r>
              <a:rPr lang="de-DE" dirty="0"/>
              <a:t>Werterhaltung</a:t>
            </a:r>
            <a:endParaRPr lang="en-DE" dirty="0"/>
          </a:p>
        </p:txBody>
      </p:sp>
      <p:sp>
        <p:nvSpPr>
          <p:cNvPr id="4" name="Slide Number Placeholder 3"/>
          <p:cNvSpPr>
            <a:spLocks noGrp="1"/>
          </p:cNvSpPr>
          <p:nvPr>
            <p:ph type="sldNum" sz="quarter" idx="5"/>
          </p:nvPr>
        </p:nvSpPr>
        <p:spPr/>
        <p:txBody>
          <a:bodyPr/>
          <a:lstStyle/>
          <a:p>
            <a:fld id="{1C5F42F7-6364-4D22-9CE0-F57BEDCBB657}" type="slidenum">
              <a:rPr lang="de-DE" smtClean="0"/>
              <a:t>47</a:t>
            </a:fld>
            <a:endParaRPr lang="de-DE"/>
          </a:p>
        </p:txBody>
      </p:sp>
    </p:spTree>
    <p:extLst>
      <p:ext uri="{BB962C8B-B14F-4D97-AF65-F5344CB8AC3E}">
        <p14:creationId xmlns:p14="http://schemas.microsoft.com/office/powerpoint/2010/main" val="38811456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48</a:t>
            </a:fld>
            <a:endParaRPr lang="de-DE"/>
          </a:p>
        </p:txBody>
      </p:sp>
    </p:spTree>
    <p:extLst>
      <p:ext uri="{BB962C8B-B14F-4D97-AF65-F5344CB8AC3E}">
        <p14:creationId xmlns:p14="http://schemas.microsoft.com/office/powerpoint/2010/main" val="9100571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49</a:t>
            </a:fld>
            <a:endParaRPr lang="de-DE"/>
          </a:p>
        </p:txBody>
      </p:sp>
    </p:spTree>
    <p:extLst>
      <p:ext uri="{BB962C8B-B14F-4D97-AF65-F5344CB8AC3E}">
        <p14:creationId xmlns:p14="http://schemas.microsoft.com/office/powerpoint/2010/main" val="40737817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50</a:t>
            </a:fld>
            <a:endParaRPr lang="de-DE"/>
          </a:p>
        </p:txBody>
      </p:sp>
    </p:spTree>
    <p:extLst>
      <p:ext uri="{BB962C8B-B14F-4D97-AF65-F5344CB8AC3E}">
        <p14:creationId xmlns:p14="http://schemas.microsoft.com/office/powerpoint/2010/main" val="9501201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Wohnhäuser mit je zwölf Geschossen, die insgesamt 106 barrierefreie Wohnungen bieten. Die Erstellung erfolgt in Holzhybridbauweise.</a:t>
            </a:r>
          </a:p>
        </p:txBody>
      </p:sp>
      <p:sp>
        <p:nvSpPr>
          <p:cNvPr id="4" name="Foliennummernplatzhalter 3"/>
          <p:cNvSpPr>
            <a:spLocks noGrp="1"/>
          </p:cNvSpPr>
          <p:nvPr>
            <p:ph type="sldNum" sz="quarter" idx="5"/>
          </p:nvPr>
        </p:nvSpPr>
        <p:spPr/>
        <p:txBody>
          <a:bodyPr/>
          <a:lstStyle/>
          <a:p>
            <a:fld id="{1C5F42F7-6364-4D22-9CE0-F57BEDCBB657}" type="slidenum">
              <a:rPr lang="de-DE" smtClean="0"/>
              <a:t>51</a:t>
            </a:fld>
            <a:endParaRPr lang="de-DE"/>
          </a:p>
        </p:txBody>
      </p:sp>
    </p:spTree>
    <p:extLst>
      <p:ext uri="{BB962C8B-B14F-4D97-AF65-F5344CB8AC3E}">
        <p14:creationId xmlns:p14="http://schemas.microsoft.com/office/powerpoint/2010/main" val="40521116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52</a:t>
            </a:fld>
            <a:endParaRPr lang="de-DE"/>
          </a:p>
        </p:txBody>
      </p:sp>
    </p:spTree>
    <p:extLst>
      <p:ext uri="{BB962C8B-B14F-4D97-AF65-F5344CB8AC3E}">
        <p14:creationId xmlns:p14="http://schemas.microsoft.com/office/powerpoint/2010/main" val="42938065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Fussbodenaufbau</a:t>
            </a:r>
            <a:r>
              <a:rPr lang="de-DE" dirty="0"/>
              <a:t> im WOODSCRAPER (Forschungsprojekt)</a:t>
            </a:r>
          </a:p>
          <a:p>
            <a:endParaRPr lang="de-DE" dirty="0"/>
          </a:p>
          <a:p>
            <a:r>
              <a:rPr lang="de-DE" dirty="0"/>
              <a:t>- Getrennte Schichten, trocken und lose verlegt</a:t>
            </a:r>
          </a:p>
          <a:p>
            <a:r>
              <a:rPr lang="de-DE" dirty="0"/>
              <a:t>- schwimmende Verlegung der Dielen.</a:t>
            </a:r>
          </a:p>
          <a:p>
            <a:r>
              <a:rPr lang="de-DE" dirty="0"/>
              <a:t>- Alle Teile lassen sich herausnehmen, Reparieren und wieder 1:1 einbauen.</a:t>
            </a:r>
          </a:p>
          <a:p>
            <a:r>
              <a:rPr lang="de-DE" dirty="0"/>
              <a:t>– Schichten können ersetzt werden</a:t>
            </a:r>
          </a:p>
          <a:p>
            <a:r>
              <a:rPr lang="de-DE" dirty="0"/>
              <a:t>- Da Fußbodenheizung in Rillen geführt, kein großer Aufwand zum Austausch, Reparieren etc. Estrich muss nicht zerstört werden und kann selbst ausgetauscht werden.</a:t>
            </a:r>
          </a:p>
          <a:p>
            <a:endParaRPr lang="de-DE" dirty="0"/>
          </a:p>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53</a:t>
            </a:fld>
            <a:endParaRPr lang="de-DE"/>
          </a:p>
        </p:txBody>
      </p:sp>
    </p:spTree>
    <p:extLst>
      <p:ext uri="{BB962C8B-B14F-4D97-AF65-F5344CB8AC3E}">
        <p14:creationId xmlns:p14="http://schemas.microsoft.com/office/powerpoint/2010/main" val="6402400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Fussbodenaufbau</a:t>
            </a:r>
            <a:r>
              <a:rPr lang="de-DE" dirty="0"/>
              <a:t> im WOODSCRAPER (Forschungsprojekt)</a:t>
            </a:r>
          </a:p>
          <a:p>
            <a:endParaRPr lang="de-DE" dirty="0"/>
          </a:p>
          <a:p>
            <a:r>
              <a:rPr lang="de-DE" dirty="0"/>
              <a:t>- Getrennte Schichten, trocken und lose verlegt</a:t>
            </a:r>
          </a:p>
          <a:p>
            <a:r>
              <a:rPr lang="de-DE" dirty="0"/>
              <a:t>- schwimmende Verlegung der Dielen.</a:t>
            </a:r>
          </a:p>
          <a:p>
            <a:r>
              <a:rPr lang="de-DE" dirty="0"/>
              <a:t>- Alle Teile lassen sich herausnehmen, Reparieren und wieder 1:1 einbauen.</a:t>
            </a:r>
          </a:p>
          <a:p>
            <a:r>
              <a:rPr lang="de-DE" dirty="0"/>
              <a:t>– Schichten können ersetzt werden</a:t>
            </a:r>
          </a:p>
          <a:p>
            <a:r>
              <a:rPr lang="de-DE" dirty="0"/>
              <a:t>- Da Fußbodenheizung in Rillen geführt, kein großer Aufwand zum Austausch, Reparieren etc. Estrich muss nicht zerstört werden und kann selbst ausgetauscht werden.</a:t>
            </a:r>
          </a:p>
          <a:p>
            <a:endParaRPr lang="de-DE" dirty="0"/>
          </a:p>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54</a:t>
            </a:fld>
            <a:endParaRPr lang="de-DE"/>
          </a:p>
        </p:txBody>
      </p:sp>
    </p:spTree>
    <p:extLst>
      <p:ext uri="{BB962C8B-B14F-4D97-AF65-F5344CB8AC3E}">
        <p14:creationId xmlns:p14="http://schemas.microsoft.com/office/powerpoint/2010/main" val="4773574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Phase C und D,</a:t>
            </a:r>
          </a:p>
          <a:p>
            <a:endParaRPr lang="de-DE" dirty="0"/>
          </a:p>
          <a:p>
            <a:r>
              <a:rPr lang="de-DE" dirty="0"/>
              <a:t>Nach Ende des </a:t>
            </a:r>
            <a:r>
              <a:rPr lang="de-DE" dirty="0" err="1"/>
              <a:t>Gebäudelebenszykluss</a:t>
            </a:r>
            <a:r>
              <a:rPr lang="de-DE" dirty="0"/>
              <a:t>. Umweltauswirkungen durch Rückbau und Material-Verwertung</a:t>
            </a:r>
          </a:p>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56</a:t>
            </a:fld>
            <a:endParaRPr lang="de-DE"/>
          </a:p>
        </p:txBody>
      </p:sp>
    </p:spTree>
    <p:extLst>
      <p:ext uri="{BB962C8B-B14F-4D97-AF65-F5344CB8AC3E}">
        <p14:creationId xmlns:p14="http://schemas.microsoft.com/office/powerpoint/2010/main" val="3675582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Material-Kreislauf zur Verdeutlichung der Wiederverwendungsmöglichkeiten</a:t>
            </a:r>
          </a:p>
          <a:p>
            <a:endParaRPr lang="de-DE" dirty="0"/>
          </a:p>
          <a:p>
            <a:r>
              <a:rPr lang="de-DE" dirty="0"/>
              <a:t>Widerverwendung auf Bauteilebene: erneuter Einsatz ganzer Elemente</a:t>
            </a:r>
          </a:p>
          <a:p>
            <a:endParaRPr lang="de-DE" dirty="0"/>
          </a:p>
          <a:p>
            <a:r>
              <a:rPr lang="de-DE" dirty="0"/>
              <a:t>Materialebene: Recycling</a:t>
            </a:r>
          </a:p>
          <a:p>
            <a:endParaRPr lang="de-DE" dirty="0"/>
          </a:p>
          <a:p>
            <a:r>
              <a:rPr lang="de-DE" dirty="0"/>
              <a:t>Produkt: Wiederverwendung auf Produktnormebene</a:t>
            </a:r>
          </a:p>
          <a:p>
            <a:endParaRPr lang="de-DE" dirty="0"/>
          </a:p>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57</a:t>
            </a:fld>
            <a:endParaRPr lang="de-DE"/>
          </a:p>
        </p:txBody>
      </p:sp>
    </p:spTree>
    <p:extLst>
      <p:ext uri="{BB962C8B-B14F-4D97-AF65-F5344CB8AC3E}">
        <p14:creationId xmlns:p14="http://schemas.microsoft.com/office/powerpoint/2010/main" val="2403793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TU Architekturgebäude 1968 gebaut, 90er Jahre Saniert, nun ist eine weitere Sanierung überfällig. </a:t>
            </a:r>
          </a:p>
          <a:p>
            <a:r>
              <a:rPr lang="de-DE" dirty="0"/>
              <a:t>Wenn wir Gebäuden nicht pflegen werden sie Baufällig </a:t>
            </a:r>
          </a:p>
          <a:p>
            <a:endParaRPr lang="de-DE" dirty="0"/>
          </a:p>
          <a:p>
            <a:r>
              <a:rPr lang="de-DE" dirty="0"/>
              <a:t>Ein Berlin Altbau ist wahrscheinlich um 1900 gebaut worden und die meisten in den Nachkriegsjahren und noch mal in den 90er Jahre saniert. In der Nachkriegsjahren wollte niemand in Berlin Altbauten wohnen und viele sind abgerissen worden. Nun sind die Altbaubestände viel mehr gefragt (und teuer) als die Nachkriegsmoderne </a:t>
            </a:r>
          </a:p>
          <a:p>
            <a:endParaRPr lang="de-DE" dirty="0"/>
          </a:p>
        </p:txBody>
      </p:sp>
      <p:sp>
        <p:nvSpPr>
          <p:cNvPr id="4" name="Slide Number Placeholder 3"/>
          <p:cNvSpPr>
            <a:spLocks noGrp="1"/>
          </p:cNvSpPr>
          <p:nvPr>
            <p:ph type="sldNum" sz="quarter" idx="5"/>
          </p:nvPr>
        </p:nvSpPr>
        <p:spPr/>
        <p:txBody>
          <a:bodyPr/>
          <a:lstStyle/>
          <a:p>
            <a:fld id="{1C5F42F7-6364-4D22-9CE0-F57BEDCBB657}" type="slidenum">
              <a:rPr lang="de-DE" smtClean="0"/>
              <a:t>7</a:t>
            </a:fld>
            <a:endParaRPr lang="de-DE"/>
          </a:p>
        </p:txBody>
      </p:sp>
    </p:spTree>
    <p:extLst>
      <p:ext uri="{BB962C8B-B14F-4D97-AF65-F5344CB8AC3E}">
        <p14:creationId xmlns:p14="http://schemas.microsoft.com/office/powerpoint/2010/main" val="17959898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Qualitätsstufen nach Rückbau</a:t>
            </a:r>
          </a:p>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58</a:t>
            </a:fld>
            <a:endParaRPr lang="de-DE"/>
          </a:p>
        </p:txBody>
      </p:sp>
    </p:spTree>
    <p:extLst>
      <p:ext uri="{BB962C8B-B14F-4D97-AF65-F5344CB8AC3E}">
        <p14:creationId xmlns:p14="http://schemas.microsoft.com/office/powerpoint/2010/main" val="5599695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Dieses Energie kriegt man nicht mehr aus dem System raus</a:t>
            </a:r>
          </a:p>
        </p:txBody>
      </p:sp>
      <p:sp>
        <p:nvSpPr>
          <p:cNvPr id="4" name="Slide Number Placeholder 3"/>
          <p:cNvSpPr>
            <a:spLocks noGrp="1"/>
          </p:cNvSpPr>
          <p:nvPr>
            <p:ph type="sldNum" sz="quarter" idx="5"/>
          </p:nvPr>
        </p:nvSpPr>
        <p:spPr/>
        <p:txBody>
          <a:bodyPr/>
          <a:lstStyle/>
          <a:p>
            <a:fld id="{1C5F42F7-6364-4D22-9CE0-F57BEDCBB657}" type="slidenum">
              <a:rPr lang="de-DE" smtClean="0"/>
              <a:t>59</a:t>
            </a:fld>
            <a:endParaRPr lang="de-DE"/>
          </a:p>
        </p:txBody>
      </p:sp>
    </p:spTree>
    <p:extLst>
      <p:ext uri="{BB962C8B-B14F-4D97-AF65-F5344CB8AC3E}">
        <p14:creationId xmlns:p14="http://schemas.microsoft.com/office/powerpoint/2010/main" val="13013709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1C5F42F7-6364-4D22-9CE0-F57BEDCBB657}" type="slidenum">
              <a:rPr lang="de-DE" smtClean="0"/>
              <a:t>60</a:t>
            </a:fld>
            <a:endParaRPr lang="de-DE"/>
          </a:p>
        </p:txBody>
      </p:sp>
    </p:spTree>
    <p:extLst>
      <p:ext uri="{BB962C8B-B14F-4D97-AF65-F5344CB8AC3E}">
        <p14:creationId xmlns:p14="http://schemas.microsoft.com/office/powerpoint/2010/main" val="9984018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a:t>
            </a:r>
            <a:r>
              <a:rPr lang="de-DE" dirty="0" err="1"/>
              <a:t>tlab.architektur.rptu.de</a:t>
            </a:r>
            <a:r>
              <a:rPr lang="de-DE" dirty="0"/>
              <a:t>/campus-</a:t>
            </a:r>
            <a:r>
              <a:rPr lang="de-DE" dirty="0" err="1"/>
              <a:t>diemerstein</a:t>
            </a:r>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61</a:t>
            </a:fld>
            <a:endParaRPr lang="de-DE"/>
          </a:p>
        </p:txBody>
      </p:sp>
    </p:spTree>
    <p:extLst>
      <p:ext uri="{BB962C8B-B14F-4D97-AF65-F5344CB8AC3E}">
        <p14:creationId xmlns:p14="http://schemas.microsoft.com/office/powerpoint/2010/main" val="23922085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rPr>
              <a:t>Für das </a:t>
            </a:r>
            <a:r>
              <a:rPr lang="en-GB" dirty="0" err="1">
                <a:effectLst/>
              </a:rPr>
              <a:t>Hallentragwerk</a:t>
            </a:r>
            <a:r>
              <a:rPr lang="en-GB" dirty="0">
                <a:effectLst/>
              </a:rPr>
              <a:t> der </a:t>
            </a:r>
            <a:r>
              <a:rPr lang="en-GB" dirty="0" err="1">
                <a:effectLst/>
              </a:rPr>
              <a:t>Holzhalle</a:t>
            </a:r>
            <a:r>
              <a:rPr lang="en-GB" dirty="0">
                <a:effectLst/>
              </a:rPr>
              <a:t> </a:t>
            </a:r>
            <a:r>
              <a:rPr lang="en-GB" dirty="0" err="1">
                <a:effectLst/>
              </a:rPr>
              <a:t>Diemerstein</a:t>
            </a:r>
            <a:r>
              <a:rPr lang="en-GB" dirty="0">
                <a:effectLst/>
              </a:rPr>
              <a:t> </a:t>
            </a:r>
            <a:r>
              <a:rPr lang="en-GB" dirty="0" err="1">
                <a:effectLst/>
              </a:rPr>
              <a:t>wurden</a:t>
            </a:r>
            <a:r>
              <a:rPr lang="en-GB" dirty="0">
                <a:effectLst/>
              </a:rPr>
              <a:t> </a:t>
            </a:r>
            <a:r>
              <a:rPr lang="en-GB" dirty="0" err="1">
                <a:effectLst/>
              </a:rPr>
              <a:t>neuartig</a:t>
            </a:r>
            <a:r>
              <a:rPr lang="en-GB" dirty="0">
                <a:effectLst/>
              </a:rPr>
              <a:t> </a:t>
            </a:r>
            <a:r>
              <a:rPr lang="en-GB" dirty="0" err="1">
                <a:effectLst/>
              </a:rPr>
              <a:t>organisch</a:t>
            </a:r>
            <a:r>
              <a:rPr lang="en-GB" dirty="0">
                <a:effectLst/>
              </a:rPr>
              <a:t> </a:t>
            </a:r>
            <a:r>
              <a:rPr lang="en-GB" dirty="0" err="1">
                <a:effectLst/>
              </a:rPr>
              <a:t>geformte</a:t>
            </a:r>
            <a:r>
              <a:rPr lang="en-GB" dirty="0">
                <a:effectLst/>
              </a:rPr>
              <a:t> </a:t>
            </a:r>
            <a:r>
              <a:rPr lang="en-GB" dirty="0" err="1">
                <a:effectLst/>
              </a:rPr>
              <a:t>Ringknoten</a:t>
            </a:r>
            <a:r>
              <a:rPr lang="en-GB" dirty="0">
                <a:effectLst/>
              </a:rPr>
              <a:t> </a:t>
            </a:r>
            <a:r>
              <a:rPr lang="en-GB" dirty="0" err="1">
                <a:effectLst/>
              </a:rPr>
              <a:t>aus</a:t>
            </a:r>
            <a:r>
              <a:rPr lang="en-GB" dirty="0">
                <a:effectLst/>
              </a:rPr>
              <a:t> </a:t>
            </a:r>
            <a:r>
              <a:rPr lang="en-GB" dirty="0" err="1">
                <a:effectLst/>
              </a:rPr>
              <a:t>Kunstharzpressholz</a:t>
            </a:r>
            <a:r>
              <a:rPr lang="en-GB" dirty="0">
                <a:effectLst/>
              </a:rPr>
              <a:t> </a:t>
            </a:r>
            <a:r>
              <a:rPr lang="en-GB" dirty="0" err="1">
                <a:effectLst/>
              </a:rPr>
              <a:t>entwickelt</a:t>
            </a:r>
            <a:r>
              <a:rPr lang="en-GB" dirty="0">
                <a:effectLst/>
              </a:rPr>
              <a:t>. </a:t>
            </a:r>
            <a:r>
              <a:rPr lang="en-GB" dirty="0" err="1">
                <a:effectLst/>
              </a:rPr>
              <a:t>Diese</a:t>
            </a:r>
            <a:r>
              <a:rPr lang="en-GB" dirty="0">
                <a:effectLst/>
              </a:rPr>
              <a:t> </a:t>
            </a:r>
            <a:r>
              <a:rPr lang="en-GB" dirty="0" err="1">
                <a:effectLst/>
              </a:rPr>
              <a:t>leiten</a:t>
            </a:r>
            <a:r>
              <a:rPr lang="en-GB" dirty="0">
                <a:effectLst/>
              </a:rPr>
              <a:t> </a:t>
            </a:r>
            <a:r>
              <a:rPr lang="en-GB" dirty="0" err="1">
                <a:effectLst/>
              </a:rPr>
              <a:t>sich</a:t>
            </a:r>
            <a:r>
              <a:rPr lang="en-GB" dirty="0">
                <a:effectLst/>
              </a:rPr>
              <a:t> von der </a:t>
            </a:r>
            <a:r>
              <a:rPr lang="en-GB" dirty="0" err="1">
                <a:effectLst/>
              </a:rPr>
              <a:t>natürlichen</a:t>
            </a:r>
            <a:r>
              <a:rPr lang="en-GB" dirty="0">
                <a:effectLst/>
              </a:rPr>
              <a:t> </a:t>
            </a:r>
            <a:r>
              <a:rPr lang="en-GB" dirty="0" err="1">
                <a:effectLst/>
              </a:rPr>
              <a:t>Formgestalt</a:t>
            </a:r>
            <a:r>
              <a:rPr lang="en-GB" dirty="0">
                <a:effectLst/>
              </a:rPr>
              <a:t> von </a:t>
            </a:r>
            <a:r>
              <a:rPr lang="en-GB" dirty="0" err="1">
                <a:effectLst/>
              </a:rPr>
              <a:t>Astgabeln</a:t>
            </a:r>
            <a:r>
              <a:rPr lang="en-GB" dirty="0">
                <a:effectLst/>
              </a:rPr>
              <a:t> (</a:t>
            </a:r>
            <a:r>
              <a:rPr lang="en-GB" dirty="0" err="1">
                <a:effectLst/>
              </a:rPr>
              <a:t>Zwieseln</a:t>
            </a:r>
            <a:r>
              <a:rPr lang="en-GB" dirty="0">
                <a:effectLst/>
              </a:rPr>
              <a:t>) ab. </a:t>
            </a:r>
            <a:r>
              <a:rPr lang="en-GB" dirty="0" err="1">
                <a:effectLst/>
              </a:rPr>
              <a:t>Zwiesel</a:t>
            </a:r>
            <a:r>
              <a:rPr lang="en-GB" dirty="0">
                <a:effectLst/>
              </a:rPr>
              <a:t> </a:t>
            </a:r>
            <a:r>
              <a:rPr lang="en-GB" dirty="0" err="1">
                <a:effectLst/>
              </a:rPr>
              <a:t>sind</a:t>
            </a:r>
            <a:r>
              <a:rPr lang="en-GB" dirty="0">
                <a:effectLst/>
              </a:rPr>
              <a:t> von </a:t>
            </a:r>
            <a:r>
              <a:rPr lang="en-GB" dirty="0" err="1">
                <a:effectLst/>
              </a:rPr>
              <a:t>Natur</a:t>
            </a:r>
            <a:r>
              <a:rPr lang="en-GB" dirty="0">
                <a:effectLst/>
              </a:rPr>
              <a:t> </a:t>
            </a:r>
            <a:r>
              <a:rPr lang="en-GB" dirty="0" err="1">
                <a:effectLst/>
              </a:rPr>
              <a:t>aus</a:t>
            </a:r>
            <a:r>
              <a:rPr lang="en-GB" dirty="0">
                <a:effectLst/>
              </a:rPr>
              <a:t> so </a:t>
            </a:r>
            <a:r>
              <a:rPr lang="en-GB" dirty="0" err="1">
                <a:effectLst/>
              </a:rPr>
              <a:t>proportioniert</a:t>
            </a:r>
            <a:r>
              <a:rPr lang="en-GB" dirty="0">
                <a:effectLst/>
              </a:rPr>
              <a:t>, </a:t>
            </a:r>
            <a:r>
              <a:rPr lang="en-GB" dirty="0" err="1">
                <a:effectLst/>
              </a:rPr>
              <a:t>dass</a:t>
            </a:r>
            <a:r>
              <a:rPr lang="en-GB" dirty="0">
                <a:effectLst/>
              </a:rPr>
              <a:t> </a:t>
            </a:r>
            <a:r>
              <a:rPr lang="en-GB" dirty="0" err="1">
                <a:effectLst/>
              </a:rPr>
              <a:t>Kräfte</a:t>
            </a:r>
            <a:r>
              <a:rPr lang="en-GB" dirty="0">
                <a:effectLst/>
              </a:rPr>
              <a:t> </a:t>
            </a:r>
            <a:r>
              <a:rPr lang="en-GB" dirty="0" err="1">
                <a:effectLst/>
              </a:rPr>
              <a:t>durch</a:t>
            </a:r>
            <a:r>
              <a:rPr lang="en-GB" dirty="0">
                <a:effectLst/>
              </a:rPr>
              <a:t> </a:t>
            </a:r>
            <a:r>
              <a:rPr lang="en-GB" dirty="0" err="1">
                <a:effectLst/>
              </a:rPr>
              <a:t>große</a:t>
            </a:r>
            <a:r>
              <a:rPr lang="en-GB" dirty="0">
                <a:effectLst/>
              </a:rPr>
              <a:t> </a:t>
            </a:r>
            <a:r>
              <a:rPr lang="en-GB" dirty="0" err="1">
                <a:effectLst/>
              </a:rPr>
              <a:t>Rundungsradien</a:t>
            </a:r>
            <a:r>
              <a:rPr lang="en-GB" dirty="0">
                <a:effectLst/>
              </a:rPr>
              <a:t> </a:t>
            </a:r>
            <a:r>
              <a:rPr lang="en-GB" dirty="0" err="1">
                <a:effectLst/>
              </a:rPr>
              <a:t>stetig</a:t>
            </a:r>
            <a:r>
              <a:rPr lang="en-GB" dirty="0">
                <a:effectLst/>
              </a:rPr>
              <a:t> </a:t>
            </a:r>
            <a:r>
              <a:rPr lang="en-GB" dirty="0" err="1">
                <a:effectLst/>
              </a:rPr>
              <a:t>umgelenkt</a:t>
            </a:r>
            <a:r>
              <a:rPr lang="en-GB" dirty="0">
                <a:effectLst/>
              </a:rPr>
              <a:t> </a:t>
            </a:r>
            <a:r>
              <a:rPr lang="en-GB" dirty="0" err="1">
                <a:effectLst/>
              </a:rPr>
              <a:t>werden</a:t>
            </a:r>
            <a:r>
              <a:rPr lang="en-GB" dirty="0">
                <a:effectLst/>
              </a:rPr>
              <a:t>. </a:t>
            </a:r>
            <a:r>
              <a:rPr lang="en-GB" dirty="0" err="1">
                <a:effectLst/>
              </a:rPr>
              <a:t>Im</a:t>
            </a:r>
            <a:r>
              <a:rPr lang="en-GB" dirty="0">
                <a:effectLst/>
              </a:rPr>
              <a:t> </a:t>
            </a:r>
            <a:r>
              <a:rPr lang="en-GB" dirty="0" err="1">
                <a:effectLst/>
              </a:rPr>
              <a:t>Gegensatz</a:t>
            </a:r>
            <a:r>
              <a:rPr lang="en-GB" dirty="0">
                <a:effectLst/>
              </a:rPr>
              <a:t> </a:t>
            </a:r>
            <a:r>
              <a:rPr lang="en-GB" dirty="0" err="1">
                <a:effectLst/>
              </a:rPr>
              <a:t>zur</a:t>
            </a:r>
            <a:r>
              <a:rPr lang="en-GB" dirty="0">
                <a:effectLst/>
              </a:rPr>
              <a:t> </a:t>
            </a:r>
            <a:r>
              <a:rPr lang="en-GB" dirty="0" err="1">
                <a:effectLst/>
              </a:rPr>
              <a:t>unstetigen</a:t>
            </a:r>
            <a:r>
              <a:rPr lang="en-GB" dirty="0">
                <a:effectLst/>
              </a:rPr>
              <a:t> </a:t>
            </a:r>
            <a:r>
              <a:rPr lang="en-GB" dirty="0" err="1">
                <a:effectLst/>
              </a:rPr>
              <a:t>Kraftumlenkung</a:t>
            </a:r>
            <a:r>
              <a:rPr lang="en-GB" dirty="0">
                <a:effectLst/>
              </a:rPr>
              <a:t> (</a:t>
            </a:r>
            <a:r>
              <a:rPr lang="en-GB" dirty="0" err="1">
                <a:effectLst/>
              </a:rPr>
              <a:t>Kerbe</a:t>
            </a:r>
            <a:r>
              <a:rPr lang="en-GB" dirty="0">
                <a:effectLst/>
              </a:rPr>
              <a:t>) </a:t>
            </a:r>
            <a:r>
              <a:rPr lang="en-GB" dirty="0" err="1">
                <a:effectLst/>
              </a:rPr>
              <a:t>entstehen</a:t>
            </a:r>
            <a:r>
              <a:rPr lang="en-GB" dirty="0">
                <a:effectLst/>
              </a:rPr>
              <a:t> </a:t>
            </a:r>
            <a:r>
              <a:rPr lang="en-GB" dirty="0" err="1">
                <a:effectLst/>
              </a:rPr>
              <a:t>dadurch</a:t>
            </a:r>
            <a:r>
              <a:rPr lang="en-GB" dirty="0">
                <a:effectLst/>
              </a:rPr>
              <a:t> </a:t>
            </a:r>
            <a:r>
              <a:rPr lang="en-GB" dirty="0" err="1">
                <a:effectLst/>
              </a:rPr>
              <a:t>keine</a:t>
            </a:r>
            <a:r>
              <a:rPr lang="en-GB" dirty="0">
                <a:effectLst/>
              </a:rPr>
              <a:t> </a:t>
            </a:r>
            <a:r>
              <a:rPr lang="en-GB" dirty="0" err="1">
                <a:effectLst/>
              </a:rPr>
              <a:t>Spannungssingularitäten</a:t>
            </a:r>
            <a:r>
              <a:rPr lang="en-GB" dirty="0">
                <a:effectLst/>
              </a:rPr>
              <a:t> </a:t>
            </a:r>
            <a:r>
              <a:rPr lang="en-GB" dirty="0" err="1">
                <a:effectLst/>
              </a:rPr>
              <a:t>mit</a:t>
            </a:r>
            <a:r>
              <a:rPr lang="en-GB" dirty="0">
                <a:effectLst/>
              </a:rPr>
              <a:t> </a:t>
            </a:r>
            <a:r>
              <a:rPr lang="en-GB" dirty="0" err="1">
                <a:effectLst/>
              </a:rPr>
              <a:t>Spannungsspitzen</a:t>
            </a:r>
            <a:r>
              <a:rPr lang="en-GB" dirty="0">
                <a:effectLst/>
              </a:rPr>
              <a:t>. </a:t>
            </a:r>
            <a:r>
              <a:rPr lang="en-GB" dirty="0" err="1">
                <a:effectLst/>
              </a:rPr>
              <a:t>Somit</a:t>
            </a:r>
            <a:r>
              <a:rPr lang="en-GB" dirty="0">
                <a:effectLst/>
              </a:rPr>
              <a:t> </a:t>
            </a:r>
            <a:r>
              <a:rPr lang="en-GB" dirty="0" err="1">
                <a:effectLst/>
              </a:rPr>
              <a:t>steigt</a:t>
            </a:r>
            <a:r>
              <a:rPr lang="en-GB" dirty="0">
                <a:effectLst/>
              </a:rPr>
              <a:t> </a:t>
            </a:r>
            <a:r>
              <a:rPr lang="en-GB" dirty="0" err="1">
                <a:effectLst/>
              </a:rPr>
              <a:t>bei</a:t>
            </a:r>
            <a:r>
              <a:rPr lang="en-GB" dirty="0">
                <a:effectLst/>
              </a:rPr>
              <a:t> </a:t>
            </a:r>
            <a:r>
              <a:rPr lang="en-GB" dirty="0" err="1">
                <a:effectLst/>
              </a:rPr>
              <a:t>gleichem</a:t>
            </a:r>
            <a:r>
              <a:rPr lang="en-GB" dirty="0">
                <a:effectLst/>
              </a:rPr>
              <a:t> </a:t>
            </a:r>
            <a:r>
              <a:rPr lang="en-GB" dirty="0" err="1">
                <a:effectLst/>
              </a:rPr>
              <a:t>Materialeinsatz</a:t>
            </a:r>
            <a:r>
              <a:rPr lang="en-GB" dirty="0">
                <a:effectLst/>
              </a:rPr>
              <a:t> die </a:t>
            </a:r>
            <a:r>
              <a:rPr lang="en-GB" dirty="0" err="1">
                <a:effectLst/>
              </a:rPr>
              <a:t>Leistungsfähigkeit</a:t>
            </a:r>
            <a:r>
              <a:rPr lang="en-GB" dirty="0">
                <a:effectLst/>
              </a:rPr>
              <a:t>. </a:t>
            </a:r>
            <a:r>
              <a:rPr lang="en-GB" dirty="0" err="1">
                <a:effectLst/>
              </a:rPr>
              <a:t>Mit</a:t>
            </a:r>
            <a:r>
              <a:rPr lang="en-GB" dirty="0">
                <a:effectLst/>
              </a:rPr>
              <a:t> </a:t>
            </a:r>
            <a:r>
              <a:rPr lang="en-GB" dirty="0" err="1">
                <a:effectLst/>
              </a:rPr>
              <a:t>einer</a:t>
            </a:r>
            <a:r>
              <a:rPr lang="en-GB" dirty="0">
                <a:effectLst/>
              </a:rPr>
              <a:t> </a:t>
            </a:r>
            <a:r>
              <a:rPr lang="en-GB" dirty="0" err="1">
                <a:effectLst/>
              </a:rPr>
              <a:t>organisch</a:t>
            </a:r>
            <a:r>
              <a:rPr lang="en-GB" dirty="0">
                <a:effectLst/>
              </a:rPr>
              <a:t> </a:t>
            </a:r>
            <a:r>
              <a:rPr lang="en-GB" dirty="0" err="1">
                <a:effectLst/>
              </a:rPr>
              <a:t>geformten</a:t>
            </a:r>
            <a:r>
              <a:rPr lang="en-GB" dirty="0">
                <a:effectLst/>
              </a:rPr>
              <a:t> und am </a:t>
            </a:r>
            <a:r>
              <a:rPr lang="en-GB" dirty="0" err="1">
                <a:effectLst/>
              </a:rPr>
              <a:t>Kraftfluss</a:t>
            </a:r>
            <a:r>
              <a:rPr lang="en-GB" dirty="0">
                <a:effectLst/>
              </a:rPr>
              <a:t> </a:t>
            </a:r>
            <a:r>
              <a:rPr lang="en-GB" dirty="0" err="1">
                <a:effectLst/>
              </a:rPr>
              <a:t>orientierten</a:t>
            </a:r>
            <a:r>
              <a:rPr lang="en-GB" dirty="0">
                <a:effectLst/>
              </a:rPr>
              <a:t> </a:t>
            </a:r>
            <a:r>
              <a:rPr lang="en-GB" dirty="0" err="1">
                <a:effectLst/>
              </a:rPr>
              <a:t>Knotengeometrie</a:t>
            </a:r>
            <a:r>
              <a:rPr lang="en-GB" dirty="0">
                <a:effectLst/>
              </a:rPr>
              <a:t> </a:t>
            </a:r>
            <a:r>
              <a:rPr lang="en-GB" dirty="0" err="1">
                <a:effectLst/>
              </a:rPr>
              <a:t>lassen</a:t>
            </a:r>
            <a:r>
              <a:rPr lang="en-GB" dirty="0">
                <a:effectLst/>
              </a:rPr>
              <a:t> </a:t>
            </a:r>
            <a:r>
              <a:rPr lang="en-GB" dirty="0" err="1">
                <a:effectLst/>
              </a:rPr>
              <a:t>sich</a:t>
            </a:r>
            <a:r>
              <a:rPr lang="en-GB" dirty="0">
                <a:effectLst/>
              </a:rPr>
              <a:t> </a:t>
            </a:r>
            <a:r>
              <a:rPr lang="en-GB" dirty="0" err="1">
                <a:effectLst/>
              </a:rPr>
              <a:t>statisch</a:t>
            </a:r>
            <a:r>
              <a:rPr lang="en-GB" dirty="0">
                <a:effectLst/>
              </a:rPr>
              <a:t> </a:t>
            </a:r>
            <a:r>
              <a:rPr lang="en-GB" dirty="0" err="1">
                <a:effectLst/>
              </a:rPr>
              <a:t>effiziente</a:t>
            </a:r>
            <a:r>
              <a:rPr lang="en-GB" dirty="0">
                <a:effectLst/>
              </a:rPr>
              <a:t> und </a:t>
            </a:r>
            <a:r>
              <a:rPr lang="en-GB" dirty="0" err="1">
                <a:effectLst/>
              </a:rPr>
              <a:t>zugleich</a:t>
            </a:r>
            <a:r>
              <a:rPr lang="en-GB" dirty="0">
                <a:effectLst/>
              </a:rPr>
              <a:t> </a:t>
            </a:r>
            <a:r>
              <a:rPr lang="en-GB" dirty="0" err="1">
                <a:effectLst/>
              </a:rPr>
              <a:t>architektonisch</a:t>
            </a:r>
            <a:r>
              <a:rPr lang="en-GB" dirty="0">
                <a:effectLst/>
              </a:rPr>
              <a:t> </a:t>
            </a:r>
            <a:r>
              <a:rPr lang="en-GB" dirty="0" err="1">
                <a:effectLst/>
              </a:rPr>
              <a:t>filigrane</a:t>
            </a:r>
            <a:r>
              <a:rPr lang="en-GB" dirty="0">
                <a:effectLst/>
              </a:rPr>
              <a:t> </a:t>
            </a:r>
            <a:r>
              <a:rPr lang="en-GB" dirty="0" err="1">
                <a:effectLst/>
              </a:rPr>
              <a:t>Bauteilanschlüssen</a:t>
            </a:r>
            <a:r>
              <a:rPr lang="en-GB" dirty="0">
                <a:effectLst/>
              </a:rPr>
              <a:t> </a:t>
            </a:r>
            <a:r>
              <a:rPr lang="en-GB" dirty="0" err="1">
                <a:effectLst/>
              </a:rPr>
              <a:t>realisieren</a:t>
            </a:r>
            <a:r>
              <a:rPr lang="en-GB" dirty="0">
                <a:effectLst/>
              </a:rPr>
              <a:t>.</a:t>
            </a:r>
          </a:p>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62</a:t>
            </a:fld>
            <a:endParaRPr lang="de-DE"/>
          </a:p>
        </p:txBody>
      </p:sp>
    </p:spTree>
    <p:extLst>
      <p:ext uri="{BB962C8B-B14F-4D97-AF65-F5344CB8AC3E}">
        <p14:creationId xmlns:p14="http://schemas.microsoft.com/office/powerpoint/2010/main" val="22586339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Die </a:t>
            </a:r>
            <a:r>
              <a:rPr lang="en-GB" dirty="0" err="1"/>
              <a:t>kegelförmig</a:t>
            </a:r>
            <a:r>
              <a:rPr lang="en-GB" dirty="0"/>
              <a:t> </a:t>
            </a:r>
            <a:r>
              <a:rPr lang="en-GB" dirty="0" err="1"/>
              <a:t>gefrästen</a:t>
            </a:r>
            <a:r>
              <a:rPr lang="en-GB" dirty="0"/>
              <a:t> </a:t>
            </a:r>
            <a:r>
              <a:rPr lang="en-GB" dirty="0" err="1"/>
              <a:t>Konusadapter</a:t>
            </a:r>
            <a:r>
              <a:rPr lang="en-GB" dirty="0"/>
              <a:t> </a:t>
            </a:r>
            <a:r>
              <a:rPr lang="en-GB" dirty="0" err="1"/>
              <a:t>verbinden</a:t>
            </a:r>
            <a:r>
              <a:rPr lang="en-GB" dirty="0"/>
              <a:t> die </a:t>
            </a:r>
            <a:r>
              <a:rPr lang="en-GB" dirty="0" err="1"/>
              <a:t>Dach</a:t>
            </a:r>
            <a:r>
              <a:rPr lang="en-GB" dirty="0"/>
              <a:t>- und </a:t>
            </a:r>
            <a:r>
              <a:rPr lang="en-GB" dirty="0" err="1"/>
              <a:t>Wandelemente</a:t>
            </a:r>
            <a:r>
              <a:rPr lang="en-GB" dirty="0"/>
              <a:t> </a:t>
            </a:r>
            <a:r>
              <a:rPr lang="en-GB" dirty="0" err="1"/>
              <a:t>mit</a:t>
            </a:r>
            <a:r>
              <a:rPr lang="en-GB" dirty="0"/>
              <a:t> den </a:t>
            </a:r>
            <a:r>
              <a:rPr lang="en-GB" dirty="0" err="1"/>
              <a:t>Rahmen</a:t>
            </a:r>
            <a:r>
              <a:rPr lang="en-GB" dirty="0"/>
              <a:t>. Die </a:t>
            </a:r>
            <a:r>
              <a:rPr lang="en-GB" dirty="0" err="1"/>
              <a:t>aus</a:t>
            </a:r>
            <a:r>
              <a:rPr lang="en-GB" dirty="0"/>
              <a:t> </a:t>
            </a:r>
            <a:r>
              <a:rPr lang="en-GB" dirty="0" err="1"/>
              <a:t>Kunstharzpressholz</a:t>
            </a:r>
            <a:r>
              <a:rPr lang="en-GB" dirty="0"/>
              <a:t> </a:t>
            </a:r>
            <a:r>
              <a:rPr lang="en-GB" dirty="0" err="1"/>
              <a:t>gefertigten</a:t>
            </a:r>
            <a:r>
              <a:rPr lang="en-GB" dirty="0"/>
              <a:t> </a:t>
            </a:r>
            <a:r>
              <a:rPr lang="en-GB" dirty="0" err="1"/>
              <a:t>Verbinder</a:t>
            </a:r>
            <a:r>
              <a:rPr lang="en-GB" dirty="0"/>
              <a:t> </a:t>
            </a:r>
            <a:r>
              <a:rPr lang="en-GB" dirty="0" err="1"/>
              <a:t>sind</a:t>
            </a:r>
            <a:r>
              <a:rPr lang="en-GB" dirty="0"/>
              <a:t> </a:t>
            </a:r>
            <a:r>
              <a:rPr lang="en-GB" dirty="0" err="1"/>
              <a:t>dauerhaft</a:t>
            </a:r>
            <a:r>
              <a:rPr lang="en-GB" dirty="0"/>
              <a:t>, </a:t>
            </a:r>
            <a:r>
              <a:rPr lang="en-GB" dirty="0" err="1"/>
              <a:t>formstabil</a:t>
            </a:r>
            <a:r>
              <a:rPr lang="en-GB" dirty="0"/>
              <a:t> und </a:t>
            </a:r>
            <a:r>
              <a:rPr lang="en-GB" dirty="0" err="1"/>
              <a:t>hoch</a:t>
            </a:r>
            <a:r>
              <a:rPr lang="en-GB" dirty="0"/>
              <a:t> </a:t>
            </a:r>
            <a:r>
              <a:rPr lang="en-GB" dirty="0" err="1"/>
              <a:t>tragfähig</a:t>
            </a:r>
            <a:r>
              <a:rPr lang="en-GB" dirty="0"/>
              <a:t>.</a:t>
            </a:r>
          </a:p>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63</a:t>
            </a:fld>
            <a:endParaRPr lang="de-DE"/>
          </a:p>
        </p:txBody>
      </p:sp>
    </p:spTree>
    <p:extLst>
      <p:ext uri="{BB962C8B-B14F-4D97-AF65-F5344CB8AC3E}">
        <p14:creationId xmlns:p14="http://schemas.microsoft.com/office/powerpoint/2010/main" val="23850921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r>
              <a:rPr lang="de-DE" dirty="0"/>
              <a:t>https://www.materialbuffet.de/</a:t>
            </a:r>
          </a:p>
          <a:p>
            <a:endParaRPr lang="de-DE" dirty="0"/>
          </a:p>
          <a:p>
            <a:r>
              <a:rPr lang="de-DE" dirty="0"/>
              <a:t>https://concular.shop/</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hlinkClick r:id="rId3"/>
              </a:rPr>
              <a:t>https://www.historische-baustoffe.de/ </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https://tlab.architektur.rptu.de/campus-diemerstein</a:t>
            </a:r>
          </a:p>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64</a:t>
            </a:fld>
            <a:endParaRPr lang="de-DE"/>
          </a:p>
        </p:txBody>
      </p:sp>
    </p:spTree>
    <p:extLst>
      <p:ext uri="{BB962C8B-B14F-4D97-AF65-F5344CB8AC3E}">
        <p14:creationId xmlns:p14="http://schemas.microsoft.com/office/powerpoint/2010/main" val="42020570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Die </a:t>
            </a:r>
            <a:r>
              <a:rPr lang="en-GB" dirty="0" err="1"/>
              <a:t>Fassade</a:t>
            </a:r>
            <a:r>
              <a:rPr lang="en-GB" dirty="0"/>
              <a:t> </a:t>
            </a:r>
            <a:r>
              <a:rPr lang="en-GB" dirty="0" err="1"/>
              <a:t>wurde</a:t>
            </a:r>
            <a:r>
              <a:rPr lang="en-GB" dirty="0"/>
              <a:t> so </a:t>
            </a:r>
            <a:r>
              <a:rPr lang="en-GB" dirty="0" err="1"/>
              <a:t>konzipiert</a:t>
            </a:r>
            <a:r>
              <a:rPr lang="en-GB" dirty="0"/>
              <a:t>, </a:t>
            </a:r>
            <a:r>
              <a:rPr lang="en-GB" dirty="0" err="1"/>
              <a:t>dass</a:t>
            </a:r>
            <a:r>
              <a:rPr lang="en-GB" dirty="0"/>
              <a:t> Fenster </a:t>
            </a:r>
            <a:r>
              <a:rPr lang="en-GB" dirty="0" err="1"/>
              <a:t>unterschiedlicher</a:t>
            </a:r>
            <a:r>
              <a:rPr lang="en-GB" dirty="0"/>
              <a:t> </a:t>
            </a:r>
            <a:r>
              <a:rPr lang="en-GB" dirty="0" err="1"/>
              <a:t>Größe</a:t>
            </a:r>
            <a:r>
              <a:rPr lang="en-GB" dirty="0"/>
              <a:t> </a:t>
            </a:r>
            <a:r>
              <a:rPr lang="en-GB" dirty="0" err="1"/>
              <a:t>eingesetzt</a:t>
            </a:r>
            <a:r>
              <a:rPr lang="en-GB" dirty="0"/>
              <a:t> </a:t>
            </a:r>
            <a:r>
              <a:rPr lang="en-GB" dirty="0" err="1"/>
              <a:t>werden</a:t>
            </a:r>
            <a:r>
              <a:rPr lang="en-GB" dirty="0"/>
              <a:t> </a:t>
            </a:r>
            <a:r>
              <a:rPr lang="en-GB" dirty="0" err="1"/>
              <a:t>konnten</a:t>
            </a:r>
            <a:r>
              <a:rPr lang="en-GB" dirty="0"/>
              <a:t>. </a:t>
            </a:r>
            <a:r>
              <a:rPr lang="en-GB" dirty="0" err="1"/>
              <a:t>Hierzu</a:t>
            </a:r>
            <a:r>
              <a:rPr lang="en-GB" dirty="0"/>
              <a:t> </a:t>
            </a:r>
            <a:r>
              <a:rPr lang="en-GB" dirty="0" err="1"/>
              <a:t>eignete</a:t>
            </a:r>
            <a:r>
              <a:rPr lang="en-GB" dirty="0"/>
              <a:t> </a:t>
            </a:r>
            <a:r>
              <a:rPr lang="en-GB" dirty="0" err="1"/>
              <a:t>sich</a:t>
            </a:r>
            <a:r>
              <a:rPr lang="en-GB" dirty="0"/>
              <a:t> die </a:t>
            </a:r>
            <a:r>
              <a:rPr lang="en-GB" dirty="0" err="1"/>
              <a:t>Holzrahmenbauweise</a:t>
            </a:r>
            <a:r>
              <a:rPr lang="en-GB" dirty="0"/>
              <a:t> ideal.</a:t>
            </a:r>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65</a:t>
            </a:fld>
            <a:endParaRPr lang="de-DE"/>
          </a:p>
        </p:txBody>
      </p:sp>
    </p:spTree>
    <p:extLst>
      <p:ext uri="{BB962C8B-B14F-4D97-AF65-F5344CB8AC3E}">
        <p14:creationId xmlns:p14="http://schemas.microsoft.com/office/powerpoint/2010/main" val="42782296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err="1"/>
              <a:t>Im</a:t>
            </a:r>
            <a:r>
              <a:rPr lang="en-GB" dirty="0"/>
              <a:t> </a:t>
            </a:r>
            <a:r>
              <a:rPr lang="en-GB" dirty="0" err="1"/>
              <a:t>Umkreis</a:t>
            </a:r>
            <a:r>
              <a:rPr lang="en-GB" dirty="0"/>
              <a:t> von </a:t>
            </a:r>
            <a:r>
              <a:rPr lang="en-GB" dirty="0" err="1"/>
              <a:t>rund</a:t>
            </a:r>
            <a:r>
              <a:rPr lang="en-GB" dirty="0"/>
              <a:t> 100 km </a:t>
            </a:r>
            <a:r>
              <a:rPr lang="en-GB" dirty="0" err="1"/>
              <a:t>vom</a:t>
            </a:r>
            <a:r>
              <a:rPr lang="en-GB" dirty="0"/>
              <a:t> </a:t>
            </a:r>
            <a:r>
              <a:rPr lang="en-GB" dirty="0" err="1"/>
              <a:t>Projektstandort</a:t>
            </a:r>
            <a:r>
              <a:rPr lang="en-GB" dirty="0"/>
              <a:t> </a:t>
            </a:r>
            <a:r>
              <a:rPr lang="en-GB" dirty="0" err="1"/>
              <a:t>wurden</a:t>
            </a:r>
            <a:r>
              <a:rPr lang="en-GB" dirty="0"/>
              <a:t> Schweizer </a:t>
            </a:r>
            <a:r>
              <a:rPr lang="en-GB" dirty="0" err="1"/>
              <a:t>Fensterproduzenten</a:t>
            </a:r>
            <a:r>
              <a:rPr lang="en-GB" dirty="0"/>
              <a:t> </a:t>
            </a:r>
            <a:r>
              <a:rPr lang="en-GB" dirty="0" err="1"/>
              <a:t>nach</a:t>
            </a:r>
            <a:r>
              <a:rPr lang="en-GB" dirty="0"/>
              <a:t> „</a:t>
            </a:r>
            <a:r>
              <a:rPr lang="en-GB" dirty="0" err="1"/>
              <a:t>Lagerfenstern</a:t>
            </a:r>
            <a:r>
              <a:rPr lang="en-GB" dirty="0"/>
              <a:t>“ </a:t>
            </a:r>
            <a:r>
              <a:rPr lang="en-GB" dirty="0" err="1"/>
              <a:t>angefragt</a:t>
            </a:r>
            <a:r>
              <a:rPr lang="en-GB" dirty="0"/>
              <a:t>. Auf </a:t>
            </a:r>
            <a:r>
              <a:rPr lang="en-GB" dirty="0" err="1"/>
              <a:t>diese</a:t>
            </a:r>
            <a:r>
              <a:rPr lang="en-GB" dirty="0"/>
              <a:t> Weise </a:t>
            </a:r>
            <a:r>
              <a:rPr lang="en-GB" dirty="0" err="1"/>
              <a:t>konnten</a:t>
            </a:r>
            <a:r>
              <a:rPr lang="en-GB" dirty="0"/>
              <a:t> 200 </a:t>
            </a:r>
            <a:r>
              <a:rPr lang="en-GB" dirty="0" err="1"/>
              <a:t>neuwertige</a:t>
            </a:r>
            <a:r>
              <a:rPr lang="en-GB" dirty="0"/>
              <a:t> Fenster </a:t>
            </a:r>
            <a:r>
              <a:rPr lang="en-GB" dirty="0" err="1"/>
              <a:t>gesammelt</a:t>
            </a:r>
            <a:r>
              <a:rPr lang="en-GB" dirty="0"/>
              <a:t> </a:t>
            </a:r>
            <a:r>
              <a:rPr lang="en-GB" dirty="0" err="1"/>
              <a:t>werden</a:t>
            </a:r>
            <a:r>
              <a:rPr lang="en-GB" dirty="0"/>
              <a:t>, die </a:t>
            </a:r>
            <a:r>
              <a:rPr lang="en-GB" dirty="0" err="1"/>
              <a:t>aufgrund</a:t>
            </a:r>
            <a:r>
              <a:rPr lang="en-GB" dirty="0"/>
              <a:t> von </a:t>
            </a:r>
            <a:r>
              <a:rPr lang="en-GB" dirty="0" err="1"/>
              <a:t>Überproduktion</a:t>
            </a:r>
            <a:r>
              <a:rPr lang="en-GB" dirty="0"/>
              <a:t> </a:t>
            </a:r>
            <a:r>
              <a:rPr lang="en-GB" dirty="0" err="1"/>
              <a:t>oder</a:t>
            </a:r>
            <a:r>
              <a:rPr lang="en-GB" dirty="0"/>
              <a:t> </a:t>
            </a:r>
            <a:r>
              <a:rPr lang="en-GB" dirty="0" err="1"/>
              <a:t>Fehlbestellungen</a:t>
            </a:r>
            <a:r>
              <a:rPr lang="en-GB" dirty="0"/>
              <a:t> </a:t>
            </a:r>
            <a:r>
              <a:rPr lang="en-GB" dirty="0" err="1"/>
              <a:t>bei</a:t>
            </a:r>
            <a:r>
              <a:rPr lang="en-GB" dirty="0"/>
              <a:t> den </a:t>
            </a:r>
            <a:r>
              <a:rPr lang="en-GB" dirty="0" err="1"/>
              <a:t>Firmen</a:t>
            </a:r>
            <a:r>
              <a:rPr lang="en-GB" dirty="0"/>
              <a:t> </a:t>
            </a:r>
            <a:r>
              <a:rPr lang="en-GB" dirty="0" err="1"/>
              <a:t>lagerten</a:t>
            </a:r>
            <a:r>
              <a:rPr lang="en-GB" dirty="0"/>
              <a:t>. </a:t>
            </a:r>
            <a:r>
              <a:rPr lang="en-GB" dirty="0" err="1"/>
              <a:t>Üblicherweise</a:t>
            </a:r>
            <a:r>
              <a:rPr lang="en-GB" dirty="0"/>
              <a:t> </a:t>
            </a:r>
            <a:r>
              <a:rPr lang="en-GB" dirty="0" err="1"/>
              <a:t>werden</a:t>
            </a:r>
            <a:r>
              <a:rPr lang="en-GB" dirty="0"/>
              <a:t> </a:t>
            </a:r>
            <a:r>
              <a:rPr lang="en-GB" dirty="0" err="1"/>
              <a:t>diese</a:t>
            </a:r>
            <a:r>
              <a:rPr lang="en-GB" dirty="0"/>
              <a:t> </a:t>
            </a:r>
            <a:r>
              <a:rPr lang="en-GB" dirty="0" err="1"/>
              <a:t>Lagerbestände</a:t>
            </a:r>
            <a:r>
              <a:rPr lang="en-GB" dirty="0"/>
              <a:t> </a:t>
            </a:r>
            <a:r>
              <a:rPr lang="en-GB" dirty="0" err="1"/>
              <a:t>aus</a:t>
            </a:r>
            <a:r>
              <a:rPr lang="en-GB" dirty="0"/>
              <a:t> </a:t>
            </a:r>
            <a:r>
              <a:rPr lang="en-GB" dirty="0" err="1"/>
              <a:t>Platzgründen</a:t>
            </a:r>
            <a:r>
              <a:rPr lang="en-GB" dirty="0"/>
              <a:t> </a:t>
            </a:r>
            <a:r>
              <a:rPr lang="en-GB" dirty="0" err="1"/>
              <a:t>kurzfristig</a:t>
            </a:r>
            <a:r>
              <a:rPr lang="en-GB" dirty="0"/>
              <a:t> </a:t>
            </a:r>
            <a:r>
              <a:rPr lang="en-GB" dirty="0" err="1"/>
              <a:t>entsorgt</a:t>
            </a:r>
            <a:r>
              <a:rPr lang="en-GB" dirty="0"/>
              <a:t>. Die 200 Fenster, in </a:t>
            </a:r>
            <a:r>
              <a:rPr lang="en-GB" dirty="0" err="1"/>
              <a:t>Farbe</a:t>
            </a:r>
            <a:r>
              <a:rPr lang="en-GB" dirty="0"/>
              <a:t>, Form und Material </a:t>
            </a:r>
            <a:r>
              <a:rPr lang="en-GB" dirty="0" err="1"/>
              <a:t>unterschiedlich</a:t>
            </a:r>
            <a:r>
              <a:rPr lang="en-GB" dirty="0"/>
              <a:t>, </a:t>
            </a:r>
            <a:r>
              <a:rPr lang="en-GB" dirty="0" err="1"/>
              <a:t>bestimmen</a:t>
            </a:r>
            <a:r>
              <a:rPr lang="en-GB" dirty="0"/>
              <a:t> das </a:t>
            </a:r>
            <a:r>
              <a:rPr lang="en-GB" dirty="0" err="1"/>
              <a:t>lebhafte</a:t>
            </a:r>
            <a:r>
              <a:rPr lang="en-GB" dirty="0"/>
              <a:t> </a:t>
            </a:r>
            <a:r>
              <a:rPr lang="en-GB" dirty="0" err="1"/>
              <a:t>Fassadenbild</a:t>
            </a:r>
            <a:r>
              <a:rPr lang="en-GB" dirty="0"/>
              <a:t>.</a:t>
            </a:r>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66</a:t>
            </a:fld>
            <a:endParaRPr lang="de-DE"/>
          </a:p>
        </p:txBody>
      </p:sp>
    </p:spTree>
    <p:extLst>
      <p:ext uri="{BB962C8B-B14F-4D97-AF65-F5344CB8AC3E}">
        <p14:creationId xmlns:p14="http://schemas.microsoft.com/office/powerpoint/2010/main" val="30906571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67</a:t>
            </a:fld>
            <a:endParaRPr lang="de-DE"/>
          </a:p>
        </p:txBody>
      </p:sp>
    </p:spTree>
    <p:extLst>
      <p:ext uri="{BB962C8B-B14F-4D97-AF65-F5344CB8AC3E}">
        <p14:creationId xmlns:p14="http://schemas.microsoft.com/office/powerpoint/2010/main" val="1106776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1C5F42F7-6364-4D22-9CE0-F57BEDCBB657}" type="slidenum">
              <a:rPr lang="de-DE" smtClean="0"/>
              <a:t>8</a:t>
            </a:fld>
            <a:endParaRPr lang="de-DE"/>
          </a:p>
        </p:txBody>
      </p:sp>
    </p:spTree>
    <p:extLst>
      <p:ext uri="{BB962C8B-B14F-4D97-AF65-F5344CB8AC3E}">
        <p14:creationId xmlns:p14="http://schemas.microsoft.com/office/powerpoint/2010/main" val="25987437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29DF3-5D49-A7D3-F438-C54C8D20F73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711EE3B-4E55-2DA6-5DE8-F116EEC4A8F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3F7FE7B-C670-DE65-39FE-4B9E0143FBAA}"/>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9B1484EB-6453-1EF9-B275-7534130A6679}"/>
              </a:ext>
            </a:extLst>
          </p:cNvPr>
          <p:cNvSpPr>
            <a:spLocks noGrp="1"/>
          </p:cNvSpPr>
          <p:nvPr>
            <p:ph type="sldNum" sz="quarter" idx="5"/>
          </p:nvPr>
        </p:nvSpPr>
        <p:spPr/>
        <p:txBody>
          <a:bodyPr/>
          <a:lstStyle/>
          <a:p>
            <a:fld id="{27666E0F-443F-8B4B-998E-90E85D0072D1}" type="slidenum">
              <a:rPr lang="de-DE" smtClean="0"/>
              <a:t>69</a:t>
            </a:fld>
            <a:endParaRPr lang="de-DE"/>
          </a:p>
        </p:txBody>
      </p:sp>
    </p:spTree>
    <p:extLst>
      <p:ext uri="{BB962C8B-B14F-4D97-AF65-F5344CB8AC3E}">
        <p14:creationId xmlns:p14="http://schemas.microsoft.com/office/powerpoint/2010/main" val="3500988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latin typeface="Palatino" pitchFamily="2" charset="77"/>
              </a:rPr>
              <a:t>(Hans </a:t>
            </a:r>
            <a:r>
              <a:rPr lang="en-GB" dirty="0" err="1">
                <a:effectLst/>
                <a:latin typeface="Palatino" pitchFamily="2" charset="77"/>
              </a:rPr>
              <a:t>Böckler</a:t>
            </a:r>
            <a:r>
              <a:rPr lang="en-GB" dirty="0">
                <a:effectLst/>
                <a:latin typeface="Palatino" pitchFamily="2" charset="77"/>
              </a:rPr>
              <a:t> Stiftung, 2023).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latin typeface="Palatino"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latin typeface="Palatino" pitchFamily="2" charset="77"/>
              </a:rPr>
              <a:t>(</a:t>
            </a:r>
            <a:r>
              <a:rPr lang="en-GB" dirty="0" err="1">
                <a:effectLst/>
                <a:latin typeface="Palatino" pitchFamily="2" charset="77"/>
              </a:rPr>
              <a:t>Statistischer</a:t>
            </a:r>
            <a:r>
              <a:rPr lang="en-GB" dirty="0">
                <a:effectLst/>
                <a:latin typeface="Palatino" pitchFamily="2" charset="77"/>
              </a:rPr>
              <a:t> </a:t>
            </a:r>
            <a:r>
              <a:rPr lang="en-GB" dirty="0" err="1">
                <a:effectLst/>
                <a:latin typeface="Palatino" pitchFamily="2" charset="77"/>
              </a:rPr>
              <a:t>Bundesamt</a:t>
            </a:r>
            <a:r>
              <a:rPr lang="en-GB" dirty="0">
                <a:effectLst/>
                <a:latin typeface="Palatino" pitchFamily="2" charset="77"/>
              </a:rPr>
              <a:t>, 2022)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latin typeface="Palatino"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latin typeface="Palatino" pitchFamily="2" charset="77"/>
              </a:rPr>
              <a:t>(</a:t>
            </a:r>
            <a:r>
              <a:rPr lang="en-GB" dirty="0" err="1">
                <a:effectLst/>
                <a:latin typeface="Palatino" pitchFamily="2" charset="77"/>
              </a:rPr>
              <a:t>Statistisches</a:t>
            </a:r>
            <a:r>
              <a:rPr lang="en-GB" dirty="0">
                <a:effectLst/>
                <a:latin typeface="Palatino" pitchFamily="2" charset="77"/>
              </a:rPr>
              <a:t> </a:t>
            </a:r>
            <a:r>
              <a:rPr lang="en-GB" dirty="0" err="1">
                <a:effectLst/>
                <a:latin typeface="Palatino" pitchFamily="2" charset="77"/>
              </a:rPr>
              <a:t>Bundesamt</a:t>
            </a:r>
            <a:r>
              <a:rPr lang="en-GB" dirty="0">
                <a:effectLst/>
                <a:latin typeface="Palatino" pitchFamily="2" charset="77"/>
              </a:rPr>
              <a:t>, 2024),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latin typeface="Palatino" pitchFamily="2" charset="77"/>
            </a:endParaRPr>
          </a:p>
          <a:p>
            <a:r>
              <a:rPr lang="de-DE" dirty="0"/>
              <a:t>Downcycling ist Recycling mit Qualitätsverlust </a:t>
            </a:r>
          </a:p>
        </p:txBody>
      </p:sp>
      <p:sp>
        <p:nvSpPr>
          <p:cNvPr id="4" name="Slide Number Placeholder 3"/>
          <p:cNvSpPr>
            <a:spLocks noGrp="1"/>
          </p:cNvSpPr>
          <p:nvPr>
            <p:ph type="sldNum" sz="quarter" idx="5"/>
          </p:nvPr>
        </p:nvSpPr>
        <p:spPr/>
        <p:txBody>
          <a:bodyPr/>
          <a:lstStyle/>
          <a:p>
            <a:fld id="{1C5F42F7-6364-4D22-9CE0-F57BEDCBB657}" type="slidenum">
              <a:rPr lang="de-DE" smtClean="0"/>
              <a:t>9</a:t>
            </a:fld>
            <a:endParaRPr lang="de-DE"/>
          </a:p>
        </p:txBody>
      </p:sp>
    </p:spTree>
    <p:extLst>
      <p:ext uri="{BB962C8B-B14F-4D97-AF65-F5344CB8AC3E}">
        <p14:creationId xmlns:p14="http://schemas.microsoft.com/office/powerpoint/2010/main" val="439101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Was ansteht ist die Sanierung eines Nachkriegs </a:t>
            </a:r>
            <a:r>
              <a:rPr lang="de-DE" dirty="0" err="1"/>
              <a:t>Gebäudebstand</a:t>
            </a:r>
            <a:r>
              <a:rPr lang="de-DE" dirty="0"/>
              <a:t> was überhaupt nicht auf Umbau und Energetische Effizienz gedacht worden ist – und häufig von der Gesellschaft als hässlich empfunden wird. Je doch sind diese Gebäuden mit einen großen Menge Graue Energie (in ihren Betontragwerke) verbunden. </a:t>
            </a:r>
          </a:p>
          <a:p>
            <a:endParaRPr lang="de-DE" dirty="0"/>
          </a:p>
          <a:p>
            <a:r>
              <a:rPr lang="de-DE" dirty="0"/>
              <a:t>Zahlreiche Beispiele aber hier zwei die neulich von Studierenden in Abschlussarbeiten behandelt worden sind. Es gibt viel mehr die keinerlei Aufmerksamkeit bekommen.</a:t>
            </a:r>
          </a:p>
          <a:p>
            <a:endParaRPr lang="de-DE" dirty="0"/>
          </a:p>
          <a:p>
            <a:r>
              <a:rPr lang="de-DE" dirty="0"/>
              <a:t>Die </a:t>
            </a:r>
            <a:r>
              <a:rPr lang="de-DE" dirty="0" err="1"/>
              <a:t>Reperaturgesellschaft</a:t>
            </a:r>
            <a:r>
              <a:rPr lang="de-DE" dirty="0"/>
              <a:t> ? Können wir das noch handwerklich? Sind wir dafür ausgebildet (als Planer und Handwerk)</a:t>
            </a:r>
          </a:p>
        </p:txBody>
      </p:sp>
      <p:sp>
        <p:nvSpPr>
          <p:cNvPr id="4" name="Slide Number Placeholder 3"/>
          <p:cNvSpPr>
            <a:spLocks noGrp="1"/>
          </p:cNvSpPr>
          <p:nvPr>
            <p:ph type="sldNum" sz="quarter" idx="5"/>
          </p:nvPr>
        </p:nvSpPr>
        <p:spPr/>
        <p:txBody>
          <a:bodyPr/>
          <a:lstStyle/>
          <a:p>
            <a:fld id="{1C5F42F7-6364-4D22-9CE0-F57BEDCBB657}" type="slidenum">
              <a:rPr lang="de-DE" smtClean="0"/>
              <a:t>10</a:t>
            </a:fld>
            <a:endParaRPr lang="de-DE"/>
          </a:p>
        </p:txBody>
      </p:sp>
    </p:spTree>
    <p:extLst>
      <p:ext uri="{BB962C8B-B14F-4D97-AF65-F5344CB8AC3E}">
        <p14:creationId xmlns:p14="http://schemas.microsoft.com/office/powerpoint/2010/main" val="1197872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1C5F42F7-6364-4D22-9CE0-F57BEDCBB657}" type="slidenum">
              <a:rPr lang="de-DE" smtClean="0"/>
              <a:t>11</a:t>
            </a:fld>
            <a:endParaRPr lang="de-DE"/>
          </a:p>
        </p:txBody>
      </p:sp>
    </p:spTree>
    <p:extLst>
      <p:ext uri="{BB962C8B-B14F-4D97-AF65-F5344CB8AC3E}">
        <p14:creationId xmlns:p14="http://schemas.microsoft.com/office/powerpoint/2010/main" val="487486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2.png"/><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sv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äsentationsanleitung">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AC22BCA6-DD33-3219-6AA9-1E0E5218A2E6}"/>
              </a:ext>
            </a:extLst>
          </p:cNvPr>
          <p:cNvSpPr>
            <a:spLocks noGrp="1" noRot="1" noMove="1" noResize="1" noEditPoints="1" noAdjustHandles="1" noChangeArrowheads="1" noChangeShapeType="1"/>
          </p:cNvSpPr>
          <p:nvPr>
            <p:ph type="title" hasCustomPrompt="1"/>
          </p:nvPr>
        </p:nvSpPr>
        <p:spPr>
          <a:xfrm>
            <a:off x="559806" y="561762"/>
            <a:ext cx="11072387" cy="685800"/>
          </a:xfrm>
          <a:prstGeom prst="rect">
            <a:avLst/>
          </a:prstGeom>
        </p:spPr>
        <p:txBody>
          <a:bodyPr anchor="t">
            <a:normAutofit/>
          </a:bodyPr>
          <a:lstStyle>
            <a:lvl1pPr>
              <a:defRPr sz="3200" b="0">
                <a:solidFill>
                  <a:srgbClr val="182952"/>
                </a:solidFill>
                <a:latin typeface="Neue Plak Wide Black" panose="020B0A07030202020204" pitchFamily="34" charset="0"/>
              </a:defRPr>
            </a:lvl1pPr>
          </a:lstStyle>
          <a:p>
            <a:r>
              <a:rPr lang="de-DE" dirty="0"/>
              <a:t>Überschrift</a:t>
            </a:r>
          </a:p>
        </p:txBody>
      </p:sp>
    </p:spTree>
    <p:extLst>
      <p:ext uri="{BB962C8B-B14F-4D97-AF65-F5344CB8AC3E}">
        <p14:creationId xmlns:p14="http://schemas.microsoft.com/office/powerpoint/2010/main" val="188006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ontaktfolie_extern">
    <p:bg>
      <p:bgPr>
        <a:solidFill>
          <a:schemeClr val="bg1"/>
        </a:solidFill>
        <a:effectLst/>
      </p:bgPr>
    </p:bg>
    <p:spTree>
      <p:nvGrpSpPr>
        <p:cNvPr id="1" name=""/>
        <p:cNvGrpSpPr/>
        <p:nvPr/>
      </p:nvGrpSpPr>
      <p:grpSpPr>
        <a:xfrm>
          <a:off x="0" y="0"/>
          <a:ext cx="0" cy="0"/>
          <a:chOff x="0" y="0"/>
          <a:chExt cx="0" cy="0"/>
        </a:xfrm>
      </p:grpSpPr>
      <p:sp>
        <p:nvSpPr>
          <p:cNvPr id="23" name="Rechteck 22">
            <a:extLst>
              <a:ext uri="{FF2B5EF4-FFF2-40B4-BE49-F238E27FC236}">
                <a16:creationId xmlns:a16="http://schemas.microsoft.com/office/drawing/2014/main" id="{92B2E21D-10D7-2ADC-A8D4-273D5D10B161}"/>
              </a:ext>
            </a:extLst>
          </p:cNvPr>
          <p:cNvSpPr/>
          <p:nvPr userDrawn="1"/>
        </p:nvSpPr>
        <p:spPr>
          <a:xfrm>
            <a:off x="486299" y="962667"/>
            <a:ext cx="11315176" cy="736663"/>
          </a:xfrm>
          <a:prstGeom prst="rect">
            <a:avLst/>
          </a:prstGeom>
          <a:solidFill>
            <a:srgbClr val="E8ED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platzhalter 5">
            <a:extLst>
              <a:ext uri="{FF2B5EF4-FFF2-40B4-BE49-F238E27FC236}">
                <a16:creationId xmlns:a16="http://schemas.microsoft.com/office/drawing/2014/main" id="{ADAAD358-6D56-BF67-23FB-CF1DA327C6E6}"/>
              </a:ext>
            </a:extLst>
          </p:cNvPr>
          <p:cNvSpPr>
            <a:spLocks noGrp="1"/>
          </p:cNvSpPr>
          <p:nvPr>
            <p:ph type="body" sz="quarter" idx="13" hasCustomPrompt="1"/>
          </p:nvPr>
        </p:nvSpPr>
        <p:spPr>
          <a:xfrm>
            <a:off x="499238" y="3629323"/>
            <a:ext cx="4765071" cy="428040"/>
          </a:xfrm>
          <a:prstGeom prst="rect">
            <a:avLst/>
          </a:prstGeom>
        </p:spPr>
        <p:txBody>
          <a:bodyPr>
            <a:normAutofit/>
          </a:bodyPr>
          <a:lstStyle>
            <a:lvl1pPr marL="0" indent="0">
              <a:buNone/>
              <a:defRPr sz="2000">
                <a:solidFill>
                  <a:schemeClr val="tx1"/>
                </a:solidFill>
                <a:latin typeface="FreightText Pro Book" panose="02000603060000020004" pitchFamily="2" charset="0"/>
              </a:defRPr>
            </a:lvl1pPr>
          </a:lstStyle>
          <a:p>
            <a:pPr lvl="0"/>
            <a:r>
              <a:rPr lang="de-DE" dirty="0"/>
              <a:t>E-Mailadresse der vortragenden Person(en)</a:t>
            </a:r>
          </a:p>
        </p:txBody>
      </p:sp>
      <p:sp>
        <p:nvSpPr>
          <p:cNvPr id="13" name="Textfeld 12">
            <a:extLst>
              <a:ext uri="{FF2B5EF4-FFF2-40B4-BE49-F238E27FC236}">
                <a16:creationId xmlns:a16="http://schemas.microsoft.com/office/drawing/2014/main" id="{261F5FA7-5C7A-2762-BEDF-15B7F1FC1CE5}"/>
              </a:ext>
            </a:extLst>
          </p:cNvPr>
          <p:cNvSpPr txBox="1"/>
          <p:nvPr userDrawn="1"/>
        </p:nvSpPr>
        <p:spPr>
          <a:xfrm>
            <a:off x="486298" y="961912"/>
            <a:ext cx="574221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3600" dirty="0">
                <a:solidFill>
                  <a:srgbClr val="182952"/>
                </a:solidFill>
                <a:latin typeface="Neue Plak Wide Black" panose="020B0A07030202020204" pitchFamily="34" charset="77"/>
              </a:rPr>
              <a:t>Kontakt</a:t>
            </a:r>
          </a:p>
        </p:txBody>
      </p:sp>
      <p:pic>
        <p:nvPicPr>
          <p:cNvPr id="14" name="Grafik 13" descr="Ein Bild, das Schwarz, Dunkelheit, Schwarzweiß, Screenshot enthält.&#10;&#10;Automatisch generierte Beschreibung">
            <a:extLst>
              <a:ext uri="{FF2B5EF4-FFF2-40B4-BE49-F238E27FC236}">
                <a16:creationId xmlns:a16="http://schemas.microsoft.com/office/drawing/2014/main" id="{30BBDCA1-113D-AB74-BD84-FD422C244A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9238" y="4902595"/>
            <a:ext cx="448574" cy="448574"/>
          </a:xfrm>
          <a:prstGeom prst="rect">
            <a:avLst/>
          </a:prstGeom>
        </p:spPr>
      </p:pic>
      <p:pic>
        <p:nvPicPr>
          <p:cNvPr id="3" name="Grafik 2" descr="Ein Bild, das Grafiken, Screenshot, Schrift, Grafikdesign enthält.&#10;&#10;Automatisch generierte Beschreibung">
            <a:extLst>
              <a:ext uri="{FF2B5EF4-FFF2-40B4-BE49-F238E27FC236}">
                <a16:creationId xmlns:a16="http://schemas.microsoft.com/office/drawing/2014/main" id="{585C079A-57ED-E10A-9833-930FF51ED4E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pic>
        <p:nvPicPr>
          <p:cNvPr id="17" name="Grafik 16" descr="Ein Bild, das Text, Screenshot, Schrift, Grafiken enthält.&#10;&#10;Automatisch generierte Beschreibung">
            <a:extLst>
              <a:ext uri="{FF2B5EF4-FFF2-40B4-BE49-F238E27FC236}">
                <a16:creationId xmlns:a16="http://schemas.microsoft.com/office/drawing/2014/main" id="{FC115E6E-9965-635E-F594-54F2A474781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sp>
        <p:nvSpPr>
          <p:cNvPr id="6" name="Textplatzhalter 5">
            <a:extLst>
              <a:ext uri="{FF2B5EF4-FFF2-40B4-BE49-F238E27FC236}">
                <a16:creationId xmlns:a16="http://schemas.microsoft.com/office/drawing/2014/main" id="{A175AEF1-A454-E737-ABBF-06A7599D6BE8}"/>
              </a:ext>
            </a:extLst>
          </p:cNvPr>
          <p:cNvSpPr>
            <a:spLocks noGrp="1"/>
          </p:cNvSpPr>
          <p:nvPr userDrawn="1">
            <p:ph type="body" sz="quarter" idx="14" hasCustomPrompt="1"/>
          </p:nvPr>
        </p:nvSpPr>
        <p:spPr>
          <a:xfrm>
            <a:off x="486298" y="4112840"/>
            <a:ext cx="4765071" cy="428040"/>
          </a:xfrm>
          <a:prstGeom prst="rect">
            <a:avLst/>
          </a:prstGeom>
        </p:spPr>
        <p:txBody>
          <a:bodyPr>
            <a:normAutofit/>
          </a:bodyPr>
          <a:lstStyle>
            <a:lvl1pPr marL="0" indent="0">
              <a:buNone/>
              <a:defRPr sz="2000">
                <a:solidFill>
                  <a:schemeClr val="tx1"/>
                </a:solidFill>
                <a:latin typeface="FreightText Pro Book" panose="02000603060000020004" pitchFamily="2" charset="0"/>
              </a:defRPr>
            </a:lvl1pPr>
          </a:lstStyle>
          <a:p>
            <a:pPr lvl="0"/>
            <a:r>
              <a:rPr lang="de-DE" dirty="0"/>
              <a:t>E-Mailadresse der vortragenden Person(en)</a:t>
            </a:r>
          </a:p>
        </p:txBody>
      </p:sp>
      <p:sp>
        <p:nvSpPr>
          <p:cNvPr id="10" name="Textplatzhalter 5">
            <a:extLst>
              <a:ext uri="{FF2B5EF4-FFF2-40B4-BE49-F238E27FC236}">
                <a16:creationId xmlns:a16="http://schemas.microsoft.com/office/drawing/2014/main" id="{A291EB21-B927-FA76-7190-06780897DF31}"/>
              </a:ext>
            </a:extLst>
          </p:cNvPr>
          <p:cNvSpPr>
            <a:spLocks noGrp="1"/>
          </p:cNvSpPr>
          <p:nvPr userDrawn="1">
            <p:ph type="body" sz="quarter" idx="15" hasCustomPrompt="1"/>
          </p:nvPr>
        </p:nvSpPr>
        <p:spPr>
          <a:xfrm>
            <a:off x="499238" y="2221722"/>
            <a:ext cx="4765071" cy="428040"/>
          </a:xfrm>
          <a:prstGeom prst="rect">
            <a:avLst/>
          </a:prstGeom>
        </p:spPr>
        <p:txBody>
          <a:bodyPr>
            <a:normAutofit/>
          </a:bodyPr>
          <a:lstStyle>
            <a:lvl1pPr marL="0" indent="0">
              <a:buNone/>
              <a:defRPr sz="2000">
                <a:solidFill>
                  <a:schemeClr val="tx1"/>
                </a:solidFill>
                <a:latin typeface="Neue Plak Text" panose="020B0804030202020204" pitchFamily="34" charset="0"/>
              </a:defRPr>
            </a:lvl1pPr>
          </a:lstStyle>
          <a:p>
            <a:pPr lvl="0"/>
            <a:r>
              <a:rPr lang="de-DE" dirty="0"/>
              <a:t>Name der Organisation</a:t>
            </a:r>
          </a:p>
        </p:txBody>
      </p:sp>
      <p:sp>
        <p:nvSpPr>
          <p:cNvPr id="24" name="Textplatzhalter 5">
            <a:extLst>
              <a:ext uri="{FF2B5EF4-FFF2-40B4-BE49-F238E27FC236}">
                <a16:creationId xmlns:a16="http://schemas.microsoft.com/office/drawing/2014/main" id="{90EFA25D-87E9-B714-D608-DAE3F4840288}"/>
              </a:ext>
            </a:extLst>
          </p:cNvPr>
          <p:cNvSpPr>
            <a:spLocks noGrp="1"/>
          </p:cNvSpPr>
          <p:nvPr userDrawn="1">
            <p:ph type="body" sz="quarter" idx="16" hasCustomPrompt="1"/>
          </p:nvPr>
        </p:nvSpPr>
        <p:spPr>
          <a:xfrm>
            <a:off x="499238" y="2803948"/>
            <a:ext cx="4765071" cy="677680"/>
          </a:xfrm>
          <a:prstGeom prst="rect">
            <a:avLst/>
          </a:prstGeom>
        </p:spPr>
        <p:txBody>
          <a:bodyPr>
            <a:noAutofit/>
          </a:bodyPr>
          <a:lstStyle>
            <a:lvl1pPr marL="0" indent="0">
              <a:buNone/>
              <a:defRPr sz="1800">
                <a:solidFill>
                  <a:schemeClr val="tx1"/>
                </a:solidFill>
                <a:latin typeface="FreightText Pro Book" panose="02000603060000020004" pitchFamily="50" charset="0"/>
              </a:defRPr>
            </a:lvl1pPr>
          </a:lstStyle>
          <a:p>
            <a:pPr lvl="0"/>
            <a:r>
              <a:rPr lang="de-DE" dirty="0"/>
              <a:t>Straße, Hausnummer                                    Postleitzahl, Stadt</a:t>
            </a:r>
          </a:p>
        </p:txBody>
      </p:sp>
      <p:sp>
        <p:nvSpPr>
          <p:cNvPr id="25" name="Textplatzhalter 5">
            <a:extLst>
              <a:ext uri="{FF2B5EF4-FFF2-40B4-BE49-F238E27FC236}">
                <a16:creationId xmlns:a16="http://schemas.microsoft.com/office/drawing/2014/main" id="{1D88004B-F76A-6A1D-9EF4-9D154112900C}"/>
              </a:ext>
            </a:extLst>
          </p:cNvPr>
          <p:cNvSpPr>
            <a:spLocks noGrp="1"/>
          </p:cNvSpPr>
          <p:nvPr>
            <p:ph type="body" sz="quarter" idx="17" hasCustomPrompt="1"/>
          </p:nvPr>
        </p:nvSpPr>
        <p:spPr>
          <a:xfrm>
            <a:off x="974869" y="5003919"/>
            <a:ext cx="4289439" cy="295333"/>
          </a:xfrm>
          <a:prstGeom prst="rect">
            <a:avLst/>
          </a:prstGeom>
        </p:spPr>
        <p:txBody>
          <a:bodyPr>
            <a:normAutofit/>
          </a:bodyPr>
          <a:lstStyle>
            <a:lvl1pPr marL="0" indent="0">
              <a:buNone/>
              <a:defRPr sz="1600">
                <a:solidFill>
                  <a:schemeClr val="tx1"/>
                </a:solidFill>
                <a:latin typeface="FreightText Pro Book" panose="02000603060000020004" pitchFamily="2" charset="0"/>
              </a:defRPr>
            </a:lvl1pPr>
          </a:lstStyle>
          <a:p>
            <a:pPr lvl="0"/>
            <a:r>
              <a:rPr lang="de-DE" dirty="0"/>
              <a:t>@Accoutname</a:t>
            </a:r>
          </a:p>
        </p:txBody>
      </p:sp>
      <p:pic>
        <p:nvPicPr>
          <p:cNvPr id="28" name="Grafik 27">
            <a:extLst>
              <a:ext uri="{FF2B5EF4-FFF2-40B4-BE49-F238E27FC236}">
                <a16:creationId xmlns:a16="http://schemas.microsoft.com/office/drawing/2014/main" id="{BA82F036-7908-9747-46E9-C5C23727B79D}"/>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524585" y="5497454"/>
            <a:ext cx="397879" cy="397879"/>
          </a:xfrm>
          <a:prstGeom prst="rect">
            <a:avLst/>
          </a:prstGeom>
        </p:spPr>
      </p:pic>
      <p:sp>
        <p:nvSpPr>
          <p:cNvPr id="29" name="Textplatzhalter 5">
            <a:extLst>
              <a:ext uri="{FF2B5EF4-FFF2-40B4-BE49-F238E27FC236}">
                <a16:creationId xmlns:a16="http://schemas.microsoft.com/office/drawing/2014/main" id="{450F4472-6389-0363-8962-B7D2EDFBFF95}"/>
              </a:ext>
            </a:extLst>
          </p:cNvPr>
          <p:cNvSpPr>
            <a:spLocks noGrp="1"/>
          </p:cNvSpPr>
          <p:nvPr>
            <p:ph type="body" sz="quarter" idx="18" hasCustomPrompt="1"/>
          </p:nvPr>
        </p:nvSpPr>
        <p:spPr>
          <a:xfrm>
            <a:off x="974869" y="5532571"/>
            <a:ext cx="4289439" cy="295333"/>
          </a:xfrm>
          <a:prstGeom prst="rect">
            <a:avLst/>
          </a:prstGeom>
        </p:spPr>
        <p:txBody>
          <a:bodyPr>
            <a:normAutofit/>
          </a:bodyPr>
          <a:lstStyle>
            <a:lvl1pPr marL="0" indent="0">
              <a:buNone/>
              <a:defRPr sz="1600">
                <a:solidFill>
                  <a:schemeClr val="tx1"/>
                </a:solidFill>
                <a:latin typeface="FreightText Pro Book" panose="02000603060000020004" pitchFamily="2" charset="0"/>
              </a:defRPr>
            </a:lvl1pPr>
          </a:lstStyle>
          <a:p>
            <a:pPr lvl="0"/>
            <a:r>
              <a:rPr lang="de-DE" dirty="0"/>
              <a:t>Internetseite</a:t>
            </a:r>
          </a:p>
        </p:txBody>
      </p:sp>
    </p:spTree>
    <p:extLst>
      <p:ext uri="{BB962C8B-B14F-4D97-AF65-F5344CB8AC3E}">
        <p14:creationId xmlns:p14="http://schemas.microsoft.com/office/powerpoint/2010/main" val="2433281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ontaktfolie_NELA_und_BFW">
    <p:bg>
      <p:bgPr>
        <a:solidFill>
          <a:schemeClr val="bg1"/>
        </a:solidFill>
        <a:effectLst/>
      </p:bgPr>
    </p:bg>
    <p:spTree>
      <p:nvGrpSpPr>
        <p:cNvPr id="1" name=""/>
        <p:cNvGrpSpPr/>
        <p:nvPr/>
      </p:nvGrpSpPr>
      <p:grpSpPr>
        <a:xfrm>
          <a:off x="0" y="0"/>
          <a:ext cx="0" cy="0"/>
          <a:chOff x="0" y="0"/>
          <a:chExt cx="0" cy="0"/>
        </a:xfrm>
      </p:grpSpPr>
      <p:sp>
        <p:nvSpPr>
          <p:cNvPr id="23" name="Rechteck 22">
            <a:extLst>
              <a:ext uri="{FF2B5EF4-FFF2-40B4-BE49-F238E27FC236}">
                <a16:creationId xmlns:a16="http://schemas.microsoft.com/office/drawing/2014/main" id="{92B2E21D-10D7-2ADC-A8D4-273D5D10B161}"/>
              </a:ext>
            </a:extLst>
          </p:cNvPr>
          <p:cNvSpPr/>
          <p:nvPr userDrawn="1"/>
        </p:nvSpPr>
        <p:spPr>
          <a:xfrm>
            <a:off x="486299" y="962667"/>
            <a:ext cx="11315176" cy="736663"/>
          </a:xfrm>
          <a:prstGeom prst="rect">
            <a:avLst/>
          </a:prstGeom>
          <a:solidFill>
            <a:srgbClr val="E8ED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platzhalter 5">
            <a:extLst>
              <a:ext uri="{FF2B5EF4-FFF2-40B4-BE49-F238E27FC236}">
                <a16:creationId xmlns:a16="http://schemas.microsoft.com/office/drawing/2014/main" id="{ADAAD358-6D56-BF67-23FB-CF1DA327C6E6}"/>
              </a:ext>
            </a:extLst>
          </p:cNvPr>
          <p:cNvSpPr>
            <a:spLocks noGrp="1"/>
          </p:cNvSpPr>
          <p:nvPr>
            <p:ph type="body" sz="quarter" idx="13" hasCustomPrompt="1"/>
          </p:nvPr>
        </p:nvSpPr>
        <p:spPr>
          <a:xfrm>
            <a:off x="505251" y="4037408"/>
            <a:ext cx="4765071" cy="505393"/>
          </a:xfrm>
          <a:prstGeom prst="rect">
            <a:avLst/>
          </a:prstGeom>
        </p:spPr>
        <p:txBody>
          <a:bodyPr>
            <a:normAutofit/>
          </a:bodyPr>
          <a:lstStyle>
            <a:lvl1pPr marL="0" indent="0">
              <a:buNone/>
              <a:defRPr sz="2000">
                <a:solidFill>
                  <a:schemeClr val="tx1"/>
                </a:solidFill>
                <a:latin typeface="FreightText Pro Book" panose="02000603060000020004" pitchFamily="2" charset="0"/>
              </a:defRPr>
            </a:lvl1pPr>
          </a:lstStyle>
          <a:p>
            <a:pPr lvl="0"/>
            <a:r>
              <a:rPr lang="de-DE" dirty="0"/>
              <a:t>E-Mailadresse der vortragenden Person(en)</a:t>
            </a:r>
          </a:p>
        </p:txBody>
      </p:sp>
      <p:sp>
        <p:nvSpPr>
          <p:cNvPr id="11" name="Textfeld 10">
            <a:extLst>
              <a:ext uri="{FF2B5EF4-FFF2-40B4-BE49-F238E27FC236}">
                <a16:creationId xmlns:a16="http://schemas.microsoft.com/office/drawing/2014/main" id="{A59A8FE2-EFE7-952B-A2B8-3189203C43D1}"/>
              </a:ext>
            </a:extLst>
          </p:cNvPr>
          <p:cNvSpPr txBox="1"/>
          <p:nvPr userDrawn="1"/>
        </p:nvSpPr>
        <p:spPr>
          <a:xfrm>
            <a:off x="511266" y="3213064"/>
            <a:ext cx="5742215" cy="707886"/>
          </a:xfrm>
          <a:prstGeom prst="rect">
            <a:avLst/>
          </a:prstGeom>
          <a:noFill/>
        </p:spPr>
        <p:txBody>
          <a:bodyPr wrap="square" rtlCol="0">
            <a:spAutoFit/>
          </a:bodyPr>
          <a:lstStyle/>
          <a:p>
            <a:pPr lvl="0"/>
            <a:r>
              <a:rPr lang="de-DE" sz="2000" dirty="0">
                <a:latin typeface="FreightText Pro Book" panose="02000603060000020004" pitchFamily="2" charset="0"/>
              </a:rPr>
              <a:t>Thomas-Mann-Str. 36</a:t>
            </a:r>
          </a:p>
          <a:p>
            <a:pPr lvl="0"/>
            <a:r>
              <a:rPr lang="de-DE" sz="2000" dirty="0">
                <a:latin typeface="FreightText Pro Book" panose="02000603060000020004" pitchFamily="2" charset="0"/>
              </a:rPr>
              <a:t>53111 Bonn</a:t>
            </a:r>
          </a:p>
        </p:txBody>
      </p:sp>
      <p:sp>
        <p:nvSpPr>
          <p:cNvPr id="12" name="Textfeld 11">
            <a:extLst>
              <a:ext uri="{FF2B5EF4-FFF2-40B4-BE49-F238E27FC236}">
                <a16:creationId xmlns:a16="http://schemas.microsoft.com/office/drawing/2014/main" id="{6AEC9CB0-BE03-66B7-2534-AD28886AE58E}"/>
              </a:ext>
            </a:extLst>
          </p:cNvPr>
          <p:cNvSpPr txBox="1"/>
          <p:nvPr userDrawn="1"/>
        </p:nvSpPr>
        <p:spPr>
          <a:xfrm>
            <a:off x="511266" y="2787186"/>
            <a:ext cx="5742214" cy="400110"/>
          </a:xfrm>
          <a:prstGeom prst="rect">
            <a:avLst/>
          </a:prstGeom>
          <a:noFill/>
        </p:spPr>
        <p:txBody>
          <a:bodyPr wrap="square" rtlCol="0">
            <a:spAutoFit/>
          </a:bodyPr>
          <a:lstStyle/>
          <a:p>
            <a:r>
              <a:rPr lang="de-DE" sz="2000" dirty="0">
                <a:solidFill>
                  <a:schemeClr val="tx1"/>
                </a:solidFill>
                <a:latin typeface="Neue Plak Text" panose="020B0804030202020204" pitchFamily="34" charset="0"/>
              </a:rPr>
              <a:t>NELA. Next Economy Lab</a:t>
            </a:r>
          </a:p>
        </p:txBody>
      </p:sp>
      <p:sp>
        <p:nvSpPr>
          <p:cNvPr id="13" name="Textfeld 12">
            <a:extLst>
              <a:ext uri="{FF2B5EF4-FFF2-40B4-BE49-F238E27FC236}">
                <a16:creationId xmlns:a16="http://schemas.microsoft.com/office/drawing/2014/main" id="{261F5FA7-5C7A-2762-BEDF-15B7F1FC1CE5}"/>
              </a:ext>
            </a:extLst>
          </p:cNvPr>
          <p:cNvSpPr txBox="1"/>
          <p:nvPr userDrawn="1"/>
        </p:nvSpPr>
        <p:spPr>
          <a:xfrm>
            <a:off x="486298" y="961912"/>
            <a:ext cx="574221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3600" dirty="0">
                <a:solidFill>
                  <a:srgbClr val="182952"/>
                </a:solidFill>
                <a:latin typeface="Neue Plak Wide Black" panose="020B0A07030202020204" pitchFamily="34" charset="77"/>
              </a:rPr>
              <a:t>Kontakt</a:t>
            </a:r>
          </a:p>
        </p:txBody>
      </p:sp>
      <p:pic>
        <p:nvPicPr>
          <p:cNvPr id="14" name="Grafik 13" descr="Ein Bild, das Schwarz, Dunkelheit, Schwarzweiß, Screenshot enthält.&#10;&#10;Automatisch generierte Beschreibung">
            <a:extLst>
              <a:ext uri="{FF2B5EF4-FFF2-40B4-BE49-F238E27FC236}">
                <a16:creationId xmlns:a16="http://schemas.microsoft.com/office/drawing/2014/main" id="{30BBDCA1-113D-AB74-BD84-FD422C244A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9238" y="4709917"/>
            <a:ext cx="448574" cy="448574"/>
          </a:xfrm>
          <a:prstGeom prst="rect">
            <a:avLst/>
          </a:prstGeom>
        </p:spPr>
      </p:pic>
      <p:sp>
        <p:nvSpPr>
          <p:cNvPr id="15" name="Textfeld 14">
            <a:extLst>
              <a:ext uri="{FF2B5EF4-FFF2-40B4-BE49-F238E27FC236}">
                <a16:creationId xmlns:a16="http://schemas.microsoft.com/office/drawing/2014/main" id="{5DA6F6BB-978E-A778-F09B-BB087604A68F}"/>
              </a:ext>
            </a:extLst>
          </p:cNvPr>
          <p:cNvSpPr txBox="1"/>
          <p:nvPr userDrawn="1"/>
        </p:nvSpPr>
        <p:spPr>
          <a:xfrm>
            <a:off x="6821289" y="2504964"/>
            <a:ext cx="9891624" cy="707886"/>
          </a:xfrm>
          <a:prstGeom prst="rect">
            <a:avLst/>
          </a:prstGeom>
          <a:noFill/>
        </p:spPr>
        <p:txBody>
          <a:bodyPr wrap="square" rtlCol="0">
            <a:spAutoFit/>
          </a:bodyPr>
          <a:lstStyle/>
          <a:p>
            <a:r>
              <a:rPr lang="de-DE" sz="2000" dirty="0">
                <a:solidFill>
                  <a:schemeClr val="tx1"/>
                </a:solidFill>
                <a:latin typeface="Neue Plak Text" panose="020B0804030202020204" pitchFamily="34" charset="0"/>
              </a:rPr>
              <a:t>Berufsförderungswerk der Bauindustrie </a:t>
            </a:r>
          </a:p>
          <a:p>
            <a:r>
              <a:rPr lang="de-DE" sz="2000" dirty="0">
                <a:solidFill>
                  <a:schemeClr val="tx1"/>
                </a:solidFill>
                <a:latin typeface="Neue Plak Text" panose="020B0804030202020204" pitchFamily="34" charset="0"/>
              </a:rPr>
              <a:t>Berlin-Brandenburg e.V.</a:t>
            </a:r>
          </a:p>
        </p:txBody>
      </p:sp>
      <p:sp>
        <p:nvSpPr>
          <p:cNvPr id="16" name="Textfeld 15">
            <a:extLst>
              <a:ext uri="{FF2B5EF4-FFF2-40B4-BE49-F238E27FC236}">
                <a16:creationId xmlns:a16="http://schemas.microsoft.com/office/drawing/2014/main" id="{4F3A5B93-9364-F078-5790-314DE8C79BD5}"/>
              </a:ext>
            </a:extLst>
          </p:cNvPr>
          <p:cNvSpPr txBox="1"/>
          <p:nvPr userDrawn="1"/>
        </p:nvSpPr>
        <p:spPr>
          <a:xfrm>
            <a:off x="6811633" y="3211701"/>
            <a:ext cx="5742215" cy="707886"/>
          </a:xfrm>
          <a:prstGeom prst="rect">
            <a:avLst/>
          </a:prstGeom>
          <a:noFill/>
        </p:spPr>
        <p:txBody>
          <a:bodyPr wrap="square" rtlCol="0">
            <a:spAutoFit/>
          </a:bodyPr>
          <a:lstStyle/>
          <a:p>
            <a:pPr lvl="0"/>
            <a:r>
              <a:rPr lang="de-DE" sz="2000" dirty="0" err="1">
                <a:solidFill>
                  <a:schemeClr val="tx1"/>
                </a:solidFill>
                <a:latin typeface="FreightText Pro Book" panose="02000603060000020004" pitchFamily="2" charset="0"/>
              </a:rPr>
              <a:t>Dissenchener</a:t>
            </a:r>
            <a:r>
              <a:rPr lang="de-DE" sz="2000" dirty="0">
                <a:solidFill>
                  <a:schemeClr val="tx1"/>
                </a:solidFill>
                <a:latin typeface="FreightText Pro Book" panose="02000603060000020004" pitchFamily="2" charset="0"/>
              </a:rPr>
              <a:t> Schulstraße 15</a:t>
            </a:r>
          </a:p>
          <a:p>
            <a:pPr lvl="0"/>
            <a:r>
              <a:rPr lang="de-DE" sz="2000" dirty="0">
                <a:solidFill>
                  <a:schemeClr val="tx1"/>
                </a:solidFill>
                <a:latin typeface="FreightText Pro Book" panose="02000603060000020004" pitchFamily="2" charset="0"/>
              </a:rPr>
              <a:t>03052 Cottbus-</a:t>
            </a:r>
            <a:r>
              <a:rPr lang="de-DE" sz="2000" dirty="0" err="1">
                <a:solidFill>
                  <a:schemeClr val="tx1"/>
                </a:solidFill>
                <a:latin typeface="FreightText Pro Book" panose="02000603060000020004" pitchFamily="2" charset="0"/>
              </a:rPr>
              <a:t>Dissenchen</a:t>
            </a:r>
            <a:endParaRPr lang="de-DE" sz="2000" dirty="0">
              <a:solidFill>
                <a:schemeClr val="tx1"/>
              </a:solidFill>
              <a:latin typeface="FreightText Pro Book" panose="02000603060000020004" pitchFamily="2" charset="0"/>
            </a:endParaRPr>
          </a:p>
        </p:txBody>
      </p:sp>
      <p:pic>
        <p:nvPicPr>
          <p:cNvPr id="20" name="Grafik 19" descr="Ein Bild, das Logo, Symbol, Grafiken, Schwarz enthält.&#10;&#10;Automatisch generierte Beschreibung">
            <a:extLst>
              <a:ext uri="{FF2B5EF4-FFF2-40B4-BE49-F238E27FC236}">
                <a16:creationId xmlns:a16="http://schemas.microsoft.com/office/drawing/2014/main" id="{C18DC9DA-DCE4-9E09-089B-17641AD0582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11633" y="5583490"/>
            <a:ext cx="429261" cy="464389"/>
          </a:xfrm>
          <a:prstGeom prst="rect">
            <a:avLst/>
          </a:prstGeom>
        </p:spPr>
      </p:pic>
      <p:pic>
        <p:nvPicPr>
          <p:cNvPr id="21" name="Grafik 20" descr="Ein Bild, das Schwarz, Dunkelheit, Schwarzweiß, Screenshot enthält.&#10;&#10;Automatisch generierte Beschreibung">
            <a:extLst>
              <a:ext uri="{FF2B5EF4-FFF2-40B4-BE49-F238E27FC236}">
                <a16:creationId xmlns:a16="http://schemas.microsoft.com/office/drawing/2014/main" id="{CFFB1FA3-FBB3-E48E-7B2F-61AA0D9259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11633" y="4666602"/>
            <a:ext cx="448574" cy="448574"/>
          </a:xfrm>
          <a:prstGeom prst="rect">
            <a:avLst/>
          </a:prstGeom>
        </p:spPr>
      </p:pic>
      <p:sp>
        <p:nvSpPr>
          <p:cNvPr id="19" name="Textplatzhalter 5">
            <a:extLst>
              <a:ext uri="{FF2B5EF4-FFF2-40B4-BE49-F238E27FC236}">
                <a16:creationId xmlns:a16="http://schemas.microsoft.com/office/drawing/2014/main" id="{14C4BA22-598D-498A-CDAB-322FFA9AA80C}"/>
              </a:ext>
            </a:extLst>
          </p:cNvPr>
          <p:cNvSpPr>
            <a:spLocks noGrp="1"/>
          </p:cNvSpPr>
          <p:nvPr>
            <p:ph type="body" sz="quarter" idx="14" hasCustomPrompt="1"/>
          </p:nvPr>
        </p:nvSpPr>
        <p:spPr>
          <a:xfrm>
            <a:off x="6821289" y="4040398"/>
            <a:ext cx="4765071" cy="505393"/>
          </a:xfrm>
          <a:prstGeom prst="rect">
            <a:avLst/>
          </a:prstGeom>
        </p:spPr>
        <p:txBody>
          <a:bodyPr>
            <a:normAutofit/>
          </a:bodyPr>
          <a:lstStyle>
            <a:lvl1pPr marL="0" indent="0">
              <a:buNone/>
              <a:defRPr sz="2000">
                <a:solidFill>
                  <a:schemeClr val="tx1"/>
                </a:solidFill>
                <a:latin typeface="FreightText Pro Book" panose="02000603060000020004" pitchFamily="2" charset="0"/>
              </a:defRPr>
            </a:lvl1pPr>
          </a:lstStyle>
          <a:p>
            <a:pPr lvl="0"/>
            <a:r>
              <a:rPr lang="de-DE" dirty="0"/>
              <a:t>E-Mailadresse der vortragenden Person(en)</a:t>
            </a:r>
          </a:p>
        </p:txBody>
      </p:sp>
      <p:pic>
        <p:nvPicPr>
          <p:cNvPr id="3" name="Grafik 2" descr="Ein Bild, das Grafiken, Screenshot, Schrift, Grafikdesign enthält.&#10;&#10;Automatisch generierte Beschreibung">
            <a:extLst>
              <a:ext uri="{FF2B5EF4-FFF2-40B4-BE49-F238E27FC236}">
                <a16:creationId xmlns:a16="http://schemas.microsoft.com/office/drawing/2014/main" id="{585C079A-57ED-E10A-9833-930FF51ED4E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pic>
        <p:nvPicPr>
          <p:cNvPr id="17" name="Grafik 16" descr="Ein Bild, das Text, Screenshot, Schrift, Grafiken enthält.&#10;&#10;Automatisch generierte Beschreibung">
            <a:extLst>
              <a:ext uri="{FF2B5EF4-FFF2-40B4-BE49-F238E27FC236}">
                <a16:creationId xmlns:a16="http://schemas.microsoft.com/office/drawing/2014/main" id="{FC115E6E-9965-635E-F594-54F2A474781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pic>
        <p:nvPicPr>
          <p:cNvPr id="4" name="Grafik 3">
            <a:extLst>
              <a:ext uri="{FF2B5EF4-FFF2-40B4-BE49-F238E27FC236}">
                <a16:creationId xmlns:a16="http://schemas.microsoft.com/office/drawing/2014/main" id="{303D84FD-3EA2-CD35-3082-00D5EBC49C75}"/>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511266" y="5185611"/>
            <a:ext cx="397879" cy="397879"/>
          </a:xfrm>
          <a:prstGeom prst="rect">
            <a:avLst/>
          </a:prstGeom>
        </p:spPr>
      </p:pic>
      <p:pic>
        <p:nvPicPr>
          <p:cNvPr id="6" name="Grafik 5">
            <a:extLst>
              <a:ext uri="{FF2B5EF4-FFF2-40B4-BE49-F238E27FC236}">
                <a16:creationId xmlns:a16="http://schemas.microsoft.com/office/drawing/2014/main" id="{9344ADD0-8B60-6A5D-F881-D467EE3633E9}"/>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6827323" y="5158491"/>
            <a:ext cx="397879" cy="397879"/>
          </a:xfrm>
          <a:prstGeom prst="rect">
            <a:avLst/>
          </a:prstGeom>
        </p:spPr>
      </p:pic>
      <p:sp>
        <p:nvSpPr>
          <p:cNvPr id="7" name="Textplatzhalter 5">
            <a:extLst>
              <a:ext uri="{FF2B5EF4-FFF2-40B4-BE49-F238E27FC236}">
                <a16:creationId xmlns:a16="http://schemas.microsoft.com/office/drawing/2014/main" id="{5C485A5E-E788-86C6-EFDF-CF540986A8C4}"/>
              </a:ext>
            </a:extLst>
          </p:cNvPr>
          <p:cNvSpPr>
            <a:spLocks noGrp="1"/>
          </p:cNvSpPr>
          <p:nvPr>
            <p:ph type="body" sz="quarter" idx="18" hasCustomPrompt="1"/>
          </p:nvPr>
        </p:nvSpPr>
        <p:spPr>
          <a:xfrm>
            <a:off x="980883" y="5236883"/>
            <a:ext cx="4289439" cy="295333"/>
          </a:xfrm>
          <a:prstGeom prst="rect">
            <a:avLst/>
          </a:prstGeom>
        </p:spPr>
        <p:txBody>
          <a:bodyPr>
            <a:normAutofit/>
          </a:bodyPr>
          <a:lstStyle>
            <a:lvl1pPr marL="0" indent="0">
              <a:buNone/>
              <a:defRPr sz="1600">
                <a:solidFill>
                  <a:schemeClr val="tx1"/>
                </a:solidFill>
                <a:latin typeface="FreightText Pro Book" panose="02000603060000020004" pitchFamily="2" charset="0"/>
              </a:defRPr>
            </a:lvl1pPr>
          </a:lstStyle>
          <a:p>
            <a:pPr lvl="0"/>
            <a:r>
              <a:rPr lang="de-DE" dirty="0"/>
              <a:t>Internetseite</a:t>
            </a:r>
          </a:p>
        </p:txBody>
      </p:sp>
      <p:sp>
        <p:nvSpPr>
          <p:cNvPr id="10" name="Textplatzhalter 5">
            <a:extLst>
              <a:ext uri="{FF2B5EF4-FFF2-40B4-BE49-F238E27FC236}">
                <a16:creationId xmlns:a16="http://schemas.microsoft.com/office/drawing/2014/main" id="{BB18B917-4DA2-7B85-AB65-114B0BB0AB04}"/>
              </a:ext>
            </a:extLst>
          </p:cNvPr>
          <p:cNvSpPr>
            <a:spLocks noGrp="1"/>
          </p:cNvSpPr>
          <p:nvPr>
            <p:ph type="body" sz="quarter" idx="19" hasCustomPrompt="1"/>
          </p:nvPr>
        </p:nvSpPr>
        <p:spPr>
          <a:xfrm>
            <a:off x="7391295" y="5233125"/>
            <a:ext cx="4289439" cy="295333"/>
          </a:xfrm>
          <a:prstGeom prst="rect">
            <a:avLst/>
          </a:prstGeom>
        </p:spPr>
        <p:txBody>
          <a:bodyPr>
            <a:normAutofit/>
          </a:bodyPr>
          <a:lstStyle>
            <a:lvl1pPr marL="0" indent="0">
              <a:buNone/>
              <a:defRPr sz="1600">
                <a:solidFill>
                  <a:schemeClr val="tx1"/>
                </a:solidFill>
                <a:latin typeface="FreightText Pro Book" panose="02000603060000020004" pitchFamily="2" charset="0"/>
              </a:defRPr>
            </a:lvl1pPr>
          </a:lstStyle>
          <a:p>
            <a:pPr lvl="0"/>
            <a:r>
              <a:rPr lang="de-DE" dirty="0"/>
              <a:t>Internetseite</a:t>
            </a:r>
          </a:p>
        </p:txBody>
      </p:sp>
      <p:sp>
        <p:nvSpPr>
          <p:cNvPr id="24" name="Textplatzhalter 5">
            <a:extLst>
              <a:ext uri="{FF2B5EF4-FFF2-40B4-BE49-F238E27FC236}">
                <a16:creationId xmlns:a16="http://schemas.microsoft.com/office/drawing/2014/main" id="{97C8EEDE-4156-410F-BCC6-3933012D958B}"/>
              </a:ext>
            </a:extLst>
          </p:cNvPr>
          <p:cNvSpPr>
            <a:spLocks noGrp="1"/>
          </p:cNvSpPr>
          <p:nvPr>
            <p:ph type="body" sz="quarter" idx="17" hasCustomPrompt="1"/>
          </p:nvPr>
        </p:nvSpPr>
        <p:spPr>
          <a:xfrm>
            <a:off x="980883" y="4802559"/>
            <a:ext cx="4289439" cy="295333"/>
          </a:xfrm>
          <a:prstGeom prst="rect">
            <a:avLst/>
          </a:prstGeom>
        </p:spPr>
        <p:txBody>
          <a:bodyPr>
            <a:normAutofit/>
          </a:bodyPr>
          <a:lstStyle>
            <a:lvl1pPr marL="0" indent="0">
              <a:buNone/>
              <a:defRPr sz="1600">
                <a:solidFill>
                  <a:schemeClr val="tx1"/>
                </a:solidFill>
                <a:latin typeface="FreightText Pro Book" panose="02000603060000020004" pitchFamily="2" charset="0"/>
              </a:defRPr>
            </a:lvl1pPr>
          </a:lstStyle>
          <a:p>
            <a:pPr lvl="0"/>
            <a:r>
              <a:rPr lang="de-DE" dirty="0"/>
              <a:t>@Accoutname</a:t>
            </a:r>
          </a:p>
        </p:txBody>
      </p:sp>
      <p:sp>
        <p:nvSpPr>
          <p:cNvPr id="25" name="Textplatzhalter 5">
            <a:extLst>
              <a:ext uri="{FF2B5EF4-FFF2-40B4-BE49-F238E27FC236}">
                <a16:creationId xmlns:a16="http://schemas.microsoft.com/office/drawing/2014/main" id="{D6BFD381-67DF-C3F0-650F-2A913F7F5D35}"/>
              </a:ext>
            </a:extLst>
          </p:cNvPr>
          <p:cNvSpPr>
            <a:spLocks noGrp="1"/>
          </p:cNvSpPr>
          <p:nvPr>
            <p:ph type="body" sz="quarter" idx="20" hasCustomPrompt="1"/>
          </p:nvPr>
        </p:nvSpPr>
        <p:spPr>
          <a:xfrm>
            <a:off x="7381426" y="4758668"/>
            <a:ext cx="4289439" cy="295333"/>
          </a:xfrm>
          <a:prstGeom prst="rect">
            <a:avLst/>
          </a:prstGeom>
        </p:spPr>
        <p:txBody>
          <a:bodyPr>
            <a:normAutofit/>
          </a:bodyPr>
          <a:lstStyle>
            <a:lvl1pPr marL="0" indent="0">
              <a:buNone/>
              <a:defRPr sz="1600">
                <a:solidFill>
                  <a:schemeClr val="tx1"/>
                </a:solidFill>
                <a:latin typeface="FreightText Pro Book" panose="02000603060000020004" pitchFamily="2" charset="0"/>
              </a:defRPr>
            </a:lvl1pPr>
          </a:lstStyle>
          <a:p>
            <a:pPr lvl="0"/>
            <a:r>
              <a:rPr lang="de-DE" dirty="0"/>
              <a:t>@Accoutname</a:t>
            </a:r>
          </a:p>
        </p:txBody>
      </p:sp>
      <p:sp>
        <p:nvSpPr>
          <p:cNvPr id="26" name="Textplatzhalter 5">
            <a:extLst>
              <a:ext uri="{FF2B5EF4-FFF2-40B4-BE49-F238E27FC236}">
                <a16:creationId xmlns:a16="http://schemas.microsoft.com/office/drawing/2014/main" id="{9F004591-733D-8116-A182-E72E2093CADB}"/>
              </a:ext>
            </a:extLst>
          </p:cNvPr>
          <p:cNvSpPr>
            <a:spLocks noGrp="1"/>
          </p:cNvSpPr>
          <p:nvPr>
            <p:ph type="body" sz="quarter" idx="21" hasCustomPrompt="1"/>
          </p:nvPr>
        </p:nvSpPr>
        <p:spPr>
          <a:xfrm>
            <a:off x="7381426" y="5668017"/>
            <a:ext cx="4289439" cy="295333"/>
          </a:xfrm>
          <a:prstGeom prst="rect">
            <a:avLst/>
          </a:prstGeom>
        </p:spPr>
        <p:txBody>
          <a:bodyPr>
            <a:normAutofit/>
          </a:bodyPr>
          <a:lstStyle>
            <a:lvl1pPr marL="0" indent="0">
              <a:buNone/>
              <a:defRPr sz="1600">
                <a:solidFill>
                  <a:schemeClr val="tx1"/>
                </a:solidFill>
                <a:latin typeface="FreightText Pro Book" panose="02000603060000020004" pitchFamily="2" charset="0"/>
              </a:defRPr>
            </a:lvl1pPr>
          </a:lstStyle>
          <a:p>
            <a:pPr lvl="0"/>
            <a:r>
              <a:rPr lang="de-DE" dirty="0"/>
              <a:t>@Accoutname</a:t>
            </a:r>
          </a:p>
        </p:txBody>
      </p:sp>
    </p:spTree>
    <p:extLst>
      <p:ext uri="{BB962C8B-B14F-4D97-AF65-F5344CB8AC3E}">
        <p14:creationId xmlns:p14="http://schemas.microsoft.com/office/powerpoint/2010/main" val="2638918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Abschlussfoli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3588356F-AB5C-D909-8A4D-57D7E2106F6D}"/>
              </a:ext>
            </a:extLst>
          </p:cNvPr>
          <p:cNvSpPr/>
          <p:nvPr userDrawn="1"/>
        </p:nvSpPr>
        <p:spPr>
          <a:xfrm>
            <a:off x="0" y="934224"/>
            <a:ext cx="12192000" cy="4634622"/>
          </a:xfrm>
          <a:prstGeom prst="rect">
            <a:avLst/>
          </a:prstGeom>
          <a:solidFill>
            <a:srgbClr val="182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C3818"/>
              </a:solidFill>
            </a:endParaRPr>
          </a:p>
        </p:txBody>
      </p:sp>
      <p:sp>
        <p:nvSpPr>
          <p:cNvPr id="18" name="Titel 17">
            <a:extLst>
              <a:ext uri="{FF2B5EF4-FFF2-40B4-BE49-F238E27FC236}">
                <a16:creationId xmlns:a16="http://schemas.microsoft.com/office/drawing/2014/main" id="{25E496D7-74D2-C511-BA23-768B4232B66B}"/>
              </a:ext>
            </a:extLst>
          </p:cNvPr>
          <p:cNvSpPr>
            <a:spLocks noGrp="1"/>
          </p:cNvSpPr>
          <p:nvPr>
            <p:ph type="title" hasCustomPrompt="1"/>
          </p:nvPr>
        </p:nvSpPr>
        <p:spPr>
          <a:xfrm>
            <a:off x="505251" y="1101286"/>
            <a:ext cx="5923696" cy="1969423"/>
          </a:xfrm>
        </p:spPr>
        <p:txBody>
          <a:bodyPr>
            <a:normAutofit/>
          </a:bodyPr>
          <a:lstStyle>
            <a:lvl1pPr>
              <a:defRPr sz="3600">
                <a:solidFill>
                  <a:schemeClr val="bg1"/>
                </a:solidFill>
                <a:latin typeface="Neue Plak Wide Black" panose="020B0A07030202020204" pitchFamily="34" charset="77"/>
              </a:defRPr>
            </a:lvl1pPr>
          </a:lstStyle>
          <a:p>
            <a:r>
              <a:rPr lang="de-DE" dirty="0"/>
              <a:t>Vielen Dank für die Aufmerksamkeit und Teilnahme!</a:t>
            </a:r>
          </a:p>
        </p:txBody>
      </p:sp>
      <p:sp>
        <p:nvSpPr>
          <p:cNvPr id="21" name="Textplatzhalter 20">
            <a:extLst>
              <a:ext uri="{FF2B5EF4-FFF2-40B4-BE49-F238E27FC236}">
                <a16:creationId xmlns:a16="http://schemas.microsoft.com/office/drawing/2014/main" id="{613AB729-1F1C-4312-877E-59CF3006C98C}"/>
              </a:ext>
            </a:extLst>
          </p:cNvPr>
          <p:cNvSpPr>
            <a:spLocks noGrp="1"/>
          </p:cNvSpPr>
          <p:nvPr>
            <p:ph type="body" sz="quarter" idx="13" hasCustomPrompt="1"/>
          </p:nvPr>
        </p:nvSpPr>
        <p:spPr>
          <a:xfrm>
            <a:off x="505251" y="3346532"/>
            <a:ext cx="5923695" cy="473076"/>
          </a:xfrm>
        </p:spPr>
        <p:txBody>
          <a:bodyPr>
            <a:normAutofit/>
          </a:bodyPr>
          <a:lstStyle>
            <a:lvl1pPr marL="0" indent="0">
              <a:buNone/>
              <a:defRPr sz="2200" b="0">
                <a:solidFill>
                  <a:schemeClr val="bg1"/>
                </a:solidFill>
                <a:latin typeface="Neue Plak Text" panose="020B0804030202020204" pitchFamily="34" charset="0"/>
              </a:defRPr>
            </a:lvl1pPr>
          </a:lstStyle>
          <a:p>
            <a:pPr lvl="0"/>
            <a:r>
              <a:rPr lang="de-DE" dirty="0"/>
              <a:t>Projekt NBAU im Internet:</a:t>
            </a:r>
          </a:p>
        </p:txBody>
      </p:sp>
      <p:sp>
        <p:nvSpPr>
          <p:cNvPr id="25" name="Textplatzhalter 24">
            <a:extLst>
              <a:ext uri="{FF2B5EF4-FFF2-40B4-BE49-F238E27FC236}">
                <a16:creationId xmlns:a16="http://schemas.microsoft.com/office/drawing/2014/main" id="{79E376CF-B4C3-2000-FDCB-F5B6CEBCF8C4}"/>
              </a:ext>
            </a:extLst>
          </p:cNvPr>
          <p:cNvSpPr>
            <a:spLocks noGrp="1"/>
          </p:cNvSpPr>
          <p:nvPr>
            <p:ph type="body" sz="quarter" idx="15" hasCustomPrompt="1"/>
          </p:nvPr>
        </p:nvSpPr>
        <p:spPr>
          <a:xfrm>
            <a:off x="505251" y="4095432"/>
            <a:ext cx="5923694" cy="1149646"/>
          </a:xfrm>
        </p:spPr>
        <p:txBody>
          <a:bodyPr>
            <a:normAutofit/>
          </a:bodyPr>
          <a:lstStyle>
            <a:lvl1pPr marL="0" indent="0">
              <a:buNone/>
              <a:defRPr sz="1600" b="1" i="0">
                <a:solidFill>
                  <a:schemeClr val="bg1"/>
                </a:solidFill>
                <a:latin typeface="FreightText Pro Bold" panose="02000803080000020004" charset="0"/>
              </a:defRPr>
            </a:lvl1pPr>
          </a:lstStyle>
          <a:p>
            <a:r>
              <a:rPr lang="de-DE" sz="1600" dirty="0"/>
              <a:t>https://bfw-bb.eu/nbau/</a:t>
            </a:r>
          </a:p>
          <a:p>
            <a:r>
              <a:rPr lang="de-DE" sz="1600" dirty="0"/>
              <a:t>https://nexteconomylab.de/de/projekte/nachhaltigkeit-im-bau </a:t>
            </a:r>
          </a:p>
          <a:p>
            <a:pPr lvl="0"/>
            <a:endParaRPr lang="de-DE" dirty="0"/>
          </a:p>
        </p:txBody>
      </p:sp>
      <p:sp>
        <p:nvSpPr>
          <p:cNvPr id="27" name="Bildplatzhalter 26">
            <a:extLst>
              <a:ext uri="{FF2B5EF4-FFF2-40B4-BE49-F238E27FC236}">
                <a16:creationId xmlns:a16="http://schemas.microsoft.com/office/drawing/2014/main" id="{2A45A7D6-89D9-7407-8744-2B871BE69BEC}"/>
              </a:ext>
            </a:extLst>
          </p:cNvPr>
          <p:cNvSpPr>
            <a:spLocks noGrp="1"/>
          </p:cNvSpPr>
          <p:nvPr>
            <p:ph type="pic" sz="quarter" idx="16"/>
          </p:nvPr>
        </p:nvSpPr>
        <p:spPr>
          <a:xfrm>
            <a:off x="6842125" y="934224"/>
            <a:ext cx="5349875" cy="4634622"/>
          </a:xfrm>
        </p:spPr>
        <p:txBody>
          <a:bodyPr/>
          <a:lstStyle>
            <a:lvl1pPr>
              <a:defRPr>
                <a:solidFill>
                  <a:schemeClr val="bg1"/>
                </a:solidFill>
              </a:defRPr>
            </a:lvl1pPr>
          </a:lstStyle>
          <a:p>
            <a:endParaRPr lang="de-DE" dirty="0"/>
          </a:p>
        </p:txBody>
      </p:sp>
      <p:pic>
        <p:nvPicPr>
          <p:cNvPr id="23" name="Grafik 22" descr="Ein Bild, das Grafiken, Screenshot, Schrift, Grafikdesign enthält.&#10;&#10;Automatisch generierte Beschreibung">
            <a:extLst>
              <a:ext uri="{FF2B5EF4-FFF2-40B4-BE49-F238E27FC236}">
                <a16:creationId xmlns:a16="http://schemas.microsoft.com/office/drawing/2014/main" id="{FA0E1F6C-E08B-BC4B-6E98-B47565717B7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pic>
        <p:nvPicPr>
          <p:cNvPr id="3" name="Grafik 2" descr="Ein Bild, das Text, Screenshot, Schrift, Grafiken enthält.&#10;&#10;Automatisch generierte Beschreibung">
            <a:extLst>
              <a:ext uri="{FF2B5EF4-FFF2-40B4-BE49-F238E27FC236}">
                <a16:creationId xmlns:a16="http://schemas.microsoft.com/office/drawing/2014/main" id="{6DFA9EF9-76AB-BCA4-B15E-7D31CF33142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pic>
        <p:nvPicPr>
          <p:cNvPr id="4" name="Grafik 3">
            <a:extLst>
              <a:ext uri="{FF2B5EF4-FFF2-40B4-BE49-F238E27FC236}">
                <a16:creationId xmlns:a16="http://schemas.microsoft.com/office/drawing/2014/main" id="{99973D7A-109B-2904-82D0-0ACA6D53FAD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2846965" y="119615"/>
            <a:ext cx="1124514" cy="749677"/>
          </a:xfrm>
          <a:prstGeom prst="rect">
            <a:avLst/>
          </a:prstGeom>
        </p:spPr>
      </p:pic>
      <p:pic>
        <p:nvPicPr>
          <p:cNvPr id="6" name="Grafik 5" descr="Ein Bild, das Screenshot, Grafiken, Schrift, Grafikdesign enthält.&#10;&#10;Automatisch generierte Beschreibung">
            <a:extLst>
              <a:ext uri="{FF2B5EF4-FFF2-40B4-BE49-F238E27FC236}">
                <a16:creationId xmlns:a16="http://schemas.microsoft.com/office/drawing/2014/main" id="{2AC6A454-46D9-DBFE-BF65-4DCA6563E74B}"/>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138721" y="233678"/>
            <a:ext cx="1858513" cy="500914"/>
          </a:xfrm>
          <a:prstGeom prst="rect">
            <a:avLst/>
          </a:prstGeom>
        </p:spPr>
      </p:pic>
      <p:pic>
        <p:nvPicPr>
          <p:cNvPr id="5" name="Grafik 4">
            <a:extLst>
              <a:ext uri="{FF2B5EF4-FFF2-40B4-BE49-F238E27FC236}">
                <a16:creationId xmlns:a16="http://schemas.microsoft.com/office/drawing/2014/main" id="{FC70D949-309F-5ABE-BAA1-C90033D698E5}"/>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505251" y="5591393"/>
            <a:ext cx="4455155" cy="1262294"/>
          </a:xfrm>
          <a:prstGeom prst="rect">
            <a:avLst/>
          </a:prstGeom>
        </p:spPr>
      </p:pic>
    </p:spTree>
    <p:extLst>
      <p:ext uri="{BB962C8B-B14F-4D97-AF65-F5344CB8AC3E}">
        <p14:creationId xmlns:p14="http://schemas.microsoft.com/office/powerpoint/2010/main" val="1993627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3588356F-AB5C-D909-8A4D-57D7E2106F6D}"/>
              </a:ext>
            </a:extLst>
          </p:cNvPr>
          <p:cNvSpPr/>
          <p:nvPr userDrawn="1"/>
        </p:nvSpPr>
        <p:spPr>
          <a:xfrm>
            <a:off x="0" y="934224"/>
            <a:ext cx="12192000" cy="4634622"/>
          </a:xfrm>
          <a:prstGeom prst="rect">
            <a:avLst/>
          </a:prstGeom>
          <a:solidFill>
            <a:srgbClr val="182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C3818"/>
              </a:solidFill>
            </a:endParaRPr>
          </a:p>
        </p:txBody>
      </p:sp>
      <p:sp>
        <p:nvSpPr>
          <p:cNvPr id="18" name="Titel 17">
            <a:extLst>
              <a:ext uri="{FF2B5EF4-FFF2-40B4-BE49-F238E27FC236}">
                <a16:creationId xmlns:a16="http://schemas.microsoft.com/office/drawing/2014/main" id="{25E496D7-74D2-C511-BA23-768B4232B66B}"/>
              </a:ext>
            </a:extLst>
          </p:cNvPr>
          <p:cNvSpPr>
            <a:spLocks noGrp="1"/>
          </p:cNvSpPr>
          <p:nvPr>
            <p:ph type="title" hasCustomPrompt="1"/>
          </p:nvPr>
        </p:nvSpPr>
        <p:spPr>
          <a:xfrm>
            <a:off x="505251" y="1101286"/>
            <a:ext cx="5923696" cy="1969423"/>
          </a:xfrm>
          <a:prstGeom prst="rect">
            <a:avLst/>
          </a:prstGeom>
        </p:spPr>
        <p:txBody>
          <a:bodyPr>
            <a:normAutofit/>
          </a:bodyPr>
          <a:lstStyle>
            <a:lvl1pPr>
              <a:defRPr sz="3600">
                <a:solidFill>
                  <a:schemeClr val="bg1"/>
                </a:solidFill>
                <a:latin typeface="Neue Plak Wide Black" panose="020B0A07030202020204" pitchFamily="34" charset="77"/>
              </a:defRPr>
            </a:lvl1pPr>
          </a:lstStyle>
          <a:p>
            <a:r>
              <a:rPr lang="de-DE" dirty="0"/>
              <a:t>Titel</a:t>
            </a:r>
          </a:p>
        </p:txBody>
      </p:sp>
      <p:sp>
        <p:nvSpPr>
          <p:cNvPr id="21" name="Textplatzhalter 20">
            <a:extLst>
              <a:ext uri="{FF2B5EF4-FFF2-40B4-BE49-F238E27FC236}">
                <a16:creationId xmlns:a16="http://schemas.microsoft.com/office/drawing/2014/main" id="{613AB729-1F1C-4312-877E-59CF3006C98C}"/>
              </a:ext>
            </a:extLst>
          </p:cNvPr>
          <p:cNvSpPr>
            <a:spLocks noGrp="1"/>
          </p:cNvSpPr>
          <p:nvPr>
            <p:ph type="body" sz="quarter" idx="13" hasCustomPrompt="1"/>
          </p:nvPr>
        </p:nvSpPr>
        <p:spPr>
          <a:xfrm>
            <a:off x="505251" y="3346531"/>
            <a:ext cx="5923695" cy="1149649"/>
          </a:xfrm>
          <a:prstGeom prst="rect">
            <a:avLst/>
          </a:prstGeom>
        </p:spPr>
        <p:txBody>
          <a:bodyPr>
            <a:normAutofit/>
          </a:bodyPr>
          <a:lstStyle>
            <a:lvl1pPr marL="0" indent="0">
              <a:buNone/>
              <a:defRPr sz="2400" b="0">
                <a:solidFill>
                  <a:schemeClr val="bg1"/>
                </a:solidFill>
                <a:latin typeface="Neue Plak Text" panose="020B0804030202020204" pitchFamily="34" charset="0"/>
              </a:defRPr>
            </a:lvl1pPr>
          </a:lstStyle>
          <a:p>
            <a:pPr lvl="0"/>
            <a:r>
              <a:rPr lang="de-DE" dirty="0"/>
              <a:t>Name Vortragende</a:t>
            </a:r>
          </a:p>
        </p:txBody>
      </p:sp>
      <p:sp>
        <p:nvSpPr>
          <p:cNvPr id="25" name="Textplatzhalter 24">
            <a:extLst>
              <a:ext uri="{FF2B5EF4-FFF2-40B4-BE49-F238E27FC236}">
                <a16:creationId xmlns:a16="http://schemas.microsoft.com/office/drawing/2014/main" id="{79E376CF-B4C3-2000-FDCB-F5B6CEBCF8C4}"/>
              </a:ext>
            </a:extLst>
          </p:cNvPr>
          <p:cNvSpPr>
            <a:spLocks noGrp="1" noRot="1" noMove="1" noResize="1" noEditPoints="1" noAdjustHandles="1" noChangeArrowheads="1" noChangeShapeType="1"/>
          </p:cNvSpPr>
          <p:nvPr>
            <p:ph type="body" sz="quarter" idx="15" hasCustomPrompt="1"/>
          </p:nvPr>
        </p:nvSpPr>
        <p:spPr>
          <a:xfrm>
            <a:off x="505251" y="4772002"/>
            <a:ext cx="5923694" cy="473075"/>
          </a:xfrm>
          <a:prstGeom prst="rect">
            <a:avLst/>
          </a:prstGeom>
        </p:spPr>
        <p:txBody>
          <a:bodyPr>
            <a:normAutofit/>
          </a:bodyPr>
          <a:lstStyle>
            <a:lvl1pPr marL="0" indent="0">
              <a:buNone/>
              <a:defRPr sz="1600" b="1" i="0">
                <a:solidFill>
                  <a:schemeClr val="bg1"/>
                </a:solidFill>
                <a:latin typeface="FreightText Pro Bold" panose="02000803080000020004" charset="0"/>
              </a:defRPr>
            </a:lvl1pPr>
          </a:lstStyle>
          <a:p>
            <a:pPr lvl="0"/>
            <a:r>
              <a:rPr lang="de-DE" dirty="0"/>
              <a:t>Ort, Datum</a:t>
            </a:r>
          </a:p>
        </p:txBody>
      </p:sp>
      <p:sp>
        <p:nvSpPr>
          <p:cNvPr id="27" name="Bildplatzhalter 26">
            <a:extLst>
              <a:ext uri="{FF2B5EF4-FFF2-40B4-BE49-F238E27FC236}">
                <a16:creationId xmlns:a16="http://schemas.microsoft.com/office/drawing/2014/main" id="{2A45A7D6-89D9-7407-8744-2B871BE69BEC}"/>
              </a:ext>
            </a:extLst>
          </p:cNvPr>
          <p:cNvSpPr>
            <a:spLocks noGrp="1"/>
          </p:cNvSpPr>
          <p:nvPr>
            <p:ph type="pic" sz="quarter" idx="16"/>
          </p:nvPr>
        </p:nvSpPr>
        <p:spPr>
          <a:xfrm>
            <a:off x="6842125" y="934224"/>
            <a:ext cx="5349875" cy="4634622"/>
          </a:xfrm>
          <a:prstGeom prst="rect">
            <a:avLst/>
          </a:prstGeom>
        </p:spPr>
        <p:txBody>
          <a:bodyPr/>
          <a:lstStyle>
            <a:lvl1pPr>
              <a:defRPr>
                <a:solidFill>
                  <a:schemeClr val="bg1"/>
                </a:solidFill>
              </a:defRPr>
            </a:lvl1pPr>
          </a:lstStyle>
          <a:p>
            <a:endParaRPr lang="de-DE" dirty="0"/>
          </a:p>
        </p:txBody>
      </p:sp>
      <p:pic>
        <p:nvPicPr>
          <p:cNvPr id="23" name="Grafik 22" descr="Ein Bild, das Grafiken, Screenshot, Schrift, Grafikdesign enthält.&#10;&#10;Automatisch generierte Beschreibung">
            <a:extLst>
              <a:ext uri="{FF2B5EF4-FFF2-40B4-BE49-F238E27FC236}">
                <a16:creationId xmlns:a16="http://schemas.microsoft.com/office/drawing/2014/main" id="{FA0E1F6C-E08B-BC4B-6E98-B47565717B7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pic>
        <p:nvPicPr>
          <p:cNvPr id="3" name="Grafik 2" descr="Ein Bild, das Text, Screenshot, Schrift, Grafiken enthält.&#10;&#10;Automatisch generierte Beschreibung">
            <a:extLst>
              <a:ext uri="{FF2B5EF4-FFF2-40B4-BE49-F238E27FC236}">
                <a16:creationId xmlns:a16="http://schemas.microsoft.com/office/drawing/2014/main" id="{6DFA9EF9-76AB-BCA4-B15E-7D31CF33142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pic>
        <p:nvPicPr>
          <p:cNvPr id="4" name="Grafik 3">
            <a:extLst>
              <a:ext uri="{FF2B5EF4-FFF2-40B4-BE49-F238E27FC236}">
                <a16:creationId xmlns:a16="http://schemas.microsoft.com/office/drawing/2014/main" id="{99973D7A-109B-2904-82D0-0ACA6D53FAD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a:off x="2826451" y="232447"/>
            <a:ext cx="1154483" cy="571915"/>
          </a:xfrm>
          <a:prstGeom prst="rect">
            <a:avLst/>
          </a:prstGeom>
        </p:spPr>
      </p:pic>
      <p:pic>
        <p:nvPicPr>
          <p:cNvPr id="6" name="Grafik 5" descr="Ein Bild, das Screenshot, Grafiken, Schrift, Grafikdesign enthält.&#10;&#10;Automatisch generierte Beschreibung">
            <a:extLst>
              <a:ext uri="{FF2B5EF4-FFF2-40B4-BE49-F238E27FC236}">
                <a16:creationId xmlns:a16="http://schemas.microsoft.com/office/drawing/2014/main" id="{2AC6A454-46D9-DBFE-BF65-4DCA6563E74B}"/>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138721" y="233678"/>
            <a:ext cx="1858513" cy="500914"/>
          </a:xfrm>
          <a:prstGeom prst="rect">
            <a:avLst/>
          </a:prstGeom>
        </p:spPr>
      </p:pic>
      <p:pic>
        <p:nvPicPr>
          <p:cNvPr id="2" name="Grafik 1">
            <a:extLst>
              <a:ext uri="{FF2B5EF4-FFF2-40B4-BE49-F238E27FC236}">
                <a16:creationId xmlns:a16="http://schemas.microsoft.com/office/drawing/2014/main" id="{246883CB-7B22-45B3-D773-27D90ED1936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505251" y="5591393"/>
            <a:ext cx="4455155" cy="1262294"/>
          </a:xfrm>
          <a:prstGeom prst="rect">
            <a:avLst/>
          </a:prstGeom>
        </p:spPr>
      </p:pic>
    </p:spTree>
    <p:extLst>
      <p:ext uri="{BB962C8B-B14F-4D97-AF65-F5344CB8AC3E}">
        <p14:creationId xmlns:p14="http://schemas.microsoft.com/office/powerpoint/2010/main" val="1856691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iele und Ablauf">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4BCE0808-C8A5-7B3A-DAC9-84FC36D9343B}"/>
              </a:ext>
            </a:extLst>
          </p:cNvPr>
          <p:cNvSpPr/>
          <p:nvPr userDrawn="1"/>
        </p:nvSpPr>
        <p:spPr>
          <a:xfrm>
            <a:off x="-2" y="952501"/>
            <a:ext cx="12191999" cy="5905499"/>
          </a:xfrm>
          <a:prstGeom prst="rect">
            <a:avLst/>
          </a:prstGeom>
          <a:solidFill>
            <a:srgbClr val="E8E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B9DE1CE2-78B4-055F-18A8-76EB8F83940B}"/>
              </a:ext>
            </a:extLst>
          </p:cNvPr>
          <p:cNvSpPr>
            <a:spLocks noGrp="1" noRot="1" noMove="1" noResize="1" noEditPoints="1" noAdjustHandles="1" noChangeArrowheads="1" noChangeShapeType="1"/>
          </p:cNvSpPr>
          <p:nvPr>
            <p:ph type="title" hasCustomPrompt="1"/>
          </p:nvPr>
        </p:nvSpPr>
        <p:spPr>
          <a:xfrm>
            <a:off x="559805" y="1189083"/>
            <a:ext cx="11072387" cy="685800"/>
          </a:xfrm>
          <a:prstGeom prst="rect">
            <a:avLst/>
          </a:prstGeom>
        </p:spPr>
        <p:txBody>
          <a:bodyPr anchor="t">
            <a:normAutofit/>
          </a:bodyPr>
          <a:lstStyle>
            <a:lvl1pPr>
              <a:defRPr sz="3200" b="0">
                <a:solidFill>
                  <a:srgbClr val="182952"/>
                </a:solidFill>
                <a:latin typeface="Neue Plak Wide Black" panose="020B0A07030202020204" pitchFamily="34" charset="0"/>
              </a:defRPr>
            </a:lvl1pPr>
          </a:lstStyle>
          <a:p>
            <a:r>
              <a:rPr lang="de-DE" dirty="0"/>
              <a:t>Ziele/Ablauf der Präsentation</a:t>
            </a:r>
          </a:p>
        </p:txBody>
      </p:sp>
      <p:sp>
        <p:nvSpPr>
          <p:cNvPr id="10" name="Textplatzhalter 9">
            <a:extLst>
              <a:ext uri="{FF2B5EF4-FFF2-40B4-BE49-F238E27FC236}">
                <a16:creationId xmlns:a16="http://schemas.microsoft.com/office/drawing/2014/main" id="{596ED105-A951-DB5B-3278-2C68E7898799}"/>
              </a:ext>
            </a:extLst>
          </p:cNvPr>
          <p:cNvSpPr>
            <a:spLocks noGrp="1"/>
          </p:cNvSpPr>
          <p:nvPr>
            <p:ph type="body" sz="quarter" idx="10" hasCustomPrompt="1"/>
          </p:nvPr>
        </p:nvSpPr>
        <p:spPr>
          <a:xfrm>
            <a:off x="614362" y="2111466"/>
            <a:ext cx="11017829" cy="4427557"/>
          </a:xfrm>
          <a:prstGeom prst="rect">
            <a:avLst/>
          </a:prstGeom>
        </p:spPr>
        <p:txBody>
          <a:bodyPr>
            <a:normAutofit/>
          </a:bodyPr>
          <a:lstStyle>
            <a:lvl1pPr marL="514350" indent="-514350">
              <a:buAutoNum type="arabicPeriod"/>
              <a:defRPr sz="2400" b="0">
                <a:solidFill>
                  <a:schemeClr val="tx1"/>
                </a:solidFill>
                <a:latin typeface="Neue Plak Text" panose="020B0804030202020204" pitchFamily="34" charset="0"/>
              </a:defRPr>
            </a:lvl1pPr>
            <a:lvl2pPr>
              <a:defRPr sz="2200">
                <a:latin typeface="FreightText Pro Book" panose="02000603060000020004" pitchFamily="50" charset="0"/>
              </a:defRPr>
            </a:lvl2pPr>
          </a:lstStyle>
          <a:p>
            <a:pPr lvl="0"/>
            <a:r>
              <a:rPr lang="de-DE" dirty="0"/>
              <a:t>Thema XYZ</a:t>
            </a:r>
          </a:p>
          <a:p>
            <a:pPr lvl="1"/>
            <a:r>
              <a:rPr lang="de-DE" dirty="0"/>
              <a:t>Unterthema A</a:t>
            </a:r>
          </a:p>
          <a:p>
            <a:pPr lvl="1"/>
            <a:r>
              <a:rPr lang="de-DE" dirty="0"/>
              <a:t>Unterthema B</a:t>
            </a:r>
          </a:p>
          <a:p>
            <a:pPr lvl="0"/>
            <a:r>
              <a:rPr lang="de-DE" dirty="0"/>
              <a:t>Thema XYZ</a:t>
            </a:r>
          </a:p>
          <a:p>
            <a:pPr lvl="1"/>
            <a:r>
              <a:rPr lang="de-DE" dirty="0"/>
              <a:t>Unterthema C</a:t>
            </a:r>
          </a:p>
          <a:p>
            <a:pPr lvl="1"/>
            <a:r>
              <a:rPr lang="de-DE" dirty="0"/>
              <a:t>Unterthema D</a:t>
            </a:r>
          </a:p>
          <a:p>
            <a:pPr lvl="0"/>
            <a:r>
              <a:rPr lang="de-DE" dirty="0"/>
              <a:t>Thema XYZ</a:t>
            </a:r>
          </a:p>
          <a:p>
            <a:pPr lvl="1"/>
            <a:r>
              <a:rPr lang="de-DE" dirty="0"/>
              <a:t>Unterthema E</a:t>
            </a:r>
          </a:p>
          <a:p>
            <a:pPr lvl="1"/>
            <a:r>
              <a:rPr lang="de-DE" dirty="0"/>
              <a:t>Unterthema F</a:t>
            </a:r>
          </a:p>
        </p:txBody>
      </p:sp>
      <p:pic>
        <p:nvPicPr>
          <p:cNvPr id="3" name="Grafik 2" descr="Ein Bild, das Text, Screenshot, Schrift, Grafiken enthält.&#10;&#10;Automatisch generierte Beschreibung">
            <a:extLst>
              <a:ext uri="{FF2B5EF4-FFF2-40B4-BE49-F238E27FC236}">
                <a16:creationId xmlns:a16="http://schemas.microsoft.com/office/drawing/2014/main" id="{05E71F46-E836-2BEA-3D27-562EA37509A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pic>
        <p:nvPicPr>
          <p:cNvPr id="8" name="Grafik 7" descr="Ein Bild, das Grafiken, Screenshot, Schrift, Grafikdesign enthält.&#10;&#10;Automatisch generierte Beschreibung">
            <a:extLst>
              <a:ext uri="{FF2B5EF4-FFF2-40B4-BE49-F238E27FC236}">
                <a16:creationId xmlns:a16="http://schemas.microsoft.com/office/drawing/2014/main" id="{BEE409A8-BFE4-1A49-89DA-E2CF47F737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spTree>
    <p:extLst>
      <p:ext uri="{BB962C8B-B14F-4D97-AF65-F5344CB8AC3E}">
        <p14:creationId xmlns:p14="http://schemas.microsoft.com/office/powerpoint/2010/main" val="861906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ext">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4BCE0808-C8A5-7B3A-DAC9-84FC36D9343B}"/>
              </a:ext>
            </a:extLst>
          </p:cNvPr>
          <p:cNvSpPr/>
          <p:nvPr userDrawn="1"/>
        </p:nvSpPr>
        <p:spPr>
          <a:xfrm>
            <a:off x="0" y="952500"/>
            <a:ext cx="12191999" cy="5905499"/>
          </a:xfrm>
          <a:prstGeom prst="rect">
            <a:avLst/>
          </a:prstGeom>
          <a:solidFill>
            <a:srgbClr val="E8E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B9DE1CE2-78B4-055F-18A8-76EB8F83940B}"/>
              </a:ext>
            </a:extLst>
          </p:cNvPr>
          <p:cNvSpPr>
            <a:spLocks noGrp="1"/>
          </p:cNvSpPr>
          <p:nvPr>
            <p:ph type="title" hasCustomPrompt="1"/>
          </p:nvPr>
        </p:nvSpPr>
        <p:spPr>
          <a:xfrm>
            <a:off x="559805" y="1189083"/>
            <a:ext cx="11072387" cy="685800"/>
          </a:xfrm>
          <a:prstGeom prst="rect">
            <a:avLst/>
          </a:prstGeom>
        </p:spPr>
        <p:txBody>
          <a:bodyPr anchor="t">
            <a:normAutofit/>
          </a:bodyPr>
          <a:lstStyle>
            <a:lvl1pPr>
              <a:defRPr sz="3200" b="0">
                <a:solidFill>
                  <a:srgbClr val="182952"/>
                </a:solidFill>
                <a:latin typeface="Neue Plak Wide Black" panose="020B0A07030202020204" pitchFamily="34" charset="0"/>
              </a:defRPr>
            </a:lvl1pPr>
          </a:lstStyle>
          <a:p>
            <a:r>
              <a:rPr lang="de-DE" dirty="0"/>
              <a:t>Überschrift</a:t>
            </a:r>
          </a:p>
        </p:txBody>
      </p:sp>
      <p:sp>
        <p:nvSpPr>
          <p:cNvPr id="10" name="Textplatzhalter 9">
            <a:extLst>
              <a:ext uri="{FF2B5EF4-FFF2-40B4-BE49-F238E27FC236}">
                <a16:creationId xmlns:a16="http://schemas.microsoft.com/office/drawing/2014/main" id="{596ED105-A951-DB5B-3278-2C68E7898799}"/>
              </a:ext>
            </a:extLst>
          </p:cNvPr>
          <p:cNvSpPr>
            <a:spLocks noGrp="1"/>
          </p:cNvSpPr>
          <p:nvPr>
            <p:ph type="body" sz="quarter" idx="10" hasCustomPrompt="1"/>
          </p:nvPr>
        </p:nvSpPr>
        <p:spPr>
          <a:xfrm>
            <a:off x="614362" y="2111466"/>
            <a:ext cx="11017829" cy="4090926"/>
          </a:xfrm>
          <a:prstGeom prst="rect">
            <a:avLst/>
          </a:prstGeom>
        </p:spPr>
        <p:txBody>
          <a:bodyPr>
            <a:normAutofit/>
          </a:bodyPr>
          <a:lstStyle>
            <a:lvl1pPr marL="514350" indent="-514350">
              <a:buFont typeface="Arial" panose="020B0604020202020204" pitchFamily="34" charset="0"/>
              <a:buChar char="•"/>
              <a:defRPr sz="2400" b="0">
                <a:solidFill>
                  <a:schemeClr val="tx1"/>
                </a:solidFill>
                <a:latin typeface="FreightText Pro Book" panose="02000603060000020004" pitchFamily="50" charset="0"/>
              </a:defRPr>
            </a:lvl1pPr>
          </a:lstStyle>
          <a:p>
            <a:pPr lvl="0"/>
            <a:r>
              <a:rPr lang="de-DE" dirty="0"/>
              <a:t>Text hinzufügen</a:t>
            </a:r>
          </a:p>
        </p:txBody>
      </p:sp>
      <p:pic>
        <p:nvPicPr>
          <p:cNvPr id="3" name="Grafik 2" descr="Ein Bild, das Text, Screenshot, Schrift, Grafiken enthält.&#10;&#10;Automatisch generierte Beschreibung">
            <a:extLst>
              <a:ext uri="{FF2B5EF4-FFF2-40B4-BE49-F238E27FC236}">
                <a16:creationId xmlns:a16="http://schemas.microsoft.com/office/drawing/2014/main" id="{05E71F46-E836-2BEA-3D27-562EA37509A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pic>
        <p:nvPicPr>
          <p:cNvPr id="8" name="Grafik 7" descr="Ein Bild, das Grafiken, Screenshot, Schrift, Grafikdesign enthält.&#10;&#10;Automatisch generierte Beschreibung">
            <a:extLst>
              <a:ext uri="{FF2B5EF4-FFF2-40B4-BE49-F238E27FC236}">
                <a16:creationId xmlns:a16="http://schemas.microsoft.com/office/drawing/2014/main" id="{BEE409A8-BFE4-1A49-89DA-E2CF47F737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spTree>
    <p:extLst>
      <p:ext uri="{BB962C8B-B14F-4D97-AF65-F5344CB8AC3E}">
        <p14:creationId xmlns:p14="http://schemas.microsoft.com/office/powerpoint/2010/main" val="3757076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und Bi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191571A0-49BE-6C75-112E-8504C49FB21F}"/>
              </a:ext>
            </a:extLst>
          </p:cNvPr>
          <p:cNvSpPr/>
          <p:nvPr userDrawn="1"/>
        </p:nvSpPr>
        <p:spPr>
          <a:xfrm>
            <a:off x="0" y="952500"/>
            <a:ext cx="12191999" cy="5905499"/>
          </a:xfrm>
          <a:prstGeom prst="rect">
            <a:avLst/>
          </a:prstGeom>
          <a:solidFill>
            <a:srgbClr val="E8E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E10E684C-097D-4224-083C-A8654297D5B4}"/>
              </a:ext>
            </a:extLst>
          </p:cNvPr>
          <p:cNvSpPr>
            <a:spLocks noGrp="1"/>
          </p:cNvSpPr>
          <p:nvPr>
            <p:ph type="title" hasCustomPrompt="1"/>
          </p:nvPr>
        </p:nvSpPr>
        <p:spPr>
          <a:xfrm>
            <a:off x="505249" y="1167116"/>
            <a:ext cx="6643063" cy="826861"/>
          </a:xfrm>
          <a:prstGeom prst="rect">
            <a:avLst/>
          </a:prstGeom>
        </p:spPr>
        <p:txBody>
          <a:bodyPr anchor="t"/>
          <a:lstStyle>
            <a:lvl1pPr>
              <a:defRPr sz="3200">
                <a:solidFill>
                  <a:srgbClr val="182952"/>
                </a:solidFill>
                <a:latin typeface="Neue Plak Wide Black" panose="020B0A07030202020204" pitchFamily="34" charset="0"/>
              </a:defRPr>
            </a:lvl1pPr>
          </a:lstStyle>
          <a:p>
            <a:r>
              <a:rPr lang="de-DE" dirty="0"/>
              <a:t>Überschrift</a:t>
            </a:r>
          </a:p>
        </p:txBody>
      </p:sp>
      <p:sp>
        <p:nvSpPr>
          <p:cNvPr id="9" name="Textplatzhalter 8">
            <a:extLst>
              <a:ext uri="{FF2B5EF4-FFF2-40B4-BE49-F238E27FC236}">
                <a16:creationId xmlns:a16="http://schemas.microsoft.com/office/drawing/2014/main" id="{429C4A1D-9F88-7832-AD52-A9C32D22EC25}"/>
              </a:ext>
            </a:extLst>
          </p:cNvPr>
          <p:cNvSpPr>
            <a:spLocks noGrp="1"/>
          </p:cNvSpPr>
          <p:nvPr>
            <p:ph type="body" sz="quarter" idx="12"/>
          </p:nvPr>
        </p:nvSpPr>
        <p:spPr>
          <a:xfrm>
            <a:off x="505250" y="2208592"/>
            <a:ext cx="6643062" cy="4380489"/>
          </a:xfrm>
          <a:prstGeom prst="rect">
            <a:avLst/>
          </a:prstGeom>
        </p:spPr>
        <p:txBody>
          <a:bodyPr>
            <a:normAutofit/>
          </a:bodyPr>
          <a:lstStyle>
            <a:lvl1pPr>
              <a:defRPr sz="2400">
                <a:solidFill>
                  <a:schemeClr val="tx1"/>
                </a:solidFill>
                <a:latin typeface="FreightText Pro Book" panose="02000603060000020004" pitchFamily="50" charset="0"/>
              </a:defRPr>
            </a:lvl1pPr>
          </a:lstStyle>
          <a:p>
            <a:pPr lvl="0"/>
            <a:endParaRPr lang="de-DE" dirty="0"/>
          </a:p>
        </p:txBody>
      </p:sp>
      <p:sp>
        <p:nvSpPr>
          <p:cNvPr id="6" name="Bildplatzhalter 5">
            <a:extLst>
              <a:ext uri="{FF2B5EF4-FFF2-40B4-BE49-F238E27FC236}">
                <a16:creationId xmlns:a16="http://schemas.microsoft.com/office/drawing/2014/main" id="{2EFCE420-E2E7-8C22-F727-DABBCE062D06}"/>
              </a:ext>
            </a:extLst>
          </p:cNvPr>
          <p:cNvSpPr>
            <a:spLocks noGrp="1"/>
          </p:cNvSpPr>
          <p:nvPr>
            <p:ph type="pic" sz="quarter" idx="13"/>
          </p:nvPr>
        </p:nvSpPr>
        <p:spPr>
          <a:xfrm>
            <a:off x="7591425" y="952500"/>
            <a:ext cx="4600575" cy="5905500"/>
          </a:xfrm>
          <a:prstGeom prst="rect">
            <a:avLst/>
          </a:prstGeom>
        </p:spPr>
        <p:txBody>
          <a:bodyPr/>
          <a:lstStyle/>
          <a:p>
            <a:endParaRPr lang="de-DE"/>
          </a:p>
        </p:txBody>
      </p:sp>
      <p:pic>
        <p:nvPicPr>
          <p:cNvPr id="3" name="Grafik 2" descr="Ein Bild, das Text, Screenshot, Schrift, Grafiken enthält.&#10;&#10;Automatisch generierte Beschreibung">
            <a:extLst>
              <a:ext uri="{FF2B5EF4-FFF2-40B4-BE49-F238E27FC236}">
                <a16:creationId xmlns:a16="http://schemas.microsoft.com/office/drawing/2014/main" id="{DDF8853A-65E6-15EF-1757-8BE464F14FD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pic>
        <p:nvPicPr>
          <p:cNvPr id="11" name="Grafik 10" descr="Ein Bild, das Grafiken, Screenshot, Schrift, Grafikdesign enthält.&#10;&#10;Automatisch generierte Beschreibung">
            <a:extLst>
              <a:ext uri="{FF2B5EF4-FFF2-40B4-BE49-F238E27FC236}">
                <a16:creationId xmlns:a16="http://schemas.microsoft.com/office/drawing/2014/main" id="{2D967D00-B118-5702-9595-381305BE32F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spTree>
    <p:extLst>
      <p:ext uri="{BB962C8B-B14F-4D97-AF65-F5344CB8AC3E}">
        <p14:creationId xmlns:p14="http://schemas.microsoft.com/office/powerpoint/2010/main" val="767083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Abschnittswechsel/Strukturfolie">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667CE1CA-718D-1351-152F-885021239BE3}"/>
              </a:ext>
            </a:extLst>
          </p:cNvPr>
          <p:cNvSpPr/>
          <p:nvPr userDrawn="1"/>
        </p:nvSpPr>
        <p:spPr>
          <a:xfrm>
            <a:off x="422694" y="942975"/>
            <a:ext cx="11395495" cy="5484432"/>
          </a:xfrm>
          <a:prstGeom prst="rect">
            <a:avLst/>
          </a:prstGeom>
          <a:solidFill>
            <a:srgbClr val="0044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platzhalter 6">
            <a:extLst>
              <a:ext uri="{FF2B5EF4-FFF2-40B4-BE49-F238E27FC236}">
                <a16:creationId xmlns:a16="http://schemas.microsoft.com/office/drawing/2014/main" id="{579236BB-83ED-EF78-7C71-33AD99373B28}"/>
              </a:ext>
            </a:extLst>
          </p:cNvPr>
          <p:cNvSpPr>
            <a:spLocks noGrp="1"/>
          </p:cNvSpPr>
          <p:nvPr>
            <p:ph type="body" sz="quarter" idx="11" hasCustomPrompt="1"/>
          </p:nvPr>
        </p:nvSpPr>
        <p:spPr>
          <a:xfrm>
            <a:off x="1883568" y="2244725"/>
            <a:ext cx="8424862" cy="2368550"/>
          </a:xfrm>
        </p:spPr>
        <p:txBody>
          <a:bodyPr anchor="ctr">
            <a:normAutofit/>
          </a:bodyPr>
          <a:lstStyle>
            <a:lvl1pPr marL="0" indent="0" algn="ctr">
              <a:buNone/>
              <a:defRPr sz="3600">
                <a:solidFill>
                  <a:schemeClr val="bg1"/>
                </a:solidFill>
                <a:latin typeface="Neue Plak Wide Black" panose="020B0A07030202020204" pitchFamily="34" charset="77"/>
              </a:defRPr>
            </a:lvl1pPr>
          </a:lstStyle>
          <a:p>
            <a:pPr lvl="0"/>
            <a:r>
              <a:rPr lang="de-DE" dirty="0">
                <a:latin typeface="Neue Plak Wide Black" panose="020B0A07030202020204" pitchFamily="34" charset="77"/>
              </a:rPr>
              <a:t>Aufgabe/Frage?</a:t>
            </a:r>
            <a:endParaRPr lang="de-DE" dirty="0"/>
          </a:p>
        </p:txBody>
      </p:sp>
      <p:pic>
        <p:nvPicPr>
          <p:cNvPr id="2" name="Grafik 1" descr="Ein Bild, das Grafiken, Screenshot, Schrift, Grafikdesign enthält.&#10;&#10;Automatisch generierte Beschreibung">
            <a:extLst>
              <a:ext uri="{FF2B5EF4-FFF2-40B4-BE49-F238E27FC236}">
                <a16:creationId xmlns:a16="http://schemas.microsoft.com/office/drawing/2014/main" id="{42AB68D7-4950-EBF7-E09A-62B25DDCD3C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pic>
        <p:nvPicPr>
          <p:cNvPr id="9" name="Grafik 8" descr="Ein Bild, das Text, Screenshot, Schrift, Grafiken enthält.&#10;&#10;Automatisch generierte Beschreibung">
            <a:extLst>
              <a:ext uri="{FF2B5EF4-FFF2-40B4-BE49-F238E27FC236}">
                <a16:creationId xmlns:a16="http://schemas.microsoft.com/office/drawing/2014/main" id="{482A4C68-A791-2B77-42D3-0B180049546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spTree>
    <p:extLst>
      <p:ext uri="{BB962C8B-B14F-4D97-AF65-F5344CB8AC3E}">
        <p14:creationId xmlns:p14="http://schemas.microsoft.com/office/powerpoint/2010/main" val="3684416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Aufgabe/Frage">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8938FD85-6981-67C7-2CE1-87BBE6F6E997}"/>
              </a:ext>
            </a:extLst>
          </p:cNvPr>
          <p:cNvSpPr/>
          <p:nvPr userDrawn="1"/>
        </p:nvSpPr>
        <p:spPr>
          <a:xfrm>
            <a:off x="422694" y="942975"/>
            <a:ext cx="11395495" cy="5484432"/>
          </a:xfrm>
          <a:prstGeom prst="rect">
            <a:avLst/>
          </a:prstGeom>
          <a:solidFill>
            <a:srgbClr val="0088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4">
            <a:extLst>
              <a:ext uri="{FF2B5EF4-FFF2-40B4-BE49-F238E27FC236}">
                <a16:creationId xmlns:a16="http://schemas.microsoft.com/office/drawing/2014/main" id="{A6936B9F-A779-496C-6316-3F0E34F39B09}"/>
              </a:ext>
            </a:extLst>
          </p:cNvPr>
          <p:cNvSpPr>
            <a:spLocks noGrp="1"/>
          </p:cNvSpPr>
          <p:nvPr>
            <p:ph type="body" sz="quarter" idx="11" hasCustomPrompt="1"/>
          </p:nvPr>
        </p:nvSpPr>
        <p:spPr>
          <a:xfrm>
            <a:off x="1097622" y="1510761"/>
            <a:ext cx="9996756" cy="4253501"/>
          </a:xfrm>
        </p:spPr>
        <p:txBody>
          <a:bodyPr>
            <a:normAutofit/>
          </a:bodyPr>
          <a:lstStyle>
            <a:lvl1pPr marL="0" indent="0">
              <a:buNone/>
              <a:defRPr sz="3600">
                <a:solidFill>
                  <a:schemeClr val="bg1"/>
                </a:solidFill>
                <a:latin typeface="Neue Plak Wide Black" panose="020B0A07030202020204"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latin typeface="Neue Plak Wide Black" panose="020B0A07030202020204" pitchFamily="34" charset="77"/>
              </a:rPr>
              <a:t>Frage z.B. </a:t>
            </a:r>
            <a:r>
              <a:rPr kumimoji="0" lang="de-DE" sz="3600" b="1" i="0" u="none" strike="noStrike" kern="1200" cap="none" spc="0" normalizeH="0" baseline="0" noProof="0" dirty="0">
                <a:ln>
                  <a:noFill/>
                </a:ln>
                <a:solidFill>
                  <a:srgbClr val="182851"/>
                </a:solidFill>
                <a:effectLst/>
                <a:uLnTx/>
                <a:uFillTx/>
                <a:latin typeface="Neue Plak Wide Black" panose="020B0504030202020204" pitchFamily="34" charset="77"/>
                <a:ea typeface="+mn-ea"/>
                <a:cs typeface="+mn-cs"/>
              </a:rPr>
              <a:t>Was braucht es, </a:t>
            </a:r>
            <a:br>
              <a:rPr kumimoji="0" lang="de-DE" sz="3600" b="1" i="0" u="none" strike="noStrike" kern="1200" cap="none" spc="0" normalizeH="0" baseline="0" noProof="0" dirty="0">
                <a:ln>
                  <a:noFill/>
                </a:ln>
                <a:solidFill>
                  <a:srgbClr val="182851"/>
                </a:solidFill>
                <a:effectLst/>
                <a:uLnTx/>
                <a:uFillTx/>
                <a:latin typeface="Neue Plak Wide Black" panose="020B0504030202020204" pitchFamily="34" charset="77"/>
                <a:ea typeface="+mn-ea"/>
                <a:cs typeface="+mn-cs"/>
              </a:rPr>
            </a:br>
            <a:r>
              <a:rPr kumimoji="0" lang="de-DE" sz="3600" b="1" i="0" u="none" strike="noStrike" kern="1200" cap="none" spc="0" normalizeH="0" baseline="0" noProof="0" dirty="0">
                <a:ln>
                  <a:noFill/>
                </a:ln>
                <a:solidFill>
                  <a:srgbClr val="182851"/>
                </a:solidFill>
                <a:effectLst/>
                <a:uLnTx/>
                <a:uFillTx/>
                <a:latin typeface="Neue Plak Wide Black" panose="020B0504030202020204" pitchFamily="34" charset="77"/>
                <a:ea typeface="+mn-ea"/>
                <a:cs typeface="+mn-cs"/>
              </a:rPr>
              <a:t>um diese Herausforderungen anzugehen, Verantwortung </a:t>
            </a:r>
            <a:br>
              <a:rPr kumimoji="0" lang="de-DE" sz="3600" b="1" i="0" u="none" strike="noStrike" kern="1200" cap="none" spc="0" normalizeH="0" baseline="0" noProof="0" dirty="0">
                <a:ln>
                  <a:noFill/>
                </a:ln>
                <a:solidFill>
                  <a:srgbClr val="182851"/>
                </a:solidFill>
                <a:effectLst/>
                <a:uLnTx/>
                <a:uFillTx/>
                <a:latin typeface="Neue Plak Wide Black" panose="020B0504030202020204" pitchFamily="34" charset="77"/>
                <a:ea typeface="+mn-ea"/>
                <a:cs typeface="+mn-cs"/>
              </a:rPr>
            </a:br>
            <a:r>
              <a:rPr kumimoji="0" lang="de-DE" sz="3600" b="1" i="0" u="none" strike="noStrike" kern="1200" cap="none" spc="0" normalizeH="0" baseline="0" noProof="0" dirty="0">
                <a:ln>
                  <a:noFill/>
                </a:ln>
                <a:solidFill>
                  <a:srgbClr val="182851"/>
                </a:solidFill>
                <a:effectLst/>
                <a:uLnTx/>
                <a:uFillTx/>
                <a:latin typeface="Neue Plak Wide Black" panose="020B0504030202020204" pitchFamily="34" charset="77"/>
                <a:ea typeface="+mn-ea"/>
                <a:cs typeface="+mn-cs"/>
              </a:rPr>
              <a:t>zu übernehmen </a:t>
            </a:r>
            <a:br>
              <a:rPr kumimoji="0" lang="de-DE" sz="3600" b="1" i="0" u="none" strike="noStrike" kern="1200" cap="none" spc="0" normalizeH="0" baseline="0" noProof="0" dirty="0">
                <a:ln>
                  <a:noFill/>
                </a:ln>
                <a:solidFill>
                  <a:srgbClr val="182851"/>
                </a:solidFill>
                <a:effectLst/>
                <a:uLnTx/>
                <a:uFillTx/>
                <a:latin typeface="Neue Plak Wide Black" panose="020B0504030202020204" pitchFamily="34" charset="77"/>
                <a:ea typeface="+mn-ea"/>
                <a:cs typeface="+mn-cs"/>
              </a:rPr>
            </a:br>
            <a:r>
              <a:rPr kumimoji="0" lang="de-DE" sz="3600" b="1" i="0" u="none" strike="noStrike" kern="1200" cap="none" spc="0" normalizeH="0" baseline="0" noProof="0" dirty="0">
                <a:ln>
                  <a:noFill/>
                </a:ln>
                <a:solidFill>
                  <a:srgbClr val="182851"/>
                </a:solidFill>
                <a:effectLst/>
                <a:uLnTx/>
                <a:uFillTx/>
                <a:latin typeface="Neue Plak Wide Black" panose="020B0504030202020204" pitchFamily="34" charset="77"/>
                <a:ea typeface="+mn-ea"/>
                <a:cs typeface="+mn-cs"/>
              </a:rPr>
              <a:t>und sie zu lösen?</a:t>
            </a:r>
          </a:p>
          <a:p>
            <a:pPr lvl="0"/>
            <a:endParaRPr lang="de-DE" dirty="0"/>
          </a:p>
        </p:txBody>
      </p:sp>
      <p:pic>
        <p:nvPicPr>
          <p:cNvPr id="2" name="Grafik 1" descr="Ein Bild, das Text, Screenshot, Schrift, Grafiken enthält.&#10;&#10;Automatisch generierte Beschreibung">
            <a:extLst>
              <a:ext uri="{FF2B5EF4-FFF2-40B4-BE49-F238E27FC236}">
                <a16:creationId xmlns:a16="http://schemas.microsoft.com/office/drawing/2014/main" id="{CC15C311-4A2B-339F-6030-F7077807F00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pic>
        <p:nvPicPr>
          <p:cNvPr id="9" name="Grafik 8" descr="Ein Bild, das Grafiken, Screenshot, Schrift, Grafikdesign enthält.&#10;&#10;Automatisch generierte Beschreibung">
            <a:extLst>
              <a:ext uri="{FF2B5EF4-FFF2-40B4-BE49-F238E27FC236}">
                <a16:creationId xmlns:a16="http://schemas.microsoft.com/office/drawing/2014/main" id="{B5584395-E9DF-2397-DE50-16CC53A8D3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spTree>
    <p:extLst>
      <p:ext uri="{BB962C8B-B14F-4D97-AF65-F5344CB8AC3E}">
        <p14:creationId xmlns:p14="http://schemas.microsoft.com/office/powerpoint/2010/main" val="352617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use">
    <p:bg>
      <p:bgPr>
        <a:solidFill>
          <a:srgbClr val="E8EDF8"/>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CC38AC1A-A127-037F-E0A4-603BCD9E9BFD}"/>
              </a:ext>
            </a:extLst>
          </p:cNvPr>
          <p:cNvSpPr/>
          <p:nvPr userDrawn="1"/>
        </p:nvSpPr>
        <p:spPr>
          <a:xfrm>
            <a:off x="916110" y="1790189"/>
            <a:ext cx="10359777" cy="10135621"/>
          </a:xfrm>
          <a:prstGeom prst="ellipse">
            <a:avLst/>
          </a:prstGeom>
          <a:solidFill>
            <a:srgbClr val="0044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5BD622B2-C5DF-0BA4-8A36-1D4E97C5E862}"/>
              </a:ext>
            </a:extLst>
          </p:cNvPr>
          <p:cNvSpPr txBox="1"/>
          <p:nvPr userDrawn="1"/>
        </p:nvSpPr>
        <p:spPr>
          <a:xfrm>
            <a:off x="3589562" y="4730282"/>
            <a:ext cx="5012872" cy="707886"/>
          </a:xfrm>
          <a:prstGeom prst="rect">
            <a:avLst/>
          </a:prstGeom>
          <a:noFill/>
        </p:spPr>
        <p:txBody>
          <a:bodyPr wrap="square" rtlCol="0">
            <a:spAutoFit/>
          </a:bodyPr>
          <a:lstStyle/>
          <a:p>
            <a:pPr algn="ctr"/>
            <a:r>
              <a:rPr lang="de-DE" sz="4000" dirty="0">
                <a:solidFill>
                  <a:schemeClr val="bg1"/>
                </a:solidFill>
                <a:latin typeface="Neue Plak Wide Black" panose="020B0A07030202020204" pitchFamily="34" charset="77"/>
              </a:rPr>
              <a:t>Pause</a:t>
            </a:r>
          </a:p>
        </p:txBody>
      </p:sp>
      <p:pic>
        <p:nvPicPr>
          <p:cNvPr id="12" name="Grafik 11" descr="Kaffee mit einfarbiger Füllung">
            <a:extLst>
              <a:ext uri="{FF2B5EF4-FFF2-40B4-BE49-F238E27FC236}">
                <a16:creationId xmlns:a16="http://schemas.microsoft.com/office/drawing/2014/main" id="{605B049B-6185-1F1A-2C95-D6796E37DF1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2185" y="3230245"/>
            <a:ext cx="1347629" cy="1347629"/>
          </a:xfrm>
          <a:prstGeom prst="rect">
            <a:avLst/>
          </a:prstGeom>
        </p:spPr>
      </p:pic>
      <p:pic>
        <p:nvPicPr>
          <p:cNvPr id="2" name="Grafik 1" descr="Ein Bild, das Text, Screenshot, Schrift, Grafiken enthält.&#10;&#10;Automatisch generierte Beschreibung">
            <a:extLst>
              <a:ext uri="{FF2B5EF4-FFF2-40B4-BE49-F238E27FC236}">
                <a16:creationId xmlns:a16="http://schemas.microsoft.com/office/drawing/2014/main" id="{0289906A-AA64-80B5-2777-513E6E94E67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pic>
        <p:nvPicPr>
          <p:cNvPr id="8" name="Grafik 7" descr="Ein Bild, das Grafiken, Screenshot, Schrift, Grafikdesign enthält.&#10;&#10;Automatisch generierte Beschreibung">
            <a:extLst>
              <a:ext uri="{FF2B5EF4-FFF2-40B4-BE49-F238E27FC236}">
                <a16:creationId xmlns:a16="http://schemas.microsoft.com/office/drawing/2014/main" id="{F4AC7C5F-8DB6-3693-16A7-4FB61118823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spTree>
    <p:extLst>
      <p:ext uri="{BB962C8B-B14F-4D97-AF65-F5344CB8AC3E}">
        <p14:creationId xmlns:p14="http://schemas.microsoft.com/office/powerpoint/2010/main" val="634001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bschnittswechsel, Frage, Diskussion">
    <p:bg>
      <p:bgPr>
        <a:solidFill>
          <a:srgbClr val="E8EDF8"/>
        </a:solidFill>
        <a:effectLst/>
      </p:bgPr>
    </p:bg>
    <p:spTree>
      <p:nvGrpSpPr>
        <p:cNvPr id="1" name=""/>
        <p:cNvGrpSpPr/>
        <p:nvPr/>
      </p:nvGrpSpPr>
      <p:grpSpPr>
        <a:xfrm>
          <a:off x="0" y="0"/>
          <a:ext cx="0" cy="0"/>
          <a:chOff x="0" y="0"/>
          <a:chExt cx="0" cy="0"/>
        </a:xfrm>
      </p:grpSpPr>
      <p:sp>
        <p:nvSpPr>
          <p:cNvPr id="11" name="Oval 3">
            <a:extLst>
              <a:ext uri="{FF2B5EF4-FFF2-40B4-BE49-F238E27FC236}">
                <a16:creationId xmlns:a16="http://schemas.microsoft.com/office/drawing/2014/main" id="{4C7C5CA4-A2C5-786C-705B-1E2900BB9CF3}"/>
              </a:ext>
            </a:extLst>
          </p:cNvPr>
          <p:cNvSpPr/>
          <p:nvPr userDrawn="1"/>
        </p:nvSpPr>
        <p:spPr>
          <a:xfrm>
            <a:off x="916110" y="1790189"/>
            <a:ext cx="10359777" cy="10135621"/>
          </a:xfrm>
          <a:prstGeom prst="ellipse">
            <a:avLst/>
          </a:prstGeom>
          <a:solidFill>
            <a:srgbClr val="0088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descr="Ein Bild, das Text, Screenshot, Schrift, Grafiken enthält.&#10;&#10;Automatisch generierte Beschreibung">
            <a:extLst>
              <a:ext uri="{FF2B5EF4-FFF2-40B4-BE49-F238E27FC236}">
                <a16:creationId xmlns:a16="http://schemas.microsoft.com/office/drawing/2014/main" id="{66CA15AB-3380-FA92-683D-F1E347D6174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84547"/>
            <a:ext cx="2479260" cy="619815"/>
          </a:xfrm>
          <a:prstGeom prst="rect">
            <a:avLst/>
          </a:prstGeom>
        </p:spPr>
      </p:pic>
      <p:pic>
        <p:nvPicPr>
          <p:cNvPr id="6" name="Grafik 5" descr="Ein Bild, das Grafiken, Screenshot, Schrift, Grafikdesign enthält.&#10;&#10;Automatisch generierte Beschreibung">
            <a:extLst>
              <a:ext uri="{FF2B5EF4-FFF2-40B4-BE49-F238E27FC236}">
                <a16:creationId xmlns:a16="http://schemas.microsoft.com/office/drawing/2014/main" id="{E828A12A-D62C-22A1-54C8-C84D330A297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14012" y="184547"/>
            <a:ext cx="1319865" cy="590466"/>
          </a:xfrm>
          <a:prstGeom prst="rect">
            <a:avLst/>
          </a:prstGeom>
        </p:spPr>
      </p:pic>
      <p:sp>
        <p:nvSpPr>
          <p:cNvPr id="2" name="Textplatzhalter 6">
            <a:extLst>
              <a:ext uri="{FF2B5EF4-FFF2-40B4-BE49-F238E27FC236}">
                <a16:creationId xmlns:a16="http://schemas.microsoft.com/office/drawing/2014/main" id="{74BE0BB1-D9C4-048B-FBC2-A63C6C158EF2}"/>
              </a:ext>
            </a:extLst>
          </p:cNvPr>
          <p:cNvSpPr>
            <a:spLocks noGrp="1"/>
          </p:cNvSpPr>
          <p:nvPr>
            <p:ph type="body" sz="quarter" idx="11" hasCustomPrompt="1"/>
          </p:nvPr>
        </p:nvSpPr>
        <p:spPr>
          <a:xfrm>
            <a:off x="3491072" y="4116807"/>
            <a:ext cx="5209851" cy="1608322"/>
          </a:xfrm>
        </p:spPr>
        <p:txBody>
          <a:bodyPr anchor="ctr">
            <a:normAutofit/>
          </a:bodyPr>
          <a:lstStyle>
            <a:lvl1pPr marL="0" indent="0" algn="ctr">
              <a:buNone/>
              <a:defRPr sz="3600">
                <a:solidFill>
                  <a:schemeClr val="bg1"/>
                </a:solidFill>
                <a:latin typeface="Neue Plak Wide Black" panose="020B0A07030202020204" pitchFamily="34" charset="77"/>
              </a:defRPr>
            </a:lvl1pPr>
          </a:lstStyle>
          <a:p>
            <a:pPr lvl="0"/>
            <a:r>
              <a:rPr lang="de-DE" dirty="0">
                <a:latin typeface="Neue Plak Wide Black" panose="020B0A07030202020204" pitchFamily="34" charset="77"/>
              </a:rPr>
              <a:t>Text</a:t>
            </a:r>
            <a:endParaRPr lang="de-DE" dirty="0"/>
          </a:p>
        </p:txBody>
      </p:sp>
    </p:spTree>
    <p:extLst>
      <p:ext uri="{BB962C8B-B14F-4D97-AF65-F5344CB8AC3E}">
        <p14:creationId xmlns:p14="http://schemas.microsoft.com/office/powerpoint/2010/main" val="4014889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2D3DD6B-F7AE-3B75-332A-526E7FBBAE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39878955-9F8B-63FA-2EC3-8F48ED2415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E3BC6AA-FF0F-68F5-DC68-7BE8F56ED7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E5B1136-8DAE-44E8-A6C5-7E6277784DE2}" type="datetimeFigureOut">
              <a:rPr lang="de-DE" smtClean="0"/>
              <a:t>22.04.2026</a:t>
            </a:fld>
            <a:endParaRPr lang="de-DE"/>
          </a:p>
        </p:txBody>
      </p:sp>
      <p:sp>
        <p:nvSpPr>
          <p:cNvPr id="5" name="Fußzeilenplatzhalter 4">
            <a:extLst>
              <a:ext uri="{FF2B5EF4-FFF2-40B4-BE49-F238E27FC236}">
                <a16:creationId xmlns:a16="http://schemas.microsoft.com/office/drawing/2014/main" id="{2C2078B2-C8B8-ABE2-012C-364D973294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Foliennummernplatzhalter 5">
            <a:extLst>
              <a:ext uri="{FF2B5EF4-FFF2-40B4-BE49-F238E27FC236}">
                <a16:creationId xmlns:a16="http://schemas.microsoft.com/office/drawing/2014/main" id="{E010AED6-CFA7-6BAD-2C19-3BD15E698A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A24244E-B661-401A-9D8E-0DB0BD4E1A7D}" type="slidenum">
              <a:rPr lang="de-DE" smtClean="0"/>
              <a:t>‹Nr.›</a:t>
            </a:fld>
            <a:endParaRPr lang="de-DE"/>
          </a:p>
        </p:txBody>
      </p:sp>
    </p:spTree>
    <p:extLst>
      <p:ext uri="{BB962C8B-B14F-4D97-AF65-F5344CB8AC3E}">
        <p14:creationId xmlns:p14="http://schemas.microsoft.com/office/powerpoint/2010/main" val="349716224"/>
      </p:ext>
    </p:extLst>
  </p:cSld>
  <p:clrMap bg1="lt1" tx1="dk1" bg2="lt2" tx2="dk2" accent1="accent1" accent2="accent2" accent3="accent3" accent4="accent4" accent5="accent5" accent6="accent6" hlink="hlink" folHlink="folHlink"/>
  <p:sldLayoutIdLst>
    <p:sldLayoutId id="2147483682" r:id="rId1"/>
    <p:sldLayoutId id="2147483675" r:id="rId2"/>
    <p:sldLayoutId id="2147483676" r:id="rId3"/>
    <p:sldLayoutId id="2147483677" r:id="rId4"/>
    <p:sldLayoutId id="2147483678" r:id="rId5"/>
    <p:sldLayoutId id="2147483664" r:id="rId6"/>
    <p:sldLayoutId id="2147483661" r:id="rId7"/>
    <p:sldLayoutId id="2147483681" r:id="rId8"/>
    <p:sldLayoutId id="2147483670"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8.pn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20.xml"/><Relationship Id="rId4" Type="http://schemas.openxmlformats.org/officeDocument/2006/relationships/image" Target="../media/image19.emf"/></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21.xml"/><Relationship Id="rId4" Type="http://schemas.openxmlformats.org/officeDocument/2006/relationships/image" Target="../media/image20.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22.xml"/><Relationship Id="rId4" Type="http://schemas.openxmlformats.org/officeDocument/2006/relationships/image" Target="../media/image21.em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3.xml"/><Relationship Id="rId4" Type="http://schemas.openxmlformats.org/officeDocument/2006/relationships/image" Target="../media/image21.em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24.xml"/><Relationship Id="rId4" Type="http://schemas.openxmlformats.org/officeDocument/2006/relationships/image" Target="../media/image21.em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27.xml"/><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24.jpeg"/><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9.xml"/><Relationship Id="rId6" Type="http://schemas.openxmlformats.org/officeDocument/2006/relationships/hyperlink" Target="https://www.bauhandwerk.de/artikel/bhw_2014-10_Stampflehmbau_nach_Plaenen_von_Herzog_de_Meuron_fuer_Ricola_in_Laufen-2120058.html" TargetMode="External"/><Relationship Id="rId5" Type="http://schemas.openxmlformats.org/officeDocument/2006/relationships/image" Target="../media/image26.jpeg"/><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30.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29.jpeg"/><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28.xml"/><Relationship Id="rId7" Type="http://schemas.openxmlformats.org/officeDocument/2006/relationships/image" Target="../media/image33.jpeg"/><Relationship Id="rId2" Type="http://schemas.openxmlformats.org/officeDocument/2006/relationships/slideLayout" Target="../slideLayouts/slideLayout4.xml"/><Relationship Id="rId1" Type="http://schemas.openxmlformats.org/officeDocument/2006/relationships/tags" Target="../tags/tag3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4.xml"/><Relationship Id="rId4" Type="http://schemas.openxmlformats.org/officeDocument/2006/relationships/image" Target="../media/image21.emf"/></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9.emf"/><Relationship Id="rId4" Type="http://schemas.openxmlformats.org/officeDocument/2006/relationships/image" Target="../media/image35.emf"/></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7.xml"/><Relationship Id="rId4" Type="http://schemas.openxmlformats.org/officeDocument/2006/relationships/image" Target="../media/image36.emf"/></Relationships>
</file>

<file path=ppt/slides/_rels/slide3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slideLayout" Target="../slideLayouts/slideLayout4.xml"/><Relationship Id="rId1" Type="http://schemas.openxmlformats.org/officeDocument/2006/relationships/tags" Target="../tags/tag38.xml"/></Relationships>
</file>

<file path=ppt/slides/_rels/slide3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slideLayout" Target="../slideLayouts/slideLayout4.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40.xml"/><Relationship Id="rId4" Type="http://schemas.openxmlformats.org/officeDocument/2006/relationships/image" Target="../media/image36.e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slideLayout" Target="../slideLayouts/slideLayout4.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xml"/><Relationship Id="rId1" Type="http://schemas.openxmlformats.org/officeDocument/2006/relationships/tags" Target="../tags/tag43.xml"/><Relationship Id="rId4" Type="http://schemas.openxmlformats.org/officeDocument/2006/relationships/image" Target="../media/image37.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5.xml"/><Relationship Id="rId1" Type="http://schemas.openxmlformats.org/officeDocument/2006/relationships/tags" Target="../tags/tag44.xml"/><Relationship Id="rId4" Type="http://schemas.openxmlformats.org/officeDocument/2006/relationships/image" Target="../media/image38.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5.xml"/><Relationship Id="rId1" Type="http://schemas.openxmlformats.org/officeDocument/2006/relationships/tags" Target="../tags/tag45.xml"/><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4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4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xml"/><Relationship Id="rId1" Type="http://schemas.openxmlformats.org/officeDocument/2006/relationships/tags" Target="../tags/tag4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5.xml"/><Relationship Id="rId1" Type="http://schemas.openxmlformats.org/officeDocument/2006/relationships/tags" Target="../tags/tag49.xml"/><Relationship Id="rId4" Type="http://schemas.openxmlformats.org/officeDocument/2006/relationships/image" Target="../media/image40.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tags" Target="../tags/tag50.xml"/><Relationship Id="rId5" Type="http://schemas.openxmlformats.org/officeDocument/2006/relationships/image" Target="../media/image42.jpeg"/><Relationship Id="rId4" Type="http://schemas.openxmlformats.org/officeDocument/2006/relationships/image" Target="../media/image4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xml"/><Relationship Id="rId1" Type="http://schemas.openxmlformats.org/officeDocument/2006/relationships/tags" Target="../tags/tag51.xml"/><Relationship Id="rId5" Type="http://schemas.openxmlformats.org/officeDocument/2006/relationships/image" Target="../media/image44.jpeg"/><Relationship Id="rId4" Type="http://schemas.openxmlformats.org/officeDocument/2006/relationships/image" Target="../media/image43.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5.xml"/><Relationship Id="rId1" Type="http://schemas.openxmlformats.org/officeDocument/2006/relationships/tags" Target="../tags/tag52.xml"/><Relationship Id="rId4" Type="http://schemas.openxmlformats.org/officeDocument/2006/relationships/image" Target="../media/image45.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xml"/><Relationship Id="rId1" Type="http://schemas.openxmlformats.org/officeDocument/2006/relationships/tags" Target="../tags/tag53.xml"/><Relationship Id="rId5" Type="http://schemas.openxmlformats.org/officeDocument/2006/relationships/image" Target="../media/image47.jpeg"/><Relationship Id="rId4" Type="http://schemas.openxmlformats.org/officeDocument/2006/relationships/image" Target="../media/image46.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5.xml"/><Relationship Id="rId1" Type="http://schemas.openxmlformats.org/officeDocument/2006/relationships/tags" Target="../tags/tag54.xml"/><Relationship Id="rId4" Type="http://schemas.openxmlformats.org/officeDocument/2006/relationships/image" Target="../media/image48.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4.xml"/><Relationship Id="rId1" Type="http://schemas.openxmlformats.org/officeDocument/2006/relationships/tags" Target="../tags/tag55.xml"/><Relationship Id="rId5" Type="http://schemas.openxmlformats.org/officeDocument/2006/relationships/image" Target="../media/image50.jpeg"/><Relationship Id="rId4" Type="http://schemas.openxmlformats.org/officeDocument/2006/relationships/image" Target="../media/image49.jpe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56.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4.xml"/><Relationship Id="rId1" Type="http://schemas.openxmlformats.org/officeDocument/2006/relationships/tags" Target="../tags/tag57.xml"/><Relationship Id="rId4" Type="http://schemas.openxmlformats.org/officeDocument/2006/relationships/image" Target="../media/image21.emf"/></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4.xml"/><Relationship Id="rId1" Type="http://schemas.openxmlformats.org/officeDocument/2006/relationships/tags" Target="../tags/tag58.xml"/><Relationship Id="rId5" Type="http://schemas.openxmlformats.org/officeDocument/2006/relationships/image" Target="../media/image19.emf"/><Relationship Id="rId4" Type="http://schemas.openxmlformats.org/officeDocument/2006/relationships/image" Target="../media/image35.emf"/></Relationships>
</file>

<file path=ppt/slides/_rels/slide5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50.xml"/><Relationship Id="rId7" Type="http://schemas.openxmlformats.org/officeDocument/2006/relationships/image" Target="../media/image54.png"/><Relationship Id="rId2" Type="http://schemas.openxmlformats.org/officeDocument/2006/relationships/slideLayout" Target="../slideLayouts/slideLayout4.xml"/><Relationship Id="rId1" Type="http://schemas.openxmlformats.org/officeDocument/2006/relationships/tags" Target="../tags/tag5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4.xml"/><Relationship Id="rId1" Type="http://schemas.openxmlformats.org/officeDocument/2006/relationships/tags" Target="../tags/tag60.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6.xml"/><Relationship Id="rId1" Type="http://schemas.openxmlformats.org/officeDocument/2006/relationships/tags" Target="../tags/tag61.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5.xml"/><Relationship Id="rId1" Type="http://schemas.openxmlformats.org/officeDocument/2006/relationships/tags" Target="../tags/tag62.xml"/><Relationship Id="rId4" Type="http://schemas.openxmlformats.org/officeDocument/2006/relationships/image" Target="../media/image57.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4.xml"/><Relationship Id="rId1" Type="http://schemas.openxmlformats.org/officeDocument/2006/relationships/tags" Target="../tags/tag63.xml"/><Relationship Id="rId5" Type="http://schemas.openxmlformats.org/officeDocument/2006/relationships/image" Target="../media/image59.jpeg"/><Relationship Id="rId4" Type="http://schemas.openxmlformats.org/officeDocument/2006/relationships/image" Target="../media/image58.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4.xml"/><Relationship Id="rId1" Type="http://schemas.openxmlformats.org/officeDocument/2006/relationships/tags" Target="../tags/tag64.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gif"/></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4.xml"/><Relationship Id="rId1" Type="http://schemas.openxmlformats.org/officeDocument/2006/relationships/tags" Target="../tags/tag65.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5.xml"/><Relationship Id="rId1" Type="http://schemas.openxmlformats.org/officeDocument/2006/relationships/tags" Target="../tags/tag66.xml"/><Relationship Id="rId4" Type="http://schemas.openxmlformats.org/officeDocument/2006/relationships/image" Target="../media/image66.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4.xml"/><Relationship Id="rId1" Type="http://schemas.openxmlformats.org/officeDocument/2006/relationships/tags" Target="../tags/tag67.xml"/><Relationship Id="rId5" Type="http://schemas.openxmlformats.org/officeDocument/2006/relationships/image" Target="../media/image68.jpeg"/><Relationship Id="rId4" Type="http://schemas.openxmlformats.org/officeDocument/2006/relationships/image" Target="../media/image67.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tags" Target="../tags/tag68.xml"/></Relationships>
</file>

<file path=ppt/slides/_rels/slide6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2.xml"/><Relationship Id="rId1" Type="http://schemas.openxmlformats.org/officeDocument/2006/relationships/tags" Target="../tags/tag69.xml"/><Relationship Id="rId5" Type="http://schemas.openxmlformats.org/officeDocument/2006/relationships/image" Target="../media/image13.emf"/><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52E17-D8C4-36BB-9CE8-CC79226CF089}"/>
            </a:ext>
          </a:extLst>
        </p:cNvPr>
        <p:cNvGrpSpPr/>
        <p:nvPr/>
      </p:nvGrpSpPr>
      <p:grpSpPr>
        <a:xfrm>
          <a:off x="0" y="0"/>
          <a:ext cx="0" cy="0"/>
          <a:chOff x="0" y="0"/>
          <a:chExt cx="0" cy="0"/>
        </a:xfrm>
      </p:grpSpPr>
      <p:sp>
        <p:nvSpPr>
          <p:cNvPr id="13" name="Titel 12">
            <a:extLst>
              <a:ext uri="{FF2B5EF4-FFF2-40B4-BE49-F238E27FC236}">
                <a16:creationId xmlns:a16="http://schemas.microsoft.com/office/drawing/2014/main" id="{BA95510F-A3FD-C8A2-C887-EE92CB0E8264}"/>
              </a:ext>
            </a:extLst>
          </p:cNvPr>
          <p:cNvSpPr>
            <a:spLocks noGrp="1"/>
          </p:cNvSpPr>
          <p:nvPr>
            <p:ph type="title"/>
          </p:nvPr>
        </p:nvSpPr>
        <p:spPr>
          <a:xfrm>
            <a:off x="505251" y="1101286"/>
            <a:ext cx="5923696" cy="1969423"/>
          </a:xfrm>
        </p:spPr>
        <p:txBody>
          <a:bodyPr>
            <a:normAutofit/>
          </a:bodyPr>
          <a:lstStyle/>
          <a:p>
            <a:r>
              <a:rPr lang="de-DE" dirty="0"/>
              <a:t>Der Lebenszyklus eines Gebäudes - Kurzversion</a:t>
            </a:r>
          </a:p>
        </p:txBody>
      </p:sp>
      <p:sp>
        <p:nvSpPr>
          <p:cNvPr id="14" name="Textplatzhalter 13">
            <a:extLst>
              <a:ext uri="{FF2B5EF4-FFF2-40B4-BE49-F238E27FC236}">
                <a16:creationId xmlns:a16="http://schemas.microsoft.com/office/drawing/2014/main" id="{8AA44659-0F99-0534-4489-5C249C50F5A3}"/>
              </a:ext>
            </a:extLst>
          </p:cNvPr>
          <p:cNvSpPr>
            <a:spLocks noGrp="1" noRot="1" noMove="1" noResize="1" noEditPoints="1" noAdjustHandles="1" noChangeArrowheads="1" noChangeShapeType="1"/>
          </p:cNvSpPr>
          <p:nvPr>
            <p:ph type="body" sz="quarter" idx="13"/>
          </p:nvPr>
        </p:nvSpPr>
        <p:spPr>
          <a:xfrm>
            <a:off x="505251" y="3346531"/>
            <a:ext cx="5923695" cy="1149649"/>
          </a:xfrm>
        </p:spPr>
        <p:txBody>
          <a:bodyPr>
            <a:normAutofit fontScale="85000" lnSpcReduction="10000"/>
          </a:bodyPr>
          <a:lstStyle/>
          <a:p>
            <a:r>
              <a:rPr lang="de-DE" dirty="0"/>
              <a:t>Erstellt von</a:t>
            </a:r>
          </a:p>
          <a:p>
            <a:r>
              <a:rPr lang="de-DE" dirty="0"/>
              <a:t>Moritz </a:t>
            </a:r>
            <a:r>
              <a:rPr lang="de-DE" dirty="0" err="1"/>
              <a:t>Henes</a:t>
            </a:r>
            <a:r>
              <a:rPr lang="de-DE" dirty="0"/>
              <a:t>, Ammon Budde, Matthew Crabbe, Uwe Dziumbla, Mike Duhra, Andreas Schulz</a:t>
            </a:r>
          </a:p>
        </p:txBody>
      </p:sp>
      <p:sp>
        <p:nvSpPr>
          <p:cNvPr id="15" name="Textplatzhalter 14">
            <a:extLst>
              <a:ext uri="{FF2B5EF4-FFF2-40B4-BE49-F238E27FC236}">
                <a16:creationId xmlns:a16="http://schemas.microsoft.com/office/drawing/2014/main" id="{66DFAB92-9510-D5D6-461B-8A840FBC4F0F}"/>
              </a:ext>
            </a:extLst>
          </p:cNvPr>
          <p:cNvSpPr>
            <a:spLocks noGrp="1" noRot="1" noMove="1" noResize="1" noEditPoints="1" noAdjustHandles="1" noChangeArrowheads="1" noChangeShapeType="1"/>
          </p:cNvSpPr>
          <p:nvPr>
            <p:ph type="body" sz="quarter" idx="15"/>
          </p:nvPr>
        </p:nvSpPr>
        <p:spPr>
          <a:xfrm>
            <a:off x="505251" y="4772002"/>
            <a:ext cx="5923694" cy="473075"/>
          </a:xfrm>
        </p:spPr>
        <p:txBody>
          <a:bodyPr>
            <a:normAutofit fontScale="70000" lnSpcReduction="20000"/>
          </a:bodyPr>
          <a:lstStyle/>
          <a:p>
            <a:r>
              <a:rPr lang="de-DE" dirty="0"/>
              <a:t>Cottbus, 2025</a:t>
            </a:r>
          </a:p>
          <a:p>
            <a:r>
              <a:rPr lang="de-DE" dirty="0"/>
              <a:t>Lizenz: CC BY-NC 4.0 (keine kommerzielle Nutzung, Bearbeitung erlaubt, Autor*in nennen)</a:t>
            </a:r>
          </a:p>
          <a:p>
            <a:endParaRPr lang="de-DE" dirty="0"/>
          </a:p>
        </p:txBody>
      </p:sp>
      <p:pic>
        <p:nvPicPr>
          <p:cNvPr id="2" name="Picture Placeholder 1">
            <a:extLst>
              <a:ext uri="{FF2B5EF4-FFF2-40B4-BE49-F238E27FC236}">
                <a16:creationId xmlns:a16="http://schemas.microsoft.com/office/drawing/2014/main" id="{DA813252-B90B-7593-6622-B6B1491627FF}"/>
              </a:ext>
            </a:extLst>
          </p:cNvPr>
          <p:cNvPicPr>
            <a:picLocks noGrp="1" noChangeAspect="1"/>
          </p:cNvPicPr>
          <p:nvPr>
            <p:ph type="pic" sz="quarter" idx="16"/>
          </p:nvPr>
        </p:nvPicPr>
        <p:blipFill>
          <a:blip r:embed="rId4" cstate="email">
            <a:extLst>
              <a:ext uri="{28A0092B-C50C-407E-A947-70E740481C1C}">
                <a14:useLocalDpi xmlns:a14="http://schemas.microsoft.com/office/drawing/2010/main"/>
              </a:ext>
            </a:extLst>
          </a:blip>
          <a:srcRect/>
          <a:stretch/>
        </p:blipFill>
        <p:spPr>
          <a:xfrm>
            <a:off x="6842125" y="934224"/>
            <a:ext cx="5349875" cy="4634622"/>
          </a:xfrm>
        </p:spPr>
      </p:pic>
      <p:pic>
        <p:nvPicPr>
          <p:cNvPr id="7" name="Picture 6">
            <a:extLst>
              <a:ext uri="{FF2B5EF4-FFF2-40B4-BE49-F238E27FC236}">
                <a16:creationId xmlns:a16="http://schemas.microsoft.com/office/drawing/2014/main" id="{4394CE63-DA9A-48C9-1B2A-E22F259D482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772981" y="6081208"/>
            <a:ext cx="1507966" cy="378886"/>
          </a:xfrm>
          <a:prstGeom prst="rect">
            <a:avLst/>
          </a:prstGeom>
        </p:spPr>
      </p:pic>
      <p:pic>
        <p:nvPicPr>
          <p:cNvPr id="9" name="Picture 8">
            <a:extLst>
              <a:ext uri="{FF2B5EF4-FFF2-40B4-BE49-F238E27FC236}">
                <a16:creationId xmlns:a16="http://schemas.microsoft.com/office/drawing/2014/main" id="{08B0459B-6A21-B2CD-9513-4A2AFC93539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460580" y="6073571"/>
            <a:ext cx="507707" cy="378886"/>
          </a:xfrm>
          <a:prstGeom prst="rect">
            <a:avLst/>
          </a:prstGeom>
        </p:spPr>
      </p:pic>
      <p:sp>
        <p:nvSpPr>
          <p:cNvPr id="4" name="Textplatzhalter 2">
            <a:extLst>
              <a:ext uri="{FF2B5EF4-FFF2-40B4-BE49-F238E27FC236}">
                <a16:creationId xmlns:a16="http://schemas.microsoft.com/office/drawing/2014/main" id="{602524B5-C968-CFCF-7177-2EB940ADFDFE}"/>
              </a:ext>
            </a:extLst>
          </p:cNvPr>
          <p:cNvSpPr txBox="1">
            <a:spLocks/>
          </p:cNvSpPr>
          <p:nvPr/>
        </p:nvSpPr>
        <p:spPr>
          <a:xfrm>
            <a:off x="10291671" y="5691064"/>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Natural Building Lab </a:t>
            </a:r>
          </a:p>
        </p:txBody>
      </p:sp>
    </p:spTree>
    <p:custDataLst>
      <p:tags r:id="rId1"/>
    </p:custDataLst>
    <p:extLst>
      <p:ext uri="{BB962C8B-B14F-4D97-AF65-F5344CB8AC3E}">
        <p14:creationId xmlns:p14="http://schemas.microsoft.com/office/powerpoint/2010/main" val="738625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DBE041D-51AB-D86A-5D21-C59AA927B776}"/>
              </a:ext>
            </a:extLst>
          </p:cNvPr>
          <p:cNvSpPr txBox="1">
            <a:spLocks/>
          </p:cNvSpPr>
          <p:nvPr/>
        </p:nvSpPr>
        <p:spPr>
          <a:xfrm>
            <a:off x="559805" y="6167883"/>
            <a:ext cx="2492733" cy="3262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tx1">
                    <a:lumMod val="50000"/>
                    <a:lumOff val="50000"/>
                  </a:schemeClr>
                </a:solidFill>
                <a:latin typeface="FreightText Pro Book" panose="02000603060000020004" pitchFamily="50" charset="0"/>
              </a:rPr>
              <a:t>Stadthaus Bonn (© Wikimedia) </a:t>
            </a:r>
            <a:br>
              <a:rPr lang="de-DE" sz="1200" dirty="0">
                <a:solidFill>
                  <a:schemeClr val="tx1">
                    <a:lumMod val="50000"/>
                    <a:lumOff val="50000"/>
                  </a:schemeClr>
                </a:solidFill>
                <a:latin typeface="FreightText Pro Book" panose="02000603060000020004" pitchFamily="50" charset="0"/>
              </a:rPr>
            </a:br>
            <a:endParaRPr lang="de-DE" sz="1200" dirty="0">
              <a:solidFill>
                <a:schemeClr val="tx1">
                  <a:lumMod val="50000"/>
                  <a:lumOff val="50000"/>
                </a:schemeClr>
              </a:solidFill>
              <a:latin typeface="FreightText Pro Book" panose="02000603060000020004" pitchFamily="50" charset="0"/>
            </a:endParaRPr>
          </a:p>
        </p:txBody>
      </p:sp>
      <p:pic>
        <p:nvPicPr>
          <p:cNvPr id="5" name="Picture 4">
            <a:extLst>
              <a:ext uri="{FF2B5EF4-FFF2-40B4-BE49-F238E27FC236}">
                <a16:creationId xmlns:a16="http://schemas.microsoft.com/office/drawing/2014/main" id="{8CA9FD7F-F7DB-E1E8-E231-4CFD07C4BCDF}"/>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14361" y="1897533"/>
            <a:ext cx="6245615" cy="4152900"/>
          </a:xfrm>
          <a:prstGeom prst="rect">
            <a:avLst/>
          </a:prstGeom>
        </p:spPr>
      </p:pic>
      <p:pic>
        <p:nvPicPr>
          <p:cNvPr id="7" name="Picture 6">
            <a:extLst>
              <a:ext uri="{FF2B5EF4-FFF2-40B4-BE49-F238E27FC236}">
                <a16:creationId xmlns:a16="http://schemas.microsoft.com/office/drawing/2014/main" id="{C673F5A6-BAB5-FFE2-702D-6CA0946117BD}"/>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7041495" y="1897533"/>
            <a:ext cx="4409179" cy="4152900"/>
          </a:xfrm>
          <a:prstGeom prst="rect">
            <a:avLst/>
          </a:prstGeom>
        </p:spPr>
      </p:pic>
      <p:sp>
        <p:nvSpPr>
          <p:cNvPr id="8" name="Title 1">
            <a:extLst>
              <a:ext uri="{FF2B5EF4-FFF2-40B4-BE49-F238E27FC236}">
                <a16:creationId xmlns:a16="http://schemas.microsoft.com/office/drawing/2014/main" id="{C635013B-93F3-6512-1875-EA6946CA85BF}"/>
              </a:ext>
            </a:extLst>
          </p:cNvPr>
          <p:cNvSpPr>
            <a:spLocks noGrp="1"/>
          </p:cNvSpPr>
          <p:nvPr>
            <p:ph type="title"/>
          </p:nvPr>
        </p:nvSpPr>
        <p:spPr/>
        <p:txBody>
          <a:bodyPr>
            <a:normAutofit/>
          </a:bodyPr>
          <a:lstStyle/>
          <a:p>
            <a:r>
              <a:rPr lang="en-GB" b="1" dirty="0"/>
              <a:t>Was </a:t>
            </a:r>
            <a:r>
              <a:rPr lang="en-GB" b="1" dirty="0" err="1"/>
              <a:t>ansteht</a:t>
            </a:r>
            <a:r>
              <a:rPr lang="en-GB" b="1" dirty="0"/>
              <a:t> …</a:t>
            </a:r>
          </a:p>
        </p:txBody>
      </p:sp>
      <p:sp>
        <p:nvSpPr>
          <p:cNvPr id="9" name="Textplatzhalter 2">
            <a:extLst>
              <a:ext uri="{FF2B5EF4-FFF2-40B4-BE49-F238E27FC236}">
                <a16:creationId xmlns:a16="http://schemas.microsoft.com/office/drawing/2014/main" id="{3ECC15B9-0C31-A7E8-D75F-A2AFF5F02694}"/>
              </a:ext>
            </a:extLst>
          </p:cNvPr>
          <p:cNvSpPr txBox="1">
            <a:spLocks/>
          </p:cNvSpPr>
          <p:nvPr/>
        </p:nvSpPr>
        <p:spPr>
          <a:xfrm>
            <a:off x="6957520" y="6167883"/>
            <a:ext cx="4409179" cy="4288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tx1">
                    <a:lumMod val="50000"/>
                    <a:lumOff val="50000"/>
                  </a:schemeClr>
                </a:solidFill>
                <a:latin typeface="FreightText Pro Book" panose="02000603060000020004" pitchFamily="50" charset="0"/>
              </a:rPr>
              <a:t>Büro Haus an der Urania Berlin (© Gunnar Klack 2018)</a:t>
            </a:r>
          </a:p>
          <a:p>
            <a:pPr marL="0" indent="0">
              <a:buNone/>
            </a:pPr>
            <a:endParaRPr lang="de-DE" sz="1200" dirty="0"/>
          </a:p>
        </p:txBody>
      </p:sp>
    </p:spTree>
    <p:custDataLst>
      <p:tags r:id="rId1"/>
    </p:custDataLst>
    <p:extLst>
      <p:ext uri="{BB962C8B-B14F-4D97-AF65-F5344CB8AC3E}">
        <p14:creationId xmlns:p14="http://schemas.microsoft.com/office/powerpoint/2010/main" val="1579261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912B227-9B13-1763-C08D-CF385B55CA0D}"/>
              </a:ext>
            </a:extLst>
          </p:cNvPr>
          <p:cNvSpPr>
            <a:spLocks noGrp="1" noRot="1" noMove="1" noResize="1" noEditPoints="1" noAdjustHandles="1" noChangeArrowheads="1" noChangeShapeType="1"/>
          </p:cNvSpPr>
          <p:nvPr>
            <p:ph type="body" sz="quarter" idx="11"/>
          </p:nvPr>
        </p:nvSpPr>
        <p:spPr>
          <a:xfrm>
            <a:off x="1883569" y="2425700"/>
            <a:ext cx="8424862" cy="2368550"/>
          </a:xfrm>
        </p:spPr>
        <p:txBody>
          <a:bodyPr/>
          <a:lstStyle/>
          <a:p>
            <a:r>
              <a:rPr lang="de-DE" dirty="0"/>
              <a:t>Warum werden Gebäude abgerissen?</a:t>
            </a:r>
          </a:p>
        </p:txBody>
      </p:sp>
    </p:spTree>
    <p:custDataLst>
      <p:tags r:id="rId1"/>
    </p:custDataLst>
    <p:extLst>
      <p:ext uri="{BB962C8B-B14F-4D97-AF65-F5344CB8AC3E}">
        <p14:creationId xmlns:p14="http://schemas.microsoft.com/office/powerpoint/2010/main" val="63617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9DE5BCE-B858-7202-A85E-A967B5BE50AE}"/>
              </a:ext>
            </a:extLst>
          </p:cNvPr>
          <p:cNvSpPr>
            <a:spLocks noGrp="1" noRot="1" noMove="1" noResize="1" noEditPoints="1" noAdjustHandles="1" noChangeArrowheads="1" noChangeShapeType="1"/>
          </p:cNvSpPr>
          <p:nvPr>
            <p:ph type="title"/>
          </p:nvPr>
        </p:nvSpPr>
        <p:spPr/>
        <p:txBody>
          <a:bodyPr>
            <a:normAutofit/>
          </a:bodyPr>
          <a:lstStyle/>
          <a:p>
            <a:r>
              <a:rPr lang="en-GB" b="1" dirty="0" err="1"/>
              <a:t>Warum</a:t>
            </a:r>
            <a:r>
              <a:rPr lang="en-GB" b="1" dirty="0"/>
              <a:t> </a:t>
            </a:r>
            <a:r>
              <a:rPr lang="en-GB" b="1" dirty="0" err="1"/>
              <a:t>reißen</a:t>
            </a:r>
            <a:r>
              <a:rPr lang="en-GB" b="1" dirty="0"/>
              <a:t> </a:t>
            </a:r>
            <a:r>
              <a:rPr lang="en-GB" b="1" dirty="0" err="1"/>
              <a:t>wir</a:t>
            </a:r>
            <a:r>
              <a:rPr lang="en-GB" b="1" dirty="0"/>
              <a:t> ab?</a:t>
            </a:r>
          </a:p>
        </p:txBody>
      </p:sp>
      <p:sp>
        <p:nvSpPr>
          <p:cNvPr id="3" name="Text Placeholder 2">
            <a:extLst>
              <a:ext uri="{FF2B5EF4-FFF2-40B4-BE49-F238E27FC236}">
                <a16:creationId xmlns:a16="http://schemas.microsoft.com/office/drawing/2014/main" id="{96E7883C-6E7F-F09E-60D6-B7F787C74C5E}"/>
              </a:ext>
            </a:extLst>
          </p:cNvPr>
          <p:cNvSpPr>
            <a:spLocks noGrp="1"/>
          </p:cNvSpPr>
          <p:nvPr>
            <p:ph type="body" sz="quarter" idx="10"/>
          </p:nvPr>
        </p:nvSpPr>
        <p:spPr/>
        <p:txBody>
          <a:bodyPr>
            <a:noAutofit/>
          </a:bodyPr>
          <a:lstStyle/>
          <a:p>
            <a:r>
              <a:rPr lang="en-DE" sz="2400" b="0" dirty="0">
                <a:solidFill>
                  <a:schemeClr val="tx1"/>
                </a:solidFill>
                <a:latin typeface="FreightText Pro Book" panose="02000603060000020004" pitchFamily="50" charset="0"/>
              </a:rPr>
              <a:t>Heutigen Standard nicht entsprechend</a:t>
            </a:r>
          </a:p>
          <a:p>
            <a:r>
              <a:rPr lang="en-DE" sz="2400" b="0" dirty="0">
                <a:solidFill>
                  <a:schemeClr val="tx1"/>
                </a:solidFill>
                <a:latin typeface="FreightText Pro Book" panose="02000603060000020004" pitchFamily="50" charset="0"/>
              </a:rPr>
              <a:t>Rentiert sich nicht</a:t>
            </a:r>
            <a:r>
              <a:rPr lang="de-DE" sz="2400" b="0" dirty="0">
                <a:solidFill>
                  <a:schemeClr val="tx1"/>
                </a:solidFill>
                <a:latin typeface="FreightText Pro Book" panose="02000603060000020004" pitchFamily="50" charset="0"/>
              </a:rPr>
              <a:t>, das Gebäude</a:t>
            </a:r>
            <a:r>
              <a:rPr lang="en-DE" sz="2400" b="0" dirty="0">
                <a:solidFill>
                  <a:schemeClr val="tx1"/>
                </a:solidFill>
                <a:latin typeface="FreightText Pro Book" panose="02000603060000020004" pitchFamily="50" charset="0"/>
              </a:rPr>
              <a:t> umzubauen</a:t>
            </a:r>
          </a:p>
          <a:p>
            <a:r>
              <a:rPr lang="de-DE" sz="2400" b="0" dirty="0">
                <a:solidFill>
                  <a:schemeClr val="tx1"/>
                </a:solidFill>
                <a:latin typeface="FreightText Pro Book" panose="02000603060000020004" pitchFamily="50" charset="0"/>
              </a:rPr>
              <a:t>Ästhetik</a:t>
            </a:r>
            <a:r>
              <a:rPr lang="en-GB" sz="2400" b="0" dirty="0">
                <a:solidFill>
                  <a:schemeClr val="tx1"/>
                </a:solidFill>
                <a:latin typeface="FreightText Pro Book" panose="02000603060000020004" pitchFamily="50" charset="0"/>
              </a:rPr>
              <a:t> / </a:t>
            </a:r>
            <a:r>
              <a:rPr lang="en-GB" sz="2400" b="0" dirty="0" err="1">
                <a:solidFill>
                  <a:schemeClr val="tx1"/>
                </a:solidFill>
                <a:latin typeface="FreightText Pro Book" panose="02000603060000020004" pitchFamily="50" charset="0"/>
              </a:rPr>
              <a:t>Stadtbild</a:t>
            </a:r>
            <a:r>
              <a:rPr lang="en-GB" sz="2400" b="0" dirty="0">
                <a:solidFill>
                  <a:schemeClr val="tx1"/>
                </a:solidFill>
                <a:latin typeface="FreightText Pro Book" panose="02000603060000020004" pitchFamily="50" charset="0"/>
              </a:rPr>
              <a:t> </a:t>
            </a:r>
          </a:p>
          <a:p>
            <a:r>
              <a:rPr lang="en-DE" sz="2400" b="0" dirty="0">
                <a:solidFill>
                  <a:schemeClr val="tx1"/>
                </a:solidFill>
                <a:latin typeface="FreightText Pro Book" panose="02000603060000020004" pitchFamily="50" charset="0"/>
              </a:rPr>
              <a:t>Ist baufällig</a:t>
            </a:r>
          </a:p>
          <a:p>
            <a:r>
              <a:rPr lang="en-DE" sz="2400" b="0" dirty="0">
                <a:solidFill>
                  <a:schemeClr val="tx1"/>
                </a:solidFill>
                <a:latin typeface="FreightText Pro Book" panose="02000603060000020004" pitchFamily="50" charset="0"/>
              </a:rPr>
              <a:t>Smybolkraft </a:t>
            </a:r>
          </a:p>
          <a:p>
            <a:r>
              <a:rPr lang="en-DE" sz="2400" b="0" dirty="0">
                <a:solidFill>
                  <a:schemeClr val="tx1"/>
                </a:solidFill>
                <a:latin typeface="FreightText Pro Book" panose="02000603060000020004" pitchFamily="50" charset="0"/>
              </a:rPr>
              <a:t>… </a:t>
            </a:r>
          </a:p>
        </p:txBody>
      </p:sp>
    </p:spTree>
    <p:custDataLst>
      <p:tags r:id="rId1"/>
    </p:custDataLst>
    <p:extLst>
      <p:ext uri="{BB962C8B-B14F-4D97-AF65-F5344CB8AC3E}">
        <p14:creationId xmlns:p14="http://schemas.microsoft.com/office/powerpoint/2010/main" val="985427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4A93CF5-4B98-C709-FD40-129346E5047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30626" y="1909057"/>
            <a:ext cx="6229350" cy="4152900"/>
          </a:xfrm>
          <a:prstGeom prst="rect">
            <a:avLst/>
          </a:prstGeom>
        </p:spPr>
      </p:pic>
      <p:pic>
        <p:nvPicPr>
          <p:cNvPr id="9" name="Picture 8">
            <a:extLst>
              <a:ext uri="{FF2B5EF4-FFF2-40B4-BE49-F238E27FC236}">
                <a16:creationId xmlns:a16="http://schemas.microsoft.com/office/drawing/2014/main" id="{FAE53732-7874-6083-1F79-AA62FCED2751}"/>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7041495" y="1909057"/>
            <a:ext cx="4409179" cy="4152900"/>
          </a:xfrm>
          <a:prstGeom prst="rect">
            <a:avLst/>
          </a:prstGeom>
        </p:spPr>
      </p:pic>
      <p:sp>
        <p:nvSpPr>
          <p:cNvPr id="10" name="Title 1">
            <a:extLst>
              <a:ext uri="{FF2B5EF4-FFF2-40B4-BE49-F238E27FC236}">
                <a16:creationId xmlns:a16="http://schemas.microsoft.com/office/drawing/2014/main" id="{B371F42C-AD1E-1F59-86EE-3FC52FE7A3BD}"/>
              </a:ext>
            </a:extLst>
          </p:cNvPr>
          <p:cNvSpPr>
            <a:spLocks noGrp="1" noRot="1" noMove="1" noResize="1" noEditPoints="1" noAdjustHandles="1" noChangeArrowheads="1" noChangeShapeType="1"/>
          </p:cNvSpPr>
          <p:nvPr>
            <p:ph type="title"/>
          </p:nvPr>
        </p:nvSpPr>
        <p:spPr/>
        <p:txBody>
          <a:bodyPr/>
          <a:lstStyle/>
          <a:p>
            <a:r>
              <a:rPr lang="en-DE" dirty="0"/>
              <a:t>Umstrittenes Beispiel: FH Potsdam </a:t>
            </a:r>
          </a:p>
        </p:txBody>
      </p:sp>
      <p:sp>
        <p:nvSpPr>
          <p:cNvPr id="11" name="Textplatzhalter 2">
            <a:extLst>
              <a:ext uri="{FF2B5EF4-FFF2-40B4-BE49-F238E27FC236}">
                <a16:creationId xmlns:a16="http://schemas.microsoft.com/office/drawing/2014/main" id="{6741FA41-0B0C-FAA0-52AA-6F1565034699}"/>
              </a:ext>
            </a:extLst>
          </p:cNvPr>
          <p:cNvSpPr txBox="1">
            <a:spLocks/>
          </p:cNvSpPr>
          <p:nvPr/>
        </p:nvSpPr>
        <p:spPr>
          <a:xfrm>
            <a:off x="559807" y="6238416"/>
            <a:ext cx="2547288" cy="2650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tx1">
                    <a:lumMod val="50000"/>
                    <a:lumOff val="50000"/>
                  </a:schemeClr>
                </a:solidFill>
                <a:latin typeface="FreightText Pro Book" panose="02000603060000020004" pitchFamily="50" charset="0"/>
              </a:rPr>
              <a:t>© Adam Seven</a:t>
            </a:r>
          </a:p>
        </p:txBody>
      </p:sp>
      <p:sp>
        <p:nvSpPr>
          <p:cNvPr id="2" name="Textplatzhalter 2">
            <a:extLst>
              <a:ext uri="{FF2B5EF4-FFF2-40B4-BE49-F238E27FC236}">
                <a16:creationId xmlns:a16="http://schemas.microsoft.com/office/drawing/2014/main" id="{3C1915E8-0E4E-D58A-A4BF-ADEE2CAFEAD9}"/>
              </a:ext>
            </a:extLst>
          </p:cNvPr>
          <p:cNvSpPr txBox="1">
            <a:spLocks/>
          </p:cNvSpPr>
          <p:nvPr/>
        </p:nvSpPr>
        <p:spPr>
          <a:xfrm>
            <a:off x="7041496" y="6238416"/>
            <a:ext cx="3371468" cy="2650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tx1">
                    <a:lumMod val="50000"/>
                    <a:lumOff val="50000"/>
                  </a:schemeClr>
                </a:solidFill>
                <a:latin typeface="FreightText Pro Book" panose="02000603060000020004" pitchFamily="50" charset="0"/>
              </a:rPr>
              <a:t>© Tagesspiegel PNN</a:t>
            </a:r>
          </a:p>
          <a:p>
            <a:pPr marL="0" indent="0">
              <a:buNone/>
            </a:pPr>
            <a:endParaRPr lang="de-DE" sz="1200" dirty="0"/>
          </a:p>
        </p:txBody>
      </p:sp>
    </p:spTree>
    <p:custDataLst>
      <p:tags r:id="rId1"/>
    </p:custDataLst>
    <p:extLst>
      <p:ext uri="{BB962C8B-B14F-4D97-AF65-F5344CB8AC3E}">
        <p14:creationId xmlns:p14="http://schemas.microsoft.com/office/powerpoint/2010/main" val="2461525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2A3C8CF-BEC1-FEE2-3FA0-DDC886884A4F}"/>
              </a:ext>
            </a:extLst>
          </p:cNvPr>
          <p:cNvSpPr>
            <a:spLocks noGrp="1"/>
          </p:cNvSpPr>
          <p:nvPr>
            <p:ph type="body" sz="quarter" idx="11"/>
          </p:nvPr>
        </p:nvSpPr>
        <p:spPr/>
        <p:txBody>
          <a:bodyPr>
            <a:normAutofit/>
          </a:bodyPr>
          <a:lstStyle/>
          <a:p>
            <a:r>
              <a:rPr lang="de-DE" b="1" dirty="0"/>
              <a:t>Fazit</a:t>
            </a:r>
          </a:p>
          <a:p>
            <a:endParaRPr lang="de-DE" b="1" dirty="0"/>
          </a:p>
          <a:p>
            <a:pPr marL="571500" indent="-571500">
              <a:buFont typeface="Arial" panose="020B0604020202020204" pitchFamily="34" charset="0"/>
              <a:buChar char="•"/>
            </a:pPr>
            <a:r>
              <a:rPr lang="de-DE" sz="3000" dirty="0">
                <a:latin typeface="Neue Plak Text" panose="020B0804030202020204" pitchFamily="34" charset="0"/>
              </a:rPr>
              <a:t>Ein Gebäude zu errichten ist teuer und aufwendig</a:t>
            </a:r>
          </a:p>
          <a:p>
            <a:pPr marL="571500" indent="-571500">
              <a:buFont typeface="Arial" panose="020B0604020202020204" pitchFamily="34" charset="0"/>
              <a:buChar char="•"/>
            </a:pPr>
            <a:r>
              <a:rPr lang="de-DE" sz="3000" dirty="0">
                <a:latin typeface="Neue Plak Text" panose="020B0804030202020204" pitchFamily="34" charset="0"/>
              </a:rPr>
              <a:t>In unsere Gesellschaft überleben sie oft nicht so lange, wie sie eigentlich könnten</a:t>
            </a:r>
          </a:p>
          <a:p>
            <a:pPr marL="571500" indent="-571500">
              <a:buFont typeface="Arial" panose="020B0604020202020204" pitchFamily="34" charset="0"/>
              <a:buChar char="•"/>
            </a:pPr>
            <a:r>
              <a:rPr lang="de-DE" sz="3000" dirty="0">
                <a:latin typeface="Neue Plak Text" panose="020B0804030202020204" pitchFamily="34" charset="0"/>
              </a:rPr>
              <a:t>Politik, Planung und Handwerk müssen sich auf den Bestand fokussieren und diesen pflegen, reparieren und umnutzen</a:t>
            </a:r>
            <a:endParaRPr lang="de-DE" sz="3000" b="1" dirty="0">
              <a:latin typeface="Neue Plak Text" panose="020B0804030202020204" pitchFamily="34" charset="0"/>
            </a:endParaRPr>
          </a:p>
        </p:txBody>
      </p:sp>
    </p:spTree>
    <p:custDataLst>
      <p:tags r:id="rId1"/>
    </p:custDataLst>
    <p:extLst>
      <p:ext uri="{BB962C8B-B14F-4D97-AF65-F5344CB8AC3E}">
        <p14:creationId xmlns:p14="http://schemas.microsoft.com/office/powerpoint/2010/main" val="931776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08F0AE1E-86C0-82DF-FF07-8F9F7F511312}"/>
              </a:ext>
            </a:extLst>
          </p:cNvPr>
          <p:cNvSpPr>
            <a:spLocks noGrp="1"/>
          </p:cNvSpPr>
          <p:nvPr>
            <p:ph type="body" sz="quarter" idx="11"/>
          </p:nvPr>
        </p:nvSpPr>
        <p:spPr>
          <a:xfrm>
            <a:off x="2836985" y="3894069"/>
            <a:ext cx="6342184" cy="2026085"/>
          </a:xfrm>
        </p:spPr>
        <p:txBody>
          <a:bodyPr>
            <a:normAutofit fontScale="92500" lnSpcReduction="20000"/>
          </a:bodyPr>
          <a:lstStyle/>
          <a:p>
            <a:pPr>
              <a:lnSpc>
                <a:spcPct val="100000"/>
              </a:lnSpc>
            </a:pPr>
            <a:r>
              <a:rPr lang="de-DE" b="1" u="sng" dirty="0">
                <a:latin typeface="Neue Plak Wide Black" panose="020B0A07030202020204" pitchFamily="34" charset="0"/>
              </a:rPr>
              <a:t>Abschnitt 2: </a:t>
            </a:r>
          </a:p>
          <a:p>
            <a:pPr>
              <a:lnSpc>
                <a:spcPct val="100000"/>
              </a:lnSpc>
            </a:pPr>
            <a:r>
              <a:rPr lang="de-DE" b="1" dirty="0">
                <a:latin typeface="Neue Plak Wide Black" panose="020B0A07030202020204" pitchFamily="34" charset="0"/>
              </a:rPr>
              <a:t>Gebäude als Lebenszyklus in Theorie &amp; Praxis</a:t>
            </a:r>
          </a:p>
          <a:p>
            <a:endParaRPr lang="de-DE" dirty="0"/>
          </a:p>
        </p:txBody>
      </p:sp>
    </p:spTree>
    <p:custDataLst>
      <p:tags r:id="rId1"/>
    </p:custDataLst>
    <p:extLst>
      <p:ext uri="{BB962C8B-B14F-4D97-AF65-F5344CB8AC3E}">
        <p14:creationId xmlns:p14="http://schemas.microsoft.com/office/powerpoint/2010/main" val="3458240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5BBFE-2478-D281-1FEB-57E88A82C9CF}"/>
              </a:ext>
            </a:extLst>
          </p:cNvPr>
          <p:cNvSpPr>
            <a:spLocks noGrp="1" noRot="1" noMove="1" noResize="1" noEditPoints="1" noAdjustHandles="1" noChangeArrowheads="1" noChangeShapeType="1"/>
          </p:cNvSpPr>
          <p:nvPr>
            <p:ph type="title"/>
          </p:nvPr>
        </p:nvSpPr>
        <p:spPr/>
        <p:txBody>
          <a:bodyPr/>
          <a:lstStyle/>
          <a:p>
            <a:r>
              <a:rPr lang="de-DE" dirty="0"/>
              <a:t>Betriebsenergie / Graue Energie </a:t>
            </a:r>
            <a:endParaRPr lang="en-DE" dirty="0"/>
          </a:p>
        </p:txBody>
      </p:sp>
      <p:grpSp>
        <p:nvGrpSpPr>
          <p:cNvPr id="3" name="Gruppieren 2">
            <a:extLst>
              <a:ext uri="{FF2B5EF4-FFF2-40B4-BE49-F238E27FC236}">
                <a16:creationId xmlns:a16="http://schemas.microsoft.com/office/drawing/2014/main" id="{8A4602AB-C4DD-ABA9-4410-11D1CA08EA63}"/>
              </a:ext>
            </a:extLst>
          </p:cNvPr>
          <p:cNvGrpSpPr/>
          <p:nvPr/>
        </p:nvGrpSpPr>
        <p:grpSpPr>
          <a:xfrm>
            <a:off x="354780" y="2209800"/>
            <a:ext cx="4584027" cy="4452506"/>
            <a:chOff x="354780" y="2209800"/>
            <a:chExt cx="4584027" cy="4452506"/>
          </a:xfrm>
        </p:grpSpPr>
        <p:cxnSp>
          <p:nvCxnSpPr>
            <p:cNvPr id="4" name="Straight Connector 3">
              <a:extLst>
                <a:ext uri="{FF2B5EF4-FFF2-40B4-BE49-F238E27FC236}">
                  <a16:creationId xmlns:a16="http://schemas.microsoft.com/office/drawing/2014/main" id="{3FC37D32-E923-F2A3-4E6E-E4BDF6801DFA}"/>
                </a:ext>
              </a:extLst>
            </p:cNvPr>
            <p:cNvCxnSpPr/>
            <p:nvPr/>
          </p:nvCxnSpPr>
          <p:spPr>
            <a:xfrm>
              <a:off x="635000" y="2209800"/>
              <a:ext cx="0" cy="3496733"/>
            </a:xfrm>
            <a:prstGeom prst="line">
              <a:avLst/>
            </a:pr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23020FA0-AEA1-EF0D-4D0C-1EF3F5F8698B}"/>
                </a:ext>
              </a:extLst>
            </p:cNvPr>
            <p:cNvCxnSpPr>
              <a:cxnSpLocks/>
            </p:cNvCxnSpPr>
            <p:nvPr/>
          </p:nvCxnSpPr>
          <p:spPr>
            <a:xfrm flipH="1">
              <a:off x="635000" y="5706533"/>
              <a:ext cx="4303807" cy="0"/>
            </a:xfrm>
            <a:prstGeom prst="line">
              <a:avLst/>
            </a:pr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F8147BC-8DD3-06EA-E7B1-10F4A0D03E21}"/>
                </a:ext>
              </a:extLst>
            </p:cNvPr>
            <p:cNvCxnSpPr/>
            <p:nvPr/>
          </p:nvCxnSpPr>
          <p:spPr>
            <a:xfrm flipV="1">
              <a:off x="635000" y="4842933"/>
              <a:ext cx="262467" cy="863600"/>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7AEC110D-0198-6E99-BD55-B0B23BDC91A7}"/>
                </a:ext>
              </a:extLst>
            </p:cNvPr>
            <p:cNvCxnSpPr>
              <a:cxnSpLocks/>
            </p:cNvCxnSpPr>
            <p:nvPr/>
          </p:nvCxnSpPr>
          <p:spPr>
            <a:xfrm flipV="1">
              <a:off x="897467" y="3505200"/>
              <a:ext cx="3903133" cy="1337733"/>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E534AF7-7F3B-C057-8924-E0ED1BB8DD4D}"/>
                </a:ext>
              </a:extLst>
            </p:cNvPr>
            <p:cNvCxnSpPr>
              <a:cxnSpLocks/>
            </p:cNvCxnSpPr>
            <p:nvPr/>
          </p:nvCxnSpPr>
          <p:spPr>
            <a:xfrm flipV="1">
              <a:off x="4792134" y="3031067"/>
              <a:ext cx="146673" cy="482600"/>
            </a:xfrm>
            <a:prstGeom prst="line">
              <a:avLst/>
            </a:prstGeom>
            <a:ln w="4762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9" name="Textplatzhalter 2">
              <a:extLst>
                <a:ext uri="{FF2B5EF4-FFF2-40B4-BE49-F238E27FC236}">
                  <a16:creationId xmlns:a16="http://schemas.microsoft.com/office/drawing/2014/main" id="{0755D729-C9B7-BC56-8A4B-72E8E6082859}"/>
                </a:ext>
              </a:extLst>
            </p:cNvPr>
            <p:cNvSpPr txBox="1">
              <a:spLocks/>
            </p:cNvSpPr>
            <p:nvPr/>
          </p:nvSpPr>
          <p:spPr>
            <a:xfrm>
              <a:off x="2678140" y="5710871"/>
              <a:ext cx="547660" cy="6901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dirty="0">
                  <a:latin typeface="FreightText Pro Book" panose="02000603060000020004" pitchFamily="50" charset="0"/>
                </a:rPr>
                <a:t>Zeit</a:t>
              </a:r>
            </a:p>
          </p:txBody>
        </p:sp>
        <p:sp>
          <p:nvSpPr>
            <p:cNvPr id="20" name="Textplatzhalter 2">
              <a:extLst>
                <a:ext uri="{FF2B5EF4-FFF2-40B4-BE49-F238E27FC236}">
                  <a16:creationId xmlns:a16="http://schemas.microsoft.com/office/drawing/2014/main" id="{3A96A1A0-AC3D-2111-FBD0-5733138108DE}"/>
                </a:ext>
              </a:extLst>
            </p:cNvPr>
            <p:cNvSpPr txBox="1">
              <a:spLocks/>
            </p:cNvSpPr>
            <p:nvPr/>
          </p:nvSpPr>
          <p:spPr>
            <a:xfrm rot="16200000">
              <a:off x="-160348" y="3681028"/>
              <a:ext cx="1292726" cy="2624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dirty="0">
                  <a:latin typeface="FreightText Pro Book" panose="02000603060000020004" pitchFamily="50" charset="0"/>
                </a:rPr>
                <a:t>Energiebedarf</a:t>
              </a:r>
            </a:p>
          </p:txBody>
        </p:sp>
        <p:sp>
          <p:nvSpPr>
            <p:cNvPr id="10" name="Textplatzhalter 36">
              <a:extLst>
                <a:ext uri="{FF2B5EF4-FFF2-40B4-BE49-F238E27FC236}">
                  <a16:creationId xmlns:a16="http://schemas.microsoft.com/office/drawing/2014/main" id="{75AB1636-89AD-C519-7924-229764FFF484}"/>
                </a:ext>
              </a:extLst>
            </p:cNvPr>
            <p:cNvSpPr txBox="1">
              <a:spLocks/>
            </p:cNvSpPr>
            <p:nvPr/>
          </p:nvSpPr>
          <p:spPr>
            <a:xfrm>
              <a:off x="617316" y="6225189"/>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chemeClr val="tx1"/>
                  </a:solidFill>
                  <a:latin typeface="Neue Plak Text" panose="020B0804030202020204" pitchFamily="34" charset="0"/>
                </a:rPr>
                <a:t>Standard </a:t>
              </a:r>
            </a:p>
          </p:txBody>
        </p:sp>
        <p:sp>
          <p:nvSpPr>
            <p:cNvPr id="12" name="Action Button: Home 11">
              <a:hlinkClick r:id="" action="ppaction://noaction" highlightClick="1"/>
              <a:extLst>
                <a:ext uri="{FF2B5EF4-FFF2-40B4-BE49-F238E27FC236}">
                  <a16:creationId xmlns:a16="http://schemas.microsoft.com/office/drawing/2014/main" id="{8607E722-5F04-F1D6-7D6C-D75D56269257}"/>
                </a:ext>
              </a:extLst>
            </p:cNvPr>
            <p:cNvSpPr/>
            <p:nvPr/>
          </p:nvSpPr>
          <p:spPr>
            <a:xfrm>
              <a:off x="2552085" y="6055929"/>
              <a:ext cx="788629" cy="596348"/>
            </a:xfrm>
            <a:prstGeom prst="actionButtonHom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grpSp>
      <p:sp>
        <p:nvSpPr>
          <p:cNvPr id="5" name="Textplatzhalter 2">
            <a:extLst>
              <a:ext uri="{FF2B5EF4-FFF2-40B4-BE49-F238E27FC236}">
                <a16:creationId xmlns:a16="http://schemas.microsoft.com/office/drawing/2014/main" id="{E33D398D-89F3-D663-D06E-F77105542D14}"/>
              </a:ext>
            </a:extLst>
          </p:cNvPr>
          <p:cNvSpPr txBox="1">
            <a:spLocks/>
          </p:cNvSpPr>
          <p:nvPr/>
        </p:nvSpPr>
        <p:spPr>
          <a:xfrm>
            <a:off x="9993091" y="6283068"/>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Natural Building Lab </a:t>
            </a:r>
          </a:p>
        </p:txBody>
      </p:sp>
    </p:spTree>
    <p:custDataLst>
      <p:tags r:id="rId1"/>
    </p:custDataLst>
    <p:extLst>
      <p:ext uri="{BB962C8B-B14F-4D97-AF65-F5344CB8AC3E}">
        <p14:creationId xmlns:p14="http://schemas.microsoft.com/office/powerpoint/2010/main" val="799734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36">
            <a:extLst>
              <a:ext uri="{FF2B5EF4-FFF2-40B4-BE49-F238E27FC236}">
                <a16:creationId xmlns:a16="http://schemas.microsoft.com/office/drawing/2014/main" id="{0B39F4B3-0B42-8E42-92F7-576CD2E83596}"/>
              </a:ext>
            </a:extLst>
          </p:cNvPr>
          <p:cNvSpPr txBox="1">
            <a:spLocks/>
          </p:cNvSpPr>
          <p:nvPr/>
        </p:nvSpPr>
        <p:spPr>
          <a:xfrm>
            <a:off x="617316" y="6225189"/>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chemeClr val="tx1"/>
                </a:solidFill>
                <a:latin typeface="Neue Plak Text" panose="020B0804030202020204" pitchFamily="34" charset="0"/>
              </a:rPr>
              <a:t>Standard</a:t>
            </a:r>
            <a:r>
              <a:rPr lang="de-DE" b="1" dirty="0">
                <a:latin typeface="Neue Plak Wide Black" panose="020B0A07030202020204" pitchFamily="34" charset="77"/>
              </a:rPr>
              <a:t> </a:t>
            </a:r>
            <a:endParaRPr lang="de-DE" b="1" dirty="0"/>
          </a:p>
        </p:txBody>
      </p:sp>
      <p:grpSp>
        <p:nvGrpSpPr>
          <p:cNvPr id="12" name="Gruppieren 11">
            <a:extLst>
              <a:ext uri="{FF2B5EF4-FFF2-40B4-BE49-F238E27FC236}">
                <a16:creationId xmlns:a16="http://schemas.microsoft.com/office/drawing/2014/main" id="{08639771-A771-98A8-EC8C-F030C1ADBDFF}"/>
              </a:ext>
            </a:extLst>
          </p:cNvPr>
          <p:cNvGrpSpPr/>
          <p:nvPr/>
        </p:nvGrpSpPr>
        <p:grpSpPr>
          <a:xfrm>
            <a:off x="354780" y="2209800"/>
            <a:ext cx="4593827" cy="4191188"/>
            <a:chOff x="354780" y="2209800"/>
            <a:chExt cx="4593827" cy="4191188"/>
          </a:xfrm>
        </p:grpSpPr>
        <p:cxnSp>
          <p:nvCxnSpPr>
            <p:cNvPr id="4" name="Straight Connector 3">
              <a:extLst>
                <a:ext uri="{FF2B5EF4-FFF2-40B4-BE49-F238E27FC236}">
                  <a16:creationId xmlns:a16="http://schemas.microsoft.com/office/drawing/2014/main" id="{3FC37D32-E923-F2A3-4E6E-E4BDF6801DFA}"/>
                </a:ext>
              </a:extLst>
            </p:cNvPr>
            <p:cNvCxnSpPr/>
            <p:nvPr/>
          </p:nvCxnSpPr>
          <p:spPr>
            <a:xfrm>
              <a:off x="635000" y="2209800"/>
              <a:ext cx="0" cy="3496733"/>
            </a:xfrm>
            <a:prstGeom prst="line">
              <a:avLst/>
            </a:pr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23020FA0-AEA1-EF0D-4D0C-1EF3F5F8698B}"/>
                </a:ext>
              </a:extLst>
            </p:cNvPr>
            <p:cNvCxnSpPr>
              <a:cxnSpLocks/>
            </p:cNvCxnSpPr>
            <p:nvPr/>
          </p:nvCxnSpPr>
          <p:spPr>
            <a:xfrm flipH="1">
              <a:off x="635000" y="5706533"/>
              <a:ext cx="4313607" cy="0"/>
            </a:xfrm>
            <a:prstGeom prst="line">
              <a:avLst/>
            </a:pr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F8147BC-8DD3-06EA-E7B1-10F4A0D03E21}"/>
                </a:ext>
              </a:extLst>
            </p:cNvPr>
            <p:cNvCxnSpPr/>
            <p:nvPr/>
          </p:nvCxnSpPr>
          <p:spPr>
            <a:xfrm flipV="1">
              <a:off x="635000" y="4842933"/>
              <a:ext cx="262467" cy="863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7AEC110D-0198-6E99-BD55-B0B23BDC91A7}"/>
                </a:ext>
              </a:extLst>
            </p:cNvPr>
            <p:cNvCxnSpPr>
              <a:cxnSpLocks/>
            </p:cNvCxnSpPr>
            <p:nvPr/>
          </p:nvCxnSpPr>
          <p:spPr>
            <a:xfrm flipV="1">
              <a:off x="897467" y="3505200"/>
              <a:ext cx="3903133" cy="133773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E534AF7-7F3B-C057-8924-E0ED1BB8DD4D}"/>
                </a:ext>
              </a:extLst>
            </p:cNvPr>
            <p:cNvCxnSpPr>
              <a:cxnSpLocks/>
            </p:cNvCxnSpPr>
            <p:nvPr/>
          </p:nvCxnSpPr>
          <p:spPr>
            <a:xfrm flipV="1">
              <a:off x="4792134" y="3031067"/>
              <a:ext cx="146673" cy="482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Textplatzhalter 2">
              <a:extLst>
                <a:ext uri="{FF2B5EF4-FFF2-40B4-BE49-F238E27FC236}">
                  <a16:creationId xmlns:a16="http://schemas.microsoft.com/office/drawing/2014/main" id="{0755D729-C9B7-BC56-8A4B-72E8E6082859}"/>
                </a:ext>
              </a:extLst>
            </p:cNvPr>
            <p:cNvSpPr txBox="1">
              <a:spLocks/>
            </p:cNvSpPr>
            <p:nvPr/>
          </p:nvSpPr>
          <p:spPr>
            <a:xfrm>
              <a:off x="2678140" y="5710871"/>
              <a:ext cx="547660" cy="6901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dirty="0">
                  <a:latin typeface="FreightText Pro Book" panose="02000603060000020004" pitchFamily="50" charset="0"/>
                </a:rPr>
                <a:t>Zeit</a:t>
              </a:r>
            </a:p>
          </p:txBody>
        </p:sp>
        <p:sp>
          <p:nvSpPr>
            <p:cNvPr id="20" name="Textplatzhalter 2">
              <a:extLst>
                <a:ext uri="{FF2B5EF4-FFF2-40B4-BE49-F238E27FC236}">
                  <a16:creationId xmlns:a16="http://schemas.microsoft.com/office/drawing/2014/main" id="{3A96A1A0-AC3D-2111-FBD0-5733138108DE}"/>
                </a:ext>
              </a:extLst>
            </p:cNvPr>
            <p:cNvSpPr txBox="1">
              <a:spLocks/>
            </p:cNvSpPr>
            <p:nvPr/>
          </p:nvSpPr>
          <p:spPr>
            <a:xfrm rot="16200000">
              <a:off x="-160348" y="3681028"/>
              <a:ext cx="1292726" cy="2624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dirty="0">
                  <a:latin typeface="FreightText Pro Book" panose="02000603060000020004" pitchFamily="50" charset="0"/>
                </a:rPr>
                <a:t>Energiebedarf</a:t>
              </a:r>
            </a:p>
          </p:txBody>
        </p:sp>
        <p:sp>
          <p:nvSpPr>
            <p:cNvPr id="7" name="Rectangle 6">
              <a:extLst>
                <a:ext uri="{FF2B5EF4-FFF2-40B4-BE49-F238E27FC236}">
                  <a16:creationId xmlns:a16="http://schemas.microsoft.com/office/drawing/2014/main" id="{2DBD408D-CCC8-E50F-1ED0-302BE784D4D5}"/>
                </a:ext>
              </a:extLst>
            </p:cNvPr>
            <p:cNvSpPr/>
            <p:nvPr/>
          </p:nvSpPr>
          <p:spPr>
            <a:xfrm>
              <a:off x="635001" y="3513667"/>
              <a:ext cx="4303806" cy="1329266"/>
            </a:xfrm>
            <a:prstGeom prst="rect">
              <a:avLst/>
            </a:prstGeom>
            <a:solidFill>
              <a:srgbClr val="F3972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tangle 7">
              <a:extLst>
                <a:ext uri="{FF2B5EF4-FFF2-40B4-BE49-F238E27FC236}">
                  <a16:creationId xmlns:a16="http://schemas.microsoft.com/office/drawing/2014/main" id="{95A27560-99EA-44B5-41FA-0AB9C81A41AB}"/>
                </a:ext>
              </a:extLst>
            </p:cNvPr>
            <p:cNvSpPr/>
            <p:nvPr/>
          </p:nvSpPr>
          <p:spPr>
            <a:xfrm>
              <a:off x="636850" y="3034679"/>
              <a:ext cx="4303806" cy="482601"/>
            </a:xfrm>
            <a:prstGeom prst="rect">
              <a:avLst/>
            </a:prstGeom>
            <a:solidFill>
              <a:srgbClr val="0088B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9" name="Rectangle 8">
              <a:extLst>
                <a:ext uri="{FF2B5EF4-FFF2-40B4-BE49-F238E27FC236}">
                  <a16:creationId xmlns:a16="http://schemas.microsoft.com/office/drawing/2014/main" id="{A4913A96-E4FA-AA3A-84B3-90D81DA3A2CE}"/>
                </a:ext>
              </a:extLst>
            </p:cNvPr>
            <p:cNvSpPr/>
            <p:nvPr/>
          </p:nvSpPr>
          <p:spPr>
            <a:xfrm>
              <a:off x="644801" y="4842933"/>
              <a:ext cx="4303806" cy="867937"/>
            </a:xfrm>
            <a:prstGeom prst="rect">
              <a:avLst/>
            </a:prstGeom>
            <a:solidFill>
              <a:srgbClr val="0088B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5" name="Textplatzhalter 36">
              <a:extLst>
                <a:ext uri="{FF2B5EF4-FFF2-40B4-BE49-F238E27FC236}">
                  <a16:creationId xmlns:a16="http://schemas.microsoft.com/office/drawing/2014/main" id="{E7DC6D05-2144-8D9F-1EAE-F0CA3ADBB981}"/>
                </a:ext>
              </a:extLst>
            </p:cNvPr>
            <p:cNvSpPr txBox="1">
              <a:spLocks/>
            </p:cNvSpPr>
            <p:nvPr/>
          </p:nvSpPr>
          <p:spPr>
            <a:xfrm>
              <a:off x="1030784" y="5103362"/>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0088BB"/>
                  </a:solidFill>
                  <a:latin typeface="Neue Plak Text" panose="020B0804030202020204" pitchFamily="34" charset="0"/>
                </a:rPr>
                <a:t>Errichtung</a:t>
              </a:r>
              <a:r>
                <a:rPr lang="de-DE" b="1" dirty="0">
                  <a:solidFill>
                    <a:srgbClr val="0088BB"/>
                  </a:solidFill>
                  <a:latin typeface="Neue Plak Wide Black" panose="020B0A07030202020204" pitchFamily="34" charset="77"/>
                </a:rPr>
                <a:t> </a:t>
              </a:r>
              <a:endParaRPr lang="de-DE" b="1" dirty="0">
                <a:solidFill>
                  <a:srgbClr val="0088BB"/>
                </a:solidFill>
              </a:endParaRPr>
            </a:p>
          </p:txBody>
        </p:sp>
        <p:sp>
          <p:nvSpPr>
            <p:cNvPr id="3" name="Textplatzhalter 36">
              <a:extLst>
                <a:ext uri="{FF2B5EF4-FFF2-40B4-BE49-F238E27FC236}">
                  <a16:creationId xmlns:a16="http://schemas.microsoft.com/office/drawing/2014/main" id="{9043726E-4658-19BC-4E27-91E6D129AEC8}"/>
                </a:ext>
              </a:extLst>
            </p:cNvPr>
            <p:cNvSpPr txBox="1">
              <a:spLocks/>
            </p:cNvSpPr>
            <p:nvPr/>
          </p:nvSpPr>
          <p:spPr>
            <a:xfrm>
              <a:off x="1030784" y="4014033"/>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F3972B"/>
                  </a:solidFill>
                  <a:latin typeface="Neue Plak Text" panose="020B0804030202020204" pitchFamily="34" charset="0"/>
                </a:rPr>
                <a:t>Betrieb </a:t>
              </a:r>
            </a:p>
          </p:txBody>
        </p:sp>
        <p:sp>
          <p:nvSpPr>
            <p:cNvPr id="10" name="Textplatzhalter 36">
              <a:extLst>
                <a:ext uri="{FF2B5EF4-FFF2-40B4-BE49-F238E27FC236}">
                  <a16:creationId xmlns:a16="http://schemas.microsoft.com/office/drawing/2014/main" id="{D0DE6039-8FA2-4657-EBC8-EFA1F4DCA3B3}"/>
                </a:ext>
              </a:extLst>
            </p:cNvPr>
            <p:cNvSpPr txBox="1">
              <a:spLocks/>
            </p:cNvSpPr>
            <p:nvPr/>
          </p:nvSpPr>
          <p:spPr>
            <a:xfrm>
              <a:off x="1030784" y="3131438"/>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0088BB"/>
                  </a:solidFill>
                  <a:latin typeface="Neue Plak Text" panose="020B0804030202020204" pitchFamily="34" charset="0"/>
                </a:rPr>
                <a:t>End </a:t>
              </a:r>
              <a:r>
                <a:rPr lang="de-DE" b="1" dirty="0" err="1">
                  <a:solidFill>
                    <a:srgbClr val="0088BB"/>
                  </a:solidFill>
                  <a:latin typeface="Neue Plak Text" panose="020B0804030202020204" pitchFamily="34" charset="0"/>
                </a:rPr>
                <a:t>of</a:t>
              </a:r>
              <a:r>
                <a:rPr lang="de-DE" b="1" dirty="0">
                  <a:solidFill>
                    <a:srgbClr val="0088BB"/>
                  </a:solidFill>
                  <a:latin typeface="Neue Plak Text" panose="020B0804030202020204" pitchFamily="34" charset="0"/>
                </a:rPr>
                <a:t> Life </a:t>
              </a:r>
            </a:p>
          </p:txBody>
        </p:sp>
        <p:cxnSp>
          <p:nvCxnSpPr>
            <p:cNvPr id="22" name="Straight Connector 21">
              <a:extLst>
                <a:ext uri="{FF2B5EF4-FFF2-40B4-BE49-F238E27FC236}">
                  <a16:creationId xmlns:a16="http://schemas.microsoft.com/office/drawing/2014/main" id="{16F34EC3-58F2-00FD-680A-CA6948DB53F6}"/>
                </a:ext>
              </a:extLst>
            </p:cNvPr>
            <p:cNvCxnSpPr/>
            <p:nvPr/>
          </p:nvCxnSpPr>
          <p:spPr>
            <a:xfrm flipV="1">
              <a:off x="635000" y="4842933"/>
              <a:ext cx="262467" cy="863600"/>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B9387044-464F-5500-42E3-27910A34B77A}"/>
                </a:ext>
              </a:extLst>
            </p:cNvPr>
            <p:cNvCxnSpPr>
              <a:cxnSpLocks/>
            </p:cNvCxnSpPr>
            <p:nvPr/>
          </p:nvCxnSpPr>
          <p:spPr>
            <a:xfrm flipV="1">
              <a:off x="897467" y="3505200"/>
              <a:ext cx="3903133" cy="1337733"/>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492B02F-7F88-BBD5-32F2-1B83AED7D1E1}"/>
                </a:ext>
              </a:extLst>
            </p:cNvPr>
            <p:cNvCxnSpPr>
              <a:cxnSpLocks/>
            </p:cNvCxnSpPr>
            <p:nvPr/>
          </p:nvCxnSpPr>
          <p:spPr>
            <a:xfrm flipV="1">
              <a:off x="4792134" y="3031067"/>
              <a:ext cx="146673" cy="482600"/>
            </a:xfrm>
            <a:prstGeom prst="line">
              <a:avLst/>
            </a:prstGeom>
            <a:ln w="47625">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26" name="Action Button: Home 25">
            <a:hlinkClick r:id="" action="ppaction://noaction" highlightClick="1"/>
            <a:extLst>
              <a:ext uri="{FF2B5EF4-FFF2-40B4-BE49-F238E27FC236}">
                <a16:creationId xmlns:a16="http://schemas.microsoft.com/office/drawing/2014/main" id="{65AE5F2A-CD2D-B653-421D-4486F53D9A1B}"/>
              </a:ext>
            </a:extLst>
          </p:cNvPr>
          <p:cNvSpPr/>
          <p:nvPr/>
        </p:nvSpPr>
        <p:spPr>
          <a:xfrm>
            <a:off x="2571239" y="6065958"/>
            <a:ext cx="788629" cy="596348"/>
          </a:xfrm>
          <a:prstGeom prst="actionButtonHom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25" name="Title 1">
            <a:extLst>
              <a:ext uri="{FF2B5EF4-FFF2-40B4-BE49-F238E27FC236}">
                <a16:creationId xmlns:a16="http://schemas.microsoft.com/office/drawing/2014/main" id="{CBD86C8A-E81D-A629-2CB7-6C2ACF88E590}"/>
              </a:ext>
            </a:extLst>
          </p:cNvPr>
          <p:cNvSpPr>
            <a:spLocks noGrp="1"/>
          </p:cNvSpPr>
          <p:nvPr>
            <p:ph type="title"/>
          </p:nvPr>
        </p:nvSpPr>
        <p:spPr/>
        <p:txBody>
          <a:bodyPr/>
          <a:lstStyle/>
          <a:p>
            <a:r>
              <a:rPr lang="de-DE" dirty="0"/>
              <a:t>Betriebsenergie / Graue Energie </a:t>
            </a:r>
            <a:endParaRPr lang="en-DE" dirty="0"/>
          </a:p>
        </p:txBody>
      </p:sp>
      <p:sp>
        <p:nvSpPr>
          <p:cNvPr id="2" name="Textplatzhalter 2">
            <a:extLst>
              <a:ext uri="{FF2B5EF4-FFF2-40B4-BE49-F238E27FC236}">
                <a16:creationId xmlns:a16="http://schemas.microsoft.com/office/drawing/2014/main" id="{EF5BD0C5-AEC4-AF7D-1DB6-C24D68E275C9}"/>
              </a:ext>
            </a:extLst>
          </p:cNvPr>
          <p:cNvSpPr txBox="1">
            <a:spLocks/>
          </p:cNvSpPr>
          <p:nvPr/>
        </p:nvSpPr>
        <p:spPr>
          <a:xfrm>
            <a:off x="9993091" y="6283068"/>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Natural Building Lab </a:t>
            </a:r>
          </a:p>
        </p:txBody>
      </p:sp>
    </p:spTree>
    <p:custDataLst>
      <p:tags r:id="rId1"/>
    </p:custDataLst>
    <p:extLst>
      <p:ext uri="{BB962C8B-B14F-4D97-AF65-F5344CB8AC3E}">
        <p14:creationId xmlns:p14="http://schemas.microsoft.com/office/powerpoint/2010/main" val="2280140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FC37D32-E923-F2A3-4E6E-E4BDF6801DFA}"/>
              </a:ext>
            </a:extLst>
          </p:cNvPr>
          <p:cNvCxnSpPr/>
          <p:nvPr/>
        </p:nvCxnSpPr>
        <p:spPr>
          <a:xfrm>
            <a:off x="635000" y="2209800"/>
            <a:ext cx="0" cy="3496733"/>
          </a:xfrm>
          <a:prstGeom prst="line">
            <a:avLst/>
          </a:pr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23020FA0-AEA1-EF0D-4D0C-1EF3F5F8698B}"/>
              </a:ext>
            </a:extLst>
          </p:cNvPr>
          <p:cNvCxnSpPr>
            <a:cxnSpLocks/>
          </p:cNvCxnSpPr>
          <p:nvPr/>
        </p:nvCxnSpPr>
        <p:spPr>
          <a:xfrm flipH="1">
            <a:off x="635000" y="5706533"/>
            <a:ext cx="4313607" cy="0"/>
          </a:xfrm>
          <a:prstGeom prst="line">
            <a:avLst/>
          </a:pr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F8147BC-8DD3-06EA-E7B1-10F4A0D03E21}"/>
              </a:ext>
            </a:extLst>
          </p:cNvPr>
          <p:cNvCxnSpPr/>
          <p:nvPr/>
        </p:nvCxnSpPr>
        <p:spPr>
          <a:xfrm flipV="1">
            <a:off x="635000" y="4842933"/>
            <a:ext cx="262467" cy="863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7AEC110D-0198-6E99-BD55-B0B23BDC91A7}"/>
              </a:ext>
            </a:extLst>
          </p:cNvPr>
          <p:cNvCxnSpPr>
            <a:cxnSpLocks/>
          </p:cNvCxnSpPr>
          <p:nvPr/>
        </p:nvCxnSpPr>
        <p:spPr>
          <a:xfrm flipV="1">
            <a:off x="897467" y="3505200"/>
            <a:ext cx="3903133" cy="133773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E534AF7-7F3B-C057-8924-E0ED1BB8DD4D}"/>
              </a:ext>
            </a:extLst>
          </p:cNvPr>
          <p:cNvCxnSpPr>
            <a:cxnSpLocks/>
          </p:cNvCxnSpPr>
          <p:nvPr/>
        </p:nvCxnSpPr>
        <p:spPr>
          <a:xfrm flipV="1">
            <a:off x="4792134" y="3031067"/>
            <a:ext cx="146673" cy="482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Textplatzhalter 2">
            <a:extLst>
              <a:ext uri="{FF2B5EF4-FFF2-40B4-BE49-F238E27FC236}">
                <a16:creationId xmlns:a16="http://schemas.microsoft.com/office/drawing/2014/main" id="{0755D729-C9B7-BC56-8A4B-72E8E6082859}"/>
              </a:ext>
            </a:extLst>
          </p:cNvPr>
          <p:cNvSpPr txBox="1">
            <a:spLocks/>
          </p:cNvSpPr>
          <p:nvPr/>
        </p:nvSpPr>
        <p:spPr>
          <a:xfrm>
            <a:off x="2678140" y="5710871"/>
            <a:ext cx="547660" cy="6901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dirty="0">
                <a:latin typeface="FreightText Pro Book" panose="02000603060000020004" pitchFamily="50" charset="0"/>
              </a:rPr>
              <a:t>Zeit</a:t>
            </a:r>
          </a:p>
        </p:txBody>
      </p:sp>
      <p:sp>
        <p:nvSpPr>
          <p:cNvPr id="20" name="Textplatzhalter 2">
            <a:extLst>
              <a:ext uri="{FF2B5EF4-FFF2-40B4-BE49-F238E27FC236}">
                <a16:creationId xmlns:a16="http://schemas.microsoft.com/office/drawing/2014/main" id="{3A96A1A0-AC3D-2111-FBD0-5733138108DE}"/>
              </a:ext>
            </a:extLst>
          </p:cNvPr>
          <p:cNvSpPr txBox="1">
            <a:spLocks/>
          </p:cNvSpPr>
          <p:nvPr/>
        </p:nvSpPr>
        <p:spPr>
          <a:xfrm rot="16200000">
            <a:off x="-160348" y="3681028"/>
            <a:ext cx="1292726" cy="2624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dirty="0">
                <a:latin typeface="FreightText Pro Book" panose="02000603060000020004" pitchFamily="50" charset="0"/>
              </a:rPr>
              <a:t>Energiebedarf</a:t>
            </a:r>
          </a:p>
        </p:txBody>
      </p:sp>
      <p:sp>
        <p:nvSpPr>
          <p:cNvPr id="7" name="Rectangle 6">
            <a:extLst>
              <a:ext uri="{FF2B5EF4-FFF2-40B4-BE49-F238E27FC236}">
                <a16:creationId xmlns:a16="http://schemas.microsoft.com/office/drawing/2014/main" id="{2DBD408D-CCC8-E50F-1ED0-302BE784D4D5}"/>
              </a:ext>
            </a:extLst>
          </p:cNvPr>
          <p:cNvSpPr/>
          <p:nvPr/>
        </p:nvSpPr>
        <p:spPr>
          <a:xfrm>
            <a:off x="635001" y="3513667"/>
            <a:ext cx="4303806" cy="1329266"/>
          </a:xfrm>
          <a:prstGeom prst="rect">
            <a:avLst/>
          </a:prstGeom>
          <a:solidFill>
            <a:srgbClr val="F3972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tangle 7">
            <a:extLst>
              <a:ext uri="{FF2B5EF4-FFF2-40B4-BE49-F238E27FC236}">
                <a16:creationId xmlns:a16="http://schemas.microsoft.com/office/drawing/2014/main" id="{95A27560-99EA-44B5-41FA-0AB9C81A41AB}"/>
              </a:ext>
            </a:extLst>
          </p:cNvPr>
          <p:cNvSpPr/>
          <p:nvPr/>
        </p:nvSpPr>
        <p:spPr>
          <a:xfrm>
            <a:off x="636850" y="3034679"/>
            <a:ext cx="4303806" cy="482601"/>
          </a:xfrm>
          <a:prstGeom prst="rect">
            <a:avLst/>
          </a:prstGeom>
          <a:solidFill>
            <a:srgbClr val="0088B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9" name="Rectangle 8">
            <a:extLst>
              <a:ext uri="{FF2B5EF4-FFF2-40B4-BE49-F238E27FC236}">
                <a16:creationId xmlns:a16="http://schemas.microsoft.com/office/drawing/2014/main" id="{A4913A96-E4FA-AA3A-84B3-90D81DA3A2CE}"/>
              </a:ext>
            </a:extLst>
          </p:cNvPr>
          <p:cNvSpPr/>
          <p:nvPr/>
        </p:nvSpPr>
        <p:spPr>
          <a:xfrm>
            <a:off x="644801" y="4842933"/>
            <a:ext cx="4303806" cy="867937"/>
          </a:xfrm>
          <a:prstGeom prst="rect">
            <a:avLst/>
          </a:prstGeom>
          <a:solidFill>
            <a:srgbClr val="0088B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5" name="Textplatzhalter 36">
            <a:extLst>
              <a:ext uri="{FF2B5EF4-FFF2-40B4-BE49-F238E27FC236}">
                <a16:creationId xmlns:a16="http://schemas.microsoft.com/office/drawing/2014/main" id="{E7DC6D05-2144-8D9F-1EAE-F0CA3ADBB981}"/>
              </a:ext>
            </a:extLst>
          </p:cNvPr>
          <p:cNvSpPr txBox="1">
            <a:spLocks/>
          </p:cNvSpPr>
          <p:nvPr/>
        </p:nvSpPr>
        <p:spPr>
          <a:xfrm>
            <a:off x="1030784" y="5103362"/>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0088BB"/>
                </a:solidFill>
                <a:latin typeface="Neue Plak Text" panose="020B0804030202020204" pitchFamily="34" charset="0"/>
              </a:rPr>
              <a:t>Errichtung</a:t>
            </a:r>
            <a:r>
              <a:rPr lang="de-DE" b="1" dirty="0">
                <a:solidFill>
                  <a:srgbClr val="0088BB"/>
                </a:solidFill>
                <a:latin typeface="Neue Plak Wide Black" panose="020B0A07030202020204" pitchFamily="34" charset="77"/>
              </a:rPr>
              <a:t> </a:t>
            </a:r>
            <a:endParaRPr lang="de-DE" b="1" dirty="0">
              <a:solidFill>
                <a:srgbClr val="0088BB"/>
              </a:solidFill>
            </a:endParaRPr>
          </a:p>
        </p:txBody>
      </p:sp>
      <p:sp>
        <p:nvSpPr>
          <p:cNvPr id="3" name="Textplatzhalter 36">
            <a:extLst>
              <a:ext uri="{FF2B5EF4-FFF2-40B4-BE49-F238E27FC236}">
                <a16:creationId xmlns:a16="http://schemas.microsoft.com/office/drawing/2014/main" id="{9043726E-4658-19BC-4E27-91E6D129AEC8}"/>
              </a:ext>
            </a:extLst>
          </p:cNvPr>
          <p:cNvSpPr txBox="1">
            <a:spLocks/>
          </p:cNvSpPr>
          <p:nvPr/>
        </p:nvSpPr>
        <p:spPr>
          <a:xfrm>
            <a:off x="1030784" y="4014033"/>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F3972B"/>
                </a:solidFill>
                <a:latin typeface="Neue Plak Text" panose="020B0804030202020204" pitchFamily="34" charset="0"/>
              </a:rPr>
              <a:t>Betrieb</a:t>
            </a:r>
            <a:r>
              <a:rPr lang="de-DE" b="1" dirty="0">
                <a:solidFill>
                  <a:srgbClr val="F3972B"/>
                </a:solidFill>
                <a:latin typeface="Neue Plak Wide Black" panose="020B0A07030202020204" pitchFamily="34" charset="77"/>
              </a:rPr>
              <a:t> </a:t>
            </a:r>
            <a:endParaRPr lang="de-DE" b="1" dirty="0">
              <a:solidFill>
                <a:srgbClr val="F3972B"/>
              </a:solidFill>
            </a:endParaRPr>
          </a:p>
        </p:txBody>
      </p:sp>
      <p:sp>
        <p:nvSpPr>
          <p:cNvPr id="10" name="Textplatzhalter 36">
            <a:extLst>
              <a:ext uri="{FF2B5EF4-FFF2-40B4-BE49-F238E27FC236}">
                <a16:creationId xmlns:a16="http://schemas.microsoft.com/office/drawing/2014/main" id="{D0DE6039-8FA2-4657-EBC8-EFA1F4DCA3B3}"/>
              </a:ext>
            </a:extLst>
          </p:cNvPr>
          <p:cNvSpPr txBox="1">
            <a:spLocks/>
          </p:cNvSpPr>
          <p:nvPr/>
        </p:nvSpPr>
        <p:spPr>
          <a:xfrm>
            <a:off x="1030784" y="3131438"/>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0088BB"/>
                </a:solidFill>
                <a:latin typeface="Neue Plak Text" panose="020B0804030202020204" pitchFamily="34" charset="0"/>
              </a:rPr>
              <a:t>End </a:t>
            </a:r>
            <a:r>
              <a:rPr lang="de-DE" b="1" dirty="0" err="1">
                <a:solidFill>
                  <a:srgbClr val="0088BB"/>
                </a:solidFill>
                <a:latin typeface="Neue Plak Text" panose="020B0804030202020204" pitchFamily="34" charset="0"/>
              </a:rPr>
              <a:t>of</a:t>
            </a:r>
            <a:r>
              <a:rPr lang="de-DE" b="1" dirty="0">
                <a:solidFill>
                  <a:srgbClr val="0088BB"/>
                </a:solidFill>
                <a:latin typeface="Neue Plak Text" panose="020B0804030202020204" pitchFamily="34" charset="0"/>
              </a:rPr>
              <a:t> Life </a:t>
            </a:r>
          </a:p>
        </p:txBody>
      </p:sp>
      <p:sp>
        <p:nvSpPr>
          <p:cNvPr id="11" name="Textplatzhalter 36">
            <a:extLst>
              <a:ext uri="{FF2B5EF4-FFF2-40B4-BE49-F238E27FC236}">
                <a16:creationId xmlns:a16="http://schemas.microsoft.com/office/drawing/2014/main" id="{0B39F4B3-0B42-8E42-92F7-576CD2E83596}"/>
              </a:ext>
            </a:extLst>
          </p:cNvPr>
          <p:cNvSpPr txBox="1">
            <a:spLocks/>
          </p:cNvSpPr>
          <p:nvPr/>
        </p:nvSpPr>
        <p:spPr>
          <a:xfrm>
            <a:off x="617316" y="6225189"/>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chemeClr val="tx1"/>
                </a:solidFill>
                <a:latin typeface="Neue Plak Text" panose="020B0804030202020204" pitchFamily="34" charset="0"/>
              </a:rPr>
              <a:t>Standard </a:t>
            </a:r>
          </a:p>
        </p:txBody>
      </p:sp>
      <p:cxnSp>
        <p:nvCxnSpPr>
          <p:cNvPr id="22" name="Straight Connector 21">
            <a:extLst>
              <a:ext uri="{FF2B5EF4-FFF2-40B4-BE49-F238E27FC236}">
                <a16:creationId xmlns:a16="http://schemas.microsoft.com/office/drawing/2014/main" id="{16F34EC3-58F2-00FD-680A-CA6948DB53F6}"/>
              </a:ext>
            </a:extLst>
          </p:cNvPr>
          <p:cNvCxnSpPr/>
          <p:nvPr/>
        </p:nvCxnSpPr>
        <p:spPr>
          <a:xfrm flipV="1">
            <a:off x="635000" y="4842933"/>
            <a:ext cx="262467" cy="863600"/>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B9387044-464F-5500-42E3-27910A34B77A}"/>
              </a:ext>
            </a:extLst>
          </p:cNvPr>
          <p:cNvCxnSpPr>
            <a:cxnSpLocks/>
          </p:cNvCxnSpPr>
          <p:nvPr/>
        </p:nvCxnSpPr>
        <p:spPr>
          <a:xfrm flipV="1">
            <a:off x="897467" y="3505200"/>
            <a:ext cx="3903133" cy="1337733"/>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492B02F-7F88-BBD5-32F2-1B83AED7D1E1}"/>
              </a:ext>
            </a:extLst>
          </p:cNvPr>
          <p:cNvCxnSpPr>
            <a:cxnSpLocks/>
          </p:cNvCxnSpPr>
          <p:nvPr/>
        </p:nvCxnSpPr>
        <p:spPr>
          <a:xfrm flipV="1">
            <a:off x="4792134" y="3031067"/>
            <a:ext cx="146673" cy="482600"/>
          </a:xfrm>
          <a:prstGeom prst="line">
            <a:avLst/>
          </a:prstGeom>
          <a:ln w="4762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6" name="Action Button: Home 25">
            <a:hlinkClick r:id="" action="ppaction://noaction" highlightClick="1"/>
            <a:extLst>
              <a:ext uri="{FF2B5EF4-FFF2-40B4-BE49-F238E27FC236}">
                <a16:creationId xmlns:a16="http://schemas.microsoft.com/office/drawing/2014/main" id="{65AE5F2A-CD2D-B653-421D-4486F53D9A1B}"/>
              </a:ext>
            </a:extLst>
          </p:cNvPr>
          <p:cNvSpPr/>
          <p:nvPr/>
        </p:nvSpPr>
        <p:spPr>
          <a:xfrm>
            <a:off x="2449586" y="6040214"/>
            <a:ext cx="788629" cy="596348"/>
          </a:xfrm>
          <a:prstGeom prst="actionButtonHom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grpSp>
        <p:nvGrpSpPr>
          <p:cNvPr id="36" name="Gruppieren 35">
            <a:extLst>
              <a:ext uri="{FF2B5EF4-FFF2-40B4-BE49-F238E27FC236}">
                <a16:creationId xmlns:a16="http://schemas.microsoft.com/office/drawing/2014/main" id="{1F29B59D-21E5-45F2-E26A-09692F7A5A6D}"/>
              </a:ext>
            </a:extLst>
          </p:cNvPr>
          <p:cNvGrpSpPr/>
          <p:nvPr/>
        </p:nvGrpSpPr>
        <p:grpSpPr>
          <a:xfrm>
            <a:off x="5342542" y="2209800"/>
            <a:ext cx="4593826" cy="4426762"/>
            <a:chOff x="5342542" y="2209800"/>
            <a:chExt cx="4593826" cy="4426762"/>
          </a:xfrm>
        </p:grpSpPr>
        <p:cxnSp>
          <p:nvCxnSpPr>
            <p:cNvPr id="12" name="Straight Connector 11">
              <a:extLst>
                <a:ext uri="{FF2B5EF4-FFF2-40B4-BE49-F238E27FC236}">
                  <a16:creationId xmlns:a16="http://schemas.microsoft.com/office/drawing/2014/main" id="{52F45FB8-C02A-A9D9-454F-26811C6063A6}"/>
                </a:ext>
              </a:extLst>
            </p:cNvPr>
            <p:cNvCxnSpPr/>
            <p:nvPr/>
          </p:nvCxnSpPr>
          <p:spPr>
            <a:xfrm>
              <a:off x="5622761" y="2209800"/>
              <a:ext cx="0" cy="3496733"/>
            </a:xfrm>
            <a:prstGeom prst="line">
              <a:avLst/>
            </a:pr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4C5ED5C-D924-16F0-D5A0-F91C98E66596}"/>
                </a:ext>
              </a:extLst>
            </p:cNvPr>
            <p:cNvCxnSpPr>
              <a:cxnSpLocks/>
            </p:cNvCxnSpPr>
            <p:nvPr/>
          </p:nvCxnSpPr>
          <p:spPr>
            <a:xfrm flipH="1">
              <a:off x="5622761" y="5706533"/>
              <a:ext cx="4313607" cy="0"/>
            </a:xfrm>
            <a:prstGeom prst="line">
              <a:avLst/>
            </a:pr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BD42C8B6-884F-1991-B74A-08979911A415}"/>
                </a:ext>
              </a:extLst>
            </p:cNvPr>
            <p:cNvCxnSpPr/>
            <p:nvPr/>
          </p:nvCxnSpPr>
          <p:spPr>
            <a:xfrm flipV="1">
              <a:off x="5622761" y="4842933"/>
              <a:ext cx="262467" cy="863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Textplatzhalter 2">
              <a:extLst>
                <a:ext uri="{FF2B5EF4-FFF2-40B4-BE49-F238E27FC236}">
                  <a16:creationId xmlns:a16="http://schemas.microsoft.com/office/drawing/2014/main" id="{628858C2-2169-05AA-3330-C9E21C086C5A}"/>
                </a:ext>
              </a:extLst>
            </p:cNvPr>
            <p:cNvSpPr txBox="1">
              <a:spLocks/>
            </p:cNvSpPr>
            <p:nvPr/>
          </p:nvSpPr>
          <p:spPr>
            <a:xfrm rot="16200000">
              <a:off x="4759997" y="3613612"/>
              <a:ext cx="1427559" cy="2624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dirty="0">
                  <a:latin typeface="FreightText Pro Book" panose="02000603060000020004" pitchFamily="50" charset="0"/>
                </a:rPr>
                <a:t>Energiebedarf</a:t>
              </a:r>
            </a:p>
          </p:txBody>
        </p:sp>
        <p:sp>
          <p:nvSpPr>
            <p:cNvPr id="27" name="Rectangle 26">
              <a:extLst>
                <a:ext uri="{FF2B5EF4-FFF2-40B4-BE49-F238E27FC236}">
                  <a16:creationId xmlns:a16="http://schemas.microsoft.com/office/drawing/2014/main" id="{59803BD8-569D-B57F-E5EF-653EA103FEFD}"/>
                </a:ext>
              </a:extLst>
            </p:cNvPr>
            <p:cNvSpPr/>
            <p:nvPr/>
          </p:nvSpPr>
          <p:spPr>
            <a:xfrm>
              <a:off x="5622762" y="4632197"/>
              <a:ext cx="4303806" cy="210736"/>
            </a:xfrm>
            <a:prstGeom prst="rect">
              <a:avLst/>
            </a:prstGeom>
            <a:solidFill>
              <a:srgbClr val="F3972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8" name="Rectangle 27">
              <a:extLst>
                <a:ext uri="{FF2B5EF4-FFF2-40B4-BE49-F238E27FC236}">
                  <a16:creationId xmlns:a16="http://schemas.microsoft.com/office/drawing/2014/main" id="{592D1BE8-3240-E7A2-DBDA-69EA5B775BE9}"/>
                </a:ext>
              </a:extLst>
            </p:cNvPr>
            <p:cNvSpPr/>
            <p:nvPr/>
          </p:nvSpPr>
          <p:spPr>
            <a:xfrm>
              <a:off x="5624611" y="4158744"/>
              <a:ext cx="4303806" cy="482601"/>
            </a:xfrm>
            <a:prstGeom prst="rect">
              <a:avLst/>
            </a:prstGeom>
            <a:solidFill>
              <a:srgbClr val="0088B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29" name="Rectangle 28">
              <a:extLst>
                <a:ext uri="{FF2B5EF4-FFF2-40B4-BE49-F238E27FC236}">
                  <a16:creationId xmlns:a16="http://schemas.microsoft.com/office/drawing/2014/main" id="{30EC465F-0ADF-EBF4-BC8D-EB62F5670287}"/>
                </a:ext>
              </a:extLst>
            </p:cNvPr>
            <p:cNvSpPr/>
            <p:nvPr/>
          </p:nvSpPr>
          <p:spPr>
            <a:xfrm>
              <a:off x="5632562" y="4842933"/>
              <a:ext cx="4303806" cy="867937"/>
            </a:xfrm>
            <a:prstGeom prst="rect">
              <a:avLst/>
            </a:prstGeom>
            <a:solidFill>
              <a:srgbClr val="0088B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30" name="Textplatzhalter 36">
              <a:extLst>
                <a:ext uri="{FF2B5EF4-FFF2-40B4-BE49-F238E27FC236}">
                  <a16:creationId xmlns:a16="http://schemas.microsoft.com/office/drawing/2014/main" id="{931D78EA-A274-33FC-3D49-3C7B7E4B078A}"/>
                </a:ext>
              </a:extLst>
            </p:cNvPr>
            <p:cNvSpPr txBox="1">
              <a:spLocks/>
            </p:cNvSpPr>
            <p:nvPr/>
          </p:nvSpPr>
          <p:spPr>
            <a:xfrm>
              <a:off x="5794935" y="5103362"/>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0088BB"/>
                  </a:solidFill>
                  <a:latin typeface="Neue Plak Text" panose="020B0804030202020204" pitchFamily="34" charset="0"/>
                </a:rPr>
                <a:t>Errichtung</a:t>
              </a:r>
              <a:r>
                <a:rPr lang="de-DE" b="1" dirty="0">
                  <a:solidFill>
                    <a:srgbClr val="0088BB"/>
                  </a:solidFill>
                  <a:latin typeface="Neue Plak Wide Black" panose="020B0A07030202020204" pitchFamily="34" charset="77"/>
                </a:rPr>
                <a:t> </a:t>
              </a:r>
              <a:endParaRPr lang="de-DE" b="1" dirty="0">
                <a:solidFill>
                  <a:srgbClr val="0088BB"/>
                </a:solidFill>
              </a:endParaRPr>
            </a:p>
          </p:txBody>
        </p:sp>
        <p:sp>
          <p:nvSpPr>
            <p:cNvPr id="31" name="Textplatzhalter 36">
              <a:extLst>
                <a:ext uri="{FF2B5EF4-FFF2-40B4-BE49-F238E27FC236}">
                  <a16:creationId xmlns:a16="http://schemas.microsoft.com/office/drawing/2014/main" id="{0070627B-4F42-F787-E983-215A3EFF4083}"/>
                </a:ext>
              </a:extLst>
            </p:cNvPr>
            <p:cNvSpPr txBox="1">
              <a:spLocks/>
            </p:cNvSpPr>
            <p:nvPr/>
          </p:nvSpPr>
          <p:spPr>
            <a:xfrm>
              <a:off x="5794935" y="4570436"/>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F3972B"/>
                  </a:solidFill>
                  <a:latin typeface="Neue Plak Text" panose="020B0804030202020204" pitchFamily="34" charset="0"/>
                </a:rPr>
                <a:t>Betrieb </a:t>
              </a:r>
            </a:p>
          </p:txBody>
        </p:sp>
        <p:sp>
          <p:nvSpPr>
            <p:cNvPr id="32" name="Textplatzhalter 36">
              <a:extLst>
                <a:ext uri="{FF2B5EF4-FFF2-40B4-BE49-F238E27FC236}">
                  <a16:creationId xmlns:a16="http://schemas.microsoft.com/office/drawing/2014/main" id="{A9B1F98A-0137-04FB-F4A4-E15AE84F11C3}"/>
                </a:ext>
              </a:extLst>
            </p:cNvPr>
            <p:cNvSpPr txBox="1">
              <a:spLocks/>
            </p:cNvSpPr>
            <p:nvPr/>
          </p:nvSpPr>
          <p:spPr>
            <a:xfrm>
              <a:off x="5794935" y="4255503"/>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0088BB"/>
                  </a:solidFill>
                  <a:latin typeface="Neue Plak Text" panose="020B0804030202020204" pitchFamily="34" charset="0"/>
                </a:rPr>
                <a:t>End </a:t>
              </a:r>
              <a:r>
                <a:rPr lang="de-DE" b="1" dirty="0" err="1">
                  <a:solidFill>
                    <a:srgbClr val="0088BB"/>
                  </a:solidFill>
                  <a:latin typeface="Neue Plak Text" panose="020B0804030202020204" pitchFamily="34" charset="0"/>
                </a:rPr>
                <a:t>of</a:t>
              </a:r>
              <a:r>
                <a:rPr lang="de-DE" b="1" dirty="0">
                  <a:solidFill>
                    <a:srgbClr val="0088BB"/>
                  </a:solidFill>
                  <a:latin typeface="Neue Plak Text" panose="020B0804030202020204" pitchFamily="34" charset="0"/>
                </a:rPr>
                <a:t> Life </a:t>
              </a:r>
            </a:p>
          </p:txBody>
        </p:sp>
        <p:cxnSp>
          <p:nvCxnSpPr>
            <p:cNvPr id="33" name="Straight Connector 32">
              <a:extLst>
                <a:ext uri="{FF2B5EF4-FFF2-40B4-BE49-F238E27FC236}">
                  <a16:creationId xmlns:a16="http://schemas.microsoft.com/office/drawing/2014/main" id="{54E5E383-46E3-4A4E-16F4-89D686FE9C4E}"/>
                </a:ext>
              </a:extLst>
            </p:cNvPr>
            <p:cNvCxnSpPr/>
            <p:nvPr/>
          </p:nvCxnSpPr>
          <p:spPr>
            <a:xfrm flipV="1">
              <a:off x="5622761" y="4842933"/>
              <a:ext cx="262467" cy="863600"/>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E9D721B9-F030-349D-5A19-3F41362A26C6}"/>
                </a:ext>
              </a:extLst>
            </p:cNvPr>
            <p:cNvCxnSpPr>
              <a:cxnSpLocks/>
            </p:cNvCxnSpPr>
            <p:nvPr/>
          </p:nvCxnSpPr>
          <p:spPr>
            <a:xfrm flipV="1">
              <a:off x="5885228" y="4632197"/>
              <a:ext cx="3903133" cy="210736"/>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494CBD5A-4E7F-8DE0-E6DC-7C1D85E766B1}"/>
                </a:ext>
              </a:extLst>
            </p:cNvPr>
            <p:cNvCxnSpPr>
              <a:cxnSpLocks/>
            </p:cNvCxnSpPr>
            <p:nvPr/>
          </p:nvCxnSpPr>
          <p:spPr>
            <a:xfrm flipV="1">
              <a:off x="9779895" y="4169833"/>
              <a:ext cx="146673" cy="482600"/>
            </a:xfrm>
            <a:prstGeom prst="line">
              <a:avLst/>
            </a:prstGeom>
            <a:ln w="4762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8" name="Textplatzhalter 36">
              <a:extLst>
                <a:ext uri="{FF2B5EF4-FFF2-40B4-BE49-F238E27FC236}">
                  <a16:creationId xmlns:a16="http://schemas.microsoft.com/office/drawing/2014/main" id="{A3EEF0D8-535E-5D42-2791-76513EA41D97}"/>
                </a:ext>
              </a:extLst>
            </p:cNvPr>
            <p:cNvSpPr txBox="1">
              <a:spLocks/>
            </p:cNvSpPr>
            <p:nvPr/>
          </p:nvSpPr>
          <p:spPr>
            <a:xfrm>
              <a:off x="5622761" y="6045077"/>
              <a:ext cx="2329084" cy="43711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chemeClr val="tx1"/>
                  </a:solidFill>
                  <a:latin typeface="Neue Plak Text" panose="020B0804030202020204" pitchFamily="34" charset="0"/>
                </a:rPr>
                <a:t>Energetisch Optimiert </a:t>
              </a:r>
            </a:p>
          </p:txBody>
        </p:sp>
        <p:sp>
          <p:nvSpPr>
            <p:cNvPr id="21" name="Action Button: Home 20">
              <a:hlinkClick r:id="" action="ppaction://noaction" highlightClick="1"/>
              <a:extLst>
                <a:ext uri="{FF2B5EF4-FFF2-40B4-BE49-F238E27FC236}">
                  <a16:creationId xmlns:a16="http://schemas.microsoft.com/office/drawing/2014/main" id="{3445329D-4BEB-0739-124C-089A157E4572}"/>
                </a:ext>
              </a:extLst>
            </p:cNvPr>
            <p:cNvSpPr/>
            <p:nvPr/>
          </p:nvSpPr>
          <p:spPr>
            <a:xfrm>
              <a:off x="8177573" y="6040214"/>
              <a:ext cx="788629" cy="596348"/>
            </a:xfrm>
            <a:prstGeom prst="actionButtonHom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38" name="Straight Connector 37">
              <a:extLst>
                <a:ext uri="{FF2B5EF4-FFF2-40B4-BE49-F238E27FC236}">
                  <a16:creationId xmlns:a16="http://schemas.microsoft.com/office/drawing/2014/main" id="{BBA56D9B-2E89-0C00-BE6B-F19D3E07050B}"/>
                </a:ext>
              </a:extLst>
            </p:cNvPr>
            <p:cNvCxnSpPr/>
            <p:nvPr/>
          </p:nvCxnSpPr>
          <p:spPr>
            <a:xfrm flipV="1">
              <a:off x="8886690" y="6054798"/>
              <a:ext cx="0" cy="515336"/>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01CEC9C5-E1F9-6EC2-0472-7A913DEB9B01}"/>
                </a:ext>
              </a:extLst>
            </p:cNvPr>
            <p:cNvCxnSpPr/>
            <p:nvPr/>
          </p:nvCxnSpPr>
          <p:spPr>
            <a:xfrm flipV="1">
              <a:off x="8886690" y="5891917"/>
              <a:ext cx="162881" cy="162881"/>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E1DFD313-60F7-DA83-9E15-3171AD86BC97}"/>
                </a:ext>
              </a:extLst>
            </p:cNvPr>
            <p:cNvCxnSpPr>
              <a:cxnSpLocks/>
            </p:cNvCxnSpPr>
            <p:nvPr/>
          </p:nvCxnSpPr>
          <p:spPr>
            <a:xfrm flipH="1" flipV="1">
              <a:off x="8886690" y="6054798"/>
              <a:ext cx="152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F05D5DD6-909C-55D4-C0B1-8C16F0EE9F19}"/>
                </a:ext>
              </a:extLst>
            </p:cNvPr>
            <p:cNvCxnSpPr>
              <a:cxnSpLocks/>
            </p:cNvCxnSpPr>
            <p:nvPr/>
          </p:nvCxnSpPr>
          <p:spPr>
            <a:xfrm flipH="1" flipV="1">
              <a:off x="8703810" y="6040214"/>
              <a:ext cx="192157" cy="31811"/>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B0534CAA-0A33-9D76-A1E4-8D920C938C39}"/>
                </a:ext>
              </a:extLst>
            </p:cNvPr>
            <p:cNvCxnSpPr>
              <a:cxnSpLocks/>
            </p:cNvCxnSpPr>
            <p:nvPr/>
          </p:nvCxnSpPr>
          <p:spPr>
            <a:xfrm flipV="1">
              <a:off x="8363337" y="6117311"/>
              <a:ext cx="178179" cy="184975"/>
            </a:xfrm>
            <a:prstGeom prst="line">
              <a:avLst/>
            </a:prstGeom>
          </p:spPr>
          <p:style>
            <a:lnRef idx="2">
              <a:schemeClr val="accent1"/>
            </a:lnRef>
            <a:fillRef idx="0">
              <a:schemeClr val="accent1"/>
            </a:fillRef>
            <a:effectRef idx="1">
              <a:schemeClr val="accent1"/>
            </a:effectRef>
            <a:fontRef idx="minor">
              <a:schemeClr val="tx1"/>
            </a:fontRef>
          </p:style>
        </p:cxnSp>
        <p:sp>
          <p:nvSpPr>
            <p:cNvPr id="49" name="Sun 48">
              <a:extLst>
                <a:ext uri="{FF2B5EF4-FFF2-40B4-BE49-F238E27FC236}">
                  <a16:creationId xmlns:a16="http://schemas.microsoft.com/office/drawing/2014/main" id="{F3F3D047-5011-C4BC-0660-30AEE21291A2}"/>
                </a:ext>
              </a:extLst>
            </p:cNvPr>
            <p:cNvSpPr/>
            <p:nvPr/>
          </p:nvSpPr>
          <p:spPr>
            <a:xfrm>
              <a:off x="8202547" y="5980689"/>
              <a:ext cx="150309" cy="150309"/>
            </a:xfrm>
            <a:prstGeom prst="su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grpSp>
      <p:sp>
        <p:nvSpPr>
          <p:cNvPr id="39" name="Textplatzhalter 2">
            <a:extLst>
              <a:ext uri="{FF2B5EF4-FFF2-40B4-BE49-F238E27FC236}">
                <a16:creationId xmlns:a16="http://schemas.microsoft.com/office/drawing/2014/main" id="{6F53FD23-793F-BAEE-B4D4-9ACD39E9DF68}"/>
              </a:ext>
            </a:extLst>
          </p:cNvPr>
          <p:cNvSpPr txBox="1">
            <a:spLocks/>
          </p:cNvSpPr>
          <p:nvPr/>
        </p:nvSpPr>
        <p:spPr>
          <a:xfrm>
            <a:off x="7840700" y="5717189"/>
            <a:ext cx="547660" cy="6901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dirty="0">
                <a:latin typeface="FreightText Pro Book" panose="02000603060000020004" pitchFamily="50" charset="0"/>
              </a:rPr>
              <a:t>Zeit</a:t>
            </a:r>
          </a:p>
        </p:txBody>
      </p:sp>
      <p:sp>
        <p:nvSpPr>
          <p:cNvPr id="47" name="Title 1">
            <a:extLst>
              <a:ext uri="{FF2B5EF4-FFF2-40B4-BE49-F238E27FC236}">
                <a16:creationId xmlns:a16="http://schemas.microsoft.com/office/drawing/2014/main" id="{2435B4EC-C432-3F02-AE04-CAE22FBBD8C6}"/>
              </a:ext>
            </a:extLst>
          </p:cNvPr>
          <p:cNvSpPr>
            <a:spLocks noGrp="1"/>
          </p:cNvSpPr>
          <p:nvPr>
            <p:ph type="title"/>
          </p:nvPr>
        </p:nvSpPr>
        <p:spPr/>
        <p:txBody>
          <a:bodyPr/>
          <a:lstStyle/>
          <a:p>
            <a:r>
              <a:rPr lang="de-DE" dirty="0"/>
              <a:t>Betriebsenergie / Graue Energie </a:t>
            </a:r>
            <a:endParaRPr lang="en-DE" dirty="0"/>
          </a:p>
        </p:txBody>
      </p:sp>
      <p:sp>
        <p:nvSpPr>
          <p:cNvPr id="2" name="Textplatzhalter 2">
            <a:extLst>
              <a:ext uri="{FF2B5EF4-FFF2-40B4-BE49-F238E27FC236}">
                <a16:creationId xmlns:a16="http://schemas.microsoft.com/office/drawing/2014/main" id="{1C03175E-D998-B190-0F4E-30FF41444AAB}"/>
              </a:ext>
            </a:extLst>
          </p:cNvPr>
          <p:cNvSpPr txBox="1">
            <a:spLocks/>
          </p:cNvSpPr>
          <p:nvPr/>
        </p:nvSpPr>
        <p:spPr>
          <a:xfrm>
            <a:off x="9993091" y="6283068"/>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Natural Building Lab </a:t>
            </a:r>
          </a:p>
        </p:txBody>
      </p:sp>
    </p:spTree>
    <p:custDataLst>
      <p:tags r:id="rId1"/>
    </p:custDataLst>
    <p:extLst>
      <p:ext uri="{BB962C8B-B14F-4D97-AF65-F5344CB8AC3E}">
        <p14:creationId xmlns:p14="http://schemas.microsoft.com/office/powerpoint/2010/main" val="450525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659C5DDB-D391-1CD5-498C-36FDF27357CF}"/>
              </a:ext>
            </a:extLst>
          </p:cNvPr>
          <p:cNvSpPr>
            <a:spLocks noGrp="1"/>
          </p:cNvSpPr>
          <p:nvPr>
            <p:ph type="title"/>
          </p:nvPr>
        </p:nvSpPr>
        <p:spPr>
          <a:xfrm>
            <a:off x="559805" y="1189083"/>
            <a:ext cx="11072387" cy="685800"/>
          </a:xfrm>
        </p:spPr>
        <p:txBody>
          <a:bodyPr/>
          <a:lstStyle/>
          <a:p>
            <a:r>
              <a:rPr lang="de-DE" dirty="0"/>
              <a:t>Betrachtungsebenen und Stoffkreislauf</a:t>
            </a:r>
          </a:p>
        </p:txBody>
      </p:sp>
      <p:pic>
        <p:nvPicPr>
          <p:cNvPr id="12" name="Grafik 11">
            <a:extLst>
              <a:ext uri="{FF2B5EF4-FFF2-40B4-BE49-F238E27FC236}">
                <a16:creationId xmlns:a16="http://schemas.microsoft.com/office/drawing/2014/main" id="{CC4A226D-70A5-8FD2-7C1F-57F1C07AF1D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863" t="6816" r="13616" b="3559"/>
          <a:stretch/>
        </p:blipFill>
        <p:spPr>
          <a:xfrm>
            <a:off x="685582" y="1874883"/>
            <a:ext cx="7451990" cy="4724400"/>
          </a:xfrm>
          <a:prstGeom prst="rect">
            <a:avLst/>
          </a:prstGeom>
          <a:solidFill>
            <a:schemeClr val="bg1"/>
          </a:solidFill>
        </p:spPr>
      </p:pic>
      <p:sp>
        <p:nvSpPr>
          <p:cNvPr id="2" name="Textplatzhalter 2">
            <a:extLst>
              <a:ext uri="{FF2B5EF4-FFF2-40B4-BE49-F238E27FC236}">
                <a16:creationId xmlns:a16="http://schemas.microsoft.com/office/drawing/2014/main" id="{A4B51D15-5C77-7BF9-2B1D-B39CFF1AA622}"/>
              </a:ext>
            </a:extLst>
          </p:cNvPr>
          <p:cNvSpPr txBox="1">
            <a:spLocks/>
          </p:cNvSpPr>
          <p:nvPr/>
        </p:nvSpPr>
        <p:spPr>
          <a:xfrm>
            <a:off x="9222058" y="5842595"/>
            <a:ext cx="263007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2">
                    <a:lumMod val="50000"/>
                  </a:schemeClr>
                </a:solidFill>
                <a:latin typeface="FreightText Pro Book" panose="02000603060000020004" pitchFamily="50" charset="0"/>
              </a:rPr>
              <a:t>© Natural Building Lab</a:t>
            </a:r>
          </a:p>
          <a:p>
            <a:pPr marL="0" indent="0" algn="r">
              <a:buNone/>
            </a:pPr>
            <a:r>
              <a:rPr lang="de-DE" sz="1200" dirty="0">
                <a:solidFill>
                  <a:schemeClr val="bg2">
                    <a:lumMod val="50000"/>
                  </a:schemeClr>
                </a:solidFill>
              </a:rPr>
              <a:t>Stoffkreislauf in Gebäuden, technischer und biologischer Kreislauf nach Ellen-McArthur Fundation, C2C</a:t>
            </a:r>
          </a:p>
          <a:p>
            <a:pPr marL="0" indent="0" algn="r">
              <a:buNone/>
            </a:pPr>
            <a:r>
              <a:rPr lang="de-DE" sz="1200" dirty="0">
                <a:solidFill>
                  <a:schemeClr val="bg2">
                    <a:lumMod val="50000"/>
                  </a:schemeClr>
                </a:solidFill>
                <a:latin typeface="FreightText Pro Book" panose="02000603060000020004" pitchFamily="50" charset="0"/>
              </a:rPr>
              <a:t> </a:t>
            </a:r>
          </a:p>
        </p:txBody>
      </p:sp>
      <p:sp>
        <p:nvSpPr>
          <p:cNvPr id="3" name="Textfeld 2">
            <a:extLst>
              <a:ext uri="{FF2B5EF4-FFF2-40B4-BE49-F238E27FC236}">
                <a16:creationId xmlns:a16="http://schemas.microsoft.com/office/drawing/2014/main" id="{ED924FFE-B213-74A6-8379-DD0034DBBFDF}"/>
              </a:ext>
            </a:extLst>
          </p:cNvPr>
          <p:cNvSpPr txBox="1"/>
          <p:nvPr/>
        </p:nvSpPr>
        <p:spPr>
          <a:xfrm>
            <a:off x="2754351" y="5748452"/>
            <a:ext cx="786161" cy="369332"/>
          </a:xfrm>
          <a:prstGeom prst="rect">
            <a:avLst/>
          </a:prstGeom>
          <a:solidFill>
            <a:schemeClr val="bg1"/>
          </a:solidFill>
        </p:spPr>
        <p:txBody>
          <a:bodyPr wrap="square" lIns="0" tIns="0" rIns="0" bIns="0" rtlCol="0">
            <a:spAutoFit/>
          </a:bodyPr>
          <a:lstStyle/>
          <a:p>
            <a:r>
              <a:rPr lang="de-DE" sz="1200" dirty="0"/>
              <a:t>Stoffverlust</a:t>
            </a:r>
          </a:p>
          <a:p>
            <a:endParaRPr lang="de-DE" sz="1200" dirty="0"/>
          </a:p>
        </p:txBody>
      </p:sp>
    </p:spTree>
    <p:custDataLst>
      <p:tags r:id="rId1"/>
    </p:custDataLst>
    <p:extLst>
      <p:ext uri="{BB962C8B-B14F-4D97-AF65-F5344CB8AC3E}">
        <p14:creationId xmlns:p14="http://schemas.microsoft.com/office/powerpoint/2010/main" val="3650588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50248BC-E100-FF6A-E14D-DBA8BEFC8261}"/>
              </a:ext>
            </a:extLst>
          </p:cNvPr>
          <p:cNvSpPr>
            <a:spLocks noGrp="1"/>
          </p:cNvSpPr>
          <p:nvPr>
            <p:ph type="title"/>
          </p:nvPr>
        </p:nvSpPr>
        <p:spPr>
          <a:xfrm>
            <a:off x="559805" y="1189083"/>
            <a:ext cx="11072387" cy="685800"/>
          </a:xfrm>
        </p:spPr>
        <p:txBody>
          <a:bodyPr/>
          <a:lstStyle/>
          <a:p>
            <a:r>
              <a:rPr lang="de-DE" dirty="0"/>
              <a:t>Aufbau und Themen</a:t>
            </a:r>
          </a:p>
        </p:txBody>
      </p:sp>
      <p:sp>
        <p:nvSpPr>
          <p:cNvPr id="5" name="Textplatzhalter 4">
            <a:extLst>
              <a:ext uri="{FF2B5EF4-FFF2-40B4-BE49-F238E27FC236}">
                <a16:creationId xmlns:a16="http://schemas.microsoft.com/office/drawing/2014/main" id="{EEAAF997-056D-7EA7-FE52-7679E83A5013}"/>
              </a:ext>
            </a:extLst>
          </p:cNvPr>
          <p:cNvSpPr>
            <a:spLocks noGrp="1"/>
          </p:cNvSpPr>
          <p:nvPr>
            <p:ph type="body" sz="quarter" idx="10"/>
          </p:nvPr>
        </p:nvSpPr>
        <p:spPr>
          <a:xfrm>
            <a:off x="614362" y="2111466"/>
            <a:ext cx="11017829" cy="4427557"/>
          </a:xfrm>
        </p:spPr>
        <p:txBody>
          <a:bodyPr/>
          <a:lstStyle/>
          <a:p>
            <a:r>
              <a:rPr lang="de-DE" dirty="0"/>
              <a:t>Die Abrissfrage</a:t>
            </a:r>
          </a:p>
          <a:p>
            <a:pPr lvl="1"/>
            <a:r>
              <a:rPr lang="de-DE" noProof="0" dirty="0"/>
              <a:t>Gebäudelebensdauer</a:t>
            </a:r>
          </a:p>
          <a:p>
            <a:pPr lvl="1"/>
            <a:r>
              <a:rPr lang="de-DE" noProof="0" dirty="0"/>
              <a:t>Abrissthematik</a:t>
            </a:r>
          </a:p>
          <a:p>
            <a:pPr lvl="1"/>
            <a:endParaRPr lang="de-DE" dirty="0"/>
          </a:p>
          <a:p>
            <a:r>
              <a:rPr lang="de-DE" dirty="0"/>
              <a:t>Gebäude als Lebenszyklus in Theorie &amp; Praxis</a:t>
            </a:r>
          </a:p>
          <a:p>
            <a:pPr lvl="1"/>
            <a:r>
              <a:rPr lang="de-DE" dirty="0"/>
              <a:t>Phase A: Herstellung &amp; Bauphase</a:t>
            </a:r>
          </a:p>
          <a:p>
            <a:pPr lvl="1"/>
            <a:r>
              <a:rPr lang="de-DE" dirty="0"/>
              <a:t>Phase B: Nutzungsphase </a:t>
            </a:r>
          </a:p>
          <a:p>
            <a:pPr lvl="1"/>
            <a:r>
              <a:rPr lang="de-DE" dirty="0"/>
              <a:t>Phase C&amp;D: End </a:t>
            </a:r>
            <a:r>
              <a:rPr lang="de-DE" dirty="0" err="1"/>
              <a:t>of</a:t>
            </a:r>
            <a:r>
              <a:rPr lang="de-DE" dirty="0"/>
              <a:t> Life Szenarien / Rückbau und Abriss</a:t>
            </a:r>
          </a:p>
        </p:txBody>
      </p:sp>
    </p:spTree>
    <p:custDataLst>
      <p:tags r:id="rId1"/>
    </p:custDataLst>
    <p:extLst>
      <p:ext uri="{BB962C8B-B14F-4D97-AF65-F5344CB8AC3E}">
        <p14:creationId xmlns:p14="http://schemas.microsoft.com/office/powerpoint/2010/main" val="878403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A9126-5D68-68F6-9AFA-F2DBF80F17F0}"/>
              </a:ext>
            </a:extLst>
          </p:cNvPr>
          <p:cNvSpPr>
            <a:spLocks noGrp="1"/>
          </p:cNvSpPr>
          <p:nvPr>
            <p:ph type="title"/>
          </p:nvPr>
        </p:nvSpPr>
        <p:spPr/>
        <p:txBody>
          <a:bodyPr>
            <a:normAutofit/>
          </a:bodyPr>
          <a:lstStyle/>
          <a:p>
            <a:r>
              <a:rPr lang="de-DE" dirty="0"/>
              <a:t>Lebenszyklusphasen der Ökobilanz</a:t>
            </a:r>
          </a:p>
        </p:txBody>
      </p:sp>
      <p:pic>
        <p:nvPicPr>
          <p:cNvPr id="5" name="Grafik 4">
            <a:extLst>
              <a:ext uri="{FF2B5EF4-FFF2-40B4-BE49-F238E27FC236}">
                <a16:creationId xmlns:a16="http://schemas.microsoft.com/office/drawing/2014/main" id="{489AFAAE-BC8E-D437-578B-ECE4AD5DA08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9805" y="2165266"/>
            <a:ext cx="8772740" cy="3750814"/>
          </a:xfrm>
          <a:prstGeom prst="rect">
            <a:avLst/>
          </a:prstGeom>
        </p:spPr>
      </p:pic>
      <p:sp>
        <p:nvSpPr>
          <p:cNvPr id="6" name="Textplatzhalter 2">
            <a:extLst>
              <a:ext uri="{FF2B5EF4-FFF2-40B4-BE49-F238E27FC236}">
                <a16:creationId xmlns:a16="http://schemas.microsoft.com/office/drawing/2014/main" id="{00EFC758-53EC-520D-6C98-011CC6568762}"/>
              </a:ext>
            </a:extLst>
          </p:cNvPr>
          <p:cNvSpPr txBox="1">
            <a:spLocks/>
          </p:cNvSpPr>
          <p:nvPr/>
        </p:nvSpPr>
        <p:spPr>
          <a:xfrm>
            <a:off x="9154633" y="6302898"/>
            <a:ext cx="2374877"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endParaRPr lang="de-DE" sz="1400" dirty="0">
              <a:highlight>
                <a:srgbClr val="FFFF00"/>
              </a:highlight>
              <a:latin typeface="FreightText Pro Book" panose="02000603060000020004" pitchFamily="50" charset="0"/>
            </a:endParaRPr>
          </a:p>
        </p:txBody>
      </p:sp>
      <p:sp>
        <p:nvSpPr>
          <p:cNvPr id="3" name="Textplatzhalter 2">
            <a:extLst>
              <a:ext uri="{FF2B5EF4-FFF2-40B4-BE49-F238E27FC236}">
                <a16:creationId xmlns:a16="http://schemas.microsoft.com/office/drawing/2014/main" id="{9E9C2B92-2104-B963-1643-B62FEC5E480E}"/>
              </a:ext>
            </a:extLst>
          </p:cNvPr>
          <p:cNvSpPr txBox="1">
            <a:spLocks/>
          </p:cNvSpPr>
          <p:nvPr/>
        </p:nvSpPr>
        <p:spPr>
          <a:xfrm>
            <a:off x="9410344" y="6283068"/>
            <a:ext cx="2374877"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DIN EN15804:2022-03</a:t>
            </a:r>
          </a:p>
        </p:txBody>
      </p:sp>
    </p:spTree>
    <p:custDataLst>
      <p:tags r:id="rId1"/>
    </p:custDataLst>
    <p:extLst>
      <p:ext uri="{BB962C8B-B14F-4D97-AF65-F5344CB8AC3E}">
        <p14:creationId xmlns:p14="http://schemas.microsoft.com/office/powerpoint/2010/main" val="28313835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A9126-5D68-68F6-9AFA-F2DBF80F17F0}"/>
              </a:ext>
            </a:extLst>
          </p:cNvPr>
          <p:cNvSpPr>
            <a:spLocks noGrp="1"/>
          </p:cNvSpPr>
          <p:nvPr>
            <p:ph type="title"/>
          </p:nvPr>
        </p:nvSpPr>
        <p:spPr/>
        <p:txBody>
          <a:bodyPr>
            <a:normAutofit/>
          </a:bodyPr>
          <a:lstStyle/>
          <a:p>
            <a:r>
              <a:rPr lang="de-DE" dirty="0"/>
              <a:t>Lebenszyklusphasen der Ökobilanz</a:t>
            </a:r>
          </a:p>
        </p:txBody>
      </p:sp>
      <p:grpSp>
        <p:nvGrpSpPr>
          <p:cNvPr id="4" name="Gruppieren 3">
            <a:extLst>
              <a:ext uri="{FF2B5EF4-FFF2-40B4-BE49-F238E27FC236}">
                <a16:creationId xmlns:a16="http://schemas.microsoft.com/office/drawing/2014/main" id="{EA4B62D7-0BE4-BEEC-BD55-F9192BE771E3}"/>
              </a:ext>
            </a:extLst>
          </p:cNvPr>
          <p:cNvGrpSpPr/>
          <p:nvPr/>
        </p:nvGrpSpPr>
        <p:grpSpPr>
          <a:xfrm>
            <a:off x="559805" y="2231247"/>
            <a:ext cx="8772740" cy="3750814"/>
            <a:chOff x="1709630" y="2237457"/>
            <a:chExt cx="8772740" cy="3750814"/>
          </a:xfrm>
        </p:grpSpPr>
        <p:pic>
          <p:nvPicPr>
            <p:cNvPr id="5" name="Grafik 4">
              <a:extLst>
                <a:ext uri="{FF2B5EF4-FFF2-40B4-BE49-F238E27FC236}">
                  <a16:creationId xmlns:a16="http://schemas.microsoft.com/office/drawing/2014/main" id="{489AFAAE-BC8E-D437-578B-ECE4AD5DA08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09630" y="2237457"/>
              <a:ext cx="8772740" cy="3750814"/>
            </a:xfrm>
            <a:prstGeom prst="rect">
              <a:avLst/>
            </a:prstGeom>
          </p:spPr>
        </p:pic>
        <p:sp>
          <p:nvSpPr>
            <p:cNvPr id="7" name="Rechteck 6">
              <a:extLst>
                <a:ext uri="{FF2B5EF4-FFF2-40B4-BE49-F238E27FC236}">
                  <a16:creationId xmlns:a16="http://schemas.microsoft.com/office/drawing/2014/main" id="{B56A0B54-47D8-8AA4-9A7B-3725876DE258}"/>
                </a:ext>
              </a:extLst>
            </p:cNvPr>
            <p:cNvSpPr/>
            <p:nvPr/>
          </p:nvSpPr>
          <p:spPr>
            <a:xfrm>
              <a:off x="3069074" y="3251200"/>
              <a:ext cx="923062" cy="2540000"/>
            </a:xfrm>
            <a:prstGeom prst="rect">
              <a:avLst/>
            </a:prstGeom>
            <a:solidFill>
              <a:srgbClr val="F3972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200" i="1" dirty="0">
                <a:solidFill>
                  <a:srgbClr val="FFFFFF"/>
                </a:solidFill>
                <a:effectLst/>
                <a:latin typeface="FreightText Pro Book" panose="02000603060000020004" pitchFamily="2" charset="0"/>
              </a:endParaRPr>
            </a:p>
            <a:p>
              <a:endParaRPr lang="de-DE" sz="1200" i="1" dirty="0">
                <a:solidFill>
                  <a:srgbClr val="FFFFFF"/>
                </a:solidFill>
                <a:latin typeface="FreightText Pro Book" panose="02000603060000020004" pitchFamily="2" charset="0"/>
              </a:endParaRPr>
            </a:p>
            <a:p>
              <a:endParaRPr lang="de-DE" sz="1200" i="1" dirty="0">
                <a:solidFill>
                  <a:srgbClr val="FFFFFF"/>
                </a:solidFill>
                <a:effectLst/>
                <a:latin typeface="FreightText Pro Book" panose="02000603060000020004" pitchFamily="2" charset="0"/>
              </a:endParaRPr>
            </a:p>
            <a:p>
              <a:endParaRPr lang="de-DE" sz="1200" i="1" dirty="0">
                <a:solidFill>
                  <a:srgbClr val="FFFFFF"/>
                </a:solidFill>
                <a:latin typeface="FreightText Pro Book" panose="02000603060000020004" pitchFamily="2" charset="0"/>
              </a:endParaRPr>
            </a:p>
            <a:p>
              <a:pPr algn="ctr"/>
              <a:endParaRPr lang="de-DE" dirty="0"/>
            </a:p>
          </p:txBody>
        </p:sp>
        <p:sp>
          <p:nvSpPr>
            <p:cNvPr id="3" name="Rechteck 2">
              <a:extLst>
                <a:ext uri="{FF2B5EF4-FFF2-40B4-BE49-F238E27FC236}">
                  <a16:creationId xmlns:a16="http://schemas.microsoft.com/office/drawing/2014/main" id="{6B4EC077-60A9-0F3F-68CB-D17FDF4BC1B5}"/>
                </a:ext>
              </a:extLst>
            </p:cNvPr>
            <p:cNvSpPr/>
            <p:nvPr/>
          </p:nvSpPr>
          <p:spPr>
            <a:xfrm>
              <a:off x="3992136" y="3251200"/>
              <a:ext cx="2908177" cy="2540000"/>
            </a:xfrm>
            <a:prstGeom prst="rect">
              <a:avLst/>
            </a:prstGeom>
            <a:solidFill>
              <a:srgbClr val="F3972B">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200" i="1" dirty="0">
                <a:solidFill>
                  <a:srgbClr val="FFFFFF"/>
                </a:solidFill>
                <a:effectLst/>
                <a:latin typeface="FreightText Pro Book" panose="02000603060000020004" pitchFamily="2" charset="0"/>
              </a:endParaRPr>
            </a:p>
            <a:p>
              <a:endParaRPr lang="de-DE" sz="1200" i="1" dirty="0">
                <a:solidFill>
                  <a:srgbClr val="FFFFFF"/>
                </a:solidFill>
                <a:latin typeface="FreightText Pro Book" panose="02000603060000020004" pitchFamily="2" charset="0"/>
              </a:endParaRPr>
            </a:p>
            <a:p>
              <a:endParaRPr lang="de-DE" sz="1200" i="1" dirty="0">
                <a:solidFill>
                  <a:srgbClr val="FFFFFF"/>
                </a:solidFill>
                <a:effectLst/>
                <a:latin typeface="FreightText Pro Book" panose="02000603060000020004" pitchFamily="2" charset="0"/>
              </a:endParaRPr>
            </a:p>
            <a:p>
              <a:endParaRPr lang="de-DE" sz="1200" i="1" dirty="0">
                <a:solidFill>
                  <a:srgbClr val="FFFFFF"/>
                </a:solidFill>
                <a:latin typeface="FreightText Pro Book" panose="02000603060000020004" pitchFamily="2" charset="0"/>
              </a:endParaRPr>
            </a:p>
            <a:p>
              <a:pPr algn="ctr"/>
              <a:endParaRPr lang="de-DE" dirty="0"/>
            </a:p>
          </p:txBody>
        </p:sp>
      </p:grpSp>
      <p:sp>
        <p:nvSpPr>
          <p:cNvPr id="9" name="Textfeld 8">
            <a:extLst>
              <a:ext uri="{FF2B5EF4-FFF2-40B4-BE49-F238E27FC236}">
                <a16:creationId xmlns:a16="http://schemas.microsoft.com/office/drawing/2014/main" id="{15A88E5B-A0E9-9339-55F4-B688ED702BC7}"/>
              </a:ext>
            </a:extLst>
          </p:cNvPr>
          <p:cNvSpPr txBox="1"/>
          <p:nvPr/>
        </p:nvSpPr>
        <p:spPr>
          <a:xfrm>
            <a:off x="500269" y="6145908"/>
            <a:ext cx="8479454" cy="338554"/>
          </a:xfrm>
          <a:prstGeom prst="rect">
            <a:avLst/>
          </a:prstGeom>
          <a:noFill/>
        </p:spPr>
        <p:txBody>
          <a:bodyPr wrap="square" rtlCol="0">
            <a:spAutoFit/>
          </a:bodyPr>
          <a:lstStyle/>
          <a:p>
            <a:r>
              <a:rPr lang="de-DE" sz="1600" dirty="0">
                <a:latin typeface="Neue Plak Text" panose="020B0804030202020204" pitchFamily="34" charset="0"/>
              </a:rPr>
              <a:t>Klassisches Aufgabenfeld der Architektur: Planung der Ausführung (und Nutzung)</a:t>
            </a:r>
          </a:p>
        </p:txBody>
      </p:sp>
      <p:sp>
        <p:nvSpPr>
          <p:cNvPr id="6" name="Textplatzhalter 2">
            <a:extLst>
              <a:ext uri="{FF2B5EF4-FFF2-40B4-BE49-F238E27FC236}">
                <a16:creationId xmlns:a16="http://schemas.microsoft.com/office/drawing/2014/main" id="{598343E1-5414-53B3-6B6D-8894DF7D76C9}"/>
              </a:ext>
            </a:extLst>
          </p:cNvPr>
          <p:cNvSpPr txBox="1">
            <a:spLocks/>
          </p:cNvSpPr>
          <p:nvPr/>
        </p:nvSpPr>
        <p:spPr>
          <a:xfrm>
            <a:off x="9410344" y="6283068"/>
            <a:ext cx="2374877"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DIN EN15804:2022-03</a:t>
            </a:r>
          </a:p>
        </p:txBody>
      </p:sp>
    </p:spTree>
    <p:custDataLst>
      <p:tags r:id="rId1"/>
    </p:custDataLst>
    <p:extLst>
      <p:ext uri="{BB962C8B-B14F-4D97-AF65-F5344CB8AC3E}">
        <p14:creationId xmlns:p14="http://schemas.microsoft.com/office/powerpoint/2010/main" val="711752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A9126-5D68-68F6-9AFA-F2DBF80F17F0}"/>
              </a:ext>
            </a:extLst>
          </p:cNvPr>
          <p:cNvSpPr>
            <a:spLocks noGrp="1"/>
          </p:cNvSpPr>
          <p:nvPr>
            <p:ph type="title"/>
          </p:nvPr>
        </p:nvSpPr>
        <p:spPr/>
        <p:txBody>
          <a:bodyPr>
            <a:normAutofit/>
          </a:bodyPr>
          <a:lstStyle/>
          <a:p>
            <a:r>
              <a:rPr lang="de-DE" dirty="0"/>
              <a:t>Lebenszyklusphasen der Ökobilanz</a:t>
            </a:r>
          </a:p>
        </p:txBody>
      </p:sp>
      <p:grpSp>
        <p:nvGrpSpPr>
          <p:cNvPr id="4" name="Gruppieren 3">
            <a:extLst>
              <a:ext uri="{FF2B5EF4-FFF2-40B4-BE49-F238E27FC236}">
                <a16:creationId xmlns:a16="http://schemas.microsoft.com/office/drawing/2014/main" id="{5DB4848A-2C7D-5FB0-66E5-41CAF39BB473}"/>
              </a:ext>
            </a:extLst>
          </p:cNvPr>
          <p:cNvGrpSpPr/>
          <p:nvPr/>
        </p:nvGrpSpPr>
        <p:grpSpPr>
          <a:xfrm>
            <a:off x="559805" y="2225425"/>
            <a:ext cx="8772740" cy="3750814"/>
            <a:chOff x="1709630" y="2237457"/>
            <a:chExt cx="8772740" cy="3750814"/>
          </a:xfrm>
        </p:grpSpPr>
        <p:pic>
          <p:nvPicPr>
            <p:cNvPr id="5" name="Grafik 4">
              <a:extLst>
                <a:ext uri="{FF2B5EF4-FFF2-40B4-BE49-F238E27FC236}">
                  <a16:creationId xmlns:a16="http://schemas.microsoft.com/office/drawing/2014/main" id="{489AFAAE-BC8E-D437-578B-ECE4AD5DA08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09630" y="2237457"/>
              <a:ext cx="8772740" cy="3750814"/>
            </a:xfrm>
            <a:prstGeom prst="rect">
              <a:avLst/>
            </a:prstGeom>
          </p:spPr>
        </p:pic>
        <p:grpSp>
          <p:nvGrpSpPr>
            <p:cNvPr id="3" name="Gruppieren 2">
              <a:extLst>
                <a:ext uri="{FF2B5EF4-FFF2-40B4-BE49-F238E27FC236}">
                  <a16:creationId xmlns:a16="http://schemas.microsoft.com/office/drawing/2014/main" id="{D0DA610A-B6DE-24C7-394B-95B0D3A3469F}"/>
                </a:ext>
              </a:extLst>
            </p:cNvPr>
            <p:cNvGrpSpPr/>
            <p:nvPr/>
          </p:nvGrpSpPr>
          <p:grpSpPr>
            <a:xfrm>
              <a:off x="3069074" y="3251200"/>
              <a:ext cx="4703325" cy="2540000"/>
              <a:chOff x="3069074" y="3251200"/>
              <a:chExt cx="4703325" cy="2540000"/>
            </a:xfrm>
          </p:grpSpPr>
          <p:sp>
            <p:nvSpPr>
              <p:cNvPr id="7" name="Rechteck 6">
                <a:extLst>
                  <a:ext uri="{FF2B5EF4-FFF2-40B4-BE49-F238E27FC236}">
                    <a16:creationId xmlns:a16="http://schemas.microsoft.com/office/drawing/2014/main" id="{B56A0B54-47D8-8AA4-9A7B-3725876DE258}"/>
                  </a:ext>
                </a:extLst>
              </p:cNvPr>
              <p:cNvSpPr/>
              <p:nvPr/>
            </p:nvSpPr>
            <p:spPr>
              <a:xfrm>
                <a:off x="3069074" y="3251200"/>
                <a:ext cx="918726" cy="2540000"/>
              </a:xfrm>
              <a:prstGeom prst="rect">
                <a:avLst/>
              </a:prstGeom>
              <a:solidFill>
                <a:srgbClr val="F3972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200" i="1" dirty="0">
                  <a:solidFill>
                    <a:srgbClr val="FFFFFF"/>
                  </a:solidFill>
                  <a:effectLst/>
                  <a:latin typeface="FreightText Pro Book" panose="02000603060000020004" pitchFamily="2" charset="0"/>
                </a:endParaRPr>
              </a:p>
              <a:p>
                <a:endParaRPr lang="de-DE" sz="1200" i="1" dirty="0">
                  <a:solidFill>
                    <a:srgbClr val="FFFFFF"/>
                  </a:solidFill>
                  <a:latin typeface="FreightText Pro Book" panose="02000603060000020004" pitchFamily="2" charset="0"/>
                </a:endParaRPr>
              </a:p>
              <a:p>
                <a:endParaRPr lang="de-DE" sz="1200" i="1" dirty="0">
                  <a:solidFill>
                    <a:srgbClr val="FFFFFF"/>
                  </a:solidFill>
                  <a:effectLst/>
                  <a:latin typeface="FreightText Pro Book" panose="02000603060000020004" pitchFamily="2" charset="0"/>
                </a:endParaRPr>
              </a:p>
              <a:p>
                <a:endParaRPr lang="de-DE" sz="1200" i="1" dirty="0">
                  <a:solidFill>
                    <a:srgbClr val="FFFFFF"/>
                  </a:solidFill>
                  <a:latin typeface="FreightText Pro Book" panose="02000603060000020004" pitchFamily="2" charset="0"/>
                </a:endParaRPr>
              </a:p>
              <a:p>
                <a:pPr algn="ctr"/>
                <a:endParaRPr lang="de-DE" dirty="0"/>
              </a:p>
            </p:txBody>
          </p:sp>
          <p:sp>
            <p:nvSpPr>
              <p:cNvPr id="6" name="Rechteck 5">
                <a:extLst>
                  <a:ext uri="{FF2B5EF4-FFF2-40B4-BE49-F238E27FC236}">
                    <a16:creationId xmlns:a16="http://schemas.microsoft.com/office/drawing/2014/main" id="{13E6886B-D2DD-B336-9797-8569FBC4CFB2}"/>
                  </a:ext>
                </a:extLst>
              </p:cNvPr>
              <p:cNvSpPr/>
              <p:nvPr/>
            </p:nvSpPr>
            <p:spPr>
              <a:xfrm>
                <a:off x="4449754" y="3852332"/>
                <a:ext cx="1603867" cy="1938868"/>
              </a:xfrm>
              <a:prstGeom prst="rect">
                <a:avLst/>
              </a:prstGeom>
              <a:solidFill>
                <a:srgbClr val="F3972B">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200" i="1" dirty="0">
                  <a:solidFill>
                    <a:srgbClr val="FFFFFF"/>
                  </a:solidFill>
                  <a:effectLst/>
                  <a:latin typeface="FreightText Pro Book" panose="02000603060000020004" pitchFamily="2" charset="0"/>
                </a:endParaRPr>
              </a:p>
              <a:p>
                <a:endParaRPr lang="de-DE" sz="1200" i="1" dirty="0">
                  <a:solidFill>
                    <a:srgbClr val="FFFFFF"/>
                  </a:solidFill>
                  <a:latin typeface="FreightText Pro Book" panose="02000603060000020004" pitchFamily="2" charset="0"/>
                </a:endParaRPr>
              </a:p>
              <a:p>
                <a:endParaRPr lang="de-DE" sz="1200" i="1" dirty="0">
                  <a:solidFill>
                    <a:srgbClr val="FFFFFF"/>
                  </a:solidFill>
                  <a:effectLst/>
                  <a:latin typeface="FreightText Pro Book" panose="02000603060000020004" pitchFamily="2" charset="0"/>
                </a:endParaRPr>
              </a:p>
              <a:p>
                <a:endParaRPr lang="de-DE" sz="1200" i="1" dirty="0">
                  <a:solidFill>
                    <a:srgbClr val="FFFFFF"/>
                  </a:solidFill>
                  <a:latin typeface="FreightText Pro Book" panose="02000603060000020004" pitchFamily="2" charset="0"/>
                </a:endParaRPr>
              </a:p>
              <a:p>
                <a:pPr algn="ctr"/>
                <a:endParaRPr lang="de-DE" dirty="0"/>
              </a:p>
            </p:txBody>
          </p:sp>
          <p:sp>
            <p:nvSpPr>
              <p:cNvPr id="9" name="Rechteck 8">
                <a:extLst>
                  <a:ext uri="{FF2B5EF4-FFF2-40B4-BE49-F238E27FC236}">
                    <a16:creationId xmlns:a16="http://schemas.microsoft.com/office/drawing/2014/main" id="{7FB14E86-7111-A2EE-4055-079E39F96724}"/>
                  </a:ext>
                </a:extLst>
              </p:cNvPr>
              <p:cNvSpPr/>
              <p:nvPr/>
            </p:nvSpPr>
            <p:spPr>
              <a:xfrm>
                <a:off x="7002671" y="3852332"/>
                <a:ext cx="769728" cy="1938868"/>
              </a:xfrm>
              <a:prstGeom prst="rect">
                <a:avLst/>
              </a:prstGeom>
              <a:solidFill>
                <a:srgbClr val="F3972B">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200" i="1" dirty="0">
                  <a:solidFill>
                    <a:srgbClr val="FFFFFF"/>
                  </a:solidFill>
                  <a:effectLst/>
                  <a:latin typeface="FreightText Pro Book" panose="02000603060000020004" pitchFamily="2" charset="0"/>
                </a:endParaRPr>
              </a:p>
              <a:p>
                <a:endParaRPr lang="de-DE" sz="1200" i="1" dirty="0">
                  <a:solidFill>
                    <a:srgbClr val="FFFFFF"/>
                  </a:solidFill>
                  <a:latin typeface="FreightText Pro Book" panose="02000603060000020004" pitchFamily="2" charset="0"/>
                </a:endParaRPr>
              </a:p>
              <a:p>
                <a:endParaRPr lang="de-DE" sz="1200" i="1" dirty="0">
                  <a:solidFill>
                    <a:srgbClr val="FFFFFF"/>
                  </a:solidFill>
                  <a:effectLst/>
                  <a:latin typeface="FreightText Pro Book" panose="02000603060000020004" pitchFamily="2" charset="0"/>
                </a:endParaRPr>
              </a:p>
              <a:p>
                <a:endParaRPr lang="de-DE" sz="1200" i="1" dirty="0">
                  <a:solidFill>
                    <a:srgbClr val="FFFFFF"/>
                  </a:solidFill>
                  <a:latin typeface="FreightText Pro Book" panose="02000603060000020004" pitchFamily="2" charset="0"/>
                </a:endParaRPr>
              </a:p>
              <a:p>
                <a:pPr algn="ctr"/>
                <a:endParaRPr lang="de-DE" dirty="0"/>
              </a:p>
            </p:txBody>
          </p:sp>
        </p:grpSp>
      </p:grpSp>
      <p:sp>
        <p:nvSpPr>
          <p:cNvPr id="11" name="Textfeld 10">
            <a:extLst>
              <a:ext uri="{FF2B5EF4-FFF2-40B4-BE49-F238E27FC236}">
                <a16:creationId xmlns:a16="http://schemas.microsoft.com/office/drawing/2014/main" id="{E8F6E5CB-3D9C-B119-DC05-DA54C9140E71}"/>
              </a:ext>
            </a:extLst>
          </p:cNvPr>
          <p:cNvSpPr txBox="1"/>
          <p:nvPr/>
        </p:nvSpPr>
        <p:spPr>
          <a:xfrm>
            <a:off x="510201" y="6134264"/>
            <a:ext cx="8479454" cy="338554"/>
          </a:xfrm>
          <a:prstGeom prst="rect">
            <a:avLst/>
          </a:prstGeom>
          <a:noFill/>
        </p:spPr>
        <p:txBody>
          <a:bodyPr wrap="square" rtlCol="0">
            <a:spAutoFit/>
          </a:bodyPr>
          <a:lstStyle/>
          <a:p>
            <a:r>
              <a:rPr lang="de-DE" sz="1600" dirty="0">
                <a:latin typeface="Neue Plak Text" panose="020B0804030202020204" pitchFamily="34" charset="0"/>
              </a:rPr>
              <a:t>Hauptverantwortung des Handwerks: Errichtung gibt alle nachfolgenden Szenarien vor</a:t>
            </a:r>
          </a:p>
        </p:txBody>
      </p:sp>
      <p:sp>
        <p:nvSpPr>
          <p:cNvPr id="8" name="Textplatzhalter 2">
            <a:extLst>
              <a:ext uri="{FF2B5EF4-FFF2-40B4-BE49-F238E27FC236}">
                <a16:creationId xmlns:a16="http://schemas.microsoft.com/office/drawing/2014/main" id="{55A2659A-D691-1C00-6A61-060CC589F678}"/>
              </a:ext>
            </a:extLst>
          </p:cNvPr>
          <p:cNvSpPr txBox="1">
            <a:spLocks/>
          </p:cNvSpPr>
          <p:nvPr/>
        </p:nvSpPr>
        <p:spPr>
          <a:xfrm>
            <a:off x="9410344" y="6283068"/>
            <a:ext cx="2374877"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DIN EN15804:2022-03</a:t>
            </a:r>
          </a:p>
        </p:txBody>
      </p:sp>
    </p:spTree>
    <p:custDataLst>
      <p:tags r:id="rId1"/>
    </p:custDataLst>
    <p:extLst>
      <p:ext uri="{BB962C8B-B14F-4D97-AF65-F5344CB8AC3E}">
        <p14:creationId xmlns:p14="http://schemas.microsoft.com/office/powerpoint/2010/main" val="5650328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A9126-5D68-68F6-9AFA-F2DBF80F17F0}"/>
              </a:ext>
            </a:extLst>
          </p:cNvPr>
          <p:cNvSpPr>
            <a:spLocks noGrp="1"/>
          </p:cNvSpPr>
          <p:nvPr>
            <p:ph type="title"/>
          </p:nvPr>
        </p:nvSpPr>
        <p:spPr/>
        <p:txBody>
          <a:bodyPr>
            <a:normAutofit/>
          </a:bodyPr>
          <a:lstStyle/>
          <a:p>
            <a:r>
              <a:rPr lang="de-DE" dirty="0"/>
              <a:t>Lebenszyklusphasen der Ökobilanz</a:t>
            </a:r>
          </a:p>
        </p:txBody>
      </p:sp>
      <p:grpSp>
        <p:nvGrpSpPr>
          <p:cNvPr id="3" name="Gruppieren 2">
            <a:extLst>
              <a:ext uri="{FF2B5EF4-FFF2-40B4-BE49-F238E27FC236}">
                <a16:creationId xmlns:a16="http://schemas.microsoft.com/office/drawing/2014/main" id="{52222FB2-7B0C-57DD-A4EC-E0F719956483}"/>
              </a:ext>
            </a:extLst>
          </p:cNvPr>
          <p:cNvGrpSpPr/>
          <p:nvPr/>
        </p:nvGrpSpPr>
        <p:grpSpPr>
          <a:xfrm>
            <a:off x="559805" y="2125810"/>
            <a:ext cx="8772740" cy="3750814"/>
            <a:chOff x="1709630" y="2237457"/>
            <a:chExt cx="8772740" cy="3750814"/>
          </a:xfrm>
        </p:grpSpPr>
        <p:pic>
          <p:nvPicPr>
            <p:cNvPr id="5" name="Grafik 4">
              <a:extLst>
                <a:ext uri="{FF2B5EF4-FFF2-40B4-BE49-F238E27FC236}">
                  <a16:creationId xmlns:a16="http://schemas.microsoft.com/office/drawing/2014/main" id="{489AFAAE-BC8E-D437-578B-ECE4AD5DA08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09630" y="2237457"/>
              <a:ext cx="8772740" cy="3750814"/>
            </a:xfrm>
            <a:prstGeom prst="rect">
              <a:avLst/>
            </a:prstGeom>
          </p:spPr>
        </p:pic>
        <p:sp>
          <p:nvSpPr>
            <p:cNvPr id="7" name="Rechteck 6">
              <a:extLst>
                <a:ext uri="{FF2B5EF4-FFF2-40B4-BE49-F238E27FC236}">
                  <a16:creationId xmlns:a16="http://schemas.microsoft.com/office/drawing/2014/main" id="{B56A0B54-47D8-8AA4-9A7B-3725876DE258}"/>
                </a:ext>
              </a:extLst>
            </p:cNvPr>
            <p:cNvSpPr/>
            <p:nvPr/>
          </p:nvSpPr>
          <p:spPr>
            <a:xfrm>
              <a:off x="1769533" y="3251200"/>
              <a:ext cx="1299541" cy="2540000"/>
            </a:xfrm>
            <a:prstGeom prst="rect">
              <a:avLst/>
            </a:prstGeom>
            <a:solidFill>
              <a:srgbClr val="F3972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200" i="1" dirty="0">
                <a:solidFill>
                  <a:srgbClr val="FFFFFF"/>
                </a:solidFill>
                <a:effectLst/>
                <a:latin typeface="FreightText Pro Book" panose="02000603060000020004" pitchFamily="2" charset="0"/>
              </a:endParaRPr>
            </a:p>
            <a:p>
              <a:endParaRPr lang="de-DE" sz="1200" i="1" dirty="0">
                <a:solidFill>
                  <a:srgbClr val="FFFFFF"/>
                </a:solidFill>
                <a:latin typeface="FreightText Pro Book" panose="02000603060000020004" pitchFamily="2" charset="0"/>
              </a:endParaRPr>
            </a:p>
            <a:p>
              <a:endParaRPr lang="de-DE" sz="1200" i="1" dirty="0">
                <a:solidFill>
                  <a:srgbClr val="FFFFFF"/>
                </a:solidFill>
                <a:effectLst/>
                <a:latin typeface="FreightText Pro Book" panose="02000603060000020004" pitchFamily="2" charset="0"/>
              </a:endParaRPr>
            </a:p>
            <a:p>
              <a:endParaRPr lang="de-DE" sz="1200" i="1" dirty="0">
                <a:solidFill>
                  <a:srgbClr val="FFFFFF"/>
                </a:solidFill>
                <a:latin typeface="FreightText Pro Book" panose="02000603060000020004" pitchFamily="2" charset="0"/>
              </a:endParaRPr>
            </a:p>
            <a:p>
              <a:pPr algn="ctr"/>
              <a:endParaRPr lang="de-DE" dirty="0"/>
            </a:p>
          </p:txBody>
        </p:sp>
        <p:sp>
          <p:nvSpPr>
            <p:cNvPr id="6" name="Rechteck 5">
              <a:extLst>
                <a:ext uri="{FF2B5EF4-FFF2-40B4-BE49-F238E27FC236}">
                  <a16:creationId xmlns:a16="http://schemas.microsoft.com/office/drawing/2014/main" id="{5031D1CC-869F-E6BF-4406-FCFE41E14631}"/>
                </a:ext>
              </a:extLst>
            </p:cNvPr>
            <p:cNvSpPr/>
            <p:nvPr/>
          </p:nvSpPr>
          <p:spPr>
            <a:xfrm>
              <a:off x="6928380" y="3251200"/>
              <a:ext cx="3494087" cy="2540000"/>
            </a:xfrm>
            <a:prstGeom prst="rect">
              <a:avLst/>
            </a:prstGeom>
            <a:solidFill>
              <a:srgbClr val="F3972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200" i="1" dirty="0">
                <a:solidFill>
                  <a:srgbClr val="FFFFFF"/>
                </a:solidFill>
                <a:effectLst/>
                <a:latin typeface="FreightText Pro Book" panose="02000603060000020004" pitchFamily="2" charset="0"/>
              </a:endParaRPr>
            </a:p>
            <a:p>
              <a:endParaRPr lang="de-DE" sz="1200" i="1" dirty="0">
                <a:solidFill>
                  <a:srgbClr val="FFFFFF"/>
                </a:solidFill>
                <a:latin typeface="FreightText Pro Book" panose="02000603060000020004" pitchFamily="2" charset="0"/>
              </a:endParaRPr>
            </a:p>
            <a:p>
              <a:endParaRPr lang="de-DE" sz="1200" i="1" dirty="0">
                <a:solidFill>
                  <a:srgbClr val="FFFFFF"/>
                </a:solidFill>
                <a:effectLst/>
                <a:latin typeface="FreightText Pro Book" panose="02000603060000020004" pitchFamily="2" charset="0"/>
              </a:endParaRPr>
            </a:p>
            <a:p>
              <a:endParaRPr lang="de-DE" sz="1200" i="1" dirty="0">
                <a:solidFill>
                  <a:srgbClr val="FFFFFF"/>
                </a:solidFill>
                <a:latin typeface="FreightText Pro Book" panose="02000603060000020004" pitchFamily="2" charset="0"/>
              </a:endParaRPr>
            </a:p>
            <a:p>
              <a:pPr algn="ctr"/>
              <a:endParaRPr lang="de-DE" dirty="0"/>
            </a:p>
          </p:txBody>
        </p:sp>
      </p:grpSp>
      <p:sp>
        <p:nvSpPr>
          <p:cNvPr id="9" name="Textfeld 8">
            <a:extLst>
              <a:ext uri="{FF2B5EF4-FFF2-40B4-BE49-F238E27FC236}">
                <a16:creationId xmlns:a16="http://schemas.microsoft.com/office/drawing/2014/main" id="{982A8CFF-AD4D-132D-6D10-755761229BB1}"/>
              </a:ext>
            </a:extLst>
          </p:cNvPr>
          <p:cNvSpPr txBox="1"/>
          <p:nvPr/>
        </p:nvSpPr>
        <p:spPr>
          <a:xfrm>
            <a:off x="559805" y="6019255"/>
            <a:ext cx="8479454" cy="338554"/>
          </a:xfrm>
          <a:prstGeom prst="rect">
            <a:avLst/>
          </a:prstGeom>
          <a:noFill/>
        </p:spPr>
        <p:txBody>
          <a:bodyPr wrap="square" rtlCol="0">
            <a:spAutoFit/>
          </a:bodyPr>
          <a:lstStyle/>
          <a:p>
            <a:r>
              <a:rPr lang="de-DE" sz="1600" dirty="0">
                <a:latin typeface="Neue Plak Text" panose="020B0804030202020204" pitchFamily="34" charset="0"/>
              </a:rPr>
              <a:t>Phasen ohne direkte Bauplanungs- und Ausführungsverantwortung</a:t>
            </a:r>
          </a:p>
        </p:txBody>
      </p:sp>
      <p:sp>
        <p:nvSpPr>
          <p:cNvPr id="4" name="Textplatzhalter 2">
            <a:extLst>
              <a:ext uri="{FF2B5EF4-FFF2-40B4-BE49-F238E27FC236}">
                <a16:creationId xmlns:a16="http://schemas.microsoft.com/office/drawing/2014/main" id="{CE2E77FC-8D59-49C0-7F3D-AE1486FCA556}"/>
              </a:ext>
            </a:extLst>
          </p:cNvPr>
          <p:cNvSpPr txBox="1">
            <a:spLocks/>
          </p:cNvSpPr>
          <p:nvPr/>
        </p:nvSpPr>
        <p:spPr>
          <a:xfrm>
            <a:off x="9410344" y="6283068"/>
            <a:ext cx="2374877"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DIN EN15804:2022-03</a:t>
            </a:r>
          </a:p>
        </p:txBody>
      </p:sp>
    </p:spTree>
    <p:custDataLst>
      <p:tags r:id="rId1"/>
    </p:custDataLst>
    <p:extLst>
      <p:ext uri="{BB962C8B-B14F-4D97-AF65-F5344CB8AC3E}">
        <p14:creationId xmlns:p14="http://schemas.microsoft.com/office/powerpoint/2010/main" val="2344064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5BBFE-2478-D281-1FEB-57E88A82C9CF}"/>
              </a:ext>
            </a:extLst>
          </p:cNvPr>
          <p:cNvSpPr>
            <a:spLocks noGrp="1"/>
          </p:cNvSpPr>
          <p:nvPr>
            <p:ph type="title"/>
          </p:nvPr>
        </p:nvSpPr>
        <p:spPr/>
        <p:txBody>
          <a:bodyPr/>
          <a:lstStyle/>
          <a:p>
            <a:r>
              <a:rPr lang="de-DE" dirty="0"/>
              <a:t>Optimierung Phase A </a:t>
            </a:r>
            <a:endParaRPr lang="en-DE" dirty="0"/>
          </a:p>
        </p:txBody>
      </p:sp>
      <p:cxnSp>
        <p:nvCxnSpPr>
          <p:cNvPr id="4" name="Straight Connector 3">
            <a:extLst>
              <a:ext uri="{FF2B5EF4-FFF2-40B4-BE49-F238E27FC236}">
                <a16:creationId xmlns:a16="http://schemas.microsoft.com/office/drawing/2014/main" id="{3FC37D32-E923-F2A3-4E6E-E4BDF6801DFA}"/>
              </a:ext>
            </a:extLst>
          </p:cNvPr>
          <p:cNvCxnSpPr/>
          <p:nvPr/>
        </p:nvCxnSpPr>
        <p:spPr>
          <a:xfrm>
            <a:off x="635000" y="2209800"/>
            <a:ext cx="0" cy="3496733"/>
          </a:xfrm>
          <a:prstGeom prst="line">
            <a:avLst/>
          </a:pr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23020FA0-AEA1-EF0D-4D0C-1EF3F5F8698B}"/>
              </a:ext>
            </a:extLst>
          </p:cNvPr>
          <p:cNvCxnSpPr>
            <a:cxnSpLocks/>
          </p:cNvCxnSpPr>
          <p:nvPr/>
        </p:nvCxnSpPr>
        <p:spPr>
          <a:xfrm flipH="1">
            <a:off x="635000" y="5706533"/>
            <a:ext cx="4313607" cy="0"/>
          </a:xfrm>
          <a:prstGeom prst="line">
            <a:avLst/>
          </a:pr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F8147BC-8DD3-06EA-E7B1-10F4A0D03E21}"/>
              </a:ext>
            </a:extLst>
          </p:cNvPr>
          <p:cNvCxnSpPr/>
          <p:nvPr/>
        </p:nvCxnSpPr>
        <p:spPr>
          <a:xfrm flipV="1">
            <a:off x="635000" y="4842933"/>
            <a:ext cx="262467" cy="863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7AEC110D-0198-6E99-BD55-B0B23BDC91A7}"/>
              </a:ext>
            </a:extLst>
          </p:cNvPr>
          <p:cNvCxnSpPr>
            <a:cxnSpLocks/>
          </p:cNvCxnSpPr>
          <p:nvPr/>
        </p:nvCxnSpPr>
        <p:spPr>
          <a:xfrm flipV="1">
            <a:off x="897467" y="3505200"/>
            <a:ext cx="3903133" cy="133773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E534AF7-7F3B-C057-8924-E0ED1BB8DD4D}"/>
              </a:ext>
            </a:extLst>
          </p:cNvPr>
          <p:cNvCxnSpPr>
            <a:cxnSpLocks/>
          </p:cNvCxnSpPr>
          <p:nvPr/>
        </p:nvCxnSpPr>
        <p:spPr>
          <a:xfrm flipV="1">
            <a:off x="4792134" y="3031067"/>
            <a:ext cx="146673" cy="482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Textplatzhalter 2">
            <a:extLst>
              <a:ext uri="{FF2B5EF4-FFF2-40B4-BE49-F238E27FC236}">
                <a16:creationId xmlns:a16="http://schemas.microsoft.com/office/drawing/2014/main" id="{0755D729-C9B7-BC56-8A4B-72E8E6082859}"/>
              </a:ext>
            </a:extLst>
          </p:cNvPr>
          <p:cNvSpPr txBox="1">
            <a:spLocks/>
          </p:cNvSpPr>
          <p:nvPr/>
        </p:nvSpPr>
        <p:spPr>
          <a:xfrm>
            <a:off x="2678140" y="5710871"/>
            <a:ext cx="547660" cy="6901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dirty="0">
                <a:latin typeface="FreightText Pro Book" panose="02000603060000020004" pitchFamily="50" charset="0"/>
              </a:rPr>
              <a:t>Zeit</a:t>
            </a:r>
          </a:p>
        </p:txBody>
      </p:sp>
      <p:sp>
        <p:nvSpPr>
          <p:cNvPr id="20" name="Textplatzhalter 2">
            <a:extLst>
              <a:ext uri="{FF2B5EF4-FFF2-40B4-BE49-F238E27FC236}">
                <a16:creationId xmlns:a16="http://schemas.microsoft.com/office/drawing/2014/main" id="{3A96A1A0-AC3D-2111-FBD0-5733138108DE}"/>
              </a:ext>
            </a:extLst>
          </p:cNvPr>
          <p:cNvSpPr txBox="1">
            <a:spLocks/>
          </p:cNvSpPr>
          <p:nvPr/>
        </p:nvSpPr>
        <p:spPr>
          <a:xfrm rot="16200000">
            <a:off x="-160348" y="3681028"/>
            <a:ext cx="1292726" cy="2624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dirty="0">
                <a:latin typeface="FreightText Pro Book" panose="02000603060000020004" pitchFamily="50" charset="0"/>
              </a:rPr>
              <a:t>Energiebedarf</a:t>
            </a:r>
          </a:p>
        </p:txBody>
      </p:sp>
      <p:sp>
        <p:nvSpPr>
          <p:cNvPr id="7" name="Rectangle 6">
            <a:extLst>
              <a:ext uri="{FF2B5EF4-FFF2-40B4-BE49-F238E27FC236}">
                <a16:creationId xmlns:a16="http://schemas.microsoft.com/office/drawing/2014/main" id="{2DBD408D-CCC8-E50F-1ED0-302BE784D4D5}"/>
              </a:ext>
            </a:extLst>
          </p:cNvPr>
          <p:cNvSpPr/>
          <p:nvPr/>
        </p:nvSpPr>
        <p:spPr>
          <a:xfrm>
            <a:off x="635001" y="3513667"/>
            <a:ext cx="4303806" cy="1329266"/>
          </a:xfrm>
          <a:prstGeom prst="rect">
            <a:avLst/>
          </a:prstGeom>
          <a:solidFill>
            <a:srgbClr val="F3972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tangle 7">
            <a:extLst>
              <a:ext uri="{FF2B5EF4-FFF2-40B4-BE49-F238E27FC236}">
                <a16:creationId xmlns:a16="http://schemas.microsoft.com/office/drawing/2014/main" id="{95A27560-99EA-44B5-41FA-0AB9C81A41AB}"/>
              </a:ext>
            </a:extLst>
          </p:cNvPr>
          <p:cNvSpPr/>
          <p:nvPr/>
        </p:nvSpPr>
        <p:spPr>
          <a:xfrm>
            <a:off x="636850" y="3034679"/>
            <a:ext cx="4303806" cy="482601"/>
          </a:xfrm>
          <a:prstGeom prst="rect">
            <a:avLst/>
          </a:prstGeom>
          <a:solidFill>
            <a:srgbClr val="0088B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9" name="Rectangle 8">
            <a:extLst>
              <a:ext uri="{FF2B5EF4-FFF2-40B4-BE49-F238E27FC236}">
                <a16:creationId xmlns:a16="http://schemas.microsoft.com/office/drawing/2014/main" id="{A4913A96-E4FA-AA3A-84B3-90D81DA3A2CE}"/>
              </a:ext>
            </a:extLst>
          </p:cNvPr>
          <p:cNvSpPr/>
          <p:nvPr/>
        </p:nvSpPr>
        <p:spPr>
          <a:xfrm>
            <a:off x="644801" y="4842933"/>
            <a:ext cx="4303806" cy="867937"/>
          </a:xfrm>
          <a:prstGeom prst="rect">
            <a:avLst/>
          </a:prstGeom>
          <a:solidFill>
            <a:srgbClr val="0088B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5" name="Textplatzhalter 36">
            <a:extLst>
              <a:ext uri="{FF2B5EF4-FFF2-40B4-BE49-F238E27FC236}">
                <a16:creationId xmlns:a16="http://schemas.microsoft.com/office/drawing/2014/main" id="{E7DC6D05-2144-8D9F-1EAE-F0CA3ADBB981}"/>
              </a:ext>
            </a:extLst>
          </p:cNvPr>
          <p:cNvSpPr txBox="1">
            <a:spLocks/>
          </p:cNvSpPr>
          <p:nvPr/>
        </p:nvSpPr>
        <p:spPr>
          <a:xfrm>
            <a:off x="1030784" y="5103362"/>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0088BB"/>
                </a:solidFill>
                <a:latin typeface="Neue Plak Text" panose="020B0804030202020204" pitchFamily="34" charset="0"/>
              </a:rPr>
              <a:t>Errichtung</a:t>
            </a:r>
            <a:r>
              <a:rPr lang="de-DE" b="1" dirty="0">
                <a:solidFill>
                  <a:srgbClr val="0088BB"/>
                </a:solidFill>
                <a:latin typeface="Neue Plak Wide Black" panose="020B0A07030202020204" pitchFamily="34" charset="77"/>
              </a:rPr>
              <a:t> </a:t>
            </a:r>
            <a:endParaRPr lang="de-DE" b="1" dirty="0">
              <a:solidFill>
                <a:srgbClr val="0088BB"/>
              </a:solidFill>
            </a:endParaRPr>
          </a:p>
        </p:txBody>
      </p:sp>
      <p:sp>
        <p:nvSpPr>
          <p:cNvPr id="3" name="Textplatzhalter 36">
            <a:extLst>
              <a:ext uri="{FF2B5EF4-FFF2-40B4-BE49-F238E27FC236}">
                <a16:creationId xmlns:a16="http://schemas.microsoft.com/office/drawing/2014/main" id="{9043726E-4658-19BC-4E27-91E6D129AEC8}"/>
              </a:ext>
            </a:extLst>
          </p:cNvPr>
          <p:cNvSpPr txBox="1">
            <a:spLocks/>
          </p:cNvSpPr>
          <p:nvPr/>
        </p:nvSpPr>
        <p:spPr>
          <a:xfrm>
            <a:off x="1030784" y="4014033"/>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F3972B"/>
                </a:solidFill>
                <a:latin typeface="Neue Plak Text" panose="020B0804030202020204" pitchFamily="34" charset="0"/>
              </a:rPr>
              <a:t>Betrieb</a:t>
            </a:r>
            <a:r>
              <a:rPr lang="de-DE" b="1" dirty="0">
                <a:solidFill>
                  <a:srgbClr val="F3972B"/>
                </a:solidFill>
                <a:latin typeface="Neue Plak Wide Black" panose="020B0A07030202020204" pitchFamily="34" charset="77"/>
              </a:rPr>
              <a:t> </a:t>
            </a:r>
            <a:endParaRPr lang="de-DE" b="1" dirty="0">
              <a:solidFill>
                <a:srgbClr val="F3972B"/>
              </a:solidFill>
            </a:endParaRPr>
          </a:p>
        </p:txBody>
      </p:sp>
      <p:sp>
        <p:nvSpPr>
          <p:cNvPr id="10" name="Textplatzhalter 36">
            <a:extLst>
              <a:ext uri="{FF2B5EF4-FFF2-40B4-BE49-F238E27FC236}">
                <a16:creationId xmlns:a16="http://schemas.microsoft.com/office/drawing/2014/main" id="{D0DE6039-8FA2-4657-EBC8-EFA1F4DCA3B3}"/>
              </a:ext>
            </a:extLst>
          </p:cNvPr>
          <p:cNvSpPr txBox="1">
            <a:spLocks/>
          </p:cNvSpPr>
          <p:nvPr/>
        </p:nvSpPr>
        <p:spPr>
          <a:xfrm>
            <a:off x="1030784" y="3131438"/>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0088BB"/>
                </a:solidFill>
                <a:latin typeface="Neue Plak Text" panose="020B0804030202020204" pitchFamily="34" charset="0"/>
              </a:rPr>
              <a:t>End </a:t>
            </a:r>
            <a:r>
              <a:rPr lang="de-DE" b="1" dirty="0" err="1">
                <a:solidFill>
                  <a:srgbClr val="0088BB"/>
                </a:solidFill>
                <a:latin typeface="Neue Plak Text" panose="020B0804030202020204" pitchFamily="34" charset="0"/>
              </a:rPr>
              <a:t>of</a:t>
            </a:r>
            <a:r>
              <a:rPr lang="de-DE" b="1" dirty="0">
                <a:solidFill>
                  <a:srgbClr val="0088BB"/>
                </a:solidFill>
                <a:latin typeface="Neue Plak Text" panose="020B0804030202020204" pitchFamily="34" charset="0"/>
              </a:rPr>
              <a:t> Life </a:t>
            </a:r>
          </a:p>
        </p:txBody>
      </p:sp>
      <p:sp>
        <p:nvSpPr>
          <p:cNvPr id="11" name="Textplatzhalter 36">
            <a:extLst>
              <a:ext uri="{FF2B5EF4-FFF2-40B4-BE49-F238E27FC236}">
                <a16:creationId xmlns:a16="http://schemas.microsoft.com/office/drawing/2014/main" id="{0B39F4B3-0B42-8E42-92F7-576CD2E83596}"/>
              </a:ext>
            </a:extLst>
          </p:cNvPr>
          <p:cNvSpPr txBox="1">
            <a:spLocks/>
          </p:cNvSpPr>
          <p:nvPr/>
        </p:nvSpPr>
        <p:spPr>
          <a:xfrm>
            <a:off x="617316" y="6225189"/>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chemeClr val="tx1"/>
                </a:solidFill>
                <a:latin typeface="Neue Plak Text" panose="020B0804030202020204" pitchFamily="34" charset="0"/>
              </a:rPr>
              <a:t>Standard</a:t>
            </a:r>
            <a:r>
              <a:rPr lang="de-DE" b="1" dirty="0">
                <a:latin typeface="Neue Plak Wide Black" panose="020B0A07030202020204" pitchFamily="34" charset="77"/>
              </a:rPr>
              <a:t> </a:t>
            </a:r>
            <a:endParaRPr lang="de-DE" b="1" dirty="0"/>
          </a:p>
        </p:txBody>
      </p:sp>
      <p:cxnSp>
        <p:nvCxnSpPr>
          <p:cNvPr id="22" name="Straight Connector 21">
            <a:extLst>
              <a:ext uri="{FF2B5EF4-FFF2-40B4-BE49-F238E27FC236}">
                <a16:creationId xmlns:a16="http://schemas.microsoft.com/office/drawing/2014/main" id="{16F34EC3-58F2-00FD-680A-CA6948DB53F6}"/>
              </a:ext>
            </a:extLst>
          </p:cNvPr>
          <p:cNvCxnSpPr/>
          <p:nvPr/>
        </p:nvCxnSpPr>
        <p:spPr>
          <a:xfrm flipV="1">
            <a:off x="635000" y="4842933"/>
            <a:ext cx="262467" cy="863600"/>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B9387044-464F-5500-42E3-27910A34B77A}"/>
              </a:ext>
            </a:extLst>
          </p:cNvPr>
          <p:cNvCxnSpPr>
            <a:cxnSpLocks/>
          </p:cNvCxnSpPr>
          <p:nvPr/>
        </p:nvCxnSpPr>
        <p:spPr>
          <a:xfrm flipV="1">
            <a:off x="897467" y="3505200"/>
            <a:ext cx="3903133" cy="1337733"/>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492B02F-7F88-BBD5-32F2-1B83AED7D1E1}"/>
              </a:ext>
            </a:extLst>
          </p:cNvPr>
          <p:cNvCxnSpPr>
            <a:cxnSpLocks/>
          </p:cNvCxnSpPr>
          <p:nvPr/>
        </p:nvCxnSpPr>
        <p:spPr>
          <a:xfrm flipV="1">
            <a:off x="4792134" y="3031067"/>
            <a:ext cx="146673" cy="482600"/>
          </a:xfrm>
          <a:prstGeom prst="line">
            <a:avLst/>
          </a:prstGeom>
          <a:ln w="4762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2F45FB8-C02A-A9D9-454F-26811C6063A6}"/>
              </a:ext>
            </a:extLst>
          </p:cNvPr>
          <p:cNvCxnSpPr/>
          <p:nvPr/>
        </p:nvCxnSpPr>
        <p:spPr>
          <a:xfrm>
            <a:off x="5622761" y="2209800"/>
            <a:ext cx="0" cy="3496733"/>
          </a:xfrm>
          <a:prstGeom prst="line">
            <a:avLst/>
          </a:pr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4C5ED5C-D924-16F0-D5A0-F91C98E66596}"/>
              </a:ext>
            </a:extLst>
          </p:cNvPr>
          <p:cNvCxnSpPr>
            <a:cxnSpLocks/>
          </p:cNvCxnSpPr>
          <p:nvPr/>
        </p:nvCxnSpPr>
        <p:spPr>
          <a:xfrm flipH="1">
            <a:off x="5622761" y="5706533"/>
            <a:ext cx="4313607" cy="0"/>
          </a:xfrm>
          <a:prstGeom prst="line">
            <a:avLst/>
          </a:pr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5" name="Textplatzhalter 2">
            <a:extLst>
              <a:ext uri="{FF2B5EF4-FFF2-40B4-BE49-F238E27FC236}">
                <a16:creationId xmlns:a16="http://schemas.microsoft.com/office/drawing/2014/main" id="{628858C2-2169-05AA-3330-C9E21C086C5A}"/>
              </a:ext>
            </a:extLst>
          </p:cNvPr>
          <p:cNvSpPr txBox="1">
            <a:spLocks/>
          </p:cNvSpPr>
          <p:nvPr/>
        </p:nvSpPr>
        <p:spPr>
          <a:xfrm rot="16200000">
            <a:off x="4827413" y="3681028"/>
            <a:ext cx="1292726" cy="2624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dirty="0">
                <a:latin typeface="FreightText Pro Book" panose="02000603060000020004" pitchFamily="50" charset="0"/>
              </a:rPr>
              <a:t>Energiebedarf</a:t>
            </a:r>
          </a:p>
        </p:txBody>
      </p:sp>
      <p:sp>
        <p:nvSpPr>
          <p:cNvPr id="29" name="Rectangle 28">
            <a:extLst>
              <a:ext uri="{FF2B5EF4-FFF2-40B4-BE49-F238E27FC236}">
                <a16:creationId xmlns:a16="http://schemas.microsoft.com/office/drawing/2014/main" id="{30EC465F-0ADF-EBF4-BC8D-EB62F5670287}"/>
              </a:ext>
            </a:extLst>
          </p:cNvPr>
          <p:cNvSpPr/>
          <p:nvPr/>
        </p:nvSpPr>
        <p:spPr>
          <a:xfrm>
            <a:off x="5632562" y="5313454"/>
            <a:ext cx="4303806" cy="397416"/>
          </a:xfrm>
          <a:prstGeom prst="rect">
            <a:avLst/>
          </a:prstGeom>
          <a:solidFill>
            <a:srgbClr val="0088B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30" name="Textplatzhalter 36">
            <a:extLst>
              <a:ext uri="{FF2B5EF4-FFF2-40B4-BE49-F238E27FC236}">
                <a16:creationId xmlns:a16="http://schemas.microsoft.com/office/drawing/2014/main" id="{931D78EA-A274-33FC-3D49-3C7B7E4B078A}"/>
              </a:ext>
            </a:extLst>
          </p:cNvPr>
          <p:cNvSpPr txBox="1">
            <a:spLocks/>
          </p:cNvSpPr>
          <p:nvPr/>
        </p:nvSpPr>
        <p:spPr>
          <a:xfrm>
            <a:off x="6018544" y="5371169"/>
            <a:ext cx="2329084" cy="328413"/>
          </a:xfrm>
          <a:prstGeom prst="rect">
            <a:avLst/>
          </a:prstGeom>
        </p:spPr>
        <p:txBody>
          <a:bodyPr>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0088BB"/>
                </a:solidFill>
                <a:latin typeface="Neue Plak Text" panose="020B0804030202020204" pitchFamily="34" charset="0"/>
              </a:rPr>
              <a:t>Errichtung</a:t>
            </a:r>
            <a:r>
              <a:rPr lang="de-DE" b="1" dirty="0">
                <a:solidFill>
                  <a:srgbClr val="0088BB"/>
                </a:solidFill>
                <a:latin typeface="Neue Plak Wide Black" panose="020B0A07030202020204" pitchFamily="34" charset="77"/>
              </a:rPr>
              <a:t> </a:t>
            </a:r>
            <a:endParaRPr lang="de-DE" b="1" dirty="0">
              <a:solidFill>
                <a:srgbClr val="0088BB"/>
              </a:solidFill>
            </a:endParaRPr>
          </a:p>
        </p:txBody>
      </p:sp>
      <p:cxnSp>
        <p:nvCxnSpPr>
          <p:cNvPr id="33" name="Straight Connector 32">
            <a:extLst>
              <a:ext uri="{FF2B5EF4-FFF2-40B4-BE49-F238E27FC236}">
                <a16:creationId xmlns:a16="http://schemas.microsoft.com/office/drawing/2014/main" id="{54E5E383-46E3-4A4E-16F4-89D686FE9C4E}"/>
              </a:ext>
            </a:extLst>
          </p:cNvPr>
          <p:cNvCxnSpPr>
            <a:cxnSpLocks/>
          </p:cNvCxnSpPr>
          <p:nvPr/>
        </p:nvCxnSpPr>
        <p:spPr>
          <a:xfrm flipV="1">
            <a:off x="5622761" y="5313454"/>
            <a:ext cx="119465" cy="393079"/>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Textplatzhalter 36">
            <a:extLst>
              <a:ext uri="{FF2B5EF4-FFF2-40B4-BE49-F238E27FC236}">
                <a16:creationId xmlns:a16="http://schemas.microsoft.com/office/drawing/2014/main" id="{A3EEF0D8-535E-5D42-2791-76513EA41D97}"/>
              </a:ext>
            </a:extLst>
          </p:cNvPr>
          <p:cNvSpPr txBox="1">
            <a:spLocks/>
          </p:cNvSpPr>
          <p:nvPr/>
        </p:nvSpPr>
        <p:spPr>
          <a:xfrm>
            <a:off x="5682493" y="6066519"/>
            <a:ext cx="2329084" cy="43711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chemeClr val="tx1"/>
                </a:solidFill>
                <a:latin typeface="Neue Plak Text" panose="020B0804030202020204" pitchFamily="34" charset="0"/>
              </a:rPr>
              <a:t>Ressourcen Optimiert</a:t>
            </a:r>
          </a:p>
        </p:txBody>
      </p:sp>
      <p:sp>
        <p:nvSpPr>
          <p:cNvPr id="36" name="Rectangle 35">
            <a:extLst>
              <a:ext uri="{FF2B5EF4-FFF2-40B4-BE49-F238E27FC236}">
                <a16:creationId xmlns:a16="http://schemas.microsoft.com/office/drawing/2014/main" id="{658B6C68-88FD-CA96-0487-69814EF26934}"/>
              </a:ext>
            </a:extLst>
          </p:cNvPr>
          <p:cNvSpPr/>
          <p:nvPr/>
        </p:nvSpPr>
        <p:spPr>
          <a:xfrm>
            <a:off x="5615216" y="3970287"/>
            <a:ext cx="4303806" cy="1329266"/>
          </a:xfrm>
          <a:prstGeom prst="rect">
            <a:avLst/>
          </a:prstGeom>
          <a:solidFill>
            <a:srgbClr val="F3972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7" name="Rectangle 36">
            <a:extLst>
              <a:ext uri="{FF2B5EF4-FFF2-40B4-BE49-F238E27FC236}">
                <a16:creationId xmlns:a16="http://schemas.microsoft.com/office/drawing/2014/main" id="{4C055444-BBCD-0DF9-64F6-47F661256FD2}"/>
              </a:ext>
            </a:extLst>
          </p:cNvPr>
          <p:cNvSpPr/>
          <p:nvPr/>
        </p:nvSpPr>
        <p:spPr>
          <a:xfrm>
            <a:off x="5617065" y="3491879"/>
            <a:ext cx="4303806" cy="482601"/>
          </a:xfrm>
          <a:prstGeom prst="rect">
            <a:avLst/>
          </a:prstGeom>
          <a:solidFill>
            <a:srgbClr val="0088B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39" name="Textplatzhalter 36">
            <a:extLst>
              <a:ext uri="{FF2B5EF4-FFF2-40B4-BE49-F238E27FC236}">
                <a16:creationId xmlns:a16="http://schemas.microsoft.com/office/drawing/2014/main" id="{611D2368-B7B3-5CF4-9660-2947CB4498C7}"/>
              </a:ext>
            </a:extLst>
          </p:cNvPr>
          <p:cNvSpPr txBox="1">
            <a:spLocks/>
          </p:cNvSpPr>
          <p:nvPr/>
        </p:nvSpPr>
        <p:spPr>
          <a:xfrm>
            <a:off x="6010999" y="4406094"/>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F3972B"/>
                </a:solidFill>
                <a:latin typeface="Neue Plak Text" panose="020B0804030202020204" pitchFamily="34" charset="0"/>
              </a:rPr>
              <a:t>Betrieb</a:t>
            </a:r>
            <a:r>
              <a:rPr lang="de-DE" b="1" dirty="0">
                <a:solidFill>
                  <a:srgbClr val="F3972B"/>
                </a:solidFill>
                <a:latin typeface="Neue Plak Wide Black" panose="020B0A07030202020204" pitchFamily="34" charset="77"/>
              </a:rPr>
              <a:t> </a:t>
            </a:r>
            <a:endParaRPr lang="de-DE" b="1" dirty="0">
              <a:solidFill>
                <a:srgbClr val="F3972B"/>
              </a:solidFill>
            </a:endParaRPr>
          </a:p>
        </p:txBody>
      </p:sp>
      <p:sp>
        <p:nvSpPr>
          <p:cNvPr id="41" name="Textplatzhalter 36">
            <a:extLst>
              <a:ext uri="{FF2B5EF4-FFF2-40B4-BE49-F238E27FC236}">
                <a16:creationId xmlns:a16="http://schemas.microsoft.com/office/drawing/2014/main" id="{679FDDC0-1CF8-932E-51BF-C394F3F67D01}"/>
              </a:ext>
            </a:extLst>
          </p:cNvPr>
          <p:cNvSpPr txBox="1">
            <a:spLocks/>
          </p:cNvSpPr>
          <p:nvPr/>
        </p:nvSpPr>
        <p:spPr>
          <a:xfrm>
            <a:off x="6010999" y="3588638"/>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0088BB"/>
                </a:solidFill>
                <a:latin typeface="Neue Plak Text" panose="020B0804030202020204" pitchFamily="34" charset="0"/>
              </a:rPr>
              <a:t>End </a:t>
            </a:r>
            <a:r>
              <a:rPr lang="de-DE" b="1" dirty="0" err="1">
                <a:solidFill>
                  <a:srgbClr val="0088BB"/>
                </a:solidFill>
                <a:latin typeface="Neue Plak Text" panose="020B0804030202020204" pitchFamily="34" charset="0"/>
              </a:rPr>
              <a:t>of</a:t>
            </a:r>
            <a:r>
              <a:rPr lang="de-DE" b="1" dirty="0">
                <a:solidFill>
                  <a:srgbClr val="0088BB"/>
                </a:solidFill>
                <a:latin typeface="Neue Plak Text" panose="020B0804030202020204" pitchFamily="34" charset="0"/>
              </a:rPr>
              <a:t> Life </a:t>
            </a:r>
          </a:p>
        </p:txBody>
      </p:sp>
      <p:cxnSp>
        <p:nvCxnSpPr>
          <p:cNvPr id="42" name="Straight Connector 41">
            <a:extLst>
              <a:ext uri="{FF2B5EF4-FFF2-40B4-BE49-F238E27FC236}">
                <a16:creationId xmlns:a16="http://schemas.microsoft.com/office/drawing/2014/main" id="{6B6459D5-49B0-2AB3-C038-B0003507988A}"/>
              </a:ext>
            </a:extLst>
          </p:cNvPr>
          <p:cNvCxnSpPr>
            <a:cxnSpLocks/>
          </p:cNvCxnSpPr>
          <p:nvPr/>
        </p:nvCxnSpPr>
        <p:spPr>
          <a:xfrm flipV="1">
            <a:off x="5729660" y="3976141"/>
            <a:ext cx="4051155" cy="1365444"/>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309D1B01-FD9C-219C-E292-AD60BE5B4077}"/>
              </a:ext>
            </a:extLst>
          </p:cNvPr>
          <p:cNvCxnSpPr>
            <a:cxnSpLocks/>
          </p:cNvCxnSpPr>
          <p:nvPr/>
        </p:nvCxnSpPr>
        <p:spPr>
          <a:xfrm flipV="1">
            <a:off x="9739691" y="3488267"/>
            <a:ext cx="146673" cy="482600"/>
          </a:xfrm>
          <a:prstGeom prst="line">
            <a:avLst/>
          </a:prstGeom>
          <a:ln w="4762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7EB55224-B9BB-74A6-C040-9F3533EBEA22}"/>
              </a:ext>
            </a:extLst>
          </p:cNvPr>
          <p:cNvSpPr/>
          <p:nvPr/>
        </p:nvSpPr>
        <p:spPr>
          <a:xfrm>
            <a:off x="2042555" y="6225189"/>
            <a:ext cx="1211285" cy="353741"/>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 name="Triangle 26">
            <a:extLst>
              <a:ext uri="{FF2B5EF4-FFF2-40B4-BE49-F238E27FC236}">
                <a16:creationId xmlns:a16="http://schemas.microsoft.com/office/drawing/2014/main" id="{55469BB8-943F-9AEB-D15A-2C7B58897E5E}"/>
              </a:ext>
            </a:extLst>
          </p:cNvPr>
          <p:cNvSpPr/>
          <p:nvPr/>
        </p:nvSpPr>
        <p:spPr>
          <a:xfrm>
            <a:off x="2042556" y="6102653"/>
            <a:ext cx="249382" cy="140608"/>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 name="Triangle 27">
            <a:extLst>
              <a:ext uri="{FF2B5EF4-FFF2-40B4-BE49-F238E27FC236}">
                <a16:creationId xmlns:a16="http://schemas.microsoft.com/office/drawing/2014/main" id="{ADFBEC70-7CDA-4C35-8620-B4BC93355B35}"/>
              </a:ext>
            </a:extLst>
          </p:cNvPr>
          <p:cNvSpPr/>
          <p:nvPr/>
        </p:nvSpPr>
        <p:spPr>
          <a:xfrm>
            <a:off x="2280063" y="6102653"/>
            <a:ext cx="249382" cy="140608"/>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 name="Triangle 30">
            <a:extLst>
              <a:ext uri="{FF2B5EF4-FFF2-40B4-BE49-F238E27FC236}">
                <a16:creationId xmlns:a16="http://schemas.microsoft.com/office/drawing/2014/main" id="{7A88F2A9-A34C-99A3-EEAA-5B5B4FC7EDC3}"/>
              </a:ext>
            </a:extLst>
          </p:cNvPr>
          <p:cNvSpPr/>
          <p:nvPr/>
        </p:nvSpPr>
        <p:spPr>
          <a:xfrm>
            <a:off x="2517570" y="6102653"/>
            <a:ext cx="249382" cy="140608"/>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2" name="Triangle 31">
            <a:extLst>
              <a:ext uri="{FF2B5EF4-FFF2-40B4-BE49-F238E27FC236}">
                <a16:creationId xmlns:a16="http://schemas.microsoft.com/office/drawing/2014/main" id="{95989AB2-4A7D-D994-4351-AC58AD4389FD}"/>
              </a:ext>
            </a:extLst>
          </p:cNvPr>
          <p:cNvSpPr/>
          <p:nvPr/>
        </p:nvSpPr>
        <p:spPr>
          <a:xfrm>
            <a:off x="2778828" y="6102653"/>
            <a:ext cx="249382" cy="140608"/>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4" name="Triangle 33">
            <a:extLst>
              <a:ext uri="{FF2B5EF4-FFF2-40B4-BE49-F238E27FC236}">
                <a16:creationId xmlns:a16="http://schemas.microsoft.com/office/drawing/2014/main" id="{E6033B80-1F21-DD55-790D-F9BEFB497E1E}"/>
              </a:ext>
            </a:extLst>
          </p:cNvPr>
          <p:cNvSpPr/>
          <p:nvPr/>
        </p:nvSpPr>
        <p:spPr>
          <a:xfrm>
            <a:off x="3004459" y="6102653"/>
            <a:ext cx="249382" cy="140608"/>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5" name="Rectangle 34">
            <a:extLst>
              <a:ext uri="{FF2B5EF4-FFF2-40B4-BE49-F238E27FC236}">
                <a16:creationId xmlns:a16="http://schemas.microsoft.com/office/drawing/2014/main" id="{E0C8E40A-F1C1-331A-AFB9-1CF88F4F57D8}"/>
              </a:ext>
            </a:extLst>
          </p:cNvPr>
          <p:cNvSpPr/>
          <p:nvPr/>
        </p:nvSpPr>
        <p:spPr>
          <a:xfrm>
            <a:off x="8098970" y="6225189"/>
            <a:ext cx="1211285" cy="353741"/>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8" name="Oval 37">
            <a:extLst>
              <a:ext uri="{FF2B5EF4-FFF2-40B4-BE49-F238E27FC236}">
                <a16:creationId xmlns:a16="http://schemas.microsoft.com/office/drawing/2014/main" id="{38F33DD3-95B5-DDF2-E577-9FCF3C437699}"/>
              </a:ext>
            </a:extLst>
          </p:cNvPr>
          <p:cNvSpPr/>
          <p:nvPr/>
        </p:nvSpPr>
        <p:spPr>
          <a:xfrm>
            <a:off x="8526482" y="6267011"/>
            <a:ext cx="225632" cy="246792"/>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Textplatzhalter 2">
            <a:extLst>
              <a:ext uri="{FF2B5EF4-FFF2-40B4-BE49-F238E27FC236}">
                <a16:creationId xmlns:a16="http://schemas.microsoft.com/office/drawing/2014/main" id="{BC11ED55-1224-E110-FA8A-765052DBB28F}"/>
              </a:ext>
            </a:extLst>
          </p:cNvPr>
          <p:cNvSpPr txBox="1">
            <a:spLocks/>
          </p:cNvSpPr>
          <p:nvPr/>
        </p:nvSpPr>
        <p:spPr>
          <a:xfrm>
            <a:off x="7661296" y="5740454"/>
            <a:ext cx="547660" cy="6901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dirty="0">
                <a:latin typeface="FreightText Pro Book" panose="02000603060000020004" pitchFamily="50" charset="0"/>
              </a:rPr>
              <a:t>Zeit</a:t>
            </a:r>
          </a:p>
        </p:txBody>
      </p:sp>
      <p:sp>
        <p:nvSpPr>
          <p:cNvPr id="21" name="Textplatzhalter 2">
            <a:extLst>
              <a:ext uri="{FF2B5EF4-FFF2-40B4-BE49-F238E27FC236}">
                <a16:creationId xmlns:a16="http://schemas.microsoft.com/office/drawing/2014/main" id="{54B6D408-C011-FB4C-225D-89AE18AC4F2F}"/>
              </a:ext>
            </a:extLst>
          </p:cNvPr>
          <p:cNvSpPr txBox="1">
            <a:spLocks/>
          </p:cNvSpPr>
          <p:nvPr/>
        </p:nvSpPr>
        <p:spPr>
          <a:xfrm>
            <a:off x="9993091" y="6283068"/>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Natural Building Lab </a:t>
            </a:r>
          </a:p>
        </p:txBody>
      </p:sp>
    </p:spTree>
    <p:custDataLst>
      <p:tags r:id="rId1"/>
    </p:custDataLst>
    <p:extLst>
      <p:ext uri="{BB962C8B-B14F-4D97-AF65-F5344CB8AC3E}">
        <p14:creationId xmlns:p14="http://schemas.microsoft.com/office/powerpoint/2010/main" val="2525704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912B227-9B13-1763-C08D-CF385B55CA0D}"/>
              </a:ext>
            </a:extLst>
          </p:cNvPr>
          <p:cNvSpPr>
            <a:spLocks noGrp="1" noRot="1" noMove="1" noResize="1" noEditPoints="1" noAdjustHandles="1" noChangeArrowheads="1" noChangeShapeType="1"/>
          </p:cNvSpPr>
          <p:nvPr>
            <p:ph type="body" sz="quarter" idx="11"/>
          </p:nvPr>
        </p:nvSpPr>
        <p:spPr/>
        <p:txBody>
          <a:bodyPr/>
          <a:lstStyle/>
          <a:p>
            <a:r>
              <a:rPr lang="de-DE" dirty="0"/>
              <a:t>Welche Handlungsoptionen bestehen in Ihren Gewerken?</a:t>
            </a:r>
          </a:p>
        </p:txBody>
      </p:sp>
    </p:spTree>
    <p:custDataLst>
      <p:tags r:id="rId1"/>
    </p:custDataLst>
    <p:extLst>
      <p:ext uri="{BB962C8B-B14F-4D97-AF65-F5344CB8AC3E}">
        <p14:creationId xmlns:p14="http://schemas.microsoft.com/office/powerpoint/2010/main" val="34615367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4E53C5E3-BEEB-A748-9675-897D2E5D8B2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515262" y="2459565"/>
            <a:ext cx="5014248" cy="3747628"/>
          </a:xfrm>
          <a:prstGeom prst="rect">
            <a:avLst/>
          </a:prstGeom>
        </p:spPr>
      </p:pic>
      <p:sp>
        <p:nvSpPr>
          <p:cNvPr id="2" name="Titel 1">
            <a:extLst>
              <a:ext uri="{FF2B5EF4-FFF2-40B4-BE49-F238E27FC236}">
                <a16:creationId xmlns:a16="http://schemas.microsoft.com/office/drawing/2014/main" id="{8EEA9126-5D68-68F6-9AFA-F2DBF80F17F0}"/>
              </a:ext>
            </a:extLst>
          </p:cNvPr>
          <p:cNvSpPr>
            <a:spLocks noGrp="1"/>
          </p:cNvSpPr>
          <p:nvPr>
            <p:ph type="title"/>
          </p:nvPr>
        </p:nvSpPr>
        <p:spPr/>
        <p:txBody>
          <a:bodyPr>
            <a:noAutofit/>
          </a:bodyPr>
          <a:lstStyle/>
          <a:p>
            <a:r>
              <a:rPr lang="de-DE" dirty="0"/>
              <a:t>Phase A: </a:t>
            </a:r>
            <a:r>
              <a:rPr lang="de-DE" b="1" dirty="0"/>
              <a:t>Strategie Verwendung nachwachsenden Baustoffen</a:t>
            </a:r>
          </a:p>
        </p:txBody>
      </p:sp>
      <p:sp>
        <p:nvSpPr>
          <p:cNvPr id="4" name="Textplatzhalter 3">
            <a:extLst>
              <a:ext uri="{FF2B5EF4-FFF2-40B4-BE49-F238E27FC236}">
                <a16:creationId xmlns:a16="http://schemas.microsoft.com/office/drawing/2014/main" id="{F3EAAC20-5339-77E5-9F0C-ABE27139F855}"/>
              </a:ext>
            </a:extLst>
          </p:cNvPr>
          <p:cNvSpPr>
            <a:spLocks noGrp="1"/>
          </p:cNvSpPr>
          <p:nvPr>
            <p:ph type="body" sz="quarter" idx="10"/>
          </p:nvPr>
        </p:nvSpPr>
        <p:spPr>
          <a:xfrm>
            <a:off x="614364" y="2459565"/>
            <a:ext cx="5722642" cy="4090926"/>
          </a:xfrm>
        </p:spPr>
        <p:txBody>
          <a:bodyPr>
            <a:normAutofit/>
          </a:bodyPr>
          <a:lstStyle/>
          <a:p>
            <a:r>
              <a:rPr lang="de-DE" dirty="0"/>
              <a:t>Ricola Kräuterzentrum, 2014</a:t>
            </a:r>
            <a:br>
              <a:rPr lang="de-DE" dirty="0"/>
            </a:br>
            <a:r>
              <a:rPr lang="de-DE" dirty="0"/>
              <a:t>Herzog de Meuron </a:t>
            </a:r>
            <a:br>
              <a:rPr lang="de-DE" dirty="0"/>
            </a:br>
            <a:r>
              <a:rPr lang="de-DE" dirty="0"/>
              <a:t>- Geschossfläche 4800 m² - </a:t>
            </a:r>
            <a:br>
              <a:rPr lang="de-DE" dirty="0"/>
            </a:br>
            <a:r>
              <a:rPr lang="de-DE" dirty="0"/>
              <a:t>- Gebäudevolumen 41.350 m³ </a:t>
            </a:r>
          </a:p>
          <a:p>
            <a:r>
              <a:rPr lang="de-DE" dirty="0"/>
              <a:t>Stampflehm Außenwände aus vorgefertigten Elementen</a:t>
            </a:r>
          </a:p>
          <a:p>
            <a:r>
              <a:rPr lang="de-DE" dirty="0"/>
              <a:t>Lehm aus der nahen Umgebung </a:t>
            </a:r>
          </a:p>
          <a:p>
            <a:endParaRPr lang="de-DE" dirty="0"/>
          </a:p>
        </p:txBody>
      </p:sp>
      <p:sp>
        <p:nvSpPr>
          <p:cNvPr id="3" name="Textplatzhalter 2">
            <a:extLst>
              <a:ext uri="{FF2B5EF4-FFF2-40B4-BE49-F238E27FC236}">
                <a16:creationId xmlns:a16="http://schemas.microsoft.com/office/drawing/2014/main" id="{CB2BF4A5-D1EC-4B26-B7E8-CC15D605A06F}"/>
              </a:ext>
            </a:extLst>
          </p:cNvPr>
          <p:cNvSpPr txBox="1">
            <a:spLocks/>
          </p:cNvSpPr>
          <p:nvPr/>
        </p:nvSpPr>
        <p:spPr>
          <a:xfrm>
            <a:off x="9737380" y="6302898"/>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Herzog de Meuron (Schweizer Architekten)</a:t>
            </a:r>
          </a:p>
        </p:txBody>
      </p:sp>
    </p:spTree>
    <p:custDataLst>
      <p:tags r:id="rId1"/>
    </p:custDataLst>
    <p:extLst>
      <p:ext uri="{BB962C8B-B14F-4D97-AF65-F5344CB8AC3E}">
        <p14:creationId xmlns:p14="http://schemas.microsoft.com/office/powerpoint/2010/main" val="12670061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51C5C4C-D129-A0F3-D167-C96525CC64D2}"/>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73768" y="2268182"/>
            <a:ext cx="5311396" cy="3564336"/>
          </a:xfrm>
          <a:prstGeom prst="rect">
            <a:avLst/>
          </a:prstGeom>
        </p:spPr>
      </p:pic>
      <p:pic>
        <p:nvPicPr>
          <p:cNvPr id="10" name="Grafik 4">
            <a:extLst>
              <a:ext uri="{FF2B5EF4-FFF2-40B4-BE49-F238E27FC236}">
                <a16:creationId xmlns:a16="http://schemas.microsoft.com/office/drawing/2014/main" id="{DF9517C5-D3C9-3015-B4F0-03B53BA7AC32}"/>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096000" y="2268182"/>
            <a:ext cx="5361074" cy="3564336"/>
          </a:xfrm>
          <a:prstGeom prst="rect">
            <a:avLst/>
          </a:prstGeom>
        </p:spPr>
      </p:pic>
      <p:sp>
        <p:nvSpPr>
          <p:cNvPr id="11" name="Titel 1">
            <a:extLst>
              <a:ext uri="{FF2B5EF4-FFF2-40B4-BE49-F238E27FC236}">
                <a16:creationId xmlns:a16="http://schemas.microsoft.com/office/drawing/2014/main" id="{D546A28F-3F42-A66F-CDFC-B819CCE883DD}"/>
              </a:ext>
            </a:extLst>
          </p:cNvPr>
          <p:cNvSpPr>
            <a:spLocks noGrp="1"/>
          </p:cNvSpPr>
          <p:nvPr>
            <p:ph type="title"/>
          </p:nvPr>
        </p:nvSpPr>
        <p:spPr/>
        <p:txBody>
          <a:bodyPr>
            <a:noAutofit/>
          </a:bodyPr>
          <a:lstStyle/>
          <a:p>
            <a:r>
              <a:rPr lang="de-DE" dirty="0"/>
              <a:t>Ricola Zentrum Stampflehm</a:t>
            </a:r>
          </a:p>
        </p:txBody>
      </p:sp>
      <p:sp>
        <p:nvSpPr>
          <p:cNvPr id="2" name="Textplatzhalter 2">
            <a:extLst>
              <a:ext uri="{FF2B5EF4-FFF2-40B4-BE49-F238E27FC236}">
                <a16:creationId xmlns:a16="http://schemas.microsoft.com/office/drawing/2014/main" id="{32698371-B6B7-F85D-C525-2EF22DB18169}"/>
              </a:ext>
            </a:extLst>
          </p:cNvPr>
          <p:cNvSpPr txBox="1">
            <a:spLocks/>
          </p:cNvSpPr>
          <p:nvPr/>
        </p:nvSpPr>
        <p:spPr>
          <a:xfrm>
            <a:off x="9737380" y="6302898"/>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Herzog de Meuron </a:t>
            </a:r>
          </a:p>
        </p:txBody>
      </p:sp>
    </p:spTree>
    <p:custDataLst>
      <p:tags r:id="rId1"/>
    </p:custDataLst>
    <p:extLst>
      <p:ext uri="{BB962C8B-B14F-4D97-AF65-F5344CB8AC3E}">
        <p14:creationId xmlns:p14="http://schemas.microsoft.com/office/powerpoint/2010/main" val="8010159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51C5C4C-D129-A0F3-D167-C96525CC64D2}"/>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73768" y="2107747"/>
            <a:ext cx="5275770" cy="3759981"/>
          </a:xfrm>
          <a:prstGeom prst="rect">
            <a:avLst/>
          </a:prstGeom>
        </p:spPr>
      </p:pic>
      <p:pic>
        <p:nvPicPr>
          <p:cNvPr id="10" name="Grafik 4">
            <a:extLst>
              <a:ext uri="{FF2B5EF4-FFF2-40B4-BE49-F238E27FC236}">
                <a16:creationId xmlns:a16="http://schemas.microsoft.com/office/drawing/2014/main" id="{DF9517C5-D3C9-3015-B4F0-03B53BA7AC32}"/>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096000" y="2105552"/>
            <a:ext cx="5419135" cy="3759981"/>
          </a:xfrm>
          <a:prstGeom prst="rect">
            <a:avLst/>
          </a:prstGeom>
        </p:spPr>
      </p:pic>
      <p:sp>
        <p:nvSpPr>
          <p:cNvPr id="2" name="Titel 1">
            <a:extLst>
              <a:ext uri="{FF2B5EF4-FFF2-40B4-BE49-F238E27FC236}">
                <a16:creationId xmlns:a16="http://schemas.microsoft.com/office/drawing/2014/main" id="{E0C1D203-74AC-E11F-842B-B6197BD5338E}"/>
              </a:ext>
            </a:extLst>
          </p:cNvPr>
          <p:cNvSpPr>
            <a:spLocks noGrp="1"/>
          </p:cNvSpPr>
          <p:nvPr>
            <p:ph type="title"/>
          </p:nvPr>
        </p:nvSpPr>
        <p:spPr/>
        <p:txBody>
          <a:bodyPr>
            <a:noAutofit/>
          </a:bodyPr>
          <a:lstStyle/>
          <a:p>
            <a:r>
              <a:rPr lang="de-DE" dirty="0"/>
              <a:t>Ricola Zentrum Vorfertigung</a:t>
            </a:r>
          </a:p>
        </p:txBody>
      </p:sp>
      <p:sp>
        <p:nvSpPr>
          <p:cNvPr id="3" name="Textplatzhalter 2">
            <a:extLst>
              <a:ext uri="{FF2B5EF4-FFF2-40B4-BE49-F238E27FC236}">
                <a16:creationId xmlns:a16="http://schemas.microsoft.com/office/drawing/2014/main" id="{137E744F-2A30-10DB-0439-88E649F852BC}"/>
              </a:ext>
            </a:extLst>
          </p:cNvPr>
          <p:cNvSpPr txBox="1">
            <a:spLocks/>
          </p:cNvSpPr>
          <p:nvPr/>
        </p:nvSpPr>
        <p:spPr>
          <a:xfrm>
            <a:off x="9737380" y="6302898"/>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Herzog de Meuron </a:t>
            </a:r>
          </a:p>
        </p:txBody>
      </p:sp>
      <p:sp>
        <p:nvSpPr>
          <p:cNvPr id="4" name="Textfeld 3">
            <a:extLst>
              <a:ext uri="{FF2B5EF4-FFF2-40B4-BE49-F238E27FC236}">
                <a16:creationId xmlns:a16="http://schemas.microsoft.com/office/drawing/2014/main" id="{F24E34C6-BC81-AA0A-1054-9F25DF36BA6B}"/>
              </a:ext>
            </a:extLst>
          </p:cNvPr>
          <p:cNvSpPr txBox="1"/>
          <p:nvPr/>
        </p:nvSpPr>
        <p:spPr>
          <a:xfrm>
            <a:off x="559805" y="6254924"/>
            <a:ext cx="4158641" cy="369332"/>
          </a:xfrm>
          <a:prstGeom prst="rect">
            <a:avLst/>
          </a:prstGeom>
          <a:noFill/>
        </p:spPr>
        <p:txBody>
          <a:bodyPr wrap="square" rtlCol="0">
            <a:spAutoFit/>
          </a:bodyPr>
          <a:lstStyle/>
          <a:p>
            <a:r>
              <a:rPr lang="de-DE" sz="900" dirty="0">
                <a:hlinkClick r:id="rId6"/>
              </a:rPr>
              <a:t>Größter Lehmbau Europas Stampflehmbau nach Plänen von Herzog &amp; de Meuron für Ricola in Laufen - Bauhandwerk</a:t>
            </a:r>
            <a:endParaRPr lang="de-DE" sz="900" dirty="0"/>
          </a:p>
        </p:txBody>
      </p:sp>
    </p:spTree>
    <p:custDataLst>
      <p:tags r:id="rId1"/>
    </p:custDataLst>
    <p:extLst>
      <p:ext uri="{BB962C8B-B14F-4D97-AF65-F5344CB8AC3E}">
        <p14:creationId xmlns:p14="http://schemas.microsoft.com/office/powerpoint/2010/main" val="10950454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A9126-5D68-68F6-9AFA-F2DBF80F17F0}"/>
              </a:ext>
            </a:extLst>
          </p:cNvPr>
          <p:cNvSpPr>
            <a:spLocks noGrp="1"/>
          </p:cNvSpPr>
          <p:nvPr>
            <p:ph type="title"/>
          </p:nvPr>
        </p:nvSpPr>
        <p:spPr/>
        <p:txBody>
          <a:bodyPr>
            <a:noAutofit/>
          </a:bodyPr>
          <a:lstStyle/>
          <a:p>
            <a:r>
              <a:rPr lang="de-DE" dirty="0"/>
              <a:t>Phase A Wiederverwendung von Bauteilen</a:t>
            </a:r>
          </a:p>
        </p:txBody>
      </p:sp>
      <p:sp>
        <p:nvSpPr>
          <p:cNvPr id="4" name="Textplatzhalter 3">
            <a:extLst>
              <a:ext uri="{FF2B5EF4-FFF2-40B4-BE49-F238E27FC236}">
                <a16:creationId xmlns:a16="http://schemas.microsoft.com/office/drawing/2014/main" id="{F3EAAC20-5339-77E5-9F0C-ABE27139F855}"/>
              </a:ext>
            </a:extLst>
          </p:cNvPr>
          <p:cNvSpPr>
            <a:spLocks noGrp="1"/>
          </p:cNvSpPr>
          <p:nvPr>
            <p:ph type="body" sz="quarter" idx="10"/>
          </p:nvPr>
        </p:nvSpPr>
        <p:spPr>
          <a:xfrm>
            <a:off x="614363" y="2111466"/>
            <a:ext cx="5031526" cy="4090926"/>
          </a:xfrm>
        </p:spPr>
        <p:txBody>
          <a:bodyPr>
            <a:normAutofit/>
          </a:bodyPr>
          <a:lstStyle/>
          <a:p>
            <a:r>
              <a:rPr lang="de-DE" dirty="0"/>
              <a:t>Wasserrettungsstation Friedrichshagen - am Müggelsee</a:t>
            </a:r>
            <a:br>
              <a:rPr lang="de-DE" dirty="0"/>
            </a:br>
            <a:r>
              <a:rPr lang="de-DE" dirty="0"/>
              <a:t>NBL Studio gGmbH + ZRS </a:t>
            </a:r>
          </a:p>
          <a:p>
            <a:r>
              <a:rPr lang="de-DE" dirty="0" err="1"/>
              <a:t>ReUse</a:t>
            </a:r>
            <a:r>
              <a:rPr lang="de-DE" dirty="0"/>
              <a:t> Pilotprojekt der BIM</a:t>
            </a:r>
          </a:p>
          <a:p>
            <a:r>
              <a:rPr lang="de-DE" dirty="0"/>
              <a:t>Wiederverwendung von Tragenden und nicht tragenden Bauteilen.</a:t>
            </a:r>
          </a:p>
          <a:p>
            <a:endParaRPr lang="de-DE" dirty="0"/>
          </a:p>
        </p:txBody>
      </p:sp>
      <p:pic>
        <p:nvPicPr>
          <p:cNvPr id="6" name="Grafik 5">
            <a:extLst>
              <a:ext uri="{FF2B5EF4-FFF2-40B4-BE49-F238E27FC236}">
                <a16:creationId xmlns:a16="http://schemas.microsoft.com/office/drawing/2014/main" id="{814DA2BA-5F9B-FC55-ADA2-679F1FD02BD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230466" y="2111466"/>
            <a:ext cx="5480110" cy="4095811"/>
          </a:xfrm>
          <a:prstGeom prst="rect">
            <a:avLst/>
          </a:prstGeom>
        </p:spPr>
      </p:pic>
      <p:sp>
        <p:nvSpPr>
          <p:cNvPr id="3" name="Textplatzhalter 2">
            <a:extLst>
              <a:ext uri="{FF2B5EF4-FFF2-40B4-BE49-F238E27FC236}">
                <a16:creationId xmlns:a16="http://schemas.microsoft.com/office/drawing/2014/main" id="{39B02FA7-FAA9-5057-70DF-9CCB34778546}"/>
              </a:ext>
            </a:extLst>
          </p:cNvPr>
          <p:cNvSpPr txBox="1">
            <a:spLocks/>
          </p:cNvSpPr>
          <p:nvPr/>
        </p:nvSpPr>
        <p:spPr>
          <a:xfrm>
            <a:off x="9993091" y="6283068"/>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NBL Studio gGmbH</a:t>
            </a:r>
          </a:p>
        </p:txBody>
      </p:sp>
    </p:spTree>
    <p:custDataLst>
      <p:tags r:id="rId1"/>
    </p:custDataLst>
    <p:extLst>
      <p:ext uri="{BB962C8B-B14F-4D97-AF65-F5344CB8AC3E}">
        <p14:creationId xmlns:p14="http://schemas.microsoft.com/office/powerpoint/2010/main" val="3257836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5A34CF9-2EF8-53F2-9A90-5BEB8265BEE0}"/>
              </a:ext>
            </a:extLst>
          </p:cNvPr>
          <p:cNvSpPr txBox="1">
            <a:spLocks/>
          </p:cNvSpPr>
          <p:nvPr/>
        </p:nvSpPr>
        <p:spPr>
          <a:xfrm>
            <a:off x="3828288" y="3916087"/>
            <a:ext cx="4535424" cy="1077218"/>
          </a:xfrm>
          <a:prstGeom prst="rect">
            <a:avLst/>
          </a:prstGeom>
          <a:noFill/>
        </p:spPr>
        <p:txBody>
          <a:bodyPr wrap="square" rtlCol="0">
            <a:spAutoFit/>
          </a:bodyPr>
          <a:lstStyle/>
          <a:p>
            <a:pPr algn="ctr"/>
            <a:r>
              <a:rPr lang="de-DE" sz="3200" b="1" u="sng" dirty="0">
                <a:solidFill>
                  <a:schemeClr val="bg1"/>
                </a:solidFill>
                <a:effectLst/>
                <a:latin typeface="Neue Plak Wide Black" panose="020B0A07030202020204" pitchFamily="34" charset="0"/>
              </a:rPr>
              <a:t>Abschnitt 1:</a:t>
            </a:r>
            <a:r>
              <a:rPr lang="de-DE" sz="3200" b="1" dirty="0">
                <a:solidFill>
                  <a:schemeClr val="bg1"/>
                </a:solidFill>
                <a:effectLst/>
                <a:latin typeface="Neue Plak Wide Black" panose="020B0A07030202020204" pitchFamily="34" charset="0"/>
              </a:rPr>
              <a:t> Die Abrissfrage</a:t>
            </a:r>
            <a:endParaRPr lang="de-DE" sz="3200" b="1" dirty="0">
              <a:solidFill>
                <a:schemeClr val="bg1"/>
              </a:solidFill>
              <a:latin typeface="Neue Plak Wide Black" panose="020B0A07030202020204" pitchFamily="34" charset="0"/>
            </a:endParaRPr>
          </a:p>
        </p:txBody>
      </p:sp>
    </p:spTree>
    <p:custDataLst>
      <p:tags r:id="rId1"/>
    </p:custDataLst>
    <p:extLst>
      <p:ext uri="{BB962C8B-B14F-4D97-AF65-F5344CB8AC3E}">
        <p14:creationId xmlns:p14="http://schemas.microsoft.com/office/powerpoint/2010/main" val="869433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D546A28F-3F42-A66F-CDFC-B819CCE883DD}"/>
              </a:ext>
            </a:extLst>
          </p:cNvPr>
          <p:cNvSpPr>
            <a:spLocks noGrp="1"/>
          </p:cNvSpPr>
          <p:nvPr>
            <p:ph type="title"/>
          </p:nvPr>
        </p:nvSpPr>
        <p:spPr/>
        <p:txBody>
          <a:bodyPr>
            <a:noAutofit/>
          </a:bodyPr>
          <a:lstStyle/>
          <a:p>
            <a:r>
              <a:rPr lang="de-DE" dirty="0"/>
              <a:t>Phase A Wiederverwendung von Bauteilen</a:t>
            </a:r>
          </a:p>
        </p:txBody>
      </p:sp>
      <p:pic>
        <p:nvPicPr>
          <p:cNvPr id="12" name="Grafik 11" descr="Ein Bild, das Kleidung, Person, Mann, Arbeitskleidung enthält.&#10;&#10;Automatisch generierte Beschreibung">
            <a:extLst>
              <a:ext uri="{FF2B5EF4-FFF2-40B4-BE49-F238E27FC236}">
                <a16:creationId xmlns:a16="http://schemas.microsoft.com/office/drawing/2014/main" id="{FAC241A8-D696-0FA9-CAF7-7B25518AFD2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61736" y="2268181"/>
            <a:ext cx="5323427" cy="3572409"/>
          </a:xfrm>
          <a:prstGeom prst="rect">
            <a:avLst/>
          </a:prstGeom>
        </p:spPr>
      </p:pic>
      <p:pic>
        <p:nvPicPr>
          <p:cNvPr id="14" name="Grafik 13" descr="Ein Bild, das Wand, Im Haus, Kompositmaterial, Fußboden enthält.&#10;&#10;Automatisch generierte Beschreibung">
            <a:extLst>
              <a:ext uri="{FF2B5EF4-FFF2-40B4-BE49-F238E27FC236}">
                <a16:creationId xmlns:a16="http://schemas.microsoft.com/office/drawing/2014/main" id="{02E11E96-533D-2708-FF2D-F2F489F8401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154491" y="2266479"/>
            <a:ext cx="5375773" cy="3574111"/>
          </a:xfrm>
          <a:prstGeom prst="rect">
            <a:avLst/>
          </a:prstGeom>
        </p:spPr>
      </p:pic>
      <p:sp>
        <p:nvSpPr>
          <p:cNvPr id="2" name="Textplatzhalter 2">
            <a:extLst>
              <a:ext uri="{FF2B5EF4-FFF2-40B4-BE49-F238E27FC236}">
                <a16:creationId xmlns:a16="http://schemas.microsoft.com/office/drawing/2014/main" id="{95CA538C-8431-6A50-86E7-7F5A64DAC3EE}"/>
              </a:ext>
            </a:extLst>
          </p:cNvPr>
          <p:cNvSpPr txBox="1">
            <a:spLocks/>
          </p:cNvSpPr>
          <p:nvPr/>
        </p:nvSpPr>
        <p:spPr>
          <a:xfrm>
            <a:off x="9410344" y="6283068"/>
            <a:ext cx="2374877"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NBL Studio gGmbH</a:t>
            </a:r>
          </a:p>
        </p:txBody>
      </p:sp>
    </p:spTree>
    <p:custDataLst>
      <p:tags r:id="rId1"/>
    </p:custDataLst>
    <p:extLst>
      <p:ext uri="{BB962C8B-B14F-4D97-AF65-F5344CB8AC3E}">
        <p14:creationId xmlns:p14="http://schemas.microsoft.com/office/powerpoint/2010/main" val="32362196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4">
            <a:extLst>
              <a:ext uri="{FF2B5EF4-FFF2-40B4-BE49-F238E27FC236}">
                <a16:creationId xmlns:a16="http://schemas.microsoft.com/office/drawing/2014/main" id="{DF9517C5-D3C9-3015-B4F0-03B53BA7AC32}"/>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096000" y="2268181"/>
            <a:ext cx="5536196" cy="3680767"/>
          </a:xfrm>
          <a:prstGeom prst="rect">
            <a:avLst/>
          </a:prstGeom>
        </p:spPr>
      </p:pic>
      <p:sp>
        <p:nvSpPr>
          <p:cNvPr id="11" name="Titel 1">
            <a:extLst>
              <a:ext uri="{FF2B5EF4-FFF2-40B4-BE49-F238E27FC236}">
                <a16:creationId xmlns:a16="http://schemas.microsoft.com/office/drawing/2014/main" id="{D546A28F-3F42-A66F-CDFC-B819CCE883DD}"/>
              </a:ext>
            </a:extLst>
          </p:cNvPr>
          <p:cNvSpPr>
            <a:spLocks noGrp="1"/>
          </p:cNvSpPr>
          <p:nvPr>
            <p:ph type="title"/>
          </p:nvPr>
        </p:nvSpPr>
        <p:spPr/>
        <p:txBody>
          <a:bodyPr>
            <a:noAutofit/>
          </a:bodyPr>
          <a:lstStyle/>
          <a:p>
            <a:r>
              <a:rPr lang="de-DE" dirty="0"/>
              <a:t>Phase A Wiederverwendung von Bauteilen</a:t>
            </a:r>
          </a:p>
        </p:txBody>
      </p:sp>
      <p:pic>
        <p:nvPicPr>
          <p:cNvPr id="8" name="Grafik 7">
            <a:extLst>
              <a:ext uri="{FF2B5EF4-FFF2-40B4-BE49-F238E27FC236}">
                <a16:creationId xmlns:a16="http://schemas.microsoft.com/office/drawing/2014/main" id="{BCD7846D-3BD4-776C-325A-69F942B002A7}"/>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500269" y="2268181"/>
            <a:ext cx="5484895" cy="3680767"/>
          </a:xfrm>
          <a:prstGeom prst="rect">
            <a:avLst/>
          </a:prstGeom>
        </p:spPr>
      </p:pic>
      <p:pic>
        <p:nvPicPr>
          <p:cNvPr id="12" name="Grafik 11">
            <a:extLst>
              <a:ext uri="{FF2B5EF4-FFF2-40B4-BE49-F238E27FC236}">
                <a16:creationId xmlns:a16="http://schemas.microsoft.com/office/drawing/2014/main" id="{FAC241A8-D696-0FA9-CAF7-7B25518AFD29}"/>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rot="16200000">
            <a:off x="1402332" y="1366117"/>
            <a:ext cx="3680767" cy="5484896"/>
          </a:xfrm>
          <a:prstGeom prst="rect">
            <a:avLst/>
          </a:prstGeom>
        </p:spPr>
      </p:pic>
      <p:pic>
        <p:nvPicPr>
          <p:cNvPr id="14" name="Grafik 13" descr="Ein Bild, das Wand, Im Haus, Kompositmaterial, Fußboden enthält.&#10;&#10;Automatisch generierte Beschreibung">
            <a:extLst>
              <a:ext uri="{FF2B5EF4-FFF2-40B4-BE49-F238E27FC236}">
                <a16:creationId xmlns:a16="http://schemas.microsoft.com/office/drawing/2014/main" id="{02E11E96-533D-2708-FF2D-F2F489F8401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096000" y="2268181"/>
            <a:ext cx="5536194" cy="3680768"/>
          </a:xfrm>
          <a:prstGeom prst="rect">
            <a:avLst/>
          </a:prstGeom>
        </p:spPr>
      </p:pic>
      <p:pic>
        <p:nvPicPr>
          <p:cNvPr id="18" name="Grafik 17" descr="Ein Bild, das Person, Kleidung, Mann, Halten enthält.&#10;&#10;Automatisch generierte Beschreibung">
            <a:extLst>
              <a:ext uri="{FF2B5EF4-FFF2-40B4-BE49-F238E27FC236}">
                <a16:creationId xmlns:a16="http://schemas.microsoft.com/office/drawing/2014/main" id="{4977CDAD-D690-9C7F-19F8-FC966505705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096000" y="2268181"/>
            <a:ext cx="5536194" cy="3680768"/>
          </a:xfrm>
          <a:prstGeom prst="rect">
            <a:avLst/>
          </a:prstGeom>
        </p:spPr>
      </p:pic>
      <p:sp>
        <p:nvSpPr>
          <p:cNvPr id="3" name="Textplatzhalter 2">
            <a:extLst>
              <a:ext uri="{FF2B5EF4-FFF2-40B4-BE49-F238E27FC236}">
                <a16:creationId xmlns:a16="http://schemas.microsoft.com/office/drawing/2014/main" id="{D2103FEF-040D-0E00-908A-672DF7E7263F}"/>
              </a:ext>
            </a:extLst>
          </p:cNvPr>
          <p:cNvSpPr txBox="1">
            <a:spLocks/>
          </p:cNvSpPr>
          <p:nvPr/>
        </p:nvSpPr>
        <p:spPr>
          <a:xfrm>
            <a:off x="9993091" y="6283068"/>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NBL Studio gGmbH</a:t>
            </a:r>
          </a:p>
        </p:txBody>
      </p:sp>
    </p:spTree>
    <p:custDataLst>
      <p:tags r:id="rId1"/>
    </p:custDataLst>
    <p:extLst>
      <p:ext uri="{BB962C8B-B14F-4D97-AF65-F5344CB8AC3E}">
        <p14:creationId xmlns:p14="http://schemas.microsoft.com/office/powerpoint/2010/main" val="11290564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5A34CF9-2EF8-53F2-9A90-5BEB8265BEE0}"/>
              </a:ext>
            </a:extLst>
          </p:cNvPr>
          <p:cNvSpPr txBox="1">
            <a:spLocks noGrp="1" noRot="1" noMove="1" noResize="1" noEditPoints="1" noAdjustHandles="1" noChangeArrowheads="1" noChangeShapeType="1"/>
          </p:cNvSpPr>
          <p:nvPr/>
        </p:nvSpPr>
        <p:spPr>
          <a:xfrm>
            <a:off x="3828288" y="4081521"/>
            <a:ext cx="4535424" cy="1077218"/>
          </a:xfrm>
          <a:prstGeom prst="rect">
            <a:avLst/>
          </a:prstGeom>
          <a:noFill/>
        </p:spPr>
        <p:txBody>
          <a:bodyPr wrap="square" rtlCol="0">
            <a:spAutoFit/>
          </a:bodyPr>
          <a:lstStyle/>
          <a:p>
            <a:pPr algn="ctr"/>
            <a:r>
              <a:rPr lang="de-DE" sz="3200" b="1" u="sng" dirty="0">
                <a:solidFill>
                  <a:schemeClr val="bg1"/>
                </a:solidFill>
                <a:latin typeface="Neue Plak Wide Black" panose="020B0A07030202020204" pitchFamily="34" charset="0"/>
              </a:rPr>
              <a:t>Phase B</a:t>
            </a:r>
          </a:p>
          <a:p>
            <a:pPr algn="ctr"/>
            <a:r>
              <a:rPr lang="de-DE" sz="3200" dirty="0">
                <a:solidFill>
                  <a:schemeClr val="bg1"/>
                </a:solidFill>
                <a:effectLst/>
                <a:latin typeface="Neue Plak Wide Black" panose="020B0A07030202020204" pitchFamily="34" charset="0"/>
              </a:rPr>
              <a:t>Nutzungsphase</a:t>
            </a:r>
            <a:endParaRPr lang="de-DE" sz="3200" dirty="0">
              <a:solidFill>
                <a:schemeClr val="bg1"/>
              </a:solidFill>
              <a:latin typeface="Neue Plak Wide Black" panose="020B0A07030202020204" pitchFamily="34" charset="0"/>
            </a:endParaRPr>
          </a:p>
        </p:txBody>
      </p:sp>
    </p:spTree>
    <p:custDataLst>
      <p:tags r:id="rId1"/>
    </p:custDataLst>
    <p:extLst>
      <p:ext uri="{BB962C8B-B14F-4D97-AF65-F5344CB8AC3E}">
        <p14:creationId xmlns:p14="http://schemas.microsoft.com/office/powerpoint/2010/main" val="32149000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A9126-5D68-68F6-9AFA-F2DBF80F17F0}"/>
              </a:ext>
            </a:extLst>
          </p:cNvPr>
          <p:cNvSpPr>
            <a:spLocks noGrp="1"/>
          </p:cNvSpPr>
          <p:nvPr>
            <p:ph type="title"/>
          </p:nvPr>
        </p:nvSpPr>
        <p:spPr/>
        <p:txBody>
          <a:bodyPr/>
          <a:lstStyle/>
          <a:p>
            <a:r>
              <a:rPr lang="de-DE" dirty="0"/>
              <a:t>Phase B</a:t>
            </a:r>
          </a:p>
        </p:txBody>
      </p:sp>
      <p:pic>
        <p:nvPicPr>
          <p:cNvPr id="5" name="Grafik 4">
            <a:extLst>
              <a:ext uri="{FF2B5EF4-FFF2-40B4-BE49-F238E27FC236}">
                <a16:creationId xmlns:a16="http://schemas.microsoft.com/office/drawing/2014/main" id="{489AFAAE-BC8E-D437-578B-ECE4AD5DA08A}"/>
              </a:ext>
            </a:extLst>
          </p:cNvPr>
          <p:cNvPicPr>
            <a:picLocks noChangeAspect="1"/>
          </p:cNvPicPr>
          <p:nvPr/>
        </p:nvPicPr>
        <p:blipFill>
          <a:blip r:embed="rId4">
            <a:alphaModFix amt="32000"/>
            <a:extLst>
              <a:ext uri="{28A0092B-C50C-407E-A947-70E740481C1C}">
                <a14:useLocalDpi xmlns:a14="http://schemas.microsoft.com/office/drawing/2010/main"/>
              </a:ext>
            </a:extLst>
          </a:blip>
          <a:stretch>
            <a:fillRect/>
          </a:stretch>
        </p:blipFill>
        <p:spPr>
          <a:xfrm>
            <a:off x="650851" y="2129172"/>
            <a:ext cx="8772740" cy="3750814"/>
          </a:xfrm>
          <a:prstGeom prst="rect">
            <a:avLst/>
          </a:prstGeom>
        </p:spPr>
      </p:pic>
      <p:pic>
        <p:nvPicPr>
          <p:cNvPr id="10" name="Grafik 9">
            <a:extLst>
              <a:ext uri="{FF2B5EF4-FFF2-40B4-BE49-F238E27FC236}">
                <a16:creationId xmlns:a16="http://schemas.microsoft.com/office/drawing/2014/main" id="{B367FD40-1CBC-3809-165D-8D28F2BC115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6064" t="26872" r="40446" b="6114"/>
          <a:stretch/>
        </p:blipFill>
        <p:spPr>
          <a:xfrm>
            <a:off x="2901392" y="3132152"/>
            <a:ext cx="2937933" cy="2513525"/>
          </a:xfrm>
          <a:prstGeom prst="rect">
            <a:avLst/>
          </a:prstGeom>
        </p:spPr>
      </p:pic>
      <p:sp>
        <p:nvSpPr>
          <p:cNvPr id="3" name="Textplatzhalter 2">
            <a:extLst>
              <a:ext uri="{FF2B5EF4-FFF2-40B4-BE49-F238E27FC236}">
                <a16:creationId xmlns:a16="http://schemas.microsoft.com/office/drawing/2014/main" id="{025E8006-9BFC-9384-D24B-92228BA3DD98}"/>
              </a:ext>
            </a:extLst>
          </p:cNvPr>
          <p:cNvSpPr txBox="1">
            <a:spLocks/>
          </p:cNvSpPr>
          <p:nvPr/>
        </p:nvSpPr>
        <p:spPr>
          <a:xfrm>
            <a:off x="9410344" y="6283068"/>
            <a:ext cx="2374877"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DIN EN15804:2022-03</a:t>
            </a:r>
          </a:p>
        </p:txBody>
      </p:sp>
    </p:spTree>
    <p:custDataLst>
      <p:tags r:id="rId1"/>
    </p:custDataLst>
    <p:extLst>
      <p:ext uri="{BB962C8B-B14F-4D97-AF65-F5344CB8AC3E}">
        <p14:creationId xmlns:p14="http://schemas.microsoft.com/office/powerpoint/2010/main" val="39598586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A9126-5D68-68F6-9AFA-F2DBF80F17F0}"/>
              </a:ext>
            </a:extLst>
          </p:cNvPr>
          <p:cNvSpPr>
            <a:spLocks noGrp="1"/>
          </p:cNvSpPr>
          <p:nvPr>
            <p:ph type="title"/>
          </p:nvPr>
        </p:nvSpPr>
        <p:spPr/>
        <p:txBody>
          <a:bodyPr>
            <a:normAutofit/>
          </a:bodyPr>
          <a:lstStyle/>
          <a:p>
            <a:r>
              <a:rPr lang="de-DE" dirty="0"/>
              <a:t>Betriebsphase</a:t>
            </a:r>
          </a:p>
        </p:txBody>
      </p:sp>
      <p:grpSp>
        <p:nvGrpSpPr>
          <p:cNvPr id="12" name="Gruppieren 11">
            <a:extLst>
              <a:ext uri="{FF2B5EF4-FFF2-40B4-BE49-F238E27FC236}">
                <a16:creationId xmlns:a16="http://schemas.microsoft.com/office/drawing/2014/main" id="{F00E4ABF-DF42-00B4-97DB-3D56EF2E83DD}"/>
              </a:ext>
            </a:extLst>
          </p:cNvPr>
          <p:cNvGrpSpPr/>
          <p:nvPr/>
        </p:nvGrpSpPr>
        <p:grpSpPr>
          <a:xfrm>
            <a:off x="697615" y="2033336"/>
            <a:ext cx="6942437" cy="4168275"/>
            <a:chOff x="2370005" y="1778001"/>
            <a:chExt cx="7451990" cy="4724400"/>
          </a:xfrm>
        </p:grpSpPr>
        <p:pic>
          <p:nvPicPr>
            <p:cNvPr id="5" name="Grafik 4">
              <a:extLst>
                <a:ext uri="{FF2B5EF4-FFF2-40B4-BE49-F238E27FC236}">
                  <a16:creationId xmlns:a16="http://schemas.microsoft.com/office/drawing/2014/main" id="{7C0CC948-EB88-7C9A-3582-387FA54279C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863" t="6816" r="13616" b="3559"/>
            <a:stretch/>
          </p:blipFill>
          <p:spPr>
            <a:xfrm>
              <a:off x="2597460" y="2030419"/>
              <a:ext cx="6817766" cy="4322316"/>
            </a:xfrm>
            <a:prstGeom prst="rect">
              <a:avLst/>
            </a:prstGeom>
            <a:solidFill>
              <a:schemeClr val="bg1"/>
            </a:solidFill>
          </p:spPr>
        </p:pic>
        <p:pic>
          <p:nvPicPr>
            <p:cNvPr id="4" name="Grafik 3">
              <a:extLst>
                <a:ext uri="{FF2B5EF4-FFF2-40B4-BE49-F238E27FC236}">
                  <a16:creationId xmlns:a16="http://schemas.microsoft.com/office/drawing/2014/main" id="{7BF42772-9C87-5387-3356-9F600F732DE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863" t="6816" r="13616" b="3559"/>
            <a:stretch/>
          </p:blipFill>
          <p:spPr>
            <a:xfrm>
              <a:off x="2370005" y="1778001"/>
              <a:ext cx="7451990" cy="4724400"/>
            </a:xfrm>
            <a:prstGeom prst="rect">
              <a:avLst/>
            </a:prstGeom>
            <a:solidFill>
              <a:schemeClr val="bg1"/>
            </a:solidFill>
          </p:spPr>
        </p:pic>
        <p:grpSp>
          <p:nvGrpSpPr>
            <p:cNvPr id="7" name="Gruppieren 6">
              <a:extLst>
                <a:ext uri="{FF2B5EF4-FFF2-40B4-BE49-F238E27FC236}">
                  <a16:creationId xmlns:a16="http://schemas.microsoft.com/office/drawing/2014/main" id="{45D67E4B-1E61-B482-6017-2D9495B42F67}"/>
                </a:ext>
              </a:extLst>
            </p:cNvPr>
            <p:cNvGrpSpPr/>
            <p:nvPr/>
          </p:nvGrpSpPr>
          <p:grpSpPr>
            <a:xfrm>
              <a:off x="2597460" y="1920276"/>
              <a:ext cx="6997080" cy="4322315"/>
              <a:chOff x="2597460" y="1920276"/>
              <a:chExt cx="6997080" cy="4322315"/>
            </a:xfrm>
          </p:grpSpPr>
          <p:sp>
            <p:nvSpPr>
              <p:cNvPr id="6" name="Rechteck 5">
                <a:extLst>
                  <a:ext uri="{FF2B5EF4-FFF2-40B4-BE49-F238E27FC236}">
                    <a16:creationId xmlns:a16="http://schemas.microsoft.com/office/drawing/2014/main" id="{9297226C-F537-E17A-B704-58EFCB468300}"/>
                  </a:ext>
                </a:extLst>
              </p:cNvPr>
              <p:cNvSpPr/>
              <p:nvPr/>
            </p:nvSpPr>
            <p:spPr>
              <a:xfrm>
                <a:off x="6006343" y="1920276"/>
                <a:ext cx="3588197" cy="2856005"/>
              </a:xfrm>
              <a:prstGeom prst="rect">
                <a:avLst/>
              </a:prstGeom>
              <a:solidFill>
                <a:schemeClr val="bg1">
                  <a:alpha val="890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BF2B66F5-8CAA-FBAE-195D-1DF360B073F0}"/>
                  </a:ext>
                </a:extLst>
              </p:cNvPr>
              <p:cNvSpPr/>
              <p:nvPr/>
            </p:nvSpPr>
            <p:spPr>
              <a:xfrm>
                <a:off x="7045262" y="4776281"/>
                <a:ext cx="2549278" cy="1466310"/>
              </a:xfrm>
              <a:prstGeom prst="rect">
                <a:avLst/>
              </a:prstGeom>
              <a:solidFill>
                <a:schemeClr val="bg1">
                  <a:alpha val="890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5DC1DE34-85C4-57A4-077B-A4031C303FA5}"/>
                  </a:ext>
                </a:extLst>
              </p:cNvPr>
              <p:cNvSpPr/>
              <p:nvPr/>
            </p:nvSpPr>
            <p:spPr>
              <a:xfrm>
                <a:off x="6006342" y="4938012"/>
                <a:ext cx="1038919" cy="490010"/>
              </a:xfrm>
              <a:prstGeom prst="rect">
                <a:avLst/>
              </a:prstGeom>
              <a:solidFill>
                <a:schemeClr val="bg1">
                  <a:alpha val="890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0D782A6B-0346-D018-DF06-232210DAF6B9}"/>
                  </a:ext>
                </a:extLst>
              </p:cNvPr>
              <p:cNvSpPr/>
              <p:nvPr/>
            </p:nvSpPr>
            <p:spPr>
              <a:xfrm>
                <a:off x="2597460" y="1920276"/>
                <a:ext cx="3408883" cy="4322315"/>
              </a:xfrm>
              <a:prstGeom prst="rect">
                <a:avLst/>
              </a:prstGeom>
              <a:solidFill>
                <a:schemeClr val="bg1">
                  <a:alpha val="890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3" name="Textplatzhalter 2">
            <a:extLst>
              <a:ext uri="{FF2B5EF4-FFF2-40B4-BE49-F238E27FC236}">
                <a16:creationId xmlns:a16="http://schemas.microsoft.com/office/drawing/2014/main" id="{706F36D4-B811-D122-CB7B-873F51C41FB0}"/>
              </a:ext>
            </a:extLst>
          </p:cNvPr>
          <p:cNvSpPr txBox="1">
            <a:spLocks/>
          </p:cNvSpPr>
          <p:nvPr/>
        </p:nvSpPr>
        <p:spPr>
          <a:xfrm>
            <a:off x="9993091" y="6283068"/>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Natural Building Lab </a:t>
            </a:r>
          </a:p>
        </p:txBody>
      </p:sp>
    </p:spTree>
    <p:custDataLst>
      <p:tags r:id="rId1"/>
    </p:custDataLst>
    <p:extLst>
      <p:ext uri="{BB962C8B-B14F-4D97-AF65-F5344CB8AC3E}">
        <p14:creationId xmlns:p14="http://schemas.microsoft.com/office/powerpoint/2010/main" val="29354324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912B227-9B13-1763-C08D-CF385B55CA0D}"/>
              </a:ext>
            </a:extLst>
          </p:cNvPr>
          <p:cNvSpPr>
            <a:spLocks noGrp="1" noRot="1" noMove="1" noResize="1" noEditPoints="1" noAdjustHandles="1" noChangeArrowheads="1" noChangeShapeType="1"/>
          </p:cNvSpPr>
          <p:nvPr>
            <p:ph type="body" sz="quarter" idx="11"/>
          </p:nvPr>
        </p:nvSpPr>
        <p:spPr/>
        <p:txBody>
          <a:bodyPr/>
          <a:lstStyle/>
          <a:p>
            <a:r>
              <a:rPr lang="de-DE" dirty="0"/>
              <a:t>Wie lange überleben Bauteile?</a:t>
            </a:r>
          </a:p>
        </p:txBody>
      </p:sp>
    </p:spTree>
    <p:custDataLst>
      <p:tags r:id="rId1"/>
    </p:custDataLst>
    <p:extLst>
      <p:ext uri="{BB962C8B-B14F-4D97-AF65-F5344CB8AC3E}">
        <p14:creationId xmlns:p14="http://schemas.microsoft.com/office/powerpoint/2010/main" val="7473211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2DFD3-4B0C-D231-8211-BCF78EE5B0C8}"/>
              </a:ext>
            </a:extLst>
          </p:cNvPr>
          <p:cNvSpPr>
            <a:spLocks noGrp="1"/>
          </p:cNvSpPr>
          <p:nvPr>
            <p:ph type="title"/>
          </p:nvPr>
        </p:nvSpPr>
        <p:spPr/>
        <p:txBody>
          <a:bodyPr/>
          <a:lstStyle/>
          <a:p>
            <a:r>
              <a:rPr lang="en-DE" dirty="0"/>
              <a:t>Nutzungsdauer von Bauteilen</a:t>
            </a:r>
          </a:p>
        </p:txBody>
      </p:sp>
      <p:cxnSp>
        <p:nvCxnSpPr>
          <p:cNvPr id="9" name="Straight Connector 8">
            <a:extLst>
              <a:ext uri="{FF2B5EF4-FFF2-40B4-BE49-F238E27FC236}">
                <a16:creationId xmlns:a16="http://schemas.microsoft.com/office/drawing/2014/main" id="{28B28FA1-D85A-5104-FD5F-3D50CF9304B1}"/>
              </a:ext>
            </a:extLst>
          </p:cNvPr>
          <p:cNvCxnSpPr>
            <a:cxnSpLocks/>
          </p:cNvCxnSpPr>
          <p:nvPr/>
        </p:nvCxnSpPr>
        <p:spPr>
          <a:xfrm>
            <a:off x="2758210" y="2155046"/>
            <a:ext cx="2912288" cy="0"/>
          </a:xfrm>
          <a:prstGeom prst="line">
            <a:avLst/>
          </a:prstGeom>
          <a:ln w="31750">
            <a:solidFill>
              <a:srgbClr val="182952"/>
            </a:solidFill>
          </a:ln>
        </p:spPr>
        <p:style>
          <a:lnRef idx="2">
            <a:schemeClr val="accent1"/>
          </a:lnRef>
          <a:fillRef idx="0">
            <a:schemeClr val="accent1"/>
          </a:fillRef>
          <a:effectRef idx="1">
            <a:schemeClr val="accent1"/>
          </a:effectRef>
          <a:fontRef idx="minor">
            <a:schemeClr val="tx1"/>
          </a:fontRef>
        </p:style>
      </p:cxnSp>
      <p:sp>
        <p:nvSpPr>
          <p:cNvPr id="14" name="Textplatzhalter 43">
            <a:extLst>
              <a:ext uri="{FF2B5EF4-FFF2-40B4-BE49-F238E27FC236}">
                <a16:creationId xmlns:a16="http://schemas.microsoft.com/office/drawing/2014/main" id="{25820BE7-28DD-711C-755A-9612341E5E36}"/>
              </a:ext>
            </a:extLst>
          </p:cNvPr>
          <p:cNvSpPr txBox="1">
            <a:spLocks/>
          </p:cNvSpPr>
          <p:nvPr/>
        </p:nvSpPr>
        <p:spPr>
          <a:xfrm>
            <a:off x="4047463" y="1805466"/>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latin typeface="Neue Plak Text" panose="020B0804030202020204" pitchFamily="34" charset="0"/>
              </a:rPr>
              <a:t>Gebäudehülle</a:t>
            </a:r>
          </a:p>
        </p:txBody>
      </p:sp>
      <p:cxnSp>
        <p:nvCxnSpPr>
          <p:cNvPr id="15" name="Straight Connector 14">
            <a:extLst>
              <a:ext uri="{FF2B5EF4-FFF2-40B4-BE49-F238E27FC236}">
                <a16:creationId xmlns:a16="http://schemas.microsoft.com/office/drawing/2014/main" id="{A8D4D81F-F419-1E04-DB0E-B780253A7BDC}"/>
              </a:ext>
            </a:extLst>
          </p:cNvPr>
          <p:cNvCxnSpPr>
            <a:cxnSpLocks/>
          </p:cNvCxnSpPr>
          <p:nvPr/>
        </p:nvCxnSpPr>
        <p:spPr>
          <a:xfrm>
            <a:off x="3183712" y="3004132"/>
            <a:ext cx="2912288" cy="0"/>
          </a:xfrm>
          <a:prstGeom prst="line">
            <a:avLst/>
          </a:prstGeom>
          <a:ln w="31750">
            <a:solidFill>
              <a:srgbClr val="182952"/>
            </a:solidFill>
          </a:ln>
        </p:spPr>
        <p:style>
          <a:lnRef idx="2">
            <a:schemeClr val="accent1"/>
          </a:lnRef>
          <a:fillRef idx="0">
            <a:schemeClr val="accent1"/>
          </a:fillRef>
          <a:effectRef idx="1">
            <a:schemeClr val="accent1"/>
          </a:effectRef>
          <a:fontRef idx="minor">
            <a:schemeClr val="tx1"/>
          </a:fontRef>
        </p:style>
      </p:cxnSp>
      <p:sp>
        <p:nvSpPr>
          <p:cNvPr id="16" name="Textplatzhalter 43">
            <a:extLst>
              <a:ext uri="{FF2B5EF4-FFF2-40B4-BE49-F238E27FC236}">
                <a16:creationId xmlns:a16="http://schemas.microsoft.com/office/drawing/2014/main" id="{B708C8A7-0E12-0DD0-BF0C-AC259DEE4161}"/>
              </a:ext>
            </a:extLst>
          </p:cNvPr>
          <p:cNvSpPr txBox="1">
            <a:spLocks/>
          </p:cNvSpPr>
          <p:nvPr/>
        </p:nvSpPr>
        <p:spPr>
          <a:xfrm>
            <a:off x="5064499" y="2653561"/>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latin typeface="Neue Plak Text" panose="020B0804030202020204" pitchFamily="34" charset="0"/>
              </a:rPr>
              <a:t>Tragwerk</a:t>
            </a:r>
          </a:p>
        </p:txBody>
      </p:sp>
      <p:sp>
        <p:nvSpPr>
          <p:cNvPr id="17" name="Textplatzhalter 2">
            <a:extLst>
              <a:ext uri="{FF2B5EF4-FFF2-40B4-BE49-F238E27FC236}">
                <a16:creationId xmlns:a16="http://schemas.microsoft.com/office/drawing/2014/main" id="{F17A9E32-CE14-60CE-9C85-F02D7445CD22}"/>
              </a:ext>
            </a:extLst>
          </p:cNvPr>
          <p:cNvSpPr txBox="1">
            <a:spLocks/>
          </p:cNvSpPr>
          <p:nvPr/>
        </p:nvSpPr>
        <p:spPr>
          <a:xfrm>
            <a:off x="614362" y="6349662"/>
            <a:ext cx="3692168" cy="2281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tx1">
                    <a:lumMod val="50000"/>
                    <a:lumOff val="50000"/>
                  </a:schemeClr>
                </a:solidFill>
                <a:latin typeface="FreightText Pro Book" panose="02000603060000020004" pitchFamily="50" charset="0"/>
              </a:rPr>
              <a:t>Quelle: BNB-Nutzungsdauer von Bauteilen (2017)</a:t>
            </a:r>
          </a:p>
        </p:txBody>
      </p:sp>
      <p:pic>
        <p:nvPicPr>
          <p:cNvPr id="3" name="Picture 2">
            <a:extLst>
              <a:ext uri="{FF2B5EF4-FFF2-40B4-BE49-F238E27FC236}">
                <a16:creationId xmlns:a16="http://schemas.microsoft.com/office/drawing/2014/main" id="{A95C3759-F6E1-59CF-F351-BD958998ED3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3326" r="50737" b="19124"/>
          <a:stretch/>
        </p:blipFill>
        <p:spPr>
          <a:xfrm>
            <a:off x="-1207119" y="1733176"/>
            <a:ext cx="5779119" cy="4770766"/>
          </a:xfrm>
          <a:prstGeom prst="rect">
            <a:avLst/>
          </a:prstGeom>
        </p:spPr>
      </p:pic>
    </p:spTree>
    <p:custDataLst>
      <p:tags r:id="rId1"/>
    </p:custDataLst>
    <p:extLst>
      <p:ext uri="{BB962C8B-B14F-4D97-AF65-F5344CB8AC3E}">
        <p14:creationId xmlns:p14="http://schemas.microsoft.com/office/powerpoint/2010/main" val="8616373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2DFD3-4B0C-D231-8211-BCF78EE5B0C8}"/>
              </a:ext>
            </a:extLst>
          </p:cNvPr>
          <p:cNvSpPr>
            <a:spLocks noGrp="1"/>
          </p:cNvSpPr>
          <p:nvPr>
            <p:ph type="title"/>
          </p:nvPr>
        </p:nvSpPr>
        <p:spPr/>
        <p:txBody>
          <a:bodyPr/>
          <a:lstStyle/>
          <a:p>
            <a:r>
              <a:rPr lang="en-DE" dirty="0"/>
              <a:t>Nutzungsdauer von Bauteilen</a:t>
            </a:r>
          </a:p>
        </p:txBody>
      </p:sp>
      <p:cxnSp>
        <p:nvCxnSpPr>
          <p:cNvPr id="9" name="Straight Connector 8">
            <a:extLst>
              <a:ext uri="{FF2B5EF4-FFF2-40B4-BE49-F238E27FC236}">
                <a16:creationId xmlns:a16="http://schemas.microsoft.com/office/drawing/2014/main" id="{28B28FA1-D85A-5104-FD5F-3D50CF9304B1}"/>
              </a:ext>
            </a:extLst>
          </p:cNvPr>
          <p:cNvCxnSpPr>
            <a:cxnSpLocks/>
          </p:cNvCxnSpPr>
          <p:nvPr/>
        </p:nvCxnSpPr>
        <p:spPr>
          <a:xfrm>
            <a:off x="2758210" y="2155046"/>
            <a:ext cx="2912288" cy="0"/>
          </a:xfrm>
          <a:prstGeom prst="line">
            <a:avLst/>
          </a:prstGeom>
          <a:ln w="31750">
            <a:solidFill>
              <a:srgbClr val="182952"/>
            </a:solidFill>
          </a:ln>
        </p:spPr>
        <p:style>
          <a:lnRef idx="2">
            <a:schemeClr val="accent1"/>
          </a:lnRef>
          <a:fillRef idx="0">
            <a:schemeClr val="accent1"/>
          </a:fillRef>
          <a:effectRef idx="1">
            <a:schemeClr val="accent1"/>
          </a:effectRef>
          <a:fontRef idx="minor">
            <a:schemeClr val="tx1"/>
          </a:fontRef>
        </p:style>
      </p:cxnSp>
      <p:sp>
        <p:nvSpPr>
          <p:cNvPr id="14" name="Textplatzhalter 43">
            <a:extLst>
              <a:ext uri="{FF2B5EF4-FFF2-40B4-BE49-F238E27FC236}">
                <a16:creationId xmlns:a16="http://schemas.microsoft.com/office/drawing/2014/main" id="{25820BE7-28DD-711C-755A-9612341E5E36}"/>
              </a:ext>
            </a:extLst>
          </p:cNvPr>
          <p:cNvSpPr txBox="1">
            <a:spLocks/>
          </p:cNvSpPr>
          <p:nvPr/>
        </p:nvSpPr>
        <p:spPr>
          <a:xfrm>
            <a:off x="4047463" y="1805466"/>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latin typeface="Neue Plak Text" panose="020B0804030202020204" pitchFamily="34" charset="0"/>
              </a:rPr>
              <a:t>Gebäudehülle</a:t>
            </a:r>
          </a:p>
        </p:txBody>
      </p:sp>
      <p:cxnSp>
        <p:nvCxnSpPr>
          <p:cNvPr id="15" name="Straight Connector 14">
            <a:extLst>
              <a:ext uri="{FF2B5EF4-FFF2-40B4-BE49-F238E27FC236}">
                <a16:creationId xmlns:a16="http://schemas.microsoft.com/office/drawing/2014/main" id="{A8D4D81F-F419-1E04-DB0E-B780253A7BDC}"/>
              </a:ext>
            </a:extLst>
          </p:cNvPr>
          <p:cNvCxnSpPr>
            <a:cxnSpLocks/>
          </p:cNvCxnSpPr>
          <p:nvPr/>
        </p:nvCxnSpPr>
        <p:spPr>
          <a:xfrm>
            <a:off x="3183712" y="3004132"/>
            <a:ext cx="3627635" cy="0"/>
          </a:xfrm>
          <a:prstGeom prst="line">
            <a:avLst/>
          </a:prstGeom>
          <a:ln w="31750">
            <a:solidFill>
              <a:srgbClr val="182952"/>
            </a:solidFill>
          </a:ln>
        </p:spPr>
        <p:style>
          <a:lnRef idx="2">
            <a:schemeClr val="accent1"/>
          </a:lnRef>
          <a:fillRef idx="0">
            <a:schemeClr val="accent1"/>
          </a:fillRef>
          <a:effectRef idx="1">
            <a:schemeClr val="accent1"/>
          </a:effectRef>
          <a:fontRef idx="minor">
            <a:schemeClr val="tx1"/>
          </a:fontRef>
        </p:style>
      </p:cxnSp>
      <p:sp>
        <p:nvSpPr>
          <p:cNvPr id="16" name="Textplatzhalter 43">
            <a:extLst>
              <a:ext uri="{FF2B5EF4-FFF2-40B4-BE49-F238E27FC236}">
                <a16:creationId xmlns:a16="http://schemas.microsoft.com/office/drawing/2014/main" id="{B708C8A7-0E12-0DD0-BF0C-AC259DEE4161}"/>
              </a:ext>
            </a:extLst>
          </p:cNvPr>
          <p:cNvSpPr txBox="1">
            <a:spLocks/>
          </p:cNvSpPr>
          <p:nvPr/>
        </p:nvSpPr>
        <p:spPr>
          <a:xfrm>
            <a:off x="5064499" y="2653561"/>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latin typeface="Neue Plak Text" panose="020B0804030202020204" pitchFamily="34" charset="0"/>
              </a:rPr>
              <a:t>Tragwerk</a:t>
            </a:r>
          </a:p>
        </p:txBody>
      </p:sp>
      <p:sp>
        <p:nvSpPr>
          <p:cNvPr id="3" name="Textplatzhalter 43">
            <a:extLst>
              <a:ext uri="{FF2B5EF4-FFF2-40B4-BE49-F238E27FC236}">
                <a16:creationId xmlns:a16="http://schemas.microsoft.com/office/drawing/2014/main" id="{D7C5938E-A1AB-CD3E-A76C-E0600D1CB619}"/>
              </a:ext>
            </a:extLst>
          </p:cNvPr>
          <p:cNvSpPr txBox="1">
            <a:spLocks/>
          </p:cNvSpPr>
          <p:nvPr/>
        </p:nvSpPr>
        <p:spPr>
          <a:xfrm>
            <a:off x="4644131" y="2188021"/>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latin typeface="FreightText Pro Book" panose="02000603060000020004" pitchFamily="50" charset="0"/>
              </a:rPr>
              <a:t>30 Jahren</a:t>
            </a:r>
          </a:p>
        </p:txBody>
      </p:sp>
      <p:sp>
        <p:nvSpPr>
          <p:cNvPr id="4" name="Textplatzhalter 43">
            <a:extLst>
              <a:ext uri="{FF2B5EF4-FFF2-40B4-BE49-F238E27FC236}">
                <a16:creationId xmlns:a16="http://schemas.microsoft.com/office/drawing/2014/main" id="{996B9675-713F-A7DA-9DA0-7B102A6A6202}"/>
              </a:ext>
            </a:extLst>
          </p:cNvPr>
          <p:cNvSpPr txBox="1">
            <a:spLocks/>
          </p:cNvSpPr>
          <p:nvPr/>
        </p:nvSpPr>
        <p:spPr>
          <a:xfrm>
            <a:off x="5250621" y="3055768"/>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latin typeface="FreightText Pro Book" panose="02000603060000020004" pitchFamily="50" charset="0"/>
              </a:rPr>
              <a:t>50 - 100 Jahren</a:t>
            </a:r>
          </a:p>
        </p:txBody>
      </p:sp>
      <p:sp>
        <p:nvSpPr>
          <p:cNvPr id="5" name="Textplatzhalter 2">
            <a:extLst>
              <a:ext uri="{FF2B5EF4-FFF2-40B4-BE49-F238E27FC236}">
                <a16:creationId xmlns:a16="http://schemas.microsoft.com/office/drawing/2014/main" id="{BCBD4AC2-CB2A-7516-5A6C-AA6B67F6121A}"/>
              </a:ext>
            </a:extLst>
          </p:cNvPr>
          <p:cNvSpPr txBox="1">
            <a:spLocks/>
          </p:cNvSpPr>
          <p:nvPr/>
        </p:nvSpPr>
        <p:spPr>
          <a:xfrm>
            <a:off x="614362" y="6349662"/>
            <a:ext cx="3692168" cy="2281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tx1">
                    <a:lumMod val="50000"/>
                    <a:lumOff val="50000"/>
                  </a:schemeClr>
                </a:solidFill>
                <a:latin typeface="FreightText Pro Book" panose="02000603060000020004" pitchFamily="50" charset="0"/>
              </a:rPr>
              <a:t>Quelle: BNB-Nutzungsdauer von Bauteilen (2017)</a:t>
            </a:r>
          </a:p>
        </p:txBody>
      </p:sp>
      <p:pic>
        <p:nvPicPr>
          <p:cNvPr id="6" name="Picture 5">
            <a:extLst>
              <a:ext uri="{FF2B5EF4-FFF2-40B4-BE49-F238E27FC236}">
                <a16:creationId xmlns:a16="http://schemas.microsoft.com/office/drawing/2014/main" id="{BAD5CBE5-3456-6EC5-BCBD-C214DAF89B1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3326" r="50737" b="19124"/>
          <a:stretch/>
        </p:blipFill>
        <p:spPr>
          <a:xfrm>
            <a:off x="-1207119" y="1733176"/>
            <a:ext cx="5779119" cy="4770766"/>
          </a:xfrm>
          <a:prstGeom prst="rect">
            <a:avLst/>
          </a:prstGeom>
        </p:spPr>
      </p:pic>
    </p:spTree>
    <p:custDataLst>
      <p:tags r:id="rId1"/>
    </p:custDataLst>
    <p:extLst>
      <p:ext uri="{BB962C8B-B14F-4D97-AF65-F5344CB8AC3E}">
        <p14:creationId xmlns:p14="http://schemas.microsoft.com/office/powerpoint/2010/main" val="24860657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2DFD3-4B0C-D231-8211-BCF78EE5B0C8}"/>
              </a:ext>
            </a:extLst>
          </p:cNvPr>
          <p:cNvSpPr>
            <a:spLocks noGrp="1"/>
          </p:cNvSpPr>
          <p:nvPr>
            <p:ph type="title"/>
          </p:nvPr>
        </p:nvSpPr>
        <p:spPr/>
        <p:txBody>
          <a:bodyPr/>
          <a:lstStyle/>
          <a:p>
            <a:r>
              <a:rPr lang="en-DE" dirty="0"/>
              <a:t>Nutzungsdauer von Bauteilen</a:t>
            </a:r>
          </a:p>
        </p:txBody>
      </p:sp>
      <p:cxnSp>
        <p:nvCxnSpPr>
          <p:cNvPr id="9" name="Straight Connector 8">
            <a:extLst>
              <a:ext uri="{FF2B5EF4-FFF2-40B4-BE49-F238E27FC236}">
                <a16:creationId xmlns:a16="http://schemas.microsoft.com/office/drawing/2014/main" id="{28B28FA1-D85A-5104-FD5F-3D50CF9304B1}"/>
              </a:ext>
            </a:extLst>
          </p:cNvPr>
          <p:cNvCxnSpPr>
            <a:cxnSpLocks/>
          </p:cNvCxnSpPr>
          <p:nvPr/>
        </p:nvCxnSpPr>
        <p:spPr>
          <a:xfrm>
            <a:off x="2758210" y="2155046"/>
            <a:ext cx="2912288" cy="0"/>
          </a:xfrm>
          <a:prstGeom prst="line">
            <a:avLst/>
          </a:prstGeom>
          <a:ln w="31750">
            <a:solidFill>
              <a:srgbClr val="182952"/>
            </a:solidFill>
          </a:ln>
        </p:spPr>
        <p:style>
          <a:lnRef idx="2">
            <a:schemeClr val="accent1"/>
          </a:lnRef>
          <a:fillRef idx="0">
            <a:schemeClr val="accent1"/>
          </a:fillRef>
          <a:effectRef idx="1">
            <a:schemeClr val="accent1"/>
          </a:effectRef>
          <a:fontRef idx="minor">
            <a:schemeClr val="tx1"/>
          </a:fontRef>
        </p:style>
      </p:cxnSp>
      <p:sp>
        <p:nvSpPr>
          <p:cNvPr id="14" name="Textplatzhalter 43">
            <a:extLst>
              <a:ext uri="{FF2B5EF4-FFF2-40B4-BE49-F238E27FC236}">
                <a16:creationId xmlns:a16="http://schemas.microsoft.com/office/drawing/2014/main" id="{25820BE7-28DD-711C-755A-9612341E5E36}"/>
              </a:ext>
            </a:extLst>
          </p:cNvPr>
          <p:cNvSpPr txBox="1">
            <a:spLocks/>
          </p:cNvSpPr>
          <p:nvPr/>
        </p:nvSpPr>
        <p:spPr>
          <a:xfrm>
            <a:off x="4047463" y="1805466"/>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latin typeface="Neue Plak Text" panose="020B0804030202020204" pitchFamily="34" charset="0"/>
              </a:rPr>
              <a:t>Gebäudehülle</a:t>
            </a:r>
          </a:p>
        </p:txBody>
      </p:sp>
      <p:cxnSp>
        <p:nvCxnSpPr>
          <p:cNvPr id="15" name="Straight Connector 14">
            <a:extLst>
              <a:ext uri="{FF2B5EF4-FFF2-40B4-BE49-F238E27FC236}">
                <a16:creationId xmlns:a16="http://schemas.microsoft.com/office/drawing/2014/main" id="{A8D4D81F-F419-1E04-DB0E-B780253A7BDC}"/>
              </a:ext>
            </a:extLst>
          </p:cNvPr>
          <p:cNvCxnSpPr>
            <a:cxnSpLocks/>
          </p:cNvCxnSpPr>
          <p:nvPr/>
        </p:nvCxnSpPr>
        <p:spPr>
          <a:xfrm>
            <a:off x="3183712" y="3004132"/>
            <a:ext cx="3627635" cy="0"/>
          </a:xfrm>
          <a:prstGeom prst="line">
            <a:avLst/>
          </a:prstGeom>
          <a:ln w="31750">
            <a:solidFill>
              <a:srgbClr val="182952"/>
            </a:solidFill>
          </a:ln>
        </p:spPr>
        <p:style>
          <a:lnRef idx="2">
            <a:schemeClr val="accent1"/>
          </a:lnRef>
          <a:fillRef idx="0">
            <a:schemeClr val="accent1"/>
          </a:fillRef>
          <a:effectRef idx="1">
            <a:schemeClr val="accent1"/>
          </a:effectRef>
          <a:fontRef idx="minor">
            <a:schemeClr val="tx1"/>
          </a:fontRef>
        </p:style>
      </p:cxnSp>
      <p:sp>
        <p:nvSpPr>
          <p:cNvPr id="16" name="Textplatzhalter 43">
            <a:extLst>
              <a:ext uri="{FF2B5EF4-FFF2-40B4-BE49-F238E27FC236}">
                <a16:creationId xmlns:a16="http://schemas.microsoft.com/office/drawing/2014/main" id="{B708C8A7-0E12-0DD0-BF0C-AC259DEE4161}"/>
              </a:ext>
            </a:extLst>
          </p:cNvPr>
          <p:cNvSpPr txBox="1">
            <a:spLocks/>
          </p:cNvSpPr>
          <p:nvPr/>
        </p:nvSpPr>
        <p:spPr>
          <a:xfrm>
            <a:off x="5064499" y="2653561"/>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latin typeface="Neue Plak Text" panose="020B0804030202020204" pitchFamily="34" charset="0"/>
              </a:rPr>
              <a:t>Tragwerk</a:t>
            </a:r>
          </a:p>
        </p:txBody>
      </p:sp>
      <p:sp>
        <p:nvSpPr>
          <p:cNvPr id="3" name="Textplatzhalter 43">
            <a:extLst>
              <a:ext uri="{FF2B5EF4-FFF2-40B4-BE49-F238E27FC236}">
                <a16:creationId xmlns:a16="http://schemas.microsoft.com/office/drawing/2014/main" id="{D7C5938E-A1AB-CD3E-A76C-E0600D1CB619}"/>
              </a:ext>
            </a:extLst>
          </p:cNvPr>
          <p:cNvSpPr txBox="1">
            <a:spLocks/>
          </p:cNvSpPr>
          <p:nvPr/>
        </p:nvSpPr>
        <p:spPr>
          <a:xfrm>
            <a:off x="4644131" y="2188021"/>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latin typeface="FreightText Pro Book" panose="02000603060000020004" pitchFamily="50" charset="0"/>
              </a:rPr>
              <a:t>30 Jahren</a:t>
            </a:r>
          </a:p>
        </p:txBody>
      </p:sp>
      <p:sp>
        <p:nvSpPr>
          <p:cNvPr id="4" name="Textplatzhalter 43">
            <a:extLst>
              <a:ext uri="{FF2B5EF4-FFF2-40B4-BE49-F238E27FC236}">
                <a16:creationId xmlns:a16="http://schemas.microsoft.com/office/drawing/2014/main" id="{996B9675-713F-A7DA-9DA0-7B102A6A6202}"/>
              </a:ext>
            </a:extLst>
          </p:cNvPr>
          <p:cNvSpPr txBox="1">
            <a:spLocks/>
          </p:cNvSpPr>
          <p:nvPr/>
        </p:nvSpPr>
        <p:spPr>
          <a:xfrm>
            <a:off x="5250621" y="3055768"/>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latin typeface="FreightText Pro Book" panose="02000603060000020004" pitchFamily="50" charset="0"/>
              </a:rPr>
              <a:t>50 - 100 Jahren</a:t>
            </a:r>
          </a:p>
        </p:txBody>
      </p:sp>
      <p:cxnSp>
        <p:nvCxnSpPr>
          <p:cNvPr id="6" name="Straight Connector 5">
            <a:extLst>
              <a:ext uri="{FF2B5EF4-FFF2-40B4-BE49-F238E27FC236}">
                <a16:creationId xmlns:a16="http://schemas.microsoft.com/office/drawing/2014/main" id="{F944C716-C690-0569-58D8-255BA9C4E2BA}"/>
              </a:ext>
            </a:extLst>
          </p:cNvPr>
          <p:cNvCxnSpPr>
            <a:cxnSpLocks/>
          </p:cNvCxnSpPr>
          <p:nvPr/>
        </p:nvCxnSpPr>
        <p:spPr>
          <a:xfrm>
            <a:off x="3724887" y="3862548"/>
            <a:ext cx="3627635" cy="0"/>
          </a:xfrm>
          <a:prstGeom prst="line">
            <a:avLst/>
          </a:prstGeom>
          <a:ln w="31750">
            <a:solidFill>
              <a:srgbClr val="182952"/>
            </a:solidFill>
          </a:ln>
        </p:spPr>
        <p:style>
          <a:lnRef idx="2">
            <a:schemeClr val="accent1"/>
          </a:lnRef>
          <a:fillRef idx="0">
            <a:schemeClr val="accent1"/>
          </a:fillRef>
          <a:effectRef idx="1">
            <a:schemeClr val="accent1"/>
          </a:effectRef>
          <a:fontRef idx="minor">
            <a:schemeClr val="tx1"/>
          </a:fontRef>
        </p:style>
      </p:cxnSp>
      <p:sp>
        <p:nvSpPr>
          <p:cNvPr id="7" name="Textplatzhalter 43">
            <a:extLst>
              <a:ext uri="{FF2B5EF4-FFF2-40B4-BE49-F238E27FC236}">
                <a16:creationId xmlns:a16="http://schemas.microsoft.com/office/drawing/2014/main" id="{FCD52886-0BA1-B77B-0CEA-933FFE8506D7}"/>
              </a:ext>
            </a:extLst>
          </p:cNvPr>
          <p:cNvSpPr txBox="1">
            <a:spLocks/>
          </p:cNvSpPr>
          <p:nvPr/>
        </p:nvSpPr>
        <p:spPr>
          <a:xfrm>
            <a:off x="5605674" y="3514058"/>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latin typeface="Neue Plak Text" panose="020B0804030202020204" pitchFamily="34" charset="0"/>
              </a:rPr>
              <a:t>Gebäudetechnik</a:t>
            </a:r>
          </a:p>
        </p:txBody>
      </p:sp>
      <p:cxnSp>
        <p:nvCxnSpPr>
          <p:cNvPr id="10" name="Straight Connector 9">
            <a:extLst>
              <a:ext uri="{FF2B5EF4-FFF2-40B4-BE49-F238E27FC236}">
                <a16:creationId xmlns:a16="http://schemas.microsoft.com/office/drawing/2014/main" id="{1F3F9951-8636-3C06-3BDB-4AB3319EBF2A}"/>
              </a:ext>
            </a:extLst>
          </p:cNvPr>
          <p:cNvCxnSpPr>
            <a:cxnSpLocks/>
          </p:cNvCxnSpPr>
          <p:nvPr/>
        </p:nvCxnSpPr>
        <p:spPr>
          <a:xfrm>
            <a:off x="3724887" y="4692973"/>
            <a:ext cx="3627635" cy="0"/>
          </a:xfrm>
          <a:prstGeom prst="line">
            <a:avLst/>
          </a:prstGeom>
          <a:ln w="31750">
            <a:solidFill>
              <a:srgbClr val="182952"/>
            </a:solidFill>
          </a:ln>
        </p:spPr>
        <p:style>
          <a:lnRef idx="2">
            <a:schemeClr val="accent1"/>
          </a:lnRef>
          <a:fillRef idx="0">
            <a:schemeClr val="accent1"/>
          </a:fillRef>
          <a:effectRef idx="1">
            <a:schemeClr val="accent1"/>
          </a:effectRef>
          <a:fontRef idx="minor">
            <a:schemeClr val="tx1"/>
          </a:fontRef>
        </p:style>
      </p:cxnSp>
      <p:sp>
        <p:nvSpPr>
          <p:cNvPr id="11" name="Textplatzhalter 43">
            <a:extLst>
              <a:ext uri="{FF2B5EF4-FFF2-40B4-BE49-F238E27FC236}">
                <a16:creationId xmlns:a16="http://schemas.microsoft.com/office/drawing/2014/main" id="{A67BA8A9-D046-2BC9-1BE6-578A3A77B5C7}"/>
              </a:ext>
            </a:extLst>
          </p:cNvPr>
          <p:cNvSpPr txBox="1">
            <a:spLocks/>
          </p:cNvSpPr>
          <p:nvPr/>
        </p:nvSpPr>
        <p:spPr>
          <a:xfrm>
            <a:off x="5605674" y="4318758"/>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latin typeface="Neue Plak Text" panose="020B0804030202020204" pitchFamily="34" charset="0"/>
              </a:rPr>
              <a:t>Innenausbau</a:t>
            </a:r>
          </a:p>
        </p:txBody>
      </p:sp>
      <p:sp>
        <p:nvSpPr>
          <p:cNvPr id="8" name="Textplatzhalter 2">
            <a:extLst>
              <a:ext uri="{FF2B5EF4-FFF2-40B4-BE49-F238E27FC236}">
                <a16:creationId xmlns:a16="http://schemas.microsoft.com/office/drawing/2014/main" id="{18E0E238-D5B7-113E-F2F3-C7138BB09ED2}"/>
              </a:ext>
            </a:extLst>
          </p:cNvPr>
          <p:cNvSpPr txBox="1">
            <a:spLocks/>
          </p:cNvSpPr>
          <p:nvPr/>
        </p:nvSpPr>
        <p:spPr>
          <a:xfrm>
            <a:off x="614362" y="6349662"/>
            <a:ext cx="3692168" cy="2281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tx1">
                    <a:lumMod val="50000"/>
                    <a:lumOff val="50000"/>
                  </a:schemeClr>
                </a:solidFill>
                <a:latin typeface="FreightText Pro Book" panose="02000603060000020004" pitchFamily="50" charset="0"/>
              </a:rPr>
              <a:t>Quelle: BNB-Nutzungsdauer von Bauteilen (2017)</a:t>
            </a:r>
          </a:p>
        </p:txBody>
      </p:sp>
      <p:pic>
        <p:nvPicPr>
          <p:cNvPr id="5" name="Picture 4">
            <a:extLst>
              <a:ext uri="{FF2B5EF4-FFF2-40B4-BE49-F238E27FC236}">
                <a16:creationId xmlns:a16="http://schemas.microsoft.com/office/drawing/2014/main" id="{5B5B3A74-71C1-311B-37FB-E332DD6DA1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3326" r="50737" b="19124"/>
          <a:stretch/>
        </p:blipFill>
        <p:spPr>
          <a:xfrm>
            <a:off x="-1207119" y="1733176"/>
            <a:ext cx="5779119" cy="4770766"/>
          </a:xfrm>
          <a:prstGeom prst="rect">
            <a:avLst/>
          </a:prstGeom>
        </p:spPr>
      </p:pic>
    </p:spTree>
    <p:custDataLst>
      <p:tags r:id="rId1"/>
    </p:custDataLst>
    <p:extLst>
      <p:ext uri="{BB962C8B-B14F-4D97-AF65-F5344CB8AC3E}">
        <p14:creationId xmlns:p14="http://schemas.microsoft.com/office/powerpoint/2010/main" val="6689153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2DFD3-4B0C-D231-8211-BCF78EE5B0C8}"/>
              </a:ext>
            </a:extLst>
          </p:cNvPr>
          <p:cNvSpPr>
            <a:spLocks noGrp="1"/>
          </p:cNvSpPr>
          <p:nvPr>
            <p:ph type="title"/>
          </p:nvPr>
        </p:nvSpPr>
        <p:spPr/>
        <p:txBody>
          <a:bodyPr/>
          <a:lstStyle/>
          <a:p>
            <a:r>
              <a:rPr lang="en-DE" dirty="0"/>
              <a:t>Nutzungsdauer von Bauteilen</a:t>
            </a:r>
          </a:p>
        </p:txBody>
      </p:sp>
      <p:cxnSp>
        <p:nvCxnSpPr>
          <p:cNvPr id="9" name="Straight Connector 8">
            <a:extLst>
              <a:ext uri="{FF2B5EF4-FFF2-40B4-BE49-F238E27FC236}">
                <a16:creationId xmlns:a16="http://schemas.microsoft.com/office/drawing/2014/main" id="{28B28FA1-D85A-5104-FD5F-3D50CF9304B1}"/>
              </a:ext>
            </a:extLst>
          </p:cNvPr>
          <p:cNvCxnSpPr>
            <a:cxnSpLocks/>
          </p:cNvCxnSpPr>
          <p:nvPr/>
        </p:nvCxnSpPr>
        <p:spPr>
          <a:xfrm>
            <a:off x="2758210" y="2155046"/>
            <a:ext cx="2912288" cy="0"/>
          </a:xfrm>
          <a:prstGeom prst="line">
            <a:avLst/>
          </a:prstGeom>
          <a:ln w="31750">
            <a:solidFill>
              <a:srgbClr val="182952"/>
            </a:solidFill>
          </a:ln>
        </p:spPr>
        <p:style>
          <a:lnRef idx="2">
            <a:schemeClr val="accent1"/>
          </a:lnRef>
          <a:fillRef idx="0">
            <a:schemeClr val="accent1"/>
          </a:fillRef>
          <a:effectRef idx="1">
            <a:schemeClr val="accent1"/>
          </a:effectRef>
          <a:fontRef idx="minor">
            <a:schemeClr val="tx1"/>
          </a:fontRef>
        </p:style>
      </p:cxnSp>
      <p:sp>
        <p:nvSpPr>
          <p:cNvPr id="14" name="Textplatzhalter 43">
            <a:extLst>
              <a:ext uri="{FF2B5EF4-FFF2-40B4-BE49-F238E27FC236}">
                <a16:creationId xmlns:a16="http://schemas.microsoft.com/office/drawing/2014/main" id="{25820BE7-28DD-711C-755A-9612341E5E36}"/>
              </a:ext>
            </a:extLst>
          </p:cNvPr>
          <p:cNvSpPr txBox="1">
            <a:spLocks/>
          </p:cNvSpPr>
          <p:nvPr/>
        </p:nvSpPr>
        <p:spPr>
          <a:xfrm>
            <a:off x="4047463" y="1805466"/>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latin typeface="Neue Plak Text" panose="020B0804030202020204" pitchFamily="34" charset="0"/>
              </a:rPr>
              <a:t>Gebäudehülle</a:t>
            </a:r>
          </a:p>
        </p:txBody>
      </p:sp>
      <p:cxnSp>
        <p:nvCxnSpPr>
          <p:cNvPr id="15" name="Straight Connector 14">
            <a:extLst>
              <a:ext uri="{FF2B5EF4-FFF2-40B4-BE49-F238E27FC236}">
                <a16:creationId xmlns:a16="http://schemas.microsoft.com/office/drawing/2014/main" id="{A8D4D81F-F419-1E04-DB0E-B780253A7BDC}"/>
              </a:ext>
            </a:extLst>
          </p:cNvPr>
          <p:cNvCxnSpPr>
            <a:cxnSpLocks/>
          </p:cNvCxnSpPr>
          <p:nvPr/>
        </p:nvCxnSpPr>
        <p:spPr>
          <a:xfrm>
            <a:off x="3183712" y="3004132"/>
            <a:ext cx="3627635" cy="0"/>
          </a:xfrm>
          <a:prstGeom prst="line">
            <a:avLst/>
          </a:prstGeom>
          <a:ln w="31750">
            <a:solidFill>
              <a:srgbClr val="182952"/>
            </a:solidFill>
          </a:ln>
        </p:spPr>
        <p:style>
          <a:lnRef idx="2">
            <a:schemeClr val="accent1"/>
          </a:lnRef>
          <a:fillRef idx="0">
            <a:schemeClr val="accent1"/>
          </a:fillRef>
          <a:effectRef idx="1">
            <a:schemeClr val="accent1"/>
          </a:effectRef>
          <a:fontRef idx="minor">
            <a:schemeClr val="tx1"/>
          </a:fontRef>
        </p:style>
      </p:cxnSp>
      <p:sp>
        <p:nvSpPr>
          <p:cNvPr id="16" name="Textplatzhalter 43">
            <a:extLst>
              <a:ext uri="{FF2B5EF4-FFF2-40B4-BE49-F238E27FC236}">
                <a16:creationId xmlns:a16="http://schemas.microsoft.com/office/drawing/2014/main" id="{B708C8A7-0E12-0DD0-BF0C-AC259DEE4161}"/>
              </a:ext>
            </a:extLst>
          </p:cNvPr>
          <p:cNvSpPr txBox="1">
            <a:spLocks/>
          </p:cNvSpPr>
          <p:nvPr/>
        </p:nvSpPr>
        <p:spPr>
          <a:xfrm>
            <a:off x="5064499" y="2653561"/>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latin typeface="Neue Plak Text" panose="020B0804030202020204" pitchFamily="34" charset="0"/>
              </a:rPr>
              <a:t>Tragwerk</a:t>
            </a:r>
          </a:p>
        </p:txBody>
      </p:sp>
      <p:sp>
        <p:nvSpPr>
          <p:cNvPr id="3" name="Textplatzhalter 43">
            <a:extLst>
              <a:ext uri="{FF2B5EF4-FFF2-40B4-BE49-F238E27FC236}">
                <a16:creationId xmlns:a16="http://schemas.microsoft.com/office/drawing/2014/main" id="{D7C5938E-A1AB-CD3E-A76C-E0600D1CB619}"/>
              </a:ext>
            </a:extLst>
          </p:cNvPr>
          <p:cNvSpPr txBox="1">
            <a:spLocks/>
          </p:cNvSpPr>
          <p:nvPr/>
        </p:nvSpPr>
        <p:spPr>
          <a:xfrm>
            <a:off x="4644131" y="2188021"/>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latin typeface="FreightText Pro Book" panose="02000603060000020004" pitchFamily="50" charset="0"/>
              </a:rPr>
              <a:t>30 Jahren</a:t>
            </a:r>
          </a:p>
        </p:txBody>
      </p:sp>
      <p:sp>
        <p:nvSpPr>
          <p:cNvPr id="4" name="Textplatzhalter 43">
            <a:extLst>
              <a:ext uri="{FF2B5EF4-FFF2-40B4-BE49-F238E27FC236}">
                <a16:creationId xmlns:a16="http://schemas.microsoft.com/office/drawing/2014/main" id="{996B9675-713F-A7DA-9DA0-7B102A6A6202}"/>
              </a:ext>
            </a:extLst>
          </p:cNvPr>
          <p:cNvSpPr txBox="1">
            <a:spLocks/>
          </p:cNvSpPr>
          <p:nvPr/>
        </p:nvSpPr>
        <p:spPr>
          <a:xfrm>
            <a:off x="5250621" y="3055768"/>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latin typeface="FreightText Pro Book" panose="02000603060000020004" pitchFamily="50" charset="0"/>
              </a:rPr>
              <a:t>50 - 100 Jahren</a:t>
            </a:r>
          </a:p>
        </p:txBody>
      </p:sp>
      <p:cxnSp>
        <p:nvCxnSpPr>
          <p:cNvPr id="6" name="Straight Connector 5">
            <a:extLst>
              <a:ext uri="{FF2B5EF4-FFF2-40B4-BE49-F238E27FC236}">
                <a16:creationId xmlns:a16="http://schemas.microsoft.com/office/drawing/2014/main" id="{F944C716-C690-0569-58D8-255BA9C4E2BA}"/>
              </a:ext>
            </a:extLst>
          </p:cNvPr>
          <p:cNvCxnSpPr>
            <a:cxnSpLocks/>
          </p:cNvCxnSpPr>
          <p:nvPr/>
        </p:nvCxnSpPr>
        <p:spPr>
          <a:xfrm>
            <a:off x="3724887" y="3862548"/>
            <a:ext cx="3627635" cy="0"/>
          </a:xfrm>
          <a:prstGeom prst="line">
            <a:avLst/>
          </a:prstGeom>
          <a:ln w="31750">
            <a:solidFill>
              <a:srgbClr val="182952"/>
            </a:solidFill>
          </a:ln>
        </p:spPr>
        <p:style>
          <a:lnRef idx="2">
            <a:schemeClr val="accent1"/>
          </a:lnRef>
          <a:fillRef idx="0">
            <a:schemeClr val="accent1"/>
          </a:fillRef>
          <a:effectRef idx="1">
            <a:schemeClr val="accent1"/>
          </a:effectRef>
          <a:fontRef idx="minor">
            <a:schemeClr val="tx1"/>
          </a:fontRef>
        </p:style>
      </p:cxnSp>
      <p:sp>
        <p:nvSpPr>
          <p:cNvPr id="7" name="Textplatzhalter 43">
            <a:extLst>
              <a:ext uri="{FF2B5EF4-FFF2-40B4-BE49-F238E27FC236}">
                <a16:creationId xmlns:a16="http://schemas.microsoft.com/office/drawing/2014/main" id="{FCD52886-0BA1-B77B-0CEA-933FFE8506D7}"/>
              </a:ext>
            </a:extLst>
          </p:cNvPr>
          <p:cNvSpPr txBox="1">
            <a:spLocks/>
          </p:cNvSpPr>
          <p:nvPr/>
        </p:nvSpPr>
        <p:spPr>
          <a:xfrm>
            <a:off x="5605674" y="3550290"/>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latin typeface="Neue Plak Text" panose="020B0804030202020204" pitchFamily="34" charset="0"/>
              </a:rPr>
              <a:t>Gebäudetechnik</a:t>
            </a:r>
          </a:p>
        </p:txBody>
      </p:sp>
      <p:sp>
        <p:nvSpPr>
          <p:cNvPr id="8" name="Textplatzhalter 43">
            <a:extLst>
              <a:ext uri="{FF2B5EF4-FFF2-40B4-BE49-F238E27FC236}">
                <a16:creationId xmlns:a16="http://schemas.microsoft.com/office/drawing/2014/main" id="{F1D8B218-B438-5A1A-705C-B05F39A47CD3}"/>
              </a:ext>
            </a:extLst>
          </p:cNvPr>
          <p:cNvSpPr txBox="1">
            <a:spLocks/>
          </p:cNvSpPr>
          <p:nvPr/>
        </p:nvSpPr>
        <p:spPr>
          <a:xfrm>
            <a:off x="5791796" y="3914184"/>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latin typeface="FreightText Pro Book" panose="02000603060000020004" pitchFamily="50" charset="0"/>
              </a:rPr>
              <a:t>10 - 20 Jahren</a:t>
            </a:r>
          </a:p>
        </p:txBody>
      </p:sp>
      <p:cxnSp>
        <p:nvCxnSpPr>
          <p:cNvPr id="10" name="Straight Connector 9">
            <a:extLst>
              <a:ext uri="{FF2B5EF4-FFF2-40B4-BE49-F238E27FC236}">
                <a16:creationId xmlns:a16="http://schemas.microsoft.com/office/drawing/2014/main" id="{1F3F9951-8636-3C06-3BDB-4AB3319EBF2A}"/>
              </a:ext>
            </a:extLst>
          </p:cNvPr>
          <p:cNvCxnSpPr>
            <a:cxnSpLocks/>
          </p:cNvCxnSpPr>
          <p:nvPr/>
        </p:nvCxnSpPr>
        <p:spPr>
          <a:xfrm>
            <a:off x="3724887" y="4692973"/>
            <a:ext cx="3627635" cy="0"/>
          </a:xfrm>
          <a:prstGeom prst="line">
            <a:avLst/>
          </a:prstGeom>
          <a:ln w="31750">
            <a:solidFill>
              <a:srgbClr val="182952"/>
            </a:solidFill>
          </a:ln>
        </p:spPr>
        <p:style>
          <a:lnRef idx="2">
            <a:schemeClr val="accent1"/>
          </a:lnRef>
          <a:fillRef idx="0">
            <a:schemeClr val="accent1"/>
          </a:fillRef>
          <a:effectRef idx="1">
            <a:schemeClr val="accent1"/>
          </a:effectRef>
          <a:fontRef idx="minor">
            <a:schemeClr val="tx1"/>
          </a:fontRef>
        </p:style>
      </p:cxnSp>
      <p:sp>
        <p:nvSpPr>
          <p:cNvPr id="11" name="Textplatzhalter 43">
            <a:extLst>
              <a:ext uri="{FF2B5EF4-FFF2-40B4-BE49-F238E27FC236}">
                <a16:creationId xmlns:a16="http://schemas.microsoft.com/office/drawing/2014/main" id="{A67BA8A9-D046-2BC9-1BE6-578A3A77B5C7}"/>
              </a:ext>
            </a:extLst>
          </p:cNvPr>
          <p:cNvSpPr txBox="1">
            <a:spLocks/>
          </p:cNvSpPr>
          <p:nvPr/>
        </p:nvSpPr>
        <p:spPr>
          <a:xfrm>
            <a:off x="5605674" y="4380715"/>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latin typeface="Neue Plak Text" panose="020B0804030202020204" pitchFamily="34" charset="0"/>
              </a:rPr>
              <a:t>Innenausbau</a:t>
            </a:r>
          </a:p>
        </p:txBody>
      </p:sp>
      <p:sp>
        <p:nvSpPr>
          <p:cNvPr id="12" name="Textplatzhalter 43">
            <a:extLst>
              <a:ext uri="{FF2B5EF4-FFF2-40B4-BE49-F238E27FC236}">
                <a16:creationId xmlns:a16="http://schemas.microsoft.com/office/drawing/2014/main" id="{15A1E461-2F6F-B3C2-924B-C2A25C7F3D62}"/>
              </a:ext>
            </a:extLst>
          </p:cNvPr>
          <p:cNvSpPr txBox="1">
            <a:spLocks/>
          </p:cNvSpPr>
          <p:nvPr/>
        </p:nvSpPr>
        <p:spPr>
          <a:xfrm>
            <a:off x="5791796" y="4744609"/>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latin typeface="FreightText Pro Book" panose="02000603060000020004" pitchFamily="50" charset="0"/>
              </a:rPr>
              <a:t>5 - 10 Jahren</a:t>
            </a:r>
          </a:p>
        </p:txBody>
      </p:sp>
      <p:sp>
        <p:nvSpPr>
          <p:cNvPr id="5" name="Textplatzhalter 2">
            <a:extLst>
              <a:ext uri="{FF2B5EF4-FFF2-40B4-BE49-F238E27FC236}">
                <a16:creationId xmlns:a16="http://schemas.microsoft.com/office/drawing/2014/main" id="{AAA6E247-9D46-581D-61BF-9255F46E73CB}"/>
              </a:ext>
            </a:extLst>
          </p:cNvPr>
          <p:cNvSpPr txBox="1">
            <a:spLocks/>
          </p:cNvSpPr>
          <p:nvPr/>
        </p:nvSpPr>
        <p:spPr>
          <a:xfrm>
            <a:off x="614362" y="6349662"/>
            <a:ext cx="3692168" cy="2281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tx1">
                    <a:lumMod val="50000"/>
                    <a:lumOff val="50000"/>
                  </a:schemeClr>
                </a:solidFill>
                <a:latin typeface="FreightText Pro Book" panose="02000603060000020004" pitchFamily="50" charset="0"/>
              </a:rPr>
              <a:t>Quelle: BNB-Nutzungsdauer von Bauteilen (2017)</a:t>
            </a:r>
          </a:p>
        </p:txBody>
      </p:sp>
      <p:pic>
        <p:nvPicPr>
          <p:cNvPr id="13" name="Picture 12">
            <a:extLst>
              <a:ext uri="{FF2B5EF4-FFF2-40B4-BE49-F238E27FC236}">
                <a16:creationId xmlns:a16="http://schemas.microsoft.com/office/drawing/2014/main" id="{93AC7281-6A4C-21CD-8F74-8E918F10A21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3326" r="50737" b="19124"/>
          <a:stretch/>
        </p:blipFill>
        <p:spPr>
          <a:xfrm>
            <a:off x="-1207119" y="1733176"/>
            <a:ext cx="5779119" cy="4770766"/>
          </a:xfrm>
          <a:prstGeom prst="rect">
            <a:avLst/>
          </a:prstGeom>
        </p:spPr>
      </p:pic>
    </p:spTree>
    <p:custDataLst>
      <p:tags r:id="rId1"/>
    </p:custDataLst>
    <p:extLst>
      <p:ext uri="{BB962C8B-B14F-4D97-AF65-F5344CB8AC3E}">
        <p14:creationId xmlns:p14="http://schemas.microsoft.com/office/powerpoint/2010/main" val="821606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912B227-9B13-1763-C08D-CF385B55CA0D}"/>
              </a:ext>
            </a:extLst>
          </p:cNvPr>
          <p:cNvSpPr>
            <a:spLocks noGrp="1" noRot="1" noMove="1" noResize="1" noEditPoints="1" noAdjustHandles="1" noChangeArrowheads="1" noChangeShapeType="1"/>
          </p:cNvSpPr>
          <p:nvPr>
            <p:ph type="body" sz="quarter" idx="11"/>
          </p:nvPr>
        </p:nvSpPr>
        <p:spPr>
          <a:xfrm>
            <a:off x="1883569" y="2549525"/>
            <a:ext cx="8424862" cy="2368550"/>
          </a:xfrm>
        </p:spPr>
        <p:txBody>
          <a:bodyPr/>
          <a:lstStyle/>
          <a:p>
            <a:r>
              <a:rPr lang="de-DE" dirty="0"/>
              <a:t>Wurde schon mal </a:t>
            </a:r>
          </a:p>
          <a:p>
            <a:r>
              <a:rPr lang="de-DE" dirty="0"/>
              <a:t>ein von Ihnen gebauten Objekt </a:t>
            </a:r>
          </a:p>
          <a:p>
            <a:r>
              <a:rPr lang="de-DE" dirty="0"/>
              <a:t>abgerissen? </a:t>
            </a:r>
          </a:p>
        </p:txBody>
      </p:sp>
    </p:spTree>
    <p:custDataLst>
      <p:tags r:id="rId1"/>
    </p:custDataLst>
    <p:extLst>
      <p:ext uri="{BB962C8B-B14F-4D97-AF65-F5344CB8AC3E}">
        <p14:creationId xmlns:p14="http://schemas.microsoft.com/office/powerpoint/2010/main" val="4349795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C4EF3-1614-D192-EA2E-94F0D37A3D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BD8967-2FC8-CC6C-2E5E-68C1FBBE2F0F}"/>
              </a:ext>
            </a:extLst>
          </p:cNvPr>
          <p:cNvSpPr>
            <a:spLocks noGrp="1"/>
          </p:cNvSpPr>
          <p:nvPr>
            <p:ph type="title"/>
          </p:nvPr>
        </p:nvSpPr>
        <p:spPr/>
        <p:txBody>
          <a:bodyPr/>
          <a:lstStyle/>
          <a:p>
            <a:r>
              <a:rPr lang="en-DE" dirty="0"/>
              <a:t>Nutzungsdauer von Bauteilen</a:t>
            </a:r>
          </a:p>
        </p:txBody>
      </p:sp>
      <p:cxnSp>
        <p:nvCxnSpPr>
          <p:cNvPr id="9" name="Straight Connector 8">
            <a:extLst>
              <a:ext uri="{FF2B5EF4-FFF2-40B4-BE49-F238E27FC236}">
                <a16:creationId xmlns:a16="http://schemas.microsoft.com/office/drawing/2014/main" id="{D509EEA3-7905-81B8-8671-179E505A07CB}"/>
              </a:ext>
            </a:extLst>
          </p:cNvPr>
          <p:cNvCxnSpPr>
            <a:cxnSpLocks/>
          </p:cNvCxnSpPr>
          <p:nvPr/>
        </p:nvCxnSpPr>
        <p:spPr>
          <a:xfrm>
            <a:off x="2758210" y="2155046"/>
            <a:ext cx="2912288" cy="0"/>
          </a:xfrm>
          <a:prstGeom prst="line">
            <a:avLst/>
          </a:prstGeom>
          <a:ln w="31750">
            <a:solidFill>
              <a:srgbClr val="182952"/>
            </a:solidFill>
          </a:ln>
        </p:spPr>
        <p:style>
          <a:lnRef idx="2">
            <a:schemeClr val="accent1"/>
          </a:lnRef>
          <a:fillRef idx="0">
            <a:schemeClr val="accent1"/>
          </a:fillRef>
          <a:effectRef idx="1">
            <a:schemeClr val="accent1"/>
          </a:effectRef>
          <a:fontRef idx="minor">
            <a:schemeClr val="tx1"/>
          </a:fontRef>
        </p:style>
      </p:cxnSp>
      <p:sp>
        <p:nvSpPr>
          <p:cNvPr id="14" name="Textplatzhalter 43">
            <a:extLst>
              <a:ext uri="{FF2B5EF4-FFF2-40B4-BE49-F238E27FC236}">
                <a16:creationId xmlns:a16="http://schemas.microsoft.com/office/drawing/2014/main" id="{5B18F4F1-4F2B-9BD9-F1E8-8749F8B9B78B}"/>
              </a:ext>
            </a:extLst>
          </p:cNvPr>
          <p:cNvSpPr txBox="1">
            <a:spLocks/>
          </p:cNvSpPr>
          <p:nvPr/>
        </p:nvSpPr>
        <p:spPr>
          <a:xfrm>
            <a:off x="4047463" y="1805466"/>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latin typeface="Neue Plak Text" panose="020B0804030202020204" pitchFamily="34" charset="0"/>
              </a:rPr>
              <a:t>Gebäudehülle</a:t>
            </a:r>
          </a:p>
        </p:txBody>
      </p:sp>
      <p:cxnSp>
        <p:nvCxnSpPr>
          <p:cNvPr id="15" name="Straight Connector 14">
            <a:extLst>
              <a:ext uri="{FF2B5EF4-FFF2-40B4-BE49-F238E27FC236}">
                <a16:creationId xmlns:a16="http://schemas.microsoft.com/office/drawing/2014/main" id="{3FB22191-9F3B-544D-E083-956AE0B3D743}"/>
              </a:ext>
            </a:extLst>
          </p:cNvPr>
          <p:cNvCxnSpPr>
            <a:cxnSpLocks/>
          </p:cNvCxnSpPr>
          <p:nvPr/>
        </p:nvCxnSpPr>
        <p:spPr>
          <a:xfrm>
            <a:off x="3183712" y="3004132"/>
            <a:ext cx="3627635" cy="0"/>
          </a:xfrm>
          <a:prstGeom prst="line">
            <a:avLst/>
          </a:prstGeom>
          <a:ln w="31750">
            <a:solidFill>
              <a:srgbClr val="182952"/>
            </a:solidFill>
          </a:ln>
        </p:spPr>
        <p:style>
          <a:lnRef idx="2">
            <a:schemeClr val="accent1"/>
          </a:lnRef>
          <a:fillRef idx="0">
            <a:schemeClr val="accent1"/>
          </a:fillRef>
          <a:effectRef idx="1">
            <a:schemeClr val="accent1"/>
          </a:effectRef>
          <a:fontRef idx="minor">
            <a:schemeClr val="tx1"/>
          </a:fontRef>
        </p:style>
      </p:cxnSp>
      <p:sp>
        <p:nvSpPr>
          <p:cNvPr id="16" name="Textplatzhalter 43">
            <a:extLst>
              <a:ext uri="{FF2B5EF4-FFF2-40B4-BE49-F238E27FC236}">
                <a16:creationId xmlns:a16="http://schemas.microsoft.com/office/drawing/2014/main" id="{D0D0B69D-E960-37AC-F26B-119B227F2684}"/>
              </a:ext>
            </a:extLst>
          </p:cNvPr>
          <p:cNvSpPr txBox="1">
            <a:spLocks/>
          </p:cNvSpPr>
          <p:nvPr/>
        </p:nvSpPr>
        <p:spPr>
          <a:xfrm>
            <a:off x="5064499" y="2653561"/>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latin typeface="Neue Plak Text" panose="020B0804030202020204" pitchFamily="34" charset="0"/>
              </a:rPr>
              <a:t>Tragwerk</a:t>
            </a:r>
          </a:p>
        </p:txBody>
      </p:sp>
      <p:sp>
        <p:nvSpPr>
          <p:cNvPr id="3" name="Textplatzhalter 43">
            <a:extLst>
              <a:ext uri="{FF2B5EF4-FFF2-40B4-BE49-F238E27FC236}">
                <a16:creationId xmlns:a16="http://schemas.microsoft.com/office/drawing/2014/main" id="{685949B7-3090-9C29-F322-3FE9D8E5B95A}"/>
              </a:ext>
            </a:extLst>
          </p:cNvPr>
          <p:cNvSpPr txBox="1">
            <a:spLocks/>
          </p:cNvSpPr>
          <p:nvPr/>
        </p:nvSpPr>
        <p:spPr>
          <a:xfrm>
            <a:off x="4644131" y="2188021"/>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latin typeface="FreightText Pro Book" panose="02000603060000020004" pitchFamily="50" charset="0"/>
              </a:rPr>
              <a:t>30 Jahren</a:t>
            </a:r>
          </a:p>
        </p:txBody>
      </p:sp>
      <p:sp>
        <p:nvSpPr>
          <p:cNvPr id="4" name="Textplatzhalter 43">
            <a:extLst>
              <a:ext uri="{FF2B5EF4-FFF2-40B4-BE49-F238E27FC236}">
                <a16:creationId xmlns:a16="http://schemas.microsoft.com/office/drawing/2014/main" id="{D57930B3-93BD-68D0-4AFE-86E73B4FF0E1}"/>
              </a:ext>
            </a:extLst>
          </p:cNvPr>
          <p:cNvSpPr txBox="1">
            <a:spLocks/>
          </p:cNvSpPr>
          <p:nvPr/>
        </p:nvSpPr>
        <p:spPr>
          <a:xfrm>
            <a:off x="5250621" y="3055768"/>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latin typeface="FreightText Pro Book" panose="02000603060000020004" pitchFamily="50" charset="0"/>
              </a:rPr>
              <a:t>50 - 100 Jahren</a:t>
            </a:r>
          </a:p>
        </p:txBody>
      </p:sp>
      <p:cxnSp>
        <p:nvCxnSpPr>
          <p:cNvPr id="6" name="Straight Connector 5">
            <a:extLst>
              <a:ext uri="{FF2B5EF4-FFF2-40B4-BE49-F238E27FC236}">
                <a16:creationId xmlns:a16="http://schemas.microsoft.com/office/drawing/2014/main" id="{A5516C33-4D55-80BA-D5F6-85905B3E6EAE}"/>
              </a:ext>
            </a:extLst>
          </p:cNvPr>
          <p:cNvCxnSpPr>
            <a:cxnSpLocks/>
          </p:cNvCxnSpPr>
          <p:nvPr/>
        </p:nvCxnSpPr>
        <p:spPr>
          <a:xfrm>
            <a:off x="3724887" y="3862548"/>
            <a:ext cx="3627635" cy="0"/>
          </a:xfrm>
          <a:prstGeom prst="line">
            <a:avLst/>
          </a:prstGeom>
          <a:ln w="31750">
            <a:solidFill>
              <a:srgbClr val="182952"/>
            </a:solidFill>
          </a:ln>
        </p:spPr>
        <p:style>
          <a:lnRef idx="2">
            <a:schemeClr val="accent1"/>
          </a:lnRef>
          <a:fillRef idx="0">
            <a:schemeClr val="accent1"/>
          </a:fillRef>
          <a:effectRef idx="1">
            <a:schemeClr val="accent1"/>
          </a:effectRef>
          <a:fontRef idx="minor">
            <a:schemeClr val="tx1"/>
          </a:fontRef>
        </p:style>
      </p:cxnSp>
      <p:sp>
        <p:nvSpPr>
          <p:cNvPr id="7" name="Textplatzhalter 43">
            <a:extLst>
              <a:ext uri="{FF2B5EF4-FFF2-40B4-BE49-F238E27FC236}">
                <a16:creationId xmlns:a16="http://schemas.microsoft.com/office/drawing/2014/main" id="{E38BD484-91FB-5D77-5AB1-07D710C882D0}"/>
              </a:ext>
            </a:extLst>
          </p:cNvPr>
          <p:cNvSpPr txBox="1">
            <a:spLocks/>
          </p:cNvSpPr>
          <p:nvPr/>
        </p:nvSpPr>
        <p:spPr>
          <a:xfrm>
            <a:off x="5605674" y="3550290"/>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latin typeface="Neue Plak Text" panose="020B0804030202020204" pitchFamily="34" charset="0"/>
              </a:rPr>
              <a:t>Gebäudetechnik</a:t>
            </a:r>
          </a:p>
        </p:txBody>
      </p:sp>
      <p:sp>
        <p:nvSpPr>
          <p:cNvPr id="8" name="Textplatzhalter 43">
            <a:extLst>
              <a:ext uri="{FF2B5EF4-FFF2-40B4-BE49-F238E27FC236}">
                <a16:creationId xmlns:a16="http://schemas.microsoft.com/office/drawing/2014/main" id="{FFF04E95-ACE0-1FED-2924-E7A348831A86}"/>
              </a:ext>
            </a:extLst>
          </p:cNvPr>
          <p:cNvSpPr txBox="1">
            <a:spLocks/>
          </p:cNvSpPr>
          <p:nvPr/>
        </p:nvSpPr>
        <p:spPr>
          <a:xfrm>
            <a:off x="5791796" y="3914184"/>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latin typeface="FreightText Pro Book" panose="02000603060000020004" pitchFamily="50" charset="0"/>
              </a:rPr>
              <a:t>10 - 20 Jahren</a:t>
            </a:r>
          </a:p>
        </p:txBody>
      </p:sp>
      <p:cxnSp>
        <p:nvCxnSpPr>
          <p:cNvPr id="10" name="Straight Connector 9">
            <a:extLst>
              <a:ext uri="{FF2B5EF4-FFF2-40B4-BE49-F238E27FC236}">
                <a16:creationId xmlns:a16="http://schemas.microsoft.com/office/drawing/2014/main" id="{66596616-2F1A-31CC-7378-54C5B20A0A65}"/>
              </a:ext>
            </a:extLst>
          </p:cNvPr>
          <p:cNvCxnSpPr>
            <a:cxnSpLocks/>
          </p:cNvCxnSpPr>
          <p:nvPr/>
        </p:nvCxnSpPr>
        <p:spPr>
          <a:xfrm>
            <a:off x="3724887" y="4692973"/>
            <a:ext cx="3627635" cy="0"/>
          </a:xfrm>
          <a:prstGeom prst="line">
            <a:avLst/>
          </a:prstGeom>
          <a:ln w="31750">
            <a:solidFill>
              <a:srgbClr val="182952"/>
            </a:solidFill>
          </a:ln>
        </p:spPr>
        <p:style>
          <a:lnRef idx="2">
            <a:schemeClr val="accent1"/>
          </a:lnRef>
          <a:fillRef idx="0">
            <a:schemeClr val="accent1"/>
          </a:fillRef>
          <a:effectRef idx="1">
            <a:schemeClr val="accent1"/>
          </a:effectRef>
          <a:fontRef idx="minor">
            <a:schemeClr val="tx1"/>
          </a:fontRef>
        </p:style>
      </p:cxnSp>
      <p:sp>
        <p:nvSpPr>
          <p:cNvPr id="11" name="Textplatzhalter 43">
            <a:extLst>
              <a:ext uri="{FF2B5EF4-FFF2-40B4-BE49-F238E27FC236}">
                <a16:creationId xmlns:a16="http://schemas.microsoft.com/office/drawing/2014/main" id="{1DB63F7D-CF78-7ABA-16EA-68761E814656}"/>
              </a:ext>
            </a:extLst>
          </p:cNvPr>
          <p:cNvSpPr txBox="1">
            <a:spLocks/>
          </p:cNvSpPr>
          <p:nvPr/>
        </p:nvSpPr>
        <p:spPr>
          <a:xfrm>
            <a:off x="5605674" y="4380715"/>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latin typeface="Neue Plak Text" panose="020B0804030202020204" pitchFamily="34" charset="0"/>
              </a:rPr>
              <a:t>Innenausbau</a:t>
            </a:r>
          </a:p>
        </p:txBody>
      </p:sp>
      <p:sp>
        <p:nvSpPr>
          <p:cNvPr id="12" name="Textplatzhalter 43">
            <a:extLst>
              <a:ext uri="{FF2B5EF4-FFF2-40B4-BE49-F238E27FC236}">
                <a16:creationId xmlns:a16="http://schemas.microsoft.com/office/drawing/2014/main" id="{889445C7-58DC-8125-3E8F-FE3E6225B422}"/>
              </a:ext>
            </a:extLst>
          </p:cNvPr>
          <p:cNvSpPr txBox="1">
            <a:spLocks/>
          </p:cNvSpPr>
          <p:nvPr/>
        </p:nvSpPr>
        <p:spPr>
          <a:xfrm>
            <a:off x="5791796" y="4744609"/>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latin typeface="FreightText Pro Book" panose="02000603060000020004" pitchFamily="50" charset="0"/>
              </a:rPr>
              <a:t>5 - 10 Jahren</a:t>
            </a:r>
          </a:p>
        </p:txBody>
      </p:sp>
      <p:cxnSp>
        <p:nvCxnSpPr>
          <p:cNvPr id="5" name="Straight Connector 12">
            <a:extLst>
              <a:ext uri="{FF2B5EF4-FFF2-40B4-BE49-F238E27FC236}">
                <a16:creationId xmlns:a16="http://schemas.microsoft.com/office/drawing/2014/main" id="{1359D0D7-5220-1091-F9B3-A7ADD835C50F}"/>
              </a:ext>
            </a:extLst>
          </p:cNvPr>
          <p:cNvCxnSpPr>
            <a:cxnSpLocks/>
          </p:cNvCxnSpPr>
          <p:nvPr/>
        </p:nvCxnSpPr>
        <p:spPr>
          <a:xfrm>
            <a:off x="3183712" y="5504736"/>
            <a:ext cx="4168810" cy="0"/>
          </a:xfrm>
          <a:prstGeom prst="line">
            <a:avLst/>
          </a:prstGeom>
          <a:ln w="31750">
            <a:solidFill>
              <a:srgbClr val="182952"/>
            </a:solidFill>
          </a:ln>
        </p:spPr>
        <p:style>
          <a:lnRef idx="2">
            <a:schemeClr val="accent1"/>
          </a:lnRef>
          <a:fillRef idx="0">
            <a:schemeClr val="accent1"/>
          </a:fillRef>
          <a:effectRef idx="1">
            <a:schemeClr val="accent1"/>
          </a:effectRef>
          <a:fontRef idx="minor">
            <a:schemeClr val="tx1"/>
          </a:fontRef>
        </p:style>
      </p:cxnSp>
      <p:cxnSp>
        <p:nvCxnSpPr>
          <p:cNvPr id="13" name="Straight Connector 19">
            <a:extLst>
              <a:ext uri="{FF2B5EF4-FFF2-40B4-BE49-F238E27FC236}">
                <a16:creationId xmlns:a16="http://schemas.microsoft.com/office/drawing/2014/main" id="{099339E2-27E6-D2FA-7065-87F7A02EB893}"/>
              </a:ext>
            </a:extLst>
          </p:cNvPr>
          <p:cNvCxnSpPr>
            <a:cxnSpLocks/>
          </p:cNvCxnSpPr>
          <p:nvPr/>
        </p:nvCxnSpPr>
        <p:spPr>
          <a:xfrm>
            <a:off x="4216671" y="6241855"/>
            <a:ext cx="4168810" cy="0"/>
          </a:xfrm>
          <a:prstGeom prst="line">
            <a:avLst/>
          </a:prstGeom>
          <a:ln w="31750">
            <a:solidFill>
              <a:srgbClr val="182952"/>
            </a:solidFill>
          </a:ln>
        </p:spPr>
        <p:style>
          <a:lnRef idx="2">
            <a:schemeClr val="accent1"/>
          </a:lnRef>
          <a:fillRef idx="0">
            <a:schemeClr val="accent1"/>
          </a:fillRef>
          <a:effectRef idx="1">
            <a:schemeClr val="accent1"/>
          </a:effectRef>
          <a:fontRef idx="minor">
            <a:schemeClr val="tx1"/>
          </a:fontRef>
        </p:style>
      </p:cxnSp>
      <p:sp>
        <p:nvSpPr>
          <p:cNvPr id="17" name="Textplatzhalter 43">
            <a:extLst>
              <a:ext uri="{FF2B5EF4-FFF2-40B4-BE49-F238E27FC236}">
                <a16:creationId xmlns:a16="http://schemas.microsoft.com/office/drawing/2014/main" id="{4379F729-EB52-25AC-37A9-CE3863140A6E}"/>
              </a:ext>
            </a:extLst>
          </p:cNvPr>
          <p:cNvSpPr txBox="1">
            <a:spLocks/>
          </p:cNvSpPr>
          <p:nvPr/>
        </p:nvSpPr>
        <p:spPr>
          <a:xfrm>
            <a:off x="5605674" y="5192478"/>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latin typeface="Neue Plak Text" panose="020B0804030202020204" pitchFamily="34" charset="0"/>
              </a:rPr>
              <a:t>Grundrisse</a:t>
            </a:r>
          </a:p>
        </p:txBody>
      </p:sp>
      <p:sp>
        <p:nvSpPr>
          <p:cNvPr id="19" name="Textplatzhalter 43">
            <a:extLst>
              <a:ext uri="{FF2B5EF4-FFF2-40B4-BE49-F238E27FC236}">
                <a16:creationId xmlns:a16="http://schemas.microsoft.com/office/drawing/2014/main" id="{35D41534-C073-5A68-F21B-AA01E16E02AA}"/>
              </a:ext>
            </a:extLst>
          </p:cNvPr>
          <p:cNvSpPr txBox="1">
            <a:spLocks/>
          </p:cNvSpPr>
          <p:nvPr/>
        </p:nvSpPr>
        <p:spPr>
          <a:xfrm>
            <a:off x="6638633" y="5929597"/>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latin typeface="Neue Plak Text" panose="020B0804030202020204" pitchFamily="34" charset="0"/>
              </a:rPr>
              <a:t>Grundstück</a:t>
            </a:r>
          </a:p>
        </p:txBody>
      </p:sp>
      <p:sp>
        <p:nvSpPr>
          <p:cNvPr id="20" name="Textplatzhalter 2">
            <a:extLst>
              <a:ext uri="{FF2B5EF4-FFF2-40B4-BE49-F238E27FC236}">
                <a16:creationId xmlns:a16="http://schemas.microsoft.com/office/drawing/2014/main" id="{D6F98EED-3C46-47A1-39C6-9F679ADE10D2}"/>
              </a:ext>
            </a:extLst>
          </p:cNvPr>
          <p:cNvSpPr txBox="1">
            <a:spLocks/>
          </p:cNvSpPr>
          <p:nvPr/>
        </p:nvSpPr>
        <p:spPr>
          <a:xfrm>
            <a:off x="614362" y="6349662"/>
            <a:ext cx="3692168" cy="2281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tx1">
                    <a:lumMod val="50000"/>
                    <a:lumOff val="50000"/>
                  </a:schemeClr>
                </a:solidFill>
                <a:latin typeface="FreightText Pro Book" panose="02000603060000020004" pitchFamily="50" charset="0"/>
              </a:rPr>
              <a:t>Quelle: BNB-Nutzungsdauer von Bauteilen (2017)</a:t>
            </a:r>
          </a:p>
        </p:txBody>
      </p:sp>
      <p:pic>
        <p:nvPicPr>
          <p:cNvPr id="18" name="Picture 17">
            <a:extLst>
              <a:ext uri="{FF2B5EF4-FFF2-40B4-BE49-F238E27FC236}">
                <a16:creationId xmlns:a16="http://schemas.microsoft.com/office/drawing/2014/main" id="{2D62ED34-0D63-C2F5-4AFB-C7C707AF38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3326" r="50737" b="19124"/>
          <a:stretch/>
        </p:blipFill>
        <p:spPr>
          <a:xfrm>
            <a:off x="-1207119" y="1733176"/>
            <a:ext cx="5779119" cy="4770766"/>
          </a:xfrm>
          <a:prstGeom prst="rect">
            <a:avLst/>
          </a:prstGeom>
        </p:spPr>
      </p:pic>
    </p:spTree>
    <p:custDataLst>
      <p:tags r:id="rId1"/>
    </p:custDataLst>
    <p:extLst>
      <p:ext uri="{BB962C8B-B14F-4D97-AF65-F5344CB8AC3E}">
        <p14:creationId xmlns:p14="http://schemas.microsoft.com/office/powerpoint/2010/main" val="40936881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2DFD3-4B0C-D231-8211-BCF78EE5B0C8}"/>
              </a:ext>
            </a:extLst>
          </p:cNvPr>
          <p:cNvSpPr>
            <a:spLocks noGrp="1"/>
          </p:cNvSpPr>
          <p:nvPr>
            <p:ph type="title"/>
          </p:nvPr>
        </p:nvSpPr>
        <p:spPr/>
        <p:txBody>
          <a:bodyPr/>
          <a:lstStyle/>
          <a:p>
            <a:r>
              <a:rPr lang="en-DE" dirty="0"/>
              <a:t>Nutzungsdauer von Bauteilen</a:t>
            </a:r>
          </a:p>
        </p:txBody>
      </p:sp>
      <p:cxnSp>
        <p:nvCxnSpPr>
          <p:cNvPr id="9" name="Straight Connector 8">
            <a:extLst>
              <a:ext uri="{FF2B5EF4-FFF2-40B4-BE49-F238E27FC236}">
                <a16:creationId xmlns:a16="http://schemas.microsoft.com/office/drawing/2014/main" id="{28B28FA1-D85A-5104-FD5F-3D50CF9304B1}"/>
              </a:ext>
            </a:extLst>
          </p:cNvPr>
          <p:cNvCxnSpPr>
            <a:cxnSpLocks/>
          </p:cNvCxnSpPr>
          <p:nvPr/>
        </p:nvCxnSpPr>
        <p:spPr>
          <a:xfrm>
            <a:off x="2758210" y="2155046"/>
            <a:ext cx="2912288" cy="0"/>
          </a:xfrm>
          <a:prstGeom prst="line">
            <a:avLst/>
          </a:prstGeom>
          <a:ln w="31750">
            <a:solidFill>
              <a:srgbClr val="182952"/>
            </a:solidFill>
          </a:ln>
        </p:spPr>
        <p:style>
          <a:lnRef idx="2">
            <a:schemeClr val="accent1"/>
          </a:lnRef>
          <a:fillRef idx="0">
            <a:schemeClr val="accent1"/>
          </a:fillRef>
          <a:effectRef idx="1">
            <a:schemeClr val="accent1"/>
          </a:effectRef>
          <a:fontRef idx="minor">
            <a:schemeClr val="tx1"/>
          </a:fontRef>
        </p:style>
      </p:cxnSp>
      <p:sp>
        <p:nvSpPr>
          <p:cNvPr id="14" name="Textplatzhalter 43">
            <a:extLst>
              <a:ext uri="{FF2B5EF4-FFF2-40B4-BE49-F238E27FC236}">
                <a16:creationId xmlns:a16="http://schemas.microsoft.com/office/drawing/2014/main" id="{25820BE7-28DD-711C-755A-9612341E5E36}"/>
              </a:ext>
            </a:extLst>
          </p:cNvPr>
          <p:cNvSpPr txBox="1">
            <a:spLocks/>
          </p:cNvSpPr>
          <p:nvPr/>
        </p:nvSpPr>
        <p:spPr>
          <a:xfrm>
            <a:off x="4047463" y="1805466"/>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latin typeface="Neue Plak Text" panose="020B0804030202020204" pitchFamily="34" charset="0"/>
              </a:rPr>
              <a:t>Gebäudehülle</a:t>
            </a:r>
          </a:p>
        </p:txBody>
      </p:sp>
      <p:cxnSp>
        <p:nvCxnSpPr>
          <p:cNvPr id="15" name="Straight Connector 14">
            <a:extLst>
              <a:ext uri="{FF2B5EF4-FFF2-40B4-BE49-F238E27FC236}">
                <a16:creationId xmlns:a16="http://schemas.microsoft.com/office/drawing/2014/main" id="{A8D4D81F-F419-1E04-DB0E-B780253A7BDC}"/>
              </a:ext>
            </a:extLst>
          </p:cNvPr>
          <p:cNvCxnSpPr>
            <a:cxnSpLocks/>
          </p:cNvCxnSpPr>
          <p:nvPr/>
        </p:nvCxnSpPr>
        <p:spPr>
          <a:xfrm>
            <a:off x="3183712" y="3004132"/>
            <a:ext cx="3627635" cy="0"/>
          </a:xfrm>
          <a:prstGeom prst="line">
            <a:avLst/>
          </a:prstGeom>
          <a:ln w="31750">
            <a:solidFill>
              <a:srgbClr val="182952"/>
            </a:solidFill>
          </a:ln>
        </p:spPr>
        <p:style>
          <a:lnRef idx="2">
            <a:schemeClr val="accent1"/>
          </a:lnRef>
          <a:fillRef idx="0">
            <a:schemeClr val="accent1"/>
          </a:fillRef>
          <a:effectRef idx="1">
            <a:schemeClr val="accent1"/>
          </a:effectRef>
          <a:fontRef idx="minor">
            <a:schemeClr val="tx1"/>
          </a:fontRef>
        </p:style>
      </p:cxnSp>
      <p:sp>
        <p:nvSpPr>
          <p:cNvPr id="16" name="Textplatzhalter 43">
            <a:extLst>
              <a:ext uri="{FF2B5EF4-FFF2-40B4-BE49-F238E27FC236}">
                <a16:creationId xmlns:a16="http://schemas.microsoft.com/office/drawing/2014/main" id="{B708C8A7-0E12-0DD0-BF0C-AC259DEE4161}"/>
              </a:ext>
            </a:extLst>
          </p:cNvPr>
          <p:cNvSpPr txBox="1">
            <a:spLocks/>
          </p:cNvSpPr>
          <p:nvPr/>
        </p:nvSpPr>
        <p:spPr>
          <a:xfrm>
            <a:off x="5064499" y="2691874"/>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latin typeface="Neue Plak Text" panose="020B0804030202020204" pitchFamily="34" charset="0"/>
              </a:rPr>
              <a:t>Tragwerk</a:t>
            </a:r>
          </a:p>
        </p:txBody>
      </p:sp>
      <p:sp>
        <p:nvSpPr>
          <p:cNvPr id="3" name="Textplatzhalter 43">
            <a:extLst>
              <a:ext uri="{FF2B5EF4-FFF2-40B4-BE49-F238E27FC236}">
                <a16:creationId xmlns:a16="http://schemas.microsoft.com/office/drawing/2014/main" id="{D7C5938E-A1AB-CD3E-A76C-E0600D1CB619}"/>
              </a:ext>
            </a:extLst>
          </p:cNvPr>
          <p:cNvSpPr txBox="1">
            <a:spLocks/>
          </p:cNvSpPr>
          <p:nvPr/>
        </p:nvSpPr>
        <p:spPr>
          <a:xfrm>
            <a:off x="4644131" y="2188021"/>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30 </a:t>
            </a:r>
            <a:r>
              <a:rPr lang="de-DE" dirty="0">
                <a:latin typeface="FreightText Pro Book" panose="02000603060000020004" pitchFamily="50" charset="0"/>
              </a:rPr>
              <a:t>Jahren</a:t>
            </a:r>
          </a:p>
        </p:txBody>
      </p:sp>
      <p:sp>
        <p:nvSpPr>
          <p:cNvPr id="4" name="Textplatzhalter 43">
            <a:extLst>
              <a:ext uri="{FF2B5EF4-FFF2-40B4-BE49-F238E27FC236}">
                <a16:creationId xmlns:a16="http://schemas.microsoft.com/office/drawing/2014/main" id="{996B9675-713F-A7DA-9DA0-7B102A6A6202}"/>
              </a:ext>
            </a:extLst>
          </p:cNvPr>
          <p:cNvSpPr txBox="1">
            <a:spLocks/>
          </p:cNvSpPr>
          <p:nvPr/>
        </p:nvSpPr>
        <p:spPr>
          <a:xfrm>
            <a:off x="5250621" y="3055768"/>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latin typeface="FreightText Pro Book" panose="02000603060000020004" pitchFamily="50" charset="0"/>
              </a:rPr>
              <a:t>50 - 100 Jahren</a:t>
            </a:r>
          </a:p>
        </p:txBody>
      </p:sp>
      <p:cxnSp>
        <p:nvCxnSpPr>
          <p:cNvPr id="6" name="Straight Connector 5">
            <a:extLst>
              <a:ext uri="{FF2B5EF4-FFF2-40B4-BE49-F238E27FC236}">
                <a16:creationId xmlns:a16="http://schemas.microsoft.com/office/drawing/2014/main" id="{F944C716-C690-0569-58D8-255BA9C4E2BA}"/>
              </a:ext>
            </a:extLst>
          </p:cNvPr>
          <p:cNvCxnSpPr>
            <a:cxnSpLocks/>
          </p:cNvCxnSpPr>
          <p:nvPr/>
        </p:nvCxnSpPr>
        <p:spPr>
          <a:xfrm>
            <a:off x="3724887" y="3862548"/>
            <a:ext cx="3627635" cy="0"/>
          </a:xfrm>
          <a:prstGeom prst="line">
            <a:avLst/>
          </a:prstGeom>
          <a:ln w="31750">
            <a:solidFill>
              <a:srgbClr val="182952"/>
            </a:solidFill>
          </a:ln>
        </p:spPr>
        <p:style>
          <a:lnRef idx="2">
            <a:schemeClr val="accent1"/>
          </a:lnRef>
          <a:fillRef idx="0">
            <a:schemeClr val="accent1"/>
          </a:fillRef>
          <a:effectRef idx="1">
            <a:schemeClr val="accent1"/>
          </a:effectRef>
          <a:fontRef idx="minor">
            <a:schemeClr val="tx1"/>
          </a:fontRef>
        </p:style>
      </p:cxnSp>
      <p:sp>
        <p:nvSpPr>
          <p:cNvPr id="7" name="Textplatzhalter 43">
            <a:extLst>
              <a:ext uri="{FF2B5EF4-FFF2-40B4-BE49-F238E27FC236}">
                <a16:creationId xmlns:a16="http://schemas.microsoft.com/office/drawing/2014/main" id="{FCD52886-0BA1-B77B-0CEA-933FFE8506D7}"/>
              </a:ext>
            </a:extLst>
          </p:cNvPr>
          <p:cNvSpPr txBox="1">
            <a:spLocks/>
          </p:cNvSpPr>
          <p:nvPr/>
        </p:nvSpPr>
        <p:spPr>
          <a:xfrm>
            <a:off x="5605674" y="3550290"/>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latin typeface="Neue Plak Text" panose="020B0804030202020204" pitchFamily="34" charset="0"/>
              </a:rPr>
              <a:t>Gebäudetechnik</a:t>
            </a:r>
          </a:p>
        </p:txBody>
      </p:sp>
      <p:sp>
        <p:nvSpPr>
          <p:cNvPr id="8" name="Textplatzhalter 43">
            <a:extLst>
              <a:ext uri="{FF2B5EF4-FFF2-40B4-BE49-F238E27FC236}">
                <a16:creationId xmlns:a16="http://schemas.microsoft.com/office/drawing/2014/main" id="{F1D8B218-B438-5A1A-705C-B05F39A47CD3}"/>
              </a:ext>
            </a:extLst>
          </p:cNvPr>
          <p:cNvSpPr txBox="1">
            <a:spLocks/>
          </p:cNvSpPr>
          <p:nvPr/>
        </p:nvSpPr>
        <p:spPr>
          <a:xfrm>
            <a:off x="5791796" y="3914184"/>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latin typeface="FreightText Pro Book" panose="02000603060000020004" pitchFamily="50" charset="0"/>
              </a:rPr>
              <a:t>10 - 20 Jahren</a:t>
            </a:r>
          </a:p>
        </p:txBody>
      </p:sp>
      <p:cxnSp>
        <p:nvCxnSpPr>
          <p:cNvPr id="10" name="Straight Connector 9">
            <a:extLst>
              <a:ext uri="{FF2B5EF4-FFF2-40B4-BE49-F238E27FC236}">
                <a16:creationId xmlns:a16="http://schemas.microsoft.com/office/drawing/2014/main" id="{1F3F9951-8636-3C06-3BDB-4AB3319EBF2A}"/>
              </a:ext>
            </a:extLst>
          </p:cNvPr>
          <p:cNvCxnSpPr>
            <a:cxnSpLocks/>
          </p:cNvCxnSpPr>
          <p:nvPr/>
        </p:nvCxnSpPr>
        <p:spPr>
          <a:xfrm>
            <a:off x="3724887" y="4692973"/>
            <a:ext cx="3627635" cy="0"/>
          </a:xfrm>
          <a:prstGeom prst="line">
            <a:avLst/>
          </a:prstGeom>
          <a:ln w="31750">
            <a:solidFill>
              <a:srgbClr val="182952"/>
            </a:solidFill>
          </a:ln>
        </p:spPr>
        <p:style>
          <a:lnRef idx="2">
            <a:schemeClr val="accent1"/>
          </a:lnRef>
          <a:fillRef idx="0">
            <a:schemeClr val="accent1"/>
          </a:fillRef>
          <a:effectRef idx="1">
            <a:schemeClr val="accent1"/>
          </a:effectRef>
          <a:fontRef idx="minor">
            <a:schemeClr val="tx1"/>
          </a:fontRef>
        </p:style>
      </p:cxnSp>
      <p:sp>
        <p:nvSpPr>
          <p:cNvPr id="11" name="Textplatzhalter 43">
            <a:extLst>
              <a:ext uri="{FF2B5EF4-FFF2-40B4-BE49-F238E27FC236}">
                <a16:creationId xmlns:a16="http://schemas.microsoft.com/office/drawing/2014/main" id="{A67BA8A9-D046-2BC9-1BE6-578A3A77B5C7}"/>
              </a:ext>
            </a:extLst>
          </p:cNvPr>
          <p:cNvSpPr txBox="1">
            <a:spLocks/>
          </p:cNvSpPr>
          <p:nvPr/>
        </p:nvSpPr>
        <p:spPr>
          <a:xfrm>
            <a:off x="5605674" y="4380715"/>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latin typeface="Neue Plak Text" panose="020B0804030202020204" pitchFamily="34" charset="0"/>
              </a:rPr>
              <a:t>Innenausbau</a:t>
            </a:r>
          </a:p>
        </p:txBody>
      </p:sp>
      <p:sp>
        <p:nvSpPr>
          <p:cNvPr id="12" name="Textplatzhalter 43">
            <a:extLst>
              <a:ext uri="{FF2B5EF4-FFF2-40B4-BE49-F238E27FC236}">
                <a16:creationId xmlns:a16="http://schemas.microsoft.com/office/drawing/2014/main" id="{15A1E461-2F6F-B3C2-924B-C2A25C7F3D62}"/>
              </a:ext>
            </a:extLst>
          </p:cNvPr>
          <p:cNvSpPr txBox="1">
            <a:spLocks/>
          </p:cNvSpPr>
          <p:nvPr/>
        </p:nvSpPr>
        <p:spPr>
          <a:xfrm>
            <a:off x="5791796" y="4744609"/>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latin typeface="FreightText Pro Book" panose="02000603060000020004" pitchFamily="50" charset="0"/>
              </a:rPr>
              <a:t>5 - 10 Jahren</a:t>
            </a:r>
          </a:p>
        </p:txBody>
      </p:sp>
      <p:cxnSp>
        <p:nvCxnSpPr>
          <p:cNvPr id="13" name="Straight Connector 12">
            <a:extLst>
              <a:ext uri="{FF2B5EF4-FFF2-40B4-BE49-F238E27FC236}">
                <a16:creationId xmlns:a16="http://schemas.microsoft.com/office/drawing/2014/main" id="{DA4924D6-3ADA-729D-8EAE-71C0E9F4979A}"/>
              </a:ext>
            </a:extLst>
          </p:cNvPr>
          <p:cNvCxnSpPr>
            <a:cxnSpLocks/>
          </p:cNvCxnSpPr>
          <p:nvPr/>
        </p:nvCxnSpPr>
        <p:spPr>
          <a:xfrm>
            <a:off x="3183712" y="5504736"/>
            <a:ext cx="4168810" cy="0"/>
          </a:xfrm>
          <a:prstGeom prst="line">
            <a:avLst/>
          </a:prstGeom>
          <a:ln w="31750">
            <a:solidFill>
              <a:srgbClr val="182952"/>
            </a:solidFill>
          </a:ln>
        </p:spPr>
        <p:style>
          <a:lnRef idx="2">
            <a:schemeClr val="accent1"/>
          </a:lnRef>
          <a:fillRef idx="0">
            <a:schemeClr val="accent1"/>
          </a:fillRef>
          <a:effectRef idx="1">
            <a:schemeClr val="accent1"/>
          </a:effectRef>
          <a:fontRef idx="minor">
            <a:schemeClr val="tx1"/>
          </a:fontRef>
        </p:style>
      </p:cxnSp>
      <p:sp>
        <p:nvSpPr>
          <p:cNvPr id="17" name="Textplatzhalter 43">
            <a:extLst>
              <a:ext uri="{FF2B5EF4-FFF2-40B4-BE49-F238E27FC236}">
                <a16:creationId xmlns:a16="http://schemas.microsoft.com/office/drawing/2014/main" id="{274F981F-0A02-1DFE-CC2B-7B94019922D6}"/>
              </a:ext>
            </a:extLst>
          </p:cNvPr>
          <p:cNvSpPr txBox="1">
            <a:spLocks/>
          </p:cNvSpPr>
          <p:nvPr/>
        </p:nvSpPr>
        <p:spPr>
          <a:xfrm>
            <a:off x="5605674" y="5192478"/>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latin typeface="Neue Plak Text" panose="020B0804030202020204" pitchFamily="34" charset="0"/>
              </a:rPr>
              <a:t>Grundrisse</a:t>
            </a:r>
          </a:p>
        </p:txBody>
      </p:sp>
      <p:sp>
        <p:nvSpPr>
          <p:cNvPr id="18" name="Textplatzhalter 43">
            <a:extLst>
              <a:ext uri="{FF2B5EF4-FFF2-40B4-BE49-F238E27FC236}">
                <a16:creationId xmlns:a16="http://schemas.microsoft.com/office/drawing/2014/main" id="{7C18BAF2-2CE1-C831-1C48-B8613D9B0E11}"/>
              </a:ext>
            </a:extLst>
          </p:cNvPr>
          <p:cNvSpPr txBox="1">
            <a:spLocks/>
          </p:cNvSpPr>
          <p:nvPr/>
        </p:nvSpPr>
        <p:spPr>
          <a:xfrm>
            <a:off x="5791796" y="5556372"/>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latin typeface="FreightText Pro Book" panose="02000603060000020004" pitchFamily="50" charset="0"/>
              </a:rPr>
              <a:t>10 - 15 Jahren</a:t>
            </a:r>
          </a:p>
        </p:txBody>
      </p:sp>
      <p:cxnSp>
        <p:nvCxnSpPr>
          <p:cNvPr id="20" name="Straight Connector 19">
            <a:extLst>
              <a:ext uri="{FF2B5EF4-FFF2-40B4-BE49-F238E27FC236}">
                <a16:creationId xmlns:a16="http://schemas.microsoft.com/office/drawing/2014/main" id="{95191670-C8FA-F8E5-B833-18B1A56CC289}"/>
              </a:ext>
            </a:extLst>
          </p:cNvPr>
          <p:cNvCxnSpPr>
            <a:cxnSpLocks/>
          </p:cNvCxnSpPr>
          <p:nvPr/>
        </p:nvCxnSpPr>
        <p:spPr>
          <a:xfrm>
            <a:off x="4216671" y="6241855"/>
            <a:ext cx="4168810" cy="0"/>
          </a:xfrm>
          <a:prstGeom prst="line">
            <a:avLst/>
          </a:prstGeom>
          <a:ln w="31750">
            <a:solidFill>
              <a:srgbClr val="182952"/>
            </a:solidFill>
          </a:ln>
        </p:spPr>
        <p:style>
          <a:lnRef idx="2">
            <a:schemeClr val="accent1"/>
          </a:lnRef>
          <a:fillRef idx="0">
            <a:schemeClr val="accent1"/>
          </a:fillRef>
          <a:effectRef idx="1">
            <a:schemeClr val="accent1"/>
          </a:effectRef>
          <a:fontRef idx="minor">
            <a:schemeClr val="tx1"/>
          </a:fontRef>
        </p:style>
      </p:cxnSp>
      <p:sp>
        <p:nvSpPr>
          <p:cNvPr id="21" name="Textplatzhalter 43">
            <a:extLst>
              <a:ext uri="{FF2B5EF4-FFF2-40B4-BE49-F238E27FC236}">
                <a16:creationId xmlns:a16="http://schemas.microsoft.com/office/drawing/2014/main" id="{8D43DE8B-2C28-6421-6227-156F62C0C0AE}"/>
              </a:ext>
            </a:extLst>
          </p:cNvPr>
          <p:cNvSpPr txBox="1">
            <a:spLocks/>
          </p:cNvSpPr>
          <p:nvPr/>
        </p:nvSpPr>
        <p:spPr>
          <a:xfrm>
            <a:off x="6638633" y="5929597"/>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latin typeface="Neue Plak Text" panose="020B0804030202020204" pitchFamily="34" charset="0"/>
              </a:rPr>
              <a:t>Grundstück</a:t>
            </a:r>
          </a:p>
        </p:txBody>
      </p:sp>
      <p:sp>
        <p:nvSpPr>
          <p:cNvPr id="22" name="Textplatzhalter 43">
            <a:extLst>
              <a:ext uri="{FF2B5EF4-FFF2-40B4-BE49-F238E27FC236}">
                <a16:creationId xmlns:a16="http://schemas.microsoft.com/office/drawing/2014/main" id="{02486130-C067-C722-9053-E4BF9139A0B8}"/>
              </a:ext>
            </a:extLst>
          </p:cNvPr>
          <p:cNvSpPr txBox="1">
            <a:spLocks/>
          </p:cNvSpPr>
          <p:nvPr/>
        </p:nvSpPr>
        <p:spPr>
          <a:xfrm>
            <a:off x="6824755" y="6293491"/>
            <a:ext cx="7344895" cy="350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latin typeface="FreightText Pro Book" panose="02000603060000020004" pitchFamily="50" charset="0"/>
              </a:rPr>
              <a:t>&gt; 200 Jahren</a:t>
            </a:r>
          </a:p>
        </p:txBody>
      </p:sp>
      <p:sp>
        <p:nvSpPr>
          <p:cNvPr id="5" name="Textplatzhalter 2">
            <a:extLst>
              <a:ext uri="{FF2B5EF4-FFF2-40B4-BE49-F238E27FC236}">
                <a16:creationId xmlns:a16="http://schemas.microsoft.com/office/drawing/2014/main" id="{C5F6EFAC-9DC3-7287-E06F-D8247EA81A31}"/>
              </a:ext>
            </a:extLst>
          </p:cNvPr>
          <p:cNvSpPr txBox="1">
            <a:spLocks/>
          </p:cNvSpPr>
          <p:nvPr/>
        </p:nvSpPr>
        <p:spPr>
          <a:xfrm>
            <a:off x="614362" y="6349662"/>
            <a:ext cx="3692168" cy="2281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tx1">
                    <a:lumMod val="50000"/>
                    <a:lumOff val="50000"/>
                  </a:schemeClr>
                </a:solidFill>
                <a:latin typeface="FreightText Pro Book" panose="02000603060000020004" pitchFamily="50" charset="0"/>
              </a:rPr>
              <a:t>Quelle: BNB-Nutzungsdauer von Bauteilen (2017)</a:t>
            </a:r>
          </a:p>
        </p:txBody>
      </p:sp>
    </p:spTree>
    <p:custDataLst>
      <p:tags r:id="rId1"/>
    </p:custDataLst>
    <p:extLst>
      <p:ext uri="{BB962C8B-B14F-4D97-AF65-F5344CB8AC3E}">
        <p14:creationId xmlns:p14="http://schemas.microsoft.com/office/powerpoint/2010/main" val="24903175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1FB9786-4A46-EBDF-E9A4-B2B75C117EA6}"/>
              </a:ext>
            </a:extLst>
          </p:cNvPr>
          <p:cNvSpPr>
            <a:spLocks noGrp="1"/>
          </p:cNvSpPr>
          <p:nvPr>
            <p:ph type="title"/>
          </p:nvPr>
        </p:nvSpPr>
        <p:spPr/>
        <p:txBody>
          <a:bodyPr>
            <a:noAutofit/>
          </a:bodyPr>
          <a:lstStyle/>
          <a:p>
            <a:r>
              <a:rPr lang="de-DE" dirty="0"/>
              <a:t>Welche Faktoren in der Betriebsphase beeinflussen die Nachhaltigkeit? </a:t>
            </a:r>
          </a:p>
        </p:txBody>
      </p:sp>
      <p:sp>
        <p:nvSpPr>
          <p:cNvPr id="5" name="Textplatzhalter 4">
            <a:extLst>
              <a:ext uri="{FF2B5EF4-FFF2-40B4-BE49-F238E27FC236}">
                <a16:creationId xmlns:a16="http://schemas.microsoft.com/office/drawing/2014/main" id="{5948F4AA-2032-FD12-23E0-4202D1E95BE8}"/>
              </a:ext>
            </a:extLst>
          </p:cNvPr>
          <p:cNvSpPr>
            <a:spLocks noGrp="1"/>
          </p:cNvSpPr>
          <p:nvPr>
            <p:ph type="body" sz="quarter" idx="12"/>
          </p:nvPr>
        </p:nvSpPr>
        <p:spPr>
          <a:xfrm>
            <a:off x="662490" y="3176155"/>
            <a:ext cx="6643062" cy="4380489"/>
          </a:xfrm>
        </p:spPr>
        <p:txBody>
          <a:bodyPr>
            <a:normAutofit/>
          </a:bodyPr>
          <a:lstStyle/>
          <a:p>
            <a:r>
              <a:rPr lang="de-DE" sz="2400" dirty="0"/>
              <a:t>Längste Lebenszyklusphase. Wenn diese verlängert wird, können Herstellung/ Errichtung/ Rückbau Umweltkosten vermieden werden.</a:t>
            </a:r>
          </a:p>
          <a:p>
            <a:r>
              <a:rPr lang="de-DE" sz="2400" dirty="0"/>
              <a:t>Austauschzyklen und Lebensdauern von Materialien sind entscheidend</a:t>
            </a:r>
          </a:p>
          <a:p>
            <a:r>
              <a:rPr lang="de-DE" sz="2400" dirty="0"/>
              <a:t>Gebäudeplanung hat wesentlichen Einfluss auf Lebensdauer des Gebäudes</a:t>
            </a:r>
          </a:p>
          <a:p>
            <a:r>
              <a:rPr lang="de-DE" sz="2400" dirty="0"/>
              <a:t>Energieverbrauch</a:t>
            </a:r>
          </a:p>
          <a:p>
            <a:endParaRPr lang="de-DE" dirty="0"/>
          </a:p>
        </p:txBody>
      </p:sp>
      <p:pic>
        <p:nvPicPr>
          <p:cNvPr id="7" name="Picture Placeholder 5">
            <a:extLst>
              <a:ext uri="{FF2B5EF4-FFF2-40B4-BE49-F238E27FC236}">
                <a16:creationId xmlns:a16="http://schemas.microsoft.com/office/drawing/2014/main" id="{0AFC6847-D059-C979-537F-AE4B4F2AD306}"/>
              </a:ext>
            </a:extLst>
          </p:cNvPr>
          <p:cNvPicPr>
            <a:picLocks noGrp="1" noChangeAspect="1"/>
          </p:cNvPicPr>
          <p:nvPr>
            <p:ph type="pic" sz="quarter" idx="13"/>
          </p:nvPr>
        </p:nvPicPr>
        <p:blipFill rotWithShape="1">
          <a:blip r:embed="rId4" cstate="email">
            <a:extLst>
              <a:ext uri="{28A0092B-C50C-407E-A947-70E740481C1C}">
                <a14:useLocalDpi xmlns:a14="http://schemas.microsoft.com/office/drawing/2010/main"/>
              </a:ext>
            </a:extLst>
          </a:blip>
          <a:srcRect/>
          <a:stretch/>
        </p:blipFill>
        <p:spPr>
          <a:prstGeom prst="rect">
            <a:avLst/>
          </a:prstGeom>
        </p:spPr>
      </p:pic>
      <p:sp>
        <p:nvSpPr>
          <p:cNvPr id="2" name="Textplatzhalter 2">
            <a:extLst>
              <a:ext uri="{FF2B5EF4-FFF2-40B4-BE49-F238E27FC236}">
                <a16:creationId xmlns:a16="http://schemas.microsoft.com/office/drawing/2014/main" id="{8D520594-32AB-CFD0-1B10-D31D17F4BDE7}"/>
              </a:ext>
            </a:extLst>
          </p:cNvPr>
          <p:cNvSpPr txBox="1">
            <a:spLocks/>
          </p:cNvSpPr>
          <p:nvPr/>
        </p:nvSpPr>
        <p:spPr>
          <a:xfrm>
            <a:off x="9993091" y="6283068"/>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1"/>
                </a:solidFill>
                <a:latin typeface="FreightText Pro Book" panose="02000603060000020004" pitchFamily="50" charset="0"/>
              </a:rPr>
              <a:t>© Natural Building Lab </a:t>
            </a:r>
          </a:p>
        </p:txBody>
      </p:sp>
    </p:spTree>
    <p:custDataLst>
      <p:tags r:id="rId1"/>
    </p:custDataLst>
    <p:extLst>
      <p:ext uri="{BB962C8B-B14F-4D97-AF65-F5344CB8AC3E}">
        <p14:creationId xmlns:p14="http://schemas.microsoft.com/office/powerpoint/2010/main" val="28508536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F7D8E-BF13-2BFB-4390-AEC4371CB36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5FA24D2-AD16-5E0F-E990-37BE371BE66E}"/>
              </a:ext>
            </a:extLst>
          </p:cNvPr>
          <p:cNvSpPr>
            <a:spLocks noGrp="1"/>
          </p:cNvSpPr>
          <p:nvPr>
            <p:ph type="title"/>
          </p:nvPr>
        </p:nvSpPr>
        <p:spPr/>
        <p:txBody>
          <a:bodyPr>
            <a:noAutofit/>
          </a:bodyPr>
          <a:lstStyle/>
          <a:p>
            <a:r>
              <a:rPr lang="de-DE" dirty="0"/>
              <a:t>Bauteil/Systemebene:</a:t>
            </a:r>
          </a:p>
        </p:txBody>
      </p:sp>
      <p:sp>
        <p:nvSpPr>
          <p:cNvPr id="4" name="Textplatzhalter 3">
            <a:extLst>
              <a:ext uri="{FF2B5EF4-FFF2-40B4-BE49-F238E27FC236}">
                <a16:creationId xmlns:a16="http://schemas.microsoft.com/office/drawing/2014/main" id="{9FBCAAD9-5A62-DD71-AE81-EC988544E2CE}"/>
              </a:ext>
            </a:extLst>
          </p:cNvPr>
          <p:cNvSpPr>
            <a:spLocks noGrp="1"/>
          </p:cNvSpPr>
          <p:nvPr>
            <p:ph type="body" sz="quarter" idx="12"/>
          </p:nvPr>
        </p:nvSpPr>
        <p:spPr>
          <a:xfrm>
            <a:off x="505250" y="2477511"/>
            <a:ext cx="6643062" cy="4380489"/>
          </a:xfrm>
        </p:spPr>
        <p:txBody>
          <a:bodyPr>
            <a:normAutofit/>
          </a:bodyPr>
          <a:lstStyle/>
          <a:p>
            <a:r>
              <a:rPr lang="de-DE" sz="2400" dirty="0"/>
              <a:t>Robuste Details</a:t>
            </a:r>
          </a:p>
          <a:p>
            <a:r>
              <a:rPr lang="de-DE" sz="2400" dirty="0"/>
              <a:t>Materialgerecht Entwerfen / Ausführen</a:t>
            </a:r>
          </a:p>
          <a:p>
            <a:r>
              <a:rPr lang="de-DE" sz="2400" dirty="0"/>
              <a:t>TGA vereinfachen </a:t>
            </a:r>
          </a:p>
          <a:p>
            <a:endParaRPr lang="de-DE" dirty="0">
              <a:solidFill>
                <a:srgbClr val="182952"/>
              </a:solidFill>
              <a:latin typeface="FreightText Pro Bold" panose="02000803080000020004" pitchFamily="50" charset="0"/>
            </a:endParaRPr>
          </a:p>
          <a:p>
            <a:endParaRPr lang="de-DE" dirty="0">
              <a:solidFill>
                <a:srgbClr val="182952"/>
              </a:solidFill>
              <a:latin typeface="FreightText Pro Bold" panose="02000803080000020004" pitchFamily="50" charset="0"/>
            </a:endParaRPr>
          </a:p>
        </p:txBody>
      </p:sp>
      <p:pic>
        <p:nvPicPr>
          <p:cNvPr id="9" name="Picture Placeholder 5">
            <a:extLst>
              <a:ext uri="{FF2B5EF4-FFF2-40B4-BE49-F238E27FC236}">
                <a16:creationId xmlns:a16="http://schemas.microsoft.com/office/drawing/2014/main" id="{5A7C6BC9-B29B-AD8E-939E-512C322BBD09}"/>
              </a:ext>
            </a:extLst>
          </p:cNvPr>
          <p:cNvPicPr>
            <a:picLocks noGrp="1" noChangeAspect="1"/>
          </p:cNvPicPr>
          <p:nvPr>
            <p:ph type="pic" sz="quarter" idx="13"/>
          </p:nvPr>
        </p:nvPicPr>
        <p:blipFill>
          <a:blip r:embed="rId4" cstate="email">
            <a:extLst>
              <a:ext uri="{28A0092B-C50C-407E-A947-70E740481C1C}">
                <a14:useLocalDpi xmlns:a14="http://schemas.microsoft.com/office/drawing/2010/main"/>
              </a:ext>
            </a:extLst>
          </a:blip>
          <a:srcRect/>
          <a:stretch/>
        </p:blipFill>
        <p:spPr>
          <a:prstGeom prst="rect">
            <a:avLst/>
          </a:prstGeom>
        </p:spPr>
      </p:pic>
      <p:sp>
        <p:nvSpPr>
          <p:cNvPr id="6" name="Textplatzhalter 2">
            <a:extLst>
              <a:ext uri="{FF2B5EF4-FFF2-40B4-BE49-F238E27FC236}">
                <a16:creationId xmlns:a16="http://schemas.microsoft.com/office/drawing/2014/main" id="{F879E1B9-4841-87DB-06A2-58380F85E93B}"/>
              </a:ext>
            </a:extLst>
          </p:cNvPr>
          <p:cNvSpPr txBox="1">
            <a:spLocks/>
          </p:cNvSpPr>
          <p:nvPr/>
        </p:nvSpPr>
        <p:spPr>
          <a:xfrm>
            <a:off x="603805" y="6214715"/>
            <a:ext cx="3739617" cy="6901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e-DE" sz="1200" dirty="0"/>
          </a:p>
        </p:txBody>
      </p:sp>
      <p:sp>
        <p:nvSpPr>
          <p:cNvPr id="3" name="Textplatzhalter 2">
            <a:extLst>
              <a:ext uri="{FF2B5EF4-FFF2-40B4-BE49-F238E27FC236}">
                <a16:creationId xmlns:a16="http://schemas.microsoft.com/office/drawing/2014/main" id="{CD859F9E-4C1B-2F80-4A98-8B652FF9170F}"/>
              </a:ext>
            </a:extLst>
          </p:cNvPr>
          <p:cNvSpPr txBox="1">
            <a:spLocks/>
          </p:cNvSpPr>
          <p:nvPr/>
        </p:nvSpPr>
        <p:spPr>
          <a:xfrm>
            <a:off x="9026013" y="6283068"/>
            <a:ext cx="2759208"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1"/>
                </a:solidFill>
                <a:latin typeface="FreightText Pro Book" panose="02000603060000020004" pitchFamily="50" charset="0"/>
              </a:rPr>
              <a:t>© ZRS-Architekten</a:t>
            </a:r>
          </a:p>
        </p:txBody>
      </p:sp>
    </p:spTree>
    <p:custDataLst>
      <p:tags r:id="rId1"/>
    </p:custDataLst>
    <p:extLst>
      <p:ext uri="{BB962C8B-B14F-4D97-AF65-F5344CB8AC3E}">
        <p14:creationId xmlns:p14="http://schemas.microsoft.com/office/powerpoint/2010/main" val="39461521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A9126-5D68-68F6-9AFA-F2DBF80F17F0}"/>
              </a:ext>
            </a:extLst>
          </p:cNvPr>
          <p:cNvSpPr>
            <a:spLocks noGrp="1"/>
          </p:cNvSpPr>
          <p:nvPr>
            <p:ph type="title"/>
          </p:nvPr>
        </p:nvSpPr>
        <p:spPr/>
        <p:txBody>
          <a:bodyPr>
            <a:noAutofit/>
          </a:bodyPr>
          <a:lstStyle/>
          <a:p>
            <a:r>
              <a:rPr lang="de-DE" dirty="0"/>
              <a:t>Auf Gebäudeebene</a:t>
            </a:r>
          </a:p>
        </p:txBody>
      </p:sp>
      <p:sp>
        <p:nvSpPr>
          <p:cNvPr id="4" name="Textplatzhalter 3">
            <a:extLst>
              <a:ext uri="{FF2B5EF4-FFF2-40B4-BE49-F238E27FC236}">
                <a16:creationId xmlns:a16="http://schemas.microsoft.com/office/drawing/2014/main" id="{F3EAAC20-5339-77E5-9F0C-ABE27139F855}"/>
              </a:ext>
            </a:extLst>
          </p:cNvPr>
          <p:cNvSpPr>
            <a:spLocks noGrp="1"/>
          </p:cNvSpPr>
          <p:nvPr>
            <p:ph type="body" sz="quarter" idx="12"/>
          </p:nvPr>
        </p:nvSpPr>
        <p:spPr/>
        <p:txBody>
          <a:bodyPr>
            <a:normAutofit/>
          </a:bodyPr>
          <a:lstStyle/>
          <a:p>
            <a:r>
              <a:rPr lang="de-DE" sz="2400" dirty="0"/>
              <a:t>Kultureller und Sozialer Wert</a:t>
            </a:r>
          </a:p>
          <a:p>
            <a:r>
              <a:rPr lang="de-DE" sz="2400" dirty="0"/>
              <a:t>Umnutzbarkeit</a:t>
            </a:r>
          </a:p>
          <a:p>
            <a:r>
              <a:rPr lang="de-DE" sz="2400" dirty="0"/>
              <a:t>Anpassbarkeit/ Reparierbarkeit</a:t>
            </a:r>
          </a:p>
          <a:p>
            <a:r>
              <a:rPr lang="de-DE" sz="2400" dirty="0"/>
              <a:t>Erweiterbarkeit</a:t>
            </a:r>
          </a:p>
          <a:p>
            <a:endParaRPr lang="de-DE" dirty="0">
              <a:solidFill>
                <a:srgbClr val="182952"/>
              </a:solidFill>
              <a:latin typeface="FreightText Pro Bold" panose="02000803080000020004" pitchFamily="50" charset="0"/>
            </a:endParaRPr>
          </a:p>
        </p:txBody>
      </p:sp>
      <p:pic>
        <p:nvPicPr>
          <p:cNvPr id="8" name="Picture Placeholder 5">
            <a:extLst>
              <a:ext uri="{FF2B5EF4-FFF2-40B4-BE49-F238E27FC236}">
                <a16:creationId xmlns:a16="http://schemas.microsoft.com/office/drawing/2014/main" id="{CBDFD61B-74A9-721B-939E-4F7810C783C9}"/>
              </a:ext>
            </a:extLst>
          </p:cNvPr>
          <p:cNvPicPr>
            <a:picLocks noGrp="1" noChangeAspect="1"/>
          </p:cNvPicPr>
          <p:nvPr>
            <p:ph type="pic" sz="quarter" idx="13"/>
          </p:nvPr>
        </p:nvPicPr>
        <p:blipFill>
          <a:blip r:embed="rId4" cstate="email">
            <a:extLst>
              <a:ext uri="{28A0092B-C50C-407E-A947-70E740481C1C}">
                <a14:useLocalDpi xmlns:a14="http://schemas.microsoft.com/office/drawing/2010/main"/>
              </a:ext>
            </a:extLst>
          </a:blip>
          <a:srcRect/>
          <a:stretch/>
        </p:blipFill>
        <p:spPr>
          <a:prstGeom prst="rect">
            <a:avLst/>
          </a:prstGeom>
        </p:spPr>
      </p:pic>
      <p:sp>
        <p:nvSpPr>
          <p:cNvPr id="6" name="Textplatzhalter 2">
            <a:extLst>
              <a:ext uri="{FF2B5EF4-FFF2-40B4-BE49-F238E27FC236}">
                <a16:creationId xmlns:a16="http://schemas.microsoft.com/office/drawing/2014/main" id="{7E8F7D57-D3F1-2BA8-B198-5A872E08A977}"/>
              </a:ext>
            </a:extLst>
          </p:cNvPr>
          <p:cNvSpPr txBox="1">
            <a:spLocks/>
          </p:cNvSpPr>
          <p:nvPr/>
        </p:nvSpPr>
        <p:spPr>
          <a:xfrm>
            <a:off x="603805" y="6214715"/>
            <a:ext cx="3739617" cy="6901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e-DE" sz="1200" dirty="0"/>
          </a:p>
        </p:txBody>
      </p:sp>
      <p:sp>
        <p:nvSpPr>
          <p:cNvPr id="3" name="Textplatzhalter 2">
            <a:extLst>
              <a:ext uri="{FF2B5EF4-FFF2-40B4-BE49-F238E27FC236}">
                <a16:creationId xmlns:a16="http://schemas.microsoft.com/office/drawing/2014/main" id="{C42D5DE7-0428-BBAB-355D-341C02C45F9B}"/>
              </a:ext>
            </a:extLst>
          </p:cNvPr>
          <p:cNvSpPr txBox="1">
            <a:spLocks/>
          </p:cNvSpPr>
          <p:nvPr/>
        </p:nvSpPr>
        <p:spPr>
          <a:xfrm>
            <a:off x="9026013" y="6283068"/>
            <a:ext cx="2759208"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1"/>
                </a:solidFill>
                <a:latin typeface="FreightText Pro Book" panose="02000603060000020004" pitchFamily="50" charset="0"/>
              </a:rPr>
              <a:t>© ZRS-Architekten / Matthew Crabbe</a:t>
            </a:r>
          </a:p>
        </p:txBody>
      </p:sp>
    </p:spTree>
    <p:custDataLst>
      <p:tags r:id="rId1"/>
    </p:custDataLst>
    <p:extLst>
      <p:ext uri="{BB962C8B-B14F-4D97-AF65-F5344CB8AC3E}">
        <p14:creationId xmlns:p14="http://schemas.microsoft.com/office/powerpoint/2010/main" val="24241175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5BBFE-2478-D281-1FEB-57E88A82C9CF}"/>
              </a:ext>
            </a:extLst>
          </p:cNvPr>
          <p:cNvSpPr>
            <a:spLocks noGrp="1"/>
          </p:cNvSpPr>
          <p:nvPr>
            <p:ph type="title"/>
          </p:nvPr>
        </p:nvSpPr>
        <p:spPr/>
        <p:txBody>
          <a:bodyPr/>
          <a:lstStyle/>
          <a:p>
            <a:r>
              <a:rPr lang="de-DE" dirty="0"/>
              <a:t>Betriebsenergie / Graue Energie </a:t>
            </a:r>
            <a:endParaRPr lang="en-DE" dirty="0"/>
          </a:p>
        </p:txBody>
      </p:sp>
      <p:cxnSp>
        <p:nvCxnSpPr>
          <p:cNvPr id="4" name="Straight Connector 3">
            <a:extLst>
              <a:ext uri="{FF2B5EF4-FFF2-40B4-BE49-F238E27FC236}">
                <a16:creationId xmlns:a16="http://schemas.microsoft.com/office/drawing/2014/main" id="{3FC37D32-E923-F2A3-4E6E-E4BDF6801DFA}"/>
              </a:ext>
            </a:extLst>
          </p:cNvPr>
          <p:cNvCxnSpPr/>
          <p:nvPr/>
        </p:nvCxnSpPr>
        <p:spPr>
          <a:xfrm>
            <a:off x="635000" y="2209800"/>
            <a:ext cx="0" cy="3496733"/>
          </a:xfrm>
          <a:prstGeom prst="line">
            <a:avLst/>
          </a:pr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23020FA0-AEA1-EF0D-4D0C-1EF3F5F8698B}"/>
              </a:ext>
            </a:extLst>
          </p:cNvPr>
          <p:cNvCxnSpPr>
            <a:cxnSpLocks/>
          </p:cNvCxnSpPr>
          <p:nvPr/>
        </p:nvCxnSpPr>
        <p:spPr>
          <a:xfrm flipH="1">
            <a:off x="635000" y="5706533"/>
            <a:ext cx="4313607" cy="0"/>
          </a:xfrm>
          <a:prstGeom prst="line">
            <a:avLst/>
          </a:pr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F8147BC-8DD3-06EA-E7B1-10F4A0D03E21}"/>
              </a:ext>
            </a:extLst>
          </p:cNvPr>
          <p:cNvCxnSpPr/>
          <p:nvPr/>
        </p:nvCxnSpPr>
        <p:spPr>
          <a:xfrm flipV="1">
            <a:off x="635000" y="4842933"/>
            <a:ext cx="262467" cy="863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7AEC110D-0198-6E99-BD55-B0B23BDC91A7}"/>
              </a:ext>
            </a:extLst>
          </p:cNvPr>
          <p:cNvCxnSpPr>
            <a:cxnSpLocks/>
          </p:cNvCxnSpPr>
          <p:nvPr/>
        </p:nvCxnSpPr>
        <p:spPr>
          <a:xfrm flipV="1">
            <a:off x="897467" y="3505200"/>
            <a:ext cx="3903133" cy="133773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E534AF7-7F3B-C057-8924-E0ED1BB8DD4D}"/>
              </a:ext>
            </a:extLst>
          </p:cNvPr>
          <p:cNvCxnSpPr>
            <a:cxnSpLocks/>
          </p:cNvCxnSpPr>
          <p:nvPr/>
        </p:nvCxnSpPr>
        <p:spPr>
          <a:xfrm flipV="1">
            <a:off x="4792134" y="3031067"/>
            <a:ext cx="146673" cy="482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Textplatzhalter 2">
            <a:extLst>
              <a:ext uri="{FF2B5EF4-FFF2-40B4-BE49-F238E27FC236}">
                <a16:creationId xmlns:a16="http://schemas.microsoft.com/office/drawing/2014/main" id="{0755D729-C9B7-BC56-8A4B-72E8E6082859}"/>
              </a:ext>
            </a:extLst>
          </p:cNvPr>
          <p:cNvSpPr txBox="1">
            <a:spLocks/>
          </p:cNvSpPr>
          <p:nvPr/>
        </p:nvSpPr>
        <p:spPr>
          <a:xfrm>
            <a:off x="2678140" y="5710871"/>
            <a:ext cx="547660" cy="6901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dirty="0">
                <a:latin typeface="FreightText Pro Book" panose="02000603060000020004" pitchFamily="50" charset="0"/>
              </a:rPr>
              <a:t>Zeit</a:t>
            </a:r>
          </a:p>
        </p:txBody>
      </p:sp>
      <p:sp>
        <p:nvSpPr>
          <p:cNvPr id="20" name="Textplatzhalter 2">
            <a:extLst>
              <a:ext uri="{FF2B5EF4-FFF2-40B4-BE49-F238E27FC236}">
                <a16:creationId xmlns:a16="http://schemas.microsoft.com/office/drawing/2014/main" id="{3A96A1A0-AC3D-2111-FBD0-5733138108DE}"/>
              </a:ext>
            </a:extLst>
          </p:cNvPr>
          <p:cNvSpPr txBox="1">
            <a:spLocks/>
          </p:cNvSpPr>
          <p:nvPr/>
        </p:nvSpPr>
        <p:spPr>
          <a:xfrm rot="16200000">
            <a:off x="-160348" y="3681028"/>
            <a:ext cx="1292726" cy="2624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dirty="0">
                <a:latin typeface="FreightText Pro Book" panose="02000603060000020004" pitchFamily="50" charset="0"/>
              </a:rPr>
              <a:t>Energiebedarf</a:t>
            </a:r>
          </a:p>
        </p:txBody>
      </p:sp>
      <p:sp>
        <p:nvSpPr>
          <p:cNvPr id="7" name="Rectangle 6">
            <a:extLst>
              <a:ext uri="{FF2B5EF4-FFF2-40B4-BE49-F238E27FC236}">
                <a16:creationId xmlns:a16="http://schemas.microsoft.com/office/drawing/2014/main" id="{2DBD408D-CCC8-E50F-1ED0-302BE784D4D5}"/>
              </a:ext>
            </a:extLst>
          </p:cNvPr>
          <p:cNvSpPr/>
          <p:nvPr/>
        </p:nvSpPr>
        <p:spPr>
          <a:xfrm>
            <a:off x="635001" y="3513667"/>
            <a:ext cx="4303806" cy="1329266"/>
          </a:xfrm>
          <a:prstGeom prst="rect">
            <a:avLst/>
          </a:prstGeom>
          <a:solidFill>
            <a:srgbClr val="F3972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tangle 7">
            <a:extLst>
              <a:ext uri="{FF2B5EF4-FFF2-40B4-BE49-F238E27FC236}">
                <a16:creationId xmlns:a16="http://schemas.microsoft.com/office/drawing/2014/main" id="{95A27560-99EA-44B5-41FA-0AB9C81A41AB}"/>
              </a:ext>
            </a:extLst>
          </p:cNvPr>
          <p:cNvSpPr/>
          <p:nvPr/>
        </p:nvSpPr>
        <p:spPr>
          <a:xfrm>
            <a:off x="636850" y="3034679"/>
            <a:ext cx="4303806" cy="482601"/>
          </a:xfrm>
          <a:prstGeom prst="rect">
            <a:avLst/>
          </a:prstGeom>
          <a:solidFill>
            <a:srgbClr val="0088B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9" name="Rectangle 8">
            <a:extLst>
              <a:ext uri="{FF2B5EF4-FFF2-40B4-BE49-F238E27FC236}">
                <a16:creationId xmlns:a16="http://schemas.microsoft.com/office/drawing/2014/main" id="{A4913A96-E4FA-AA3A-84B3-90D81DA3A2CE}"/>
              </a:ext>
            </a:extLst>
          </p:cNvPr>
          <p:cNvSpPr/>
          <p:nvPr/>
        </p:nvSpPr>
        <p:spPr>
          <a:xfrm>
            <a:off x="644801" y="4842933"/>
            <a:ext cx="4303806" cy="867937"/>
          </a:xfrm>
          <a:prstGeom prst="rect">
            <a:avLst/>
          </a:prstGeom>
          <a:solidFill>
            <a:srgbClr val="0088B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5" name="Textplatzhalter 36">
            <a:extLst>
              <a:ext uri="{FF2B5EF4-FFF2-40B4-BE49-F238E27FC236}">
                <a16:creationId xmlns:a16="http://schemas.microsoft.com/office/drawing/2014/main" id="{E7DC6D05-2144-8D9F-1EAE-F0CA3ADBB981}"/>
              </a:ext>
            </a:extLst>
          </p:cNvPr>
          <p:cNvSpPr txBox="1">
            <a:spLocks/>
          </p:cNvSpPr>
          <p:nvPr/>
        </p:nvSpPr>
        <p:spPr>
          <a:xfrm>
            <a:off x="1030784" y="5103362"/>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0088BB"/>
                </a:solidFill>
                <a:latin typeface="Neue Plak Text" panose="020B0804030202020204" pitchFamily="34" charset="0"/>
              </a:rPr>
              <a:t>Errichtung</a:t>
            </a:r>
            <a:r>
              <a:rPr lang="de-DE" b="1" dirty="0">
                <a:solidFill>
                  <a:srgbClr val="0088BB"/>
                </a:solidFill>
                <a:latin typeface="Neue Plak Wide Black" panose="020B0A07030202020204" pitchFamily="34" charset="77"/>
              </a:rPr>
              <a:t> </a:t>
            </a:r>
            <a:endParaRPr lang="de-DE" b="1" dirty="0">
              <a:solidFill>
                <a:srgbClr val="0088BB"/>
              </a:solidFill>
            </a:endParaRPr>
          </a:p>
        </p:txBody>
      </p:sp>
      <p:sp>
        <p:nvSpPr>
          <p:cNvPr id="3" name="Textplatzhalter 36">
            <a:extLst>
              <a:ext uri="{FF2B5EF4-FFF2-40B4-BE49-F238E27FC236}">
                <a16:creationId xmlns:a16="http://schemas.microsoft.com/office/drawing/2014/main" id="{9043726E-4658-19BC-4E27-91E6D129AEC8}"/>
              </a:ext>
            </a:extLst>
          </p:cNvPr>
          <p:cNvSpPr txBox="1">
            <a:spLocks/>
          </p:cNvSpPr>
          <p:nvPr/>
        </p:nvSpPr>
        <p:spPr>
          <a:xfrm>
            <a:off x="1030784" y="4014033"/>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F3972B"/>
                </a:solidFill>
                <a:latin typeface="Neue Plak Text" panose="020B0804030202020204" pitchFamily="34" charset="0"/>
              </a:rPr>
              <a:t>Betrieb</a:t>
            </a:r>
            <a:r>
              <a:rPr lang="de-DE" b="1" dirty="0">
                <a:solidFill>
                  <a:srgbClr val="F3972B"/>
                </a:solidFill>
                <a:latin typeface="Neue Plak Wide Black" panose="020B0A07030202020204" pitchFamily="34" charset="77"/>
              </a:rPr>
              <a:t> </a:t>
            </a:r>
            <a:endParaRPr lang="de-DE" b="1" dirty="0">
              <a:solidFill>
                <a:srgbClr val="F3972B"/>
              </a:solidFill>
            </a:endParaRPr>
          </a:p>
        </p:txBody>
      </p:sp>
      <p:sp>
        <p:nvSpPr>
          <p:cNvPr id="10" name="Textplatzhalter 36">
            <a:extLst>
              <a:ext uri="{FF2B5EF4-FFF2-40B4-BE49-F238E27FC236}">
                <a16:creationId xmlns:a16="http://schemas.microsoft.com/office/drawing/2014/main" id="{D0DE6039-8FA2-4657-EBC8-EFA1F4DCA3B3}"/>
              </a:ext>
            </a:extLst>
          </p:cNvPr>
          <p:cNvSpPr txBox="1">
            <a:spLocks/>
          </p:cNvSpPr>
          <p:nvPr/>
        </p:nvSpPr>
        <p:spPr>
          <a:xfrm>
            <a:off x="1030784" y="3131438"/>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0088BB"/>
                </a:solidFill>
                <a:latin typeface="Neue Plak Text" panose="020B0804030202020204" pitchFamily="34" charset="0"/>
              </a:rPr>
              <a:t>End </a:t>
            </a:r>
            <a:r>
              <a:rPr lang="de-DE" b="1" dirty="0" err="1">
                <a:solidFill>
                  <a:srgbClr val="0088BB"/>
                </a:solidFill>
                <a:latin typeface="Neue Plak Text" panose="020B0804030202020204" pitchFamily="34" charset="0"/>
              </a:rPr>
              <a:t>of</a:t>
            </a:r>
            <a:r>
              <a:rPr lang="de-DE" b="1" dirty="0">
                <a:solidFill>
                  <a:srgbClr val="0088BB"/>
                </a:solidFill>
                <a:latin typeface="Neue Plak Text" panose="020B0804030202020204" pitchFamily="34" charset="0"/>
              </a:rPr>
              <a:t> Life </a:t>
            </a:r>
          </a:p>
        </p:txBody>
      </p:sp>
      <p:sp>
        <p:nvSpPr>
          <p:cNvPr id="11" name="Textplatzhalter 36">
            <a:extLst>
              <a:ext uri="{FF2B5EF4-FFF2-40B4-BE49-F238E27FC236}">
                <a16:creationId xmlns:a16="http://schemas.microsoft.com/office/drawing/2014/main" id="{0B39F4B3-0B42-8E42-92F7-576CD2E83596}"/>
              </a:ext>
            </a:extLst>
          </p:cNvPr>
          <p:cNvSpPr txBox="1">
            <a:spLocks/>
          </p:cNvSpPr>
          <p:nvPr/>
        </p:nvSpPr>
        <p:spPr>
          <a:xfrm>
            <a:off x="617316" y="6225189"/>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chemeClr val="tx1"/>
                </a:solidFill>
                <a:latin typeface="Neue Plak Text" panose="020B0804030202020204" pitchFamily="34" charset="0"/>
              </a:rPr>
              <a:t>Standard </a:t>
            </a:r>
          </a:p>
        </p:txBody>
      </p:sp>
      <p:cxnSp>
        <p:nvCxnSpPr>
          <p:cNvPr id="22" name="Straight Connector 21">
            <a:extLst>
              <a:ext uri="{FF2B5EF4-FFF2-40B4-BE49-F238E27FC236}">
                <a16:creationId xmlns:a16="http://schemas.microsoft.com/office/drawing/2014/main" id="{16F34EC3-58F2-00FD-680A-CA6948DB53F6}"/>
              </a:ext>
            </a:extLst>
          </p:cNvPr>
          <p:cNvCxnSpPr/>
          <p:nvPr/>
        </p:nvCxnSpPr>
        <p:spPr>
          <a:xfrm flipV="1">
            <a:off x="635000" y="4842933"/>
            <a:ext cx="262467" cy="863600"/>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B9387044-464F-5500-42E3-27910A34B77A}"/>
              </a:ext>
            </a:extLst>
          </p:cNvPr>
          <p:cNvCxnSpPr>
            <a:cxnSpLocks/>
          </p:cNvCxnSpPr>
          <p:nvPr/>
        </p:nvCxnSpPr>
        <p:spPr>
          <a:xfrm flipV="1">
            <a:off x="897467" y="3505200"/>
            <a:ext cx="3903133" cy="1337733"/>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492B02F-7F88-BBD5-32F2-1B83AED7D1E1}"/>
              </a:ext>
            </a:extLst>
          </p:cNvPr>
          <p:cNvCxnSpPr>
            <a:cxnSpLocks/>
          </p:cNvCxnSpPr>
          <p:nvPr/>
        </p:nvCxnSpPr>
        <p:spPr>
          <a:xfrm flipV="1">
            <a:off x="4792134" y="3031067"/>
            <a:ext cx="146673" cy="482600"/>
          </a:xfrm>
          <a:prstGeom prst="line">
            <a:avLst/>
          </a:prstGeom>
          <a:ln w="4762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6" name="Action Button: Home 25">
            <a:hlinkClick r:id="" action="ppaction://noaction" highlightClick="1"/>
            <a:extLst>
              <a:ext uri="{FF2B5EF4-FFF2-40B4-BE49-F238E27FC236}">
                <a16:creationId xmlns:a16="http://schemas.microsoft.com/office/drawing/2014/main" id="{65AE5F2A-CD2D-B653-421D-4486F53D9A1B}"/>
              </a:ext>
            </a:extLst>
          </p:cNvPr>
          <p:cNvSpPr/>
          <p:nvPr/>
        </p:nvSpPr>
        <p:spPr>
          <a:xfrm>
            <a:off x="2454718" y="6069039"/>
            <a:ext cx="788629" cy="596348"/>
          </a:xfrm>
          <a:prstGeom prst="actionButtonHom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2" name="Textplatzhalter 2">
            <a:extLst>
              <a:ext uri="{FF2B5EF4-FFF2-40B4-BE49-F238E27FC236}">
                <a16:creationId xmlns:a16="http://schemas.microsoft.com/office/drawing/2014/main" id="{3C251D27-D7C8-6904-FBAF-1551A124E75C}"/>
              </a:ext>
            </a:extLst>
          </p:cNvPr>
          <p:cNvSpPr txBox="1">
            <a:spLocks/>
          </p:cNvSpPr>
          <p:nvPr/>
        </p:nvSpPr>
        <p:spPr>
          <a:xfrm>
            <a:off x="9993091" y="6283068"/>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Natural Building Lab </a:t>
            </a:r>
          </a:p>
        </p:txBody>
      </p:sp>
    </p:spTree>
    <p:custDataLst>
      <p:tags r:id="rId1"/>
    </p:custDataLst>
    <p:extLst>
      <p:ext uri="{BB962C8B-B14F-4D97-AF65-F5344CB8AC3E}">
        <p14:creationId xmlns:p14="http://schemas.microsoft.com/office/powerpoint/2010/main" val="39582751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BD408D-CCC8-E50F-1ED0-302BE784D4D5}"/>
              </a:ext>
            </a:extLst>
          </p:cNvPr>
          <p:cNvSpPr/>
          <p:nvPr/>
        </p:nvSpPr>
        <p:spPr>
          <a:xfrm>
            <a:off x="635000" y="3513667"/>
            <a:ext cx="9797109" cy="1329266"/>
          </a:xfrm>
          <a:prstGeom prst="rect">
            <a:avLst/>
          </a:prstGeom>
          <a:solidFill>
            <a:srgbClr val="F3972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 name="Title 1">
            <a:extLst>
              <a:ext uri="{FF2B5EF4-FFF2-40B4-BE49-F238E27FC236}">
                <a16:creationId xmlns:a16="http://schemas.microsoft.com/office/drawing/2014/main" id="{74C5BBFE-2478-D281-1FEB-57E88A82C9CF}"/>
              </a:ext>
            </a:extLst>
          </p:cNvPr>
          <p:cNvSpPr>
            <a:spLocks noGrp="1"/>
          </p:cNvSpPr>
          <p:nvPr>
            <p:ph type="title"/>
          </p:nvPr>
        </p:nvSpPr>
        <p:spPr/>
        <p:txBody>
          <a:bodyPr/>
          <a:lstStyle/>
          <a:p>
            <a:r>
              <a:rPr lang="de-DE" dirty="0"/>
              <a:t>Betriebsenergie / Graue Energie </a:t>
            </a:r>
            <a:endParaRPr lang="en-DE" dirty="0"/>
          </a:p>
        </p:txBody>
      </p:sp>
      <p:cxnSp>
        <p:nvCxnSpPr>
          <p:cNvPr id="4" name="Straight Connector 3">
            <a:extLst>
              <a:ext uri="{FF2B5EF4-FFF2-40B4-BE49-F238E27FC236}">
                <a16:creationId xmlns:a16="http://schemas.microsoft.com/office/drawing/2014/main" id="{3FC37D32-E923-F2A3-4E6E-E4BDF6801DFA}"/>
              </a:ext>
            </a:extLst>
          </p:cNvPr>
          <p:cNvCxnSpPr/>
          <p:nvPr/>
        </p:nvCxnSpPr>
        <p:spPr>
          <a:xfrm>
            <a:off x="635000" y="2209800"/>
            <a:ext cx="0" cy="3496733"/>
          </a:xfrm>
          <a:prstGeom prst="line">
            <a:avLst/>
          </a:pr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23020FA0-AEA1-EF0D-4D0C-1EF3F5F8698B}"/>
              </a:ext>
            </a:extLst>
          </p:cNvPr>
          <p:cNvCxnSpPr>
            <a:cxnSpLocks/>
          </p:cNvCxnSpPr>
          <p:nvPr/>
        </p:nvCxnSpPr>
        <p:spPr>
          <a:xfrm flipH="1">
            <a:off x="635000" y="5706533"/>
            <a:ext cx="9797111" cy="0"/>
          </a:xfrm>
          <a:prstGeom prst="line">
            <a:avLst/>
          </a:pr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F8147BC-8DD3-06EA-E7B1-10F4A0D03E21}"/>
              </a:ext>
            </a:extLst>
          </p:cNvPr>
          <p:cNvCxnSpPr/>
          <p:nvPr/>
        </p:nvCxnSpPr>
        <p:spPr>
          <a:xfrm flipV="1">
            <a:off x="635000" y="4842933"/>
            <a:ext cx="262467" cy="863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Textplatzhalter 2">
            <a:extLst>
              <a:ext uri="{FF2B5EF4-FFF2-40B4-BE49-F238E27FC236}">
                <a16:creationId xmlns:a16="http://schemas.microsoft.com/office/drawing/2014/main" id="{0755D729-C9B7-BC56-8A4B-72E8E6082859}"/>
              </a:ext>
            </a:extLst>
          </p:cNvPr>
          <p:cNvSpPr txBox="1">
            <a:spLocks/>
          </p:cNvSpPr>
          <p:nvPr/>
        </p:nvSpPr>
        <p:spPr>
          <a:xfrm>
            <a:off x="5147187" y="5753630"/>
            <a:ext cx="547660" cy="6901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dirty="0">
                <a:latin typeface="FreightText Pro Book" panose="02000603060000020004" pitchFamily="50" charset="0"/>
              </a:rPr>
              <a:t>Zeit</a:t>
            </a:r>
          </a:p>
        </p:txBody>
      </p:sp>
      <p:sp>
        <p:nvSpPr>
          <p:cNvPr id="20" name="Textplatzhalter 2">
            <a:extLst>
              <a:ext uri="{FF2B5EF4-FFF2-40B4-BE49-F238E27FC236}">
                <a16:creationId xmlns:a16="http://schemas.microsoft.com/office/drawing/2014/main" id="{3A96A1A0-AC3D-2111-FBD0-5733138108DE}"/>
              </a:ext>
            </a:extLst>
          </p:cNvPr>
          <p:cNvSpPr txBox="1">
            <a:spLocks/>
          </p:cNvSpPr>
          <p:nvPr/>
        </p:nvSpPr>
        <p:spPr>
          <a:xfrm rot="16200000">
            <a:off x="-160348" y="3681028"/>
            <a:ext cx="1292726" cy="2624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dirty="0">
                <a:latin typeface="FreightText Pro Book" panose="02000603060000020004" pitchFamily="50" charset="0"/>
              </a:rPr>
              <a:t>Energiebedarf</a:t>
            </a:r>
          </a:p>
        </p:txBody>
      </p:sp>
      <p:sp>
        <p:nvSpPr>
          <p:cNvPr id="9" name="Rectangle 8">
            <a:extLst>
              <a:ext uri="{FF2B5EF4-FFF2-40B4-BE49-F238E27FC236}">
                <a16:creationId xmlns:a16="http://schemas.microsoft.com/office/drawing/2014/main" id="{A4913A96-E4FA-AA3A-84B3-90D81DA3A2CE}"/>
              </a:ext>
            </a:extLst>
          </p:cNvPr>
          <p:cNvSpPr/>
          <p:nvPr/>
        </p:nvSpPr>
        <p:spPr>
          <a:xfrm>
            <a:off x="644801" y="4842933"/>
            <a:ext cx="9787306" cy="867937"/>
          </a:xfrm>
          <a:prstGeom prst="rect">
            <a:avLst/>
          </a:prstGeom>
          <a:solidFill>
            <a:srgbClr val="0088B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5" name="Textplatzhalter 36">
            <a:extLst>
              <a:ext uri="{FF2B5EF4-FFF2-40B4-BE49-F238E27FC236}">
                <a16:creationId xmlns:a16="http://schemas.microsoft.com/office/drawing/2014/main" id="{E7DC6D05-2144-8D9F-1EAE-F0CA3ADBB981}"/>
              </a:ext>
            </a:extLst>
          </p:cNvPr>
          <p:cNvSpPr txBox="1">
            <a:spLocks/>
          </p:cNvSpPr>
          <p:nvPr/>
        </p:nvSpPr>
        <p:spPr>
          <a:xfrm>
            <a:off x="1030784" y="5103362"/>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0088BB"/>
                </a:solidFill>
                <a:latin typeface="Neue Plak Text" panose="020B0804030202020204" pitchFamily="34" charset="0"/>
              </a:rPr>
              <a:t>Errichtung</a:t>
            </a:r>
            <a:r>
              <a:rPr lang="de-DE" b="1" dirty="0">
                <a:solidFill>
                  <a:srgbClr val="0088BB"/>
                </a:solidFill>
                <a:latin typeface="Neue Plak Wide Black" panose="020B0A07030202020204" pitchFamily="34" charset="77"/>
              </a:rPr>
              <a:t> </a:t>
            </a:r>
            <a:endParaRPr lang="de-DE" b="1" dirty="0">
              <a:solidFill>
                <a:srgbClr val="0088BB"/>
              </a:solidFill>
            </a:endParaRPr>
          </a:p>
        </p:txBody>
      </p:sp>
      <p:sp>
        <p:nvSpPr>
          <p:cNvPr id="3" name="Textplatzhalter 36">
            <a:extLst>
              <a:ext uri="{FF2B5EF4-FFF2-40B4-BE49-F238E27FC236}">
                <a16:creationId xmlns:a16="http://schemas.microsoft.com/office/drawing/2014/main" id="{9043726E-4658-19BC-4E27-91E6D129AEC8}"/>
              </a:ext>
            </a:extLst>
          </p:cNvPr>
          <p:cNvSpPr txBox="1">
            <a:spLocks/>
          </p:cNvSpPr>
          <p:nvPr/>
        </p:nvSpPr>
        <p:spPr>
          <a:xfrm>
            <a:off x="1030784" y="4014033"/>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F3972B"/>
                </a:solidFill>
                <a:latin typeface="Neue Plak Text" panose="020B0804030202020204" pitchFamily="34" charset="0"/>
              </a:rPr>
              <a:t>Betrieb</a:t>
            </a:r>
            <a:r>
              <a:rPr lang="de-DE" b="1" dirty="0">
                <a:solidFill>
                  <a:srgbClr val="F3972B"/>
                </a:solidFill>
                <a:latin typeface="Neue Plak Wide Black" panose="020B0A07030202020204" pitchFamily="34" charset="77"/>
              </a:rPr>
              <a:t> </a:t>
            </a:r>
            <a:endParaRPr lang="de-DE" b="1" dirty="0">
              <a:solidFill>
                <a:srgbClr val="F3972B"/>
              </a:solidFill>
            </a:endParaRPr>
          </a:p>
        </p:txBody>
      </p:sp>
      <p:sp>
        <p:nvSpPr>
          <p:cNvPr id="11" name="Textplatzhalter 36">
            <a:extLst>
              <a:ext uri="{FF2B5EF4-FFF2-40B4-BE49-F238E27FC236}">
                <a16:creationId xmlns:a16="http://schemas.microsoft.com/office/drawing/2014/main" id="{0B39F4B3-0B42-8E42-92F7-576CD2E83596}"/>
              </a:ext>
            </a:extLst>
          </p:cNvPr>
          <p:cNvSpPr txBox="1">
            <a:spLocks/>
          </p:cNvSpPr>
          <p:nvPr/>
        </p:nvSpPr>
        <p:spPr>
          <a:xfrm>
            <a:off x="617316" y="6225189"/>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chemeClr val="tx1"/>
                </a:solidFill>
                <a:latin typeface="Neue Plak Text" panose="020B0804030202020204" pitchFamily="34" charset="0"/>
              </a:rPr>
              <a:t>Standard</a:t>
            </a:r>
            <a:r>
              <a:rPr lang="de-DE" b="1" dirty="0">
                <a:latin typeface="Neue Plak Wide Black" panose="020B0A07030202020204" pitchFamily="34" charset="77"/>
              </a:rPr>
              <a:t> </a:t>
            </a:r>
            <a:endParaRPr lang="de-DE" b="1" dirty="0"/>
          </a:p>
        </p:txBody>
      </p:sp>
      <p:cxnSp>
        <p:nvCxnSpPr>
          <p:cNvPr id="22" name="Straight Connector 21">
            <a:extLst>
              <a:ext uri="{FF2B5EF4-FFF2-40B4-BE49-F238E27FC236}">
                <a16:creationId xmlns:a16="http://schemas.microsoft.com/office/drawing/2014/main" id="{16F34EC3-58F2-00FD-680A-CA6948DB53F6}"/>
              </a:ext>
            </a:extLst>
          </p:cNvPr>
          <p:cNvCxnSpPr/>
          <p:nvPr/>
        </p:nvCxnSpPr>
        <p:spPr>
          <a:xfrm flipV="1">
            <a:off x="635000" y="4842933"/>
            <a:ext cx="262467" cy="863600"/>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B9387044-464F-5500-42E3-27910A34B77A}"/>
              </a:ext>
            </a:extLst>
          </p:cNvPr>
          <p:cNvCxnSpPr>
            <a:cxnSpLocks/>
          </p:cNvCxnSpPr>
          <p:nvPr/>
        </p:nvCxnSpPr>
        <p:spPr>
          <a:xfrm flipV="1">
            <a:off x="897467" y="3974996"/>
            <a:ext cx="2545448" cy="867937"/>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492B02F-7F88-BBD5-32F2-1B83AED7D1E1}"/>
              </a:ext>
            </a:extLst>
          </p:cNvPr>
          <p:cNvCxnSpPr>
            <a:cxnSpLocks/>
          </p:cNvCxnSpPr>
          <p:nvPr/>
        </p:nvCxnSpPr>
        <p:spPr>
          <a:xfrm flipV="1">
            <a:off x="3442915" y="3544907"/>
            <a:ext cx="6989192" cy="430089"/>
          </a:xfrm>
          <a:prstGeom prst="line">
            <a:avLst/>
          </a:prstGeom>
          <a:ln w="4762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6" name="Action Button: Home 25">
            <a:hlinkClick r:id="" action="ppaction://noaction" highlightClick="1"/>
            <a:extLst>
              <a:ext uri="{FF2B5EF4-FFF2-40B4-BE49-F238E27FC236}">
                <a16:creationId xmlns:a16="http://schemas.microsoft.com/office/drawing/2014/main" id="{65AE5F2A-CD2D-B653-421D-4486F53D9A1B}"/>
              </a:ext>
            </a:extLst>
          </p:cNvPr>
          <p:cNvSpPr/>
          <p:nvPr/>
        </p:nvSpPr>
        <p:spPr>
          <a:xfrm>
            <a:off x="2081299" y="6068547"/>
            <a:ext cx="788629" cy="596348"/>
          </a:xfrm>
          <a:prstGeom prst="actionButtonHom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9" name="Textplatzhalter 36">
            <a:extLst>
              <a:ext uri="{FF2B5EF4-FFF2-40B4-BE49-F238E27FC236}">
                <a16:creationId xmlns:a16="http://schemas.microsoft.com/office/drawing/2014/main" id="{E0E95F16-F083-71E0-2E98-D46339248383}"/>
              </a:ext>
            </a:extLst>
          </p:cNvPr>
          <p:cNvSpPr txBox="1">
            <a:spLocks/>
          </p:cNvSpPr>
          <p:nvPr/>
        </p:nvSpPr>
        <p:spPr>
          <a:xfrm>
            <a:off x="2946400" y="6225189"/>
            <a:ext cx="3343700"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chemeClr val="tx1"/>
                </a:solidFill>
                <a:latin typeface="Neue Plak Text" panose="020B0804030202020204" pitchFamily="34" charset="0"/>
              </a:rPr>
              <a:t>+ Energetische Sanierung </a:t>
            </a:r>
          </a:p>
        </p:txBody>
      </p:sp>
      <p:grpSp>
        <p:nvGrpSpPr>
          <p:cNvPr id="10" name="Gruppieren 9">
            <a:extLst>
              <a:ext uri="{FF2B5EF4-FFF2-40B4-BE49-F238E27FC236}">
                <a16:creationId xmlns:a16="http://schemas.microsoft.com/office/drawing/2014/main" id="{3E5D1A2B-0DB1-E641-A6F9-D20143CCF668}"/>
              </a:ext>
            </a:extLst>
          </p:cNvPr>
          <p:cNvGrpSpPr/>
          <p:nvPr/>
        </p:nvGrpSpPr>
        <p:grpSpPr>
          <a:xfrm>
            <a:off x="5930573" y="5917661"/>
            <a:ext cx="871998" cy="744645"/>
            <a:chOff x="6034004" y="5891917"/>
            <a:chExt cx="871998" cy="744645"/>
          </a:xfrm>
        </p:grpSpPr>
        <p:sp>
          <p:nvSpPr>
            <p:cNvPr id="30" name="Action Button: Home 29">
              <a:hlinkClick r:id="" action="ppaction://noaction" highlightClick="1"/>
              <a:extLst>
                <a:ext uri="{FF2B5EF4-FFF2-40B4-BE49-F238E27FC236}">
                  <a16:creationId xmlns:a16="http://schemas.microsoft.com/office/drawing/2014/main" id="{0B15A677-7DA4-5E9C-DDAF-37E43A468247}"/>
                </a:ext>
              </a:extLst>
            </p:cNvPr>
            <p:cNvSpPr/>
            <p:nvPr/>
          </p:nvSpPr>
          <p:spPr>
            <a:xfrm>
              <a:off x="6034004" y="6040214"/>
              <a:ext cx="788629" cy="596348"/>
            </a:xfrm>
            <a:prstGeom prst="actionButtonHom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31" name="Straight Connector 30">
              <a:extLst>
                <a:ext uri="{FF2B5EF4-FFF2-40B4-BE49-F238E27FC236}">
                  <a16:creationId xmlns:a16="http://schemas.microsoft.com/office/drawing/2014/main" id="{820C8D07-2407-6F50-D11F-0A7F238AE9A4}"/>
                </a:ext>
              </a:extLst>
            </p:cNvPr>
            <p:cNvCxnSpPr/>
            <p:nvPr/>
          </p:nvCxnSpPr>
          <p:spPr>
            <a:xfrm flipV="1">
              <a:off x="6743121" y="6054798"/>
              <a:ext cx="0" cy="515336"/>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D45D48EB-52DA-B10E-1C98-D564608773B9}"/>
                </a:ext>
              </a:extLst>
            </p:cNvPr>
            <p:cNvCxnSpPr/>
            <p:nvPr/>
          </p:nvCxnSpPr>
          <p:spPr>
            <a:xfrm flipV="1">
              <a:off x="6743121" y="5891917"/>
              <a:ext cx="162881" cy="162881"/>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72D64394-C15A-33DC-EB90-82D2B6696BD4}"/>
                </a:ext>
              </a:extLst>
            </p:cNvPr>
            <p:cNvCxnSpPr>
              <a:cxnSpLocks/>
            </p:cNvCxnSpPr>
            <p:nvPr/>
          </p:nvCxnSpPr>
          <p:spPr>
            <a:xfrm flipH="1" flipV="1">
              <a:off x="6743121" y="6054798"/>
              <a:ext cx="152400"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CE098E59-9BC3-442C-6386-D810D2744C78}"/>
                </a:ext>
              </a:extLst>
            </p:cNvPr>
            <p:cNvCxnSpPr>
              <a:cxnSpLocks/>
            </p:cNvCxnSpPr>
            <p:nvPr/>
          </p:nvCxnSpPr>
          <p:spPr>
            <a:xfrm flipH="1" flipV="1">
              <a:off x="6560241" y="6040214"/>
              <a:ext cx="192157" cy="31811"/>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107AEB9E-82EE-CC95-5F7A-92EC412238DA}"/>
                </a:ext>
              </a:extLst>
            </p:cNvPr>
            <p:cNvCxnSpPr>
              <a:cxnSpLocks/>
            </p:cNvCxnSpPr>
            <p:nvPr/>
          </p:nvCxnSpPr>
          <p:spPr>
            <a:xfrm flipV="1">
              <a:off x="6219768" y="6117311"/>
              <a:ext cx="178179" cy="184975"/>
            </a:xfrm>
            <a:prstGeom prst="line">
              <a:avLst/>
            </a:prstGeom>
          </p:spPr>
          <p:style>
            <a:lnRef idx="2">
              <a:schemeClr val="accent1"/>
            </a:lnRef>
            <a:fillRef idx="0">
              <a:schemeClr val="accent1"/>
            </a:fillRef>
            <a:effectRef idx="1">
              <a:schemeClr val="accent1"/>
            </a:effectRef>
            <a:fontRef idx="minor">
              <a:schemeClr val="tx1"/>
            </a:fontRef>
          </p:style>
        </p:cxnSp>
        <p:sp>
          <p:nvSpPr>
            <p:cNvPr id="36" name="Sun 35">
              <a:extLst>
                <a:ext uri="{FF2B5EF4-FFF2-40B4-BE49-F238E27FC236}">
                  <a16:creationId xmlns:a16="http://schemas.microsoft.com/office/drawing/2014/main" id="{914F4477-0BFC-867C-B610-45937F3088B1}"/>
                </a:ext>
              </a:extLst>
            </p:cNvPr>
            <p:cNvSpPr/>
            <p:nvPr/>
          </p:nvSpPr>
          <p:spPr>
            <a:xfrm>
              <a:off x="6058978" y="5980689"/>
              <a:ext cx="150309" cy="150309"/>
            </a:xfrm>
            <a:prstGeom prst="su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grpSp>
      <p:sp>
        <p:nvSpPr>
          <p:cNvPr id="37" name="Textplatzhalter 36">
            <a:extLst>
              <a:ext uri="{FF2B5EF4-FFF2-40B4-BE49-F238E27FC236}">
                <a16:creationId xmlns:a16="http://schemas.microsoft.com/office/drawing/2014/main" id="{96AA9ECC-D7E9-ACC9-3831-E6CF9409DB9D}"/>
              </a:ext>
            </a:extLst>
          </p:cNvPr>
          <p:cNvSpPr txBox="1">
            <a:spLocks/>
          </p:cNvSpPr>
          <p:nvPr/>
        </p:nvSpPr>
        <p:spPr>
          <a:xfrm>
            <a:off x="3010659" y="3544907"/>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F3972B"/>
                </a:solidFill>
                <a:latin typeface="Neue Plak Text" panose="020B0804030202020204" pitchFamily="34" charset="0"/>
              </a:rPr>
              <a:t>Sanierung</a:t>
            </a:r>
            <a:r>
              <a:rPr lang="de-DE" b="1" dirty="0">
                <a:solidFill>
                  <a:srgbClr val="F3972B"/>
                </a:solidFill>
                <a:latin typeface="Neue Plak Wide Black" panose="020B0A07030202020204" pitchFamily="34" charset="77"/>
              </a:rPr>
              <a:t> </a:t>
            </a:r>
            <a:endParaRPr lang="de-DE" b="1" dirty="0">
              <a:solidFill>
                <a:srgbClr val="F3972B"/>
              </a:solidFill>
            </a:endParaRPr>
          </a:p>
        </p:txBody>
      </p:sp>
      <p:sp>
        <p:nvSpPr>
          <p:cNvPr id="8" name="Textplatzhalter 2">
            <a:extLst>
              <a:ext uri="{FF2B5EF4-FFF2-40B4-BE49-F238E27FC236}">
                <a16:creationId xmlns:a16="http://schemas.microsoft.com/office/drawing/2014/main" id="{226ADD1E-4298-B7A5-A8FE-4097DA299ECF}"/>
              </a:ext>
            </a:extLst>
          </p:cNvPr>
          <p:cNvSpPr txBox="1">
            <a:spLocks/>
          </p:cNvSpPr>
          <p:nvPr/>
        </p:nvSpPr>
        <p:spPr>
          <a:xfrm>
            <a:off x="9993091" y="6283068"/>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Natural Building Lab </a:t>
            </a:r>
          </a:p>
        </p:txBody>
      </p:sp>
    </p:spTree>
    <p:custDataLst>
      <p:tags r:id="rId1"/>
    </p:custDataLst>
    <p:extLst>
      <p:ext uri="{BB962C8B-B14F-4D97-AF65-F5344CB8AC3E}">
        <p14:creationId xmlns:p14="http://schemas.microsoft.com/office/powerpoint/2010/main" val="7353216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912B227-9B13-1763-C08D-CF385B55CA0D}"/>
              </a:ext>
            </a:extLst>
          </p:cNvPr>
          <p:cNvSpPr>
            <a:spLocks noGrp="1"/>
          </p:cNvSpPr>
          <p:nvPr>
            <p:ph type="body" sz="quarter" idx="11"/>
          </p:nvPr>
        </p:nvSpPr>
        <p:spPr/>
        <p:txBody>
          <a:bodyPr/>
          <a:lstStyle/>
          <a:p>
            <a:r>
              <a:rPr lang="de-DE" dirty="0"/>
              <a:t>Welche Handlungsoptionen bestehen in Ihren Gewerken?</a:t>
            </a:r>
          </a:p>
        </p:txBody>
      </p:sp>
    </p:spTree>
    <p:custDataLst>
      <p:tags r:id="rId1"/>
    </p:custDataLst>
    <p:extLst>
      <p:ext uri="{BB962C8B-B14F-4D97-AF65-F5344CB8AC3E}">
        <p14:creationId xmlns:p14="http://schemas.microsoft.com/office/powerpoint/2010/main" val="10256658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A9126-5D68-68F6-9AFA-F2DBF80F17F0}"/>
              </a:ext>
            </a:extLst>
          </p:cNvPr>
          <p:cNvSpPr>
            <a:spLocks noGrp="1"/>
          </p:cNvSpPr>
          <p:nvPr>
            <p:ph type="title"/>
          </p:nvPr>
        </p:nvSpPr>
        <p:spPr/>
        <p:txBody>
          <a:bodyPr>
            <a:noAutofit/>
          </a:bodyPr>
          <a:lstStyle/>
          <a:p>
            <a:r>
              <a:rPr lang="de-DE" dirty="0"/>
              <a:t>Phase B: Strategie Gebäude Erhalten</a:t>
            </a:r>
          </a:p>
        </p:txBody>
      </p:sp>
      <p:sp>
        <p:nvSpPr>
          <p:cNvPr id="4" name="Textplatzhalter 3">
            <a:extLst>
              <a:ext uri="{FF2B5EF4-FFF2-40B4-BE49-F238E27FC236}">
                <a16:creationId xmlns:a16="http://schemas.microsoft.com/office/drawing/2014/main" id="{F3EAAC20-5339-77E5-9F0C-ABE27139F855}"/>
              </a:ext>
            </a:extLst>
          </p:cNvPr>
          <p:cNvSpPr>
            <a:spLocks noGrp="1"/>
          </p:cNvSpPr>
          <p:nvPr>
            <p:ph type="body" sz="quarter" idx="12"/>
          </p:nvPr>
        </p:nvSpPr>
        <p:spPr>
          <a:xfrm>
            <a:off x="505250" y="2368080"/>
            <a:ext cx="6643062" cy="4380489"/>
          </a:xfrm>
        </p:spPr>
        <p:txBody>
          <a:bodyPr>
            <a:normAutofit/>
          </a:bodyPr>
          <a:lstStyle/>
          <a:p>
            <a:pPr marL="0" indent="0">
              <a:buNone/>
            </a:pPr>
            <a:r>
              <a:rPr lang="de-DE" sz="2400" dirty="0"/>
              <a:t>Verwaltungsgebäude Tierpark, 2019</a:t>
            </a:r>
            <a:br>
              <a:rPr lang="de-DE" sz="2400" dirty="0"/>
            </a:br>
            <a:r>
              <a:rPr lang="de-DE" sz="2400" dirty="0"/>
              <a:t>ZRS Architekten Ingenieure</a:t>
            </a:r>
          </a:p>
          <a:p>
            <a:r>
              <a:rPr lang="de-DE" sz="2400" dirty="0"/>
              <a:t>DDR-Skelettbau aus 1960er</a:t>
            </a:r>
          </a:p>
          <a:p>
            <a:r>
              <a:rPr lang="de-DE" sz="2400" dirty="0"/>
              <a:t>Bestehende Fassade vollständig zurückgebaut und gegen eine neue Wandkonstruktion in Holztafelbauweise mit hinterlüfteter Fassade und Zellulosedämmung ersetzt.</a:t>
            </a:r>
          </a:p>
        </p:txBody>
      </p:sp>
      <p:pic>
        <p:nvPicPr>
          <p:cNvPr id="6" name="Picture 10">
            <a:extLst>
              <a:ext uri="{FF2B5EF4-FFF2-40B4-BE49-F238E27FC236}">
                <a16:creationId xmlns:a16="http://schemas.microsoft.com/office/drawing/2014/main" id="{83DFDB68-7E56-2ED7-C5BC-6A3314E78607}"/>
              </a:ext>
            </a:extLst>
          </p:cNvPr>
          <p:cNvPicPr>
            <a:picLocks noGrp="1" noChangeAspect="1"/>
          </p:cNvPicPr>
          <p:nvPr>
            <p:ph type="pic" sz="quarter" idx="13"/>
          </p:nvPr>
        </p:nvPicPr>
        <p:blipFill rotWithShape="1">
          <a:blip r:embed="rId4" cstate="email">
            <a:extLst>
              <a:ext uri="{28A0092B-C50C-407E-A947-70E740481C1C}">
                <a14:useLocalDpi xmlns:a14="http://schemas.microsoft.com/office/drawing/2010/main"/>
              </a:ext>
            </a:extLst>
          </a:blip>
          <a:srcRect/>
          <a:stretch/>
        </p:blipFill>
        <p:spPr>
          <a:prstGeom prst="rect">
            <a:avLst/>
          </a:prstGeom>
        </p:spPr>
      </p:pic>
      <p:sp>
        <p:nvSpPr>
          <p:cNvPr id="3" name="Textplatzhalter 2">
            <a:extLst>
              <a:ext uri="{FF2B5EF4-FFF2-40B4-BE49-F238E27FC236}">
                <a16:creationId xmlns:a16="http://schemas.microsoft.com/office/drawing/2014/main" id="{667FDFCB-CB18-1722-2CB3-86769D8DB091}"/>
              </a:ext>
            </a:extLst>
          </p:cNvPr>
          <p:cNvSpPr txBox="1">
            <a:spLocks/>
          </p:cNvSpPr>
          <p:nvPr/>
        </p:nvSpPr>
        <p:spPr>
          <a:xfrm>
            <a:off x="8374566" y="6283068"/>
            <a:ext cx="3410655"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1"/>
                </a:solidFill>
                <a:latin typeface="FreightText Pro Book" panose="02000603060000020004" pitchFamily="50" charset="0"/>
              </a:rPr>
              <a:t>© ZRS-Architekten / Matthew Crabbe</a:t>
            </a:r>
          </a:p>
          <a:p>
            <a:pPr marL="0" indent="0" algn="r">
              <a:buNone/>
            </a:pPr>
            <a:r>
              <a:rPr lang="de-DE" sz="1200" dirty="0">
                <a:solidFill>
                  <a:schemeClr val="bg1"/>
                </a:solidFill>
                <a:latin typeface="FreightText Pro Book" panose="02000603060000020004" pitchFamily="50" charset="0"/>
              </a:rPr>
              <a:t>Tierpark Berlin-Friedrichsfelde </a:t>
            </a:r>
          </a:p>
        </p:txBody>
      </p:sp>
    </p:spTree>
    <p:custDataLst>
      <p:tags r:id="rId1"/>
    </p:custDataLst>
    <p:extLst>
      <p:ext uri="{BB962C8B-B14F-4D97-AF65-F5344CB8AC3E}">
        <p14:creationId xmlns:p14="http://schemas.microsoft.com/office/powerpoint/2010/main" val="24855226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A9126-5D68-68F6-9AFA-F2DBF80F17F0}"/>
              </a:ext>
            </a:extLst>
          </p:cNvPr>
          <p:cNvSpPr>
            <a:spLocks noGrp="1"/>
          </p:cNvSpPr>
          <p:nvPr>
            <p:ph type="title"/>
          </p:nvPr>
        </p:nvSpPr>
        <p:spPr/>
        <p:txBody>
          <a:bodyPr>
            <a:noAutofit/>
          </a:bodyPr>
          <a:lstStyle/>
          <a:p>
            <a:r>
              <a:rPr lang="de-DE" dirty="0"/>
              <a:t>Verwaltungsgebäude Tierpark</a:t>
            </a:r>
            <a:br>
              <a:rPr lang="de-DE" dirty="0"/>
            </a:br>
            <a:r>
              <a:rPr lang="de-DE" dirty="0"/>
              <a:t>Vorher/Nachher</a:t>
            </a:r>
          </a:p>
        </p:txBody>
      </p:sp>
      <p:pic>
        <p:nvPicPr>
          <p:cNvPr id="9" name="Picture 8">
            <a:extLst>
              <a:ext uri="{FF2B5EF4-FFF2-40B4-BE49-F238E27FC236}">
                <a16:creationId xmlns:a16="http://schemas.microsoft.com/office/drawing/2014/main" id="{B2BAD62E-C904-7546-46DB-0F169305BBF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0270" y="2237457"/>
            <a:ext cx="5380872" cy="3730487"/>
          </a:xfrm>
          <a:prstGeom prst="rect">
            <a:avLst/>
          </a:prstGeom>
        </p:spPr>
      </p:pic>
      <p:pic>
        <p:nvPicPr>
          <p:cNvPr id="11" name="Picture 10">
            <a:extLst>
              <a:ext uri="{FF2B5EF4-FFF2-40B4-BE49-F238E27FC236}">
                <a16:creationId xmlns:a16="http://schemas.microsoft.com/office/drawing/2014/main" id="{2CB1A7E2-8B1A-3E31-01EB-B4D267784F7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6000" y="2174507"/>
            <a:ext cx="5595731" cy="3793437"/>
          </a:xfrm>
          <a:prstGeom prst="rect">
            <a:avLst/>
          </a:prstGeom>
        </p:spPr>
      </p:pic>
      <p:sp>
        <p:nvSpPr>
          <p:cNvPr id="3" name="Textplatzhalter 2">
            <a:extLst>
              <a:ext uri="{FF2B5EF4-FFF2-40B4-BE49-F238E27FC236}">
                <a16:creationId xmlns:a16="http://schemas.microsoft.com/office/drawing/2014/main" id="{07E12EA2-E795-C448-2A38-223A95EA296B}"/>
              </a:ext>
            </a:extLst>
          </p:cNvPr>
          <p:cNvSpPr txBox="1">
            <a:spLocks/>
          </p:cNvSpPr>
          <p:nvPr/>
        </p:nvSpPr>
        <p:spPr>
          <a:xfrm>
            <a:off x="9026013" y="6283068"/>
            <a:ext cx="2759208"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ZRS-Architekten / Matthew Crabbe</a:t>
            </a:r>
          </a:p>
        </p:txBody>
      </p:sp>
    </p:spTree>
    <p:custDataLst>
      <p:tags r:id="rId1"/>
    </p:custDataLst>
    <p:extLst>
      <p:ext uri="{BB962C8B-B14F-4D97-AF65-F5344CB8AC3E}">
        <p14:creationId xmlns:p14="http://schemas.microsoft.com/office/powerpoint/2010/main" val="139488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912B227-9B13-1763-C08D-CF385B55CA0D}"/>
              </a:ext>
            </a:extLst>
          </p:cNvPr>
          <p:cNvSpPr>
            <a:spLocks noGrp="1" noRot="1" noMove="1" noResize="1" noEditPoints="1" noAdjustHandles="1" noChangeArrowheads="1" noChangeShapeType="1"/>
          </p:cNvSpPr>
          <p:nvPr>
            <p:ph type="body" sz="quarter" idx="11"/>
          </p:nvPr>
        </p:nvSpPr>
        <p:spPr>
          <a:xfrm>
            <a:off x="1883569" y="2406650"/>
            <a:ext cx="8424862" cy="2368550"/>
          </a:xfrm>
        </p:spPr>
        <p:txBody>
          <a:bodyPr/>
          <a:lstStyle/>
          <a:p>
            <a:r>
              <a:rPr lang="de-DE" dirty="0"/>
              <a:t>Wie lange wird  ein Gebäude genutzt…? </a:t>
            </a:r>
          </a:p>
        </p:txBody>
      </p:sp>
    </p:spTree>
    <p:custDataLst>
      <p:tags r:id="rId1"/>
    </p:custDataLst>
    <p:extLst>
      <p:ext uri="{BB962C8B-B14F-4D97-AF65-F5344CB8AC3E}">
        <p14:creationId xmlns:p14="http://schemas.microsoft.com/office/powerpoint/2010/main" val="7876991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2BAD62E-C904-7546-46DB-0F169305BBFB}"/>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95139" y="2628090"/>
            <a:ext cx="4750453" cy="3562840"/>
          </a:xfrm>
          <a:prstGeom prst="rect">
            <a:avLst/>
          </a:prstGeom>
        </p:spPr>
      </p:pic>
      <p:pic>
        <p:nvPicPr>
          <p:cNvPr id="11" name="Picture 10">
            <a:extLst>
              <a:ext uri="{FF2B5EF4-FFF2-40B4-BE49-F238E27FC236}">
                <a16:creationId xmlns:a16="http://schemas.microsoft.com/office/drawing/2014/main" id="{2CB1A7E2-8B1A-3E31-01EB-B4D267784F7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915934" y="2628090"/>
            <a:ext cx="5775797" cy="3563770"/>
          </a:xfrm>
          <a:prstGeom prst="rect">
            <a:avLst/>
          </a:prstGeom>
        </p:spPr>
      </p:pic>
      <p:sp>
        <p:nvSpPr>
          <p:cNvPr id="7" name="Titel 1">
            <a:extLst>
              <a:ext uri="{FF2B5EF4-FFF2-40B4-BE49-F238E27FC236}">
                <a16:creationId xmlns:a16="http://schemas.microsoft.com/office/drawing/2014/main" id="{D8844E47-1BBC-FA68-0400-D968435436E2}"/>
              </a:ext>
            </a:extLst>
          </p:cNvPr>
          <p:cNvSpPr txBox="1">
            <a:spLocks/>
          </p:cNvSpPr>
          <p:nvPr/>
        </p:nvSpPr>
        <p:spPr>
          <a:xfrm>
            <a:off x="500269" y="1145716"/>
            <a:ext cx="10921264" cy="247716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rgbClr val="182952"/>
                </a:solidFill>
                <a:latin typeface="Neue Plak Wide Black" panose="020B0A07030202020204" pitchFamily="34" charset="0"/>
                <a:ea typeface="+mj-ea"/>
                <a:cs typeface="+mj-cs"/>
              </a:defRPr>
            </a:lvl1pPr>
          </a:lstStyle>
          <a:p>
            <a:r>
              <a:rPr lang="de-DE" dirty="0"/>
              <a:t>Verwaltungsgebäude Tierpark</a:t>
            </a:r>
            <a:br>
              <a:rPr lang="de-DE" dirty="0"/>
            </a:br>
            <a:r>
              <a:rPr lang="de-DE" dirty="0"/>
              <a:t>Vorgefertigte Fassade auf 60er Jahre Betonskelett</a:t>
            </a:r>
          </a:p>
        </p:txBody>
      </p:sp>
      <p:sp>
        <p:nvSpPr>
          <p:cNvPr id="3" name="Textplatzhalter 2">
            <a:extLst>
              <a:ext uri="{FF2B5EF4-FFF2-40B4-BE49-F238E27FC236}">
                <a16:creationId xmlns:a16="http://schemas.microsoft.com/office/drawing/2014/main" id="{1F405F0B-A7E2-8751-FCF6-66D4EF0F296F}"/>
              </a:ext>
            </a:extLst>
          </p:cNvPr>
          <p:cNvSpPr txBox="1">
            <a:spLocks/>
          </p:cNvSpPr>
          <p:nvPr/>
        </p:nvSpPr>
        <p:spPr>
          <a:xfrm>
            <a:off x="9026013" y="6283068"/>
            <a:ext cx="2759208"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ZRS-Architekten</a:t>
            </a:r>
          </a:p>
        </p:txBody>
      </p:sp>
    </p:spTree>
    <p:custDataLst>
      <p:tags r:id="rId1"/>
    </p:custDataLst>
    <p:extLst>
      <p:ext uri="{BB962C8B-B14F-4D97-AF65-F5344CB8AC3E}">
        <p14:creationId xmlns:p14="http://schemas.microsoft.com/office/powerpoint/2010/main" val="962947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A9126-5D68-68F6-9AFA-F2DBF80F17F0}"/>
              </a:ext>
            </a:extLst>
          </p:cNvPr>
          <p:cNvSpPr>
            <a:spLocks noGrp="1"/>
          </p:cNvSpPr>
          <p:nvPr>
            <p:ph type="title"/>
          </p:nvPr>
        </p:nvSpPr>
        <p:spPr/>
        <p:txBody>
          <a:bodyPr>
            <a:noAutofit/>
          </a:bodyPr>
          <a:lstStyle/>
          <a:p>
            <a:r>
              <a:rPr lang="de-DE" dirty="0"/>
              <a:t>Phase B: Umnutzbarkeit/</a:t>
            </a:r>
            <a:r>
              <a:rPr lang="de-DE" dirty="0" err="1"/>
              <a:t>Anpass</a:t>
            </a:r>
            <a:r>
              <a:rPr lang="de-DE" dirty="0"/>
              <a:t>-barkeit in der Planung</a:t>
            </a:r>
          </a:p>
        </p:txBody>
      </p:sp>
      <p:sp>
        <p:nvSpPr>
          <p:cNvPr id="4" name="Textplatzhalter 3">
            <a:extLst>
              <a:ext uri="{FF2B5EF4-FFF2-40B4-BE49-F238E27FC236}">
                <a16:creationId xmlns:a16="http://schemas.microsoft.com/office/drawing/2014/main" id="{651C1E94-8ECA-071F-6FD2-DE25E00199A8}"/>
              </a:ext>
            </a:extLst>
          </p:cNvPr>
          <p:cNvSpPr>
            <a:spLocks noGrp="1"/>
          </p:cNvSpPr>
          <p:nvPr>
            <p:ph type="body" sz="quarter" idx="12"/>
          </p:nvPr>
        </p:nvSpPr>
        <p:spPr>
          <a:xfrm>
            <a:off x="505250" y="2804015"/>
            <a:ext cx="6643062" cy="4380489"/>
          </a:xfrm>
        </p:spPr>
        <p:txBody>
          <a:bodyPr/>
          <a:lstStyle/>
          <a:p>
            <a:pPr marL="0" indent="0">
              <a:buNone/>
            </a:pPr>
            <a:r>
              <a:rPr lang="de-DE" dirty="0"/>
              <a:t>Woodscraper, 2024 - Wolfsburg</a:t>
            </a:r>
            <a:br>
              <a:rPr lang="de-DE" dirty="0"/>
            </a:br>
            <a:r>
              <a:rPr lang="de-DE" dirty="0"/>
              <a:t>Partner + Partner Architekten mit Begleitforschung von NBL</a:t>
            </a:r>
          </a:p>
          <a:p>
            <a:r>
              <a:rPr lang="de-DE" dirty="0"/>
              <a:t>Kreislauffähiges Wohnhochaus in Holzbauweise</a:t>
            </a:r>
          </a:p>
          <a:p>
            <a:r>
              <a:rPr lang="de-DE" dirty="0"/>
              <a:t>Flexibles Gebäuderaster</a:t>
            </a:r>
          </a:p>
          <a:p>
            <a:r>
              <a:rPr lang="de-DE" dirty="0"/>
              <a:t>Vorhaltung Öffnungen</a:t>
            </a:r>
          </a:p>
          <a:p>
            <a:r>
              <a:rPr lang="de-DE" dirty="0"/>
              <a:t>Schallentkopplung angelegt</a:t>
            </a:r>
          </a:p>
          <a:p>
            <a:endParaRPr lang="de-DE" dirty="0"/>
          </a:p>
        </p:txBody>
      </p:sp>
      <p:pic>
        <p:nvPicPr>
          <p:cNvPr id="8" name="Picture 9">
            <a:extLst>
              <a:ext uri="{FF2B5EF4-FFF2-40B4-BE49-F238E27FC236}">
                <a16:creationId xmlns:a16="http://schemas.microsoft.com/office/drawing/2014/main" id="{A8F1793E-8E0E-E8BA-3ED4-3642EA7D44B5}"/>
              </a:ext>
            </a:extLst>
          </p:cNvPr>
          <p:cNvPicPr>
            <a:picLocks noGrp="1" noChangeAspect="1"/>
          </p:cNvPicPr>
          <p:nvPr>
            <p:ph type="pic" sz="quarter" idx="13"/>
          </p:nvPr>
        </p:nvPicPr>
        <p:blipFill>
          <a:blip r:embed="rId4" cstate="email">
            <a:extLst>
              <a:ext uri="{28A0092B-C50C-407E-A947-70E740481C1C}">
                <a14:useLocalDpi xmlns:a14="http://schemas.microsoft.com/office/drawing/2010/main"/>
              </a:ext>
            </a:extLst>
          </a:blip>
          <a:srcRect/>
          <a:stretch/>
        </p:blipFill>
        <p:spPr>
          <a:prstGeom prst="rect">
            <a:avLst/>
          </a:prstGeom>
        </p:spPr>
      </p:pic>
      <p:sp>
        <p:nvSpPr>
          <p:cNvPr id="3" name="Textplatzhalter 2">
            <a:extLst>
              <a:ext uri="{FF2B5EF4-FFF2-40B4-BE49-F238E27FC236}">
                <a16:creationId xmlns:a16="http://schemas.microsoft.com/office/drawing/2014/main" id="{0E02A21D-C370-6A67-699E-66AD50DC2A49}"/>
              </a:ext>
            </a:extLst>
          </p:cNvPr>
          <p:cNvSpPr txBox="1">
            <a:spLocks/>
          </p:cNvSpPr>
          <p:nvPr/>
        </p:nvSpPr>
        <p:spPr>
          <a:xfrm>
            <a:off x="9026013" y="6283068"/>
            <a:ext cx="2759208"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1"/>
                </a:solidFill>
                <a:latin typeface="FreightText Pro Book" panose="02000603060000020004" pitchFamily="50" charset="0"/>
              </a:rPr>
              <a:t>© Partner + Partner Architekten</a:t>
            </a:r>
          </a:p>
        </p:txBody>
      </p:sp>
    </p:spTree>
    <p:custDataLst>
      <p:tags r:id="rId1"/>
    </p:custDataLst>
    <p:extLst>
      <p:ext uri="{BB962C8B-B14F-4D97-AF65-F5344CB8AC3E}">
        <p14:creationId xmlns:p14="http://schemas.microsoft.com/office/powerpoint/2010/main" val="7701977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A9126-5D68-68F6-9AFA-F2DBF80F17F0}"/>
              </a:ext>
            </a:extLst>
          </p:cNvPr>
          <p:cNvSpPr>
            <a:spLocks noGrp="1"/>
          </p:cNvSpPr>
          <p:nvPr>
            <p:ph type="title"/>
          </p:nvPr>
        </p:nvSpPr>
        <p:spPr/>
        <p:txBody>
          <a:bodyPr>
            <a:noAutofit/>
          </a:bodyPr>
          <a:lstStyle/>
          <a:p>
            <a:r>
              <a:rPr lang="de-DE" dirty="0"/>
              <a:t>Woodscraper</a:t>
            </a:r>
            <a:br>
              <a:rPr lang="de-DE" dirty="0"/>
            </a:br>
            <a:r>
              <a:rPr lang="de-DE" dirty="0"/>
              <a:t>Anpassbarkeit </a:t>
            </a:r>
          </a:p>
        </p:txBody>
      </p:sp>
      <p:pic>
        <p:nvPicPr>
          <p:cNvPr id="3" name="Grafik 2">
            <a:extLst>
              <a:ext uri="{FF2B5EF4-FFF2-40B4-BE49-F238E27FC236}">
                <a16:creationId xmlns:a16="http://schemas.microsoft.com/office/drawing/2014/main" id="{1D2B4C86-A005-5120-B47B-58B6DFC66F6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0269" y="2205037"/>
            <a:ext cx="6780257" cy="3779837"/>
          </a:xfrm>
          <a:prstGeom prst="rect">
            <a:avLst/>
          </a:prstGeom>
        </p:spPr>
      </p:pic>
      <p:pic>
        <p:nvPicPr>
          <p:cNvPr id="4" name="Grafik 3">
            <a:extLst>
              <a:ext uri="{FF2B5EF4-FFF2-40B4-BE49-F238E27FC236}">
                <a16:creationId xmlns:a16="http://schemas.microsoft.com/office/drawing/2014/main" id="{5B6EAAB2-43F0-8956-2F1E-D5CA476CFE83}"/>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7545659" y="2205036"/>
            <a:ext cx="3875874" cy="3779837"/>
          </a:xfrm>
          <a:prstGeom prst="rect">
            <a:avLst/>
          </a:prstGeom>
        </p:spPr>
      </p:pic>
      <p:sp>
        <p:nvSpPr>
          <p:cNvPr id="5" name="Textplatzhalter 2">
            <a:extLst>
              <a:ext uri="{FF2B5EF4-FFF2-40B4-BE49-F238E27FC236}">
                <a16:creationId xmlns:a16="http://schemas.microsoft.com/office/drawing/2014/main" id="{945576B1-BF64-5BB9-4E0D-43904533557E}"/>
              </a:ext>
            </a:extLst>
          </p:cNvPr>
          <p:cNvSpPr txBox="1">
            <a:spLocks/>
          </p:cNvSpPr>
          <p:nvPr/>
        </p:nvSpPr>
        <p:spPr>
          <a:xfrm>
            <a:off x="9026013" y="6283068"/>
            <a:ext cx="2759208"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Partner + Partner Architekten</a:t>
            </a:r>
          </a:p>
        </p:txBody>
      </p:sp>
    </p:spTree>
    <p:custDataLst>
      <p:tags r:id="rId1"/>
    </p:custDataLst>
    <p:extLst>
      <p:ext uri="{BB962C8B-B14F-4D97-AF65-F5344CB8AC3E}">
        <p14:creationId xmlns:p14="http://schemas.microsoft.com/office/powerpoint/2010/main" val="28270013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A9126-5D68-68F6-9AFA-F2DBF80F17F0}"/>
              </a:ext>
            </a:extLst>
          </p:cNvPr>
          <p:cNvSpPr>
            <a:spLocks noGrp="1"/>
          </p:cNvSpPr>
          <p:nvPr>
            <p:ph type="title"/>
          </p:nvPr>
        </p:nvSpPr>
        <p:spPr/>
        <p:txBody>
          <a:bodyPr>
            <a:noAutofit/>
          </a:bodyPr>
          <a:lstStyle/>
          <a:p>
            <a:r>
              <a:rPr lang="de-DE" dirty="0"/>
              <a:t>Phase B: Reparierbarkeit in der Konstruktion </a:t>
            </a:r>
          </a:p>
        </p:txBody>
      </p:sp>
      <p:sp>
        <p:nvSpPr>
          <p:cNvPr id="4" name="Textplatzhalter 3">
            <a:extLst>
              <a:ext uri="{FF2B5EF4-FFF2-40B4-BE49-F238E27FC236}">
                <a16:creationId xmlns:a16="http://schemas.microsoft.com/office/drawing/2014/main" id="{F3EAAC20-5339-77E5-9F0C-ABE27139F855}"/>
              </a:ext>
            </a:extLst>
          </p:cNvPr>
          <p:cNvSpPr>
            <a:spLocks noGrp="1"/>
          </p:cNvSpPr>
          <p:nvPr>
            <p:ph type="body" sz="quarter" idx="12"/>
          </p:nvPr>
        </p:nvSpPr>
        <p:spPr>
          <a:xfrm>
            <a:off x="505250" y="2346815"/>
            <a:ext cx="6643062" cy="4380489"/>
          </a:xfrm>
        </p:spPr>
        <p:txBody>
          <a:bodyPr/>
          <a:lstStyle/>
          <a:p>
            <a:pPr marL="0" indent="0">
              <a:buNone/>
            </a:pPr>
            <a:r>
              <a:rPr lang="de-DE" dirty="0"/>
              <a:t>Woodscraper, 2024</a:t>
            </a:r>
            <a:br>
              <a:rPr lang="de-DE" dirty="0"/>
            </a:br>
            <a:r>
              <a:rPr lang="de-DE" dirty="0"/>
              <a:t>Partner + Partner Architekten mit Begleitforschung von NBL</a:t>
            </a:r>
          </a:p>
          <a:p>
            <a:r>
              <a:rPr lang="de-DE" dirty="0"/>
              <a:t>Exemplarischer Aufbau und Abbau aller Bauteile</a:t>
            </a:r>
          </a:p>
          <a:p>
            <a:r>
              <a:rPr lang="de-DE" dirty="0"/>
              <a:t>Trockener Aufbau</a:t>
            </a:r>
          </a:p>
          <a:p>
            <a:r>
              <a:rPr lang="de-DE" dirty="0"/>
              <a:t>Alle Schichten lose verlegt</a:t>
            </a:r>
          </a:p>
          <a:p>
            <a:r>
              <a:rPr lang="de-DE" dirty="0"/>
              <a:t>TGA / Fußbodenheizung in separater Schicht</a:t>
            </a:r>
          </a:p>
          <a:p>
            <a:endParaRPr lang="de-DE" sz="2400" dirty="0">
              <a:solidFill>
                <a:srgbClr val="182952"/>
              </a:solidFill>
              <a:latin typeface="FreightText Pro Bold" panose="02000803080000020004" pitchFamily="50" charset="0"/>
            </a:endParaRPr>
          </a:p>
        </p:txBody>
      </p:sp>
      <p:pic>
        <p:nvPicPr>
          <p:cNvPr id="7" name="Bildplatzhalter 6">
            <a:extLst>
              <a:ext uri="{FF2B5EF4-FFF2-40B4-BE49-F238E27FC236}">
                <a16:creationId xmlns:a16="http://schemas.microsoft.com/office/drawing/2014/main" id="{AA45FE8E-DCAD-C46A-D2AA-3CBBCC140F28}"/>
              </a:ext>
            </a:extLst>
          </p:cNvPr>
          <p:cNvPicPr>
            <a:picLocks noGrp="1" noChangeAspect="1"/>
          </p:cNvPicPr>
          <p:nvPr>
            <p:ph type="pic" sz="quarter" idx="13"/>
          </p:nvPr>
        </p:nvPicPr>
        <p:blipFill rotWithShape="1">
          <a:blip r:embed="rId4" cstate="email">
            <a:extLst>
              <a:ext uri="{28A0092B-C50C-407E-A947-70E740481C1C}">
                <a14:useLocalDpi xmlns:a14="http://schemas.microsoft.com/office/drawing/2010/main"/>
              </a:ext>
            </a:extLst>
          </a:blip>
          <a:srcRect/>
          <a:stretch/>
        </p:blipFill>
        <p:spPr>
          <a:prstGeom prst="rect">
            <a:avLst/>
          </a:prstGeom>
        </p:spPr>
      </p:pic>
      <p:sp>
        <p:nvSpPr>
          <p:cNvPr id="3" name="Textplatzhalter 2">
            <a:extLst>
              <a:ext uri="{FF2B5EF4-FFF2-40B4-BE49-F238E27FC236}">
                <a16:creationId xmlns:a16="http://schemas.microsoft.com/office/drawing/2014/main" id="{A2BED2ED-46EE-853F-6524-C818B4609437}"/>
              </a:ext>
            </a:extLst>
          </p:cNvPr>
          <p:cNvSpPr txBox="1">
            <a:spLocks/>
          </p:cNvSpPr>
          <p:nvPr/>
        </p:nvSpPr>
        <p:spPr>
          <a:xfrm>
            <a:off x="9026013" y="6283068"/>
            <a:ext cx="2759208"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Jan Rotter</a:t>
            </a:r>
          </a:p>
        </p:txBody>
      </p:sp>
    </p:spTree>
    <p:custDataLst>
      <p:tags r:id="rId1"/>
    </p:custDataLst>
    <p:extLst>
      <p:ext uri="{BB962C8B-B14F-4D97-AF65-F5344CB8AC3E}">
        <p14:creationId xmlns:p14="http://schemas.microsoft.com/office/powerpoint/2010/main" val="23362768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60A93E5-A73D-AB7A-0348-F3EC87435A6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6200000">
            <a:off x="866225" y="2136265"/>
            <a:ext cx="3847818" cy="4198221"/>
          </a:xfrm>
          <a:prstGeom prst="rect">
            <a:avLst/>
          </a:prstGeom>
        </p:spPr>
      </p:pic>
      <p:pic>
        <p:nvPicPr>
          <p:cNvPr id="12" name="Grafik 4">
            <a:extLst>
              <a:ext uri="{FF2B5EF4-FFF2-40B4-BE49-F238E27FC236}">
                <a16:creationId xmlns:a16="http://schemas.microsoft.com/office/drawing/2014/main" id="{1473E158-2DFF-6E66-BB19-BC790C82975D}"/>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rot="10800000">
            <a:off x="5268548" y="2311466"/>
            <a:ext cx="4976464" cy="3826754"/>
          </a:xfrm>
          <a:prstGeom prst="rect">
            <a:avLst/>
          </a:prstGeom>
        </p:spPr>
      </p:pic>
      <p:sp>
        <p:nvSpPr>
          <p:cNvPr id="13" name="Titel 1">
            <a:extLst>
              <a:ext uri="{FF2B5EF4-FFF2-40B4-BE49-F238E27FC236}">
                <a16:creationId xmlns:a16="http://schemas.microsoft.com/office/drawing/2014/main" id="{2A9CA15C-5D2D-A173-FB8E-3CB3431729F2}"/>
              </a:ext>
            </a:extLst>
          </p:cNvPr>
          <p:cNvSpPr>
            <a:spLocks noGrp="1"/>
          </p:cNvSpPr>
          <p:nvPr>
            <p:ph type="title"/>
          </p:nvPr>
        </p:nvSpPr>
        <p:spPr/>
        <p:txBody>
          <a:bodyPr>
            <a:noAutofit/>
          </a:bodyPr>
          <a:lstStyle/>
          <a:p>
            <a:r>
              <a:rPr lang="de-DE" dirty="0"/>
              <a:t>Woodscraper Reparierbarkeit in der Konstruktion  </a:t>
            </a:r>
          </a:p>
        </p:txBody>
      </p:sp>
      <p:sp>
        <p:nvSpPr>
          <p:cNvPr id="2" name="Textplatzhalter 2">
            <a:extLst>
              <a:ext uri="{FF2B5EF4-FFF2-40B4-BE49-F238E27FC236}">
                <a16:creationId xmlns:a16="http://schemas.microsoft.com/office/drawing/2014/main" id="{C97628AE-8E74-8DFB-D2D3-D229B9CA3CA7}"/>
              </a:ext>
            </a:extLst>
          </p:cNvPr>
          <p:cNvSpPr txBox="1">
            <a:spLocks/>
          </p:cNvSpPr>
          <p:nvPr/>
        </p:nvSpPr>
        <p:spPr>
          <a:xfrm>
            <a:off x="9993091" y="6283068"/>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Natural Building Lab </a:t>
            </a:r>
          </a:p>
        </p:txBody>
      </p:sp>
    </p:spTree>
    <p:custDataLst>
      <p:tags r:id="rId1"/>
    </p:custDataLst>
    <p:extLst>
      <p:ext uri="{BB962C8B-B14F-4D97-AF65-F5344CB8AC3E}">
        <p14:creationId xmlns:p14="http://schemas.microsoft.com/office/powerpoint/2010/main" val="19710587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5A34CF9-2EF8-53F2-9A90-5BEB8265BEE0}"/>
              </a:ext>
            </a:extLst>
          </p:cNvPr>
          <p:cNvSpPr txBox="1">
            <a:spLocks noGrp="1" noRot="1" noMove="1" noResize="1" noEditPoints="1" noAdjustHandles="1" noChangeArrowheads="1" noChangeShapeType="1"/>
          </p:cNvSpPr>
          <p:nvPr/>
        </p:nvSpPr>
        <p:spPr>
          <a:xfrm>
            <a:off x="3828288" y="3744637"/>
            <a:ext cx="4535424" cy="1077218"/>
          </a:xfrm>
          <a:prstGeom prst="rect">
            <a:avLst/>
          </a:prstGeom>
          <a:noFill/>
        </p:spPr>
        <p:txBody>
          <a:bodyPr wrap="square" rtlCol="0">
            <a:spAutoFit/>
          </a:bodyPr>
          <a:lstStyle/>
          <a:p>
            <a:pPr algn="ctr"/>
            <a:r>
              <a:rPr lang="de-DE" sz="3200" b="1" u="sng" dirty="0">
                <a:solidFill>
                  <a:schemeClr val="bg1"/>
                </a:solidFill>
                <a:latin typeface="Neue Plak Wide Black" panose="020B0A07030202020204" pitchFamily="34" charset="0"/>
              </a:rPr>
              <a:t>Phase C +D</a:t>
            </a:r>
          </a:p>
          <a:p>
            <a:pPr algn="ctr"/>
            <a:r>
              <a:rPr lang="de-DE" sz="3200" dirty="0">
                <a:solidFill>
                  <a:schemeClr val="bg1"/>
                </a:solidFill>
                <a:effectLst/>
                <a:latin typeface="Neue Plak Wide Black" panose="020B0A07030202020204" pitchFamily="34" charset="0"/>
              </a:rPr>
              <a:t>End </a:t>
            </a:r>
            <a:r>
              <a:rPr lang="de-DE" sz="3200" dirty="0" err="1">
                <a:solidFill>
                  <a:schemeClr val="bg1"/>
                </a:solidFill>
                <a:effectLst/>
                <a:latin typeface="Neue Plak Wide Black" panose="020B0A07030202020204" pitchFamily="34" charset="0"/>
              </a:rPr>
              <a:t>of</a:t>
            </a:r>
            <a:r>
              <a:rPr lang="de-DE" sz="3200" dirty="0">
                <a:solidFill>
                  <a:schemeClr val="bg1"/>
                </a:solidFill>
                <a:effectLst/>
                <a:latin typeface="Neue Plak Wide Black" panose="020B0A07030202020204" pitchFamily="34" charset="0"/>
              </a:rPr>
              <a:t> Life Szenarien</a:t>
            </a:r>
            <a:endParaRPr lang="de-DE" sz="3200" dirty="0">
              <a:solidFill>
                <a:schemeClr val="bg1"/>
              </a:solidFill>
              <a:latin typeface="Neue Plak Wide Black" panose="020B0A07030202020204" pitchFamily="34" charset="0"/>
            </a:endParaRPr>
          </a:p>
        </p:txBody>
      </p:sp>
    </p:spTree>
    <p:custDataLst>
      <p:tags r:id="rId1"/>
    </p:custDataLst>
    <p:extLst>
      <p:ext uri="{BB962C8B-B14F-4D97-AF65-F5344CB8AC3E}">
        <p14:creationId xmlns:p14="http://schemas.microsoft.com/office/powerpoint/2010/main" val="11814401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A9126-5D68-68F6-9AFA-F2DBF80F17F0}"/>
              </a:ext>
            </a:extLst>
          </p:cNvPr>
          <p:cNvSpPr>
            <a:spLocks noGrp="1"/>
          </p:cNvSpPr>
          <p:nvPr>
            <p:ph type="title"/>
          </p:nvPr>
        </p:nvSpPr>
        <p:spPr/>
        <p:txBody>
          <a:bodyPr/>
          <a:lstStyle/>
          <a:p>
            <a:r>
              <a:rPr lang="de-DE" dirty="0"/>
              <a:t>Phase C&amp;D</a:t>
            </a:r>
          </a:p>
        </p:txBody>
      </p:sp>
      <p:grpSp>
        <p:nvGrpSpPr>
          <p:cNvPr id="4" name="Gruppieren 3">
            <a:extLst>
              <a:ext uri="{FF2B5EF4-FFF2-40B4-BE49-F238E27FC236}">
                <a16:creationId xmlns:a16="http://schemas.microsoft.com/office/drawing/2014/main" id="{0EF40C35-E6AD-21FB-C20E-13A30309047B}"/>
              </a:ext>
            </a:extLst>
          </p:cNvPr>
          <p:cNvGrpSpPr/>
          <p:nvPr/>
        </p:nvGrpSpPr>
        <p:grpSpPr>
          <a:xfrm>
            <a:off x="658752" y="2237457"/>
            <a:ext cx="8772740" cy="3750814"/>
            <a:chOff x="1709630" y="2237457"/>
            <a:chExt cx="8772740" cy="3750814"/>
          </a:xfrm>
        </p:grpSpPr>
        <p:pic>
          <p:nvPicPr>
            <p:cNvPr id="5" name="Grafik 4">
              <a:extLst>
                <a:ext uri="{FF2B5EF4-FFF2-40B4-BE49-F238E27FC236}">
                  <a16:creationId xmlns:a16="http://schemas.microsoft.com/office/drawing/2014/main" id="{489AFAAE-BC8E-D437-578B-ECE4AD5DA08A}"/>
                </a:ext>
              </a:extLst>
            </p:cNvPr>
            <p:cNvPicPr>
              <a:picLocks noChangeAspect="1"/>
            </p:cNvPicPr>
            <p:nvPr/>
          </p:nvPicPr>
          <p:blipFill>
            <a:blip r:embed="rId4">
              <a:alphaModFix amt="32000"/>
              <a:extLst>
                <a:ext uri="{28A0092B-C50C-407E-A947-70E740481C1C}">
                  <a14:useLocalDpi xmlns:a14="http://schemas.microsoft.com/office/drawing/2010/main"/>
                </a:ext>
              </a:extLst>
            </a:blip>
            <a:stretch>
              <a:fillRect/>
            </a:stretch>
          </p:blipFill>
          <p:spPr>
            <a:xfrm>
              <a:off x="1709630" y="2237457"/>
              <a:ext cx="8772740" cy="3750814"/>
            </a:xfrm>
            <a:prstGeom prst="rect">
              <a:avLst/>
            </a:prstGeom>
          </p:spPr>
        </p:pic>
        <p:pic>
          <p:nvPicPr>
            <p:cNvPr id="10" name="Grafik 9">
              <a:extLst>
                <a:ext uri="{FF2B5EF4-FFF2-40B4-BE49-F238E27FC236}">
                  <a16:creationId xmlns:a16="http://schemas.microsoft.com/office/drawing/2014/main" id="{B367FD40-1CBC-3809-165D-8D28F2BC115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9360" t="26872" r="780" b="6114"/>
            <a:stretch/>
          </p:blipFill>
          <p:spPr>
            <a:xfrm>
              <a:off x="6917266" y="3255263"/>
              <a:ext cx="3496733" cy="2513525"/>
            </a:xfrm>
            <a:prstGeom prst="rect">
              <a:avLst/>
            </a:prstGeom>
          </p:spPr>
        </p:pic>
      </p:grpSp>
      <p:sp>
        <p:nvSpPr>
          <p:cNvPr id="3" name="Textplatzhalter 2">
            <a:extLst>
              <a:ext uri="{FF2B5EF4-FFF2-40B4-BE49-F238E27FC236}">
                <a16:creationId xmlns:a16="http://schemas.microsoft.com/office/drawing/2014/main" id="{8FD2F1B7-A364-5B23-CCB8-1539AA6136DC}"/>
              </a:ext>
            </a:extLst>
          </p:cNvPr>
          <p:cNvSpPr txBox="1">
            <a:spLocks/>
          </p:cNvSpPr>
          <p:nvPr/>
        </p:nvSpPr>
        <p:spPr>
          <a:xfrm>
            <a:off x="9410344" y="6283068"/>
            <a:ext cx="2374877"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DIN EN15804:2022-03</a:t>
            </a:r>
          </a:p>
        </p:txBody>
      </p:sp>
    </p:spTree>
    <p:custDataLst>
      <p:tags r:id="rId1"/>
    </p:custDataLst>
    <p:extLst>
      <p:ext uri="{BB962C8B-B14F-4D97-AF65-F5344CB8AC3E}">
        <p14:creationId xmlns:p14="http://schemas.microsoft.com/office/powerpoint/2010/main" val="25487860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A9126-5D68-68F6-9AFA-F2DBF80F17F0}"/>
              </a:ext>
            </a:extLst>
          </p:cNvPr>
          <p:cNvSpPr>
            <a:spLocks noGrp="1"/>
          </p:cNvSpPr>
          <p:nvPr>
            <p:ph type="title"/>
          </p:nvPr>
        </p:nvSpPr>
        <p:spPr/>
        <p:txBody>
          <a:bodyPr>
            <a:normAutofit/>
          </a:bodyPr>
          <a:lstStyle/>
          <a:p>
            <a:r>
              <a:rPr lang="de-DE" dirty="0"/>
              <a:t>Nachnutzungsphase</a:t>
            </a:r>
          </a:p>
        </p:txBody>
      </p:sp>
      <p:grpSp>
        <p:nvGrpSpPr>
          <p:cNvPr id="16" name="Gruppieren 15">
            <a:extLst>
              <a:ext uri="{FF2B5EF4-FFF2-40B4-BE49-F238E27FC236}">
                <a16:creationId xmlns:a16="http://schemas.microsoft.com/office/drawing/2014/main" id="{C7E8CF39-7CE9-572F-7D76-393053A7A7FE}"/>
              </a:ext>
            </a:extLst>
          </p:cNvPr>
          <p:cNvGrpSpPr/>
          <p:nvPr/>
        </p:nvGrpSpPr>
        <p:grpSpPr>
          <a:xfrm>
            <a:off x="662490" y="1898123"/>
            <a:ext cx="7451990" cy="4724400"/>
            <a:chOff x="2370005" y="1778001"/>
            <a:chExt cx="7451990" cy="4724400"/>
          </a:xfrm>
        </p:grpSpPr>
        <p:pic>
          <p:nvPicPr>
            <p:cNvPr id="5" name="Grafik 4">
              <a:extLst>
                <a:ext uri="{FF2B5EF4-FFF2-40B4-BE49-F238E27FC236}">
                  <a16:creationId xmlns:a16="http://schemas.microsoft.com/office/drawing/2014/main" id="{7C0CC948-EB88-7C9A-3582-387FA54279C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863" t="6816" r="13616" b="3559"/>
            <a:stretch/>
          </p:blipFill>
          <p:spPr>
            <a:xfrm>
              <a:off x="2597460" y="2030419"/>
              <a:ext cx="6817766" cy="4322316"/>
            </a:xfrm>
            <a:prstGeom prst="rect">
              <a:avLst/>
            </a:prstGeom>
            <a:solidFill>
              <a:schemeClr val="bg1"/>
            </a:solidFill>
          </p:spPr>
        </p:pic>
        <p:pic>
          <p:nvPicPr>
            <p:cNvPr id="4" name="Grafik 3">
              <a:extLst>
                <a:ext uri="{FF2B5EF4-FFF2-40B4-BE49-F238E27FC236}">
                  <a16:creationId xmlns:a16="http://schemas.microsoft.com/office/drawing/2014/main" id="{7BF42772-9C87-5387-3356-9F600F732DE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863" t="6816" r="13616" b="3559"/>
            <a:stretch/>
          </p:blipFill>
          <p:spPr>
            <a:xfrm>
              <a:off x="2370005" y="1778001"/>
              <a:ext cx="7451990" cy="4724400"/>
            </a:xfrm>
            <a:prstGeom prst="rect">
              <a:avLst/>
            </a:prstGeom>
            <a:solidFill>
              <a:schemeClr val="bg1"/>
            </a:solidFill>
          </p:spPr>
        </p:pic>
        <p:grpSp>
          <p:nvGrpSpPr>
            <p:cNvPr id="12" name="Gruppieren 11">
              <a:extLst>
                <a:ext uri="{FF2B5EF4-FFF2-40B4-BE49-F238E27FC236}">
                  <a16:creationId xmlns:a16="http://schemas.microsoft.com/office/drawing/2014/main" id="{2CB9F421-566D-FCBF-6E54-CA9A1DB8DDA5}"/>
                </a:ext>
              </a:extLst>
            </p:cNvPr>
            <p:cNvGrpSpPr/>
            <p:nvPr/>
          </p:nvGrpSpPr>
          <p:grpSpPr>
            <a:xfrm>
              <a:off x="3805084" y="2791506"/>
              <a:ext cx="4995821" cy="2646201"/>
              <a:chOff x="3805084" y="2791506"/>
              <a:chExt cx="4995821" cy="2646201"/>
            </a:xfrm>
          </p:grpSpPr>
          <p:sp>
            <p:nvSpPr>
              <p:cNvPr id="6" name="Rechteck 5">
                <a:extLst>
                  <a:ext uri="{FF2B5EF4-FFF2-40B4-BE49-F238E27FC236}">
                    <a16:creationId xmlns:a16="http://schemas.microsoft.com/office/drawing/2014/main" id="{9297226C-F537-E17A-B704-58EFCB468300}"/>
                  </a:ext>
                </a:extLst>
              </p:cNvPr>
              <p:cNvSpPr/>
              <p:nvPr/>
            </p:nvSpPr>
            <p:spPr>
              <a:xfrm>
                <a:off x="6733089" y="2791506"/>
                <a:ext cx="1467014" cy="290907"/>
              </a:xfrm>
              <a:prstGeom prst="rect">
                <a:avLst/>
              </a:prstGeom>
              <a:solidFill>
                <a:schemeClr val="bg1">
                  <a:alpha val="890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BF2B66F5-8CAA-FBAE-195D-1DF360B073F0}"/>
                  </a:ext>
                </a:extLst>
              </p:cNvPr>
              <p:cNvSpPr/>
              <p:nvPr/>
            </p:nvSpPr>
            <p:spPr>
              <a:xfrm>
                <a:off x="8332839" y="3274143"/>
                <a:ext cx="468066" cy="1718186"/>
              </a:xfrm>
              <a:prstGeom prst="rect">
                <a:avLst/>
              </a:prstGeom>
              <a:solidFill>
                <a:schemeClr val="bg1">
                  <a:alpha val="890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5DC1DE34-85C4-57A4-077B-A4031C303FA5}"/>
                  </a:ext>
                </a:extLst>
              </p:cNvPr>
              <p:cNvSpPr/>
              <p:nvPr/>
            </p:nvSpPr>
            <p:spPr>
              <a:xfrm>
                <a:off x="6408174" y="4938012"/>
                <a:ext cx="1644445" cy="490010"/>
              </a:xfrm>
              <a:prstGeom prst="rect">
                <a:avLst/>
              </a:prstGeom>
              <a:solidFill>
                <a:schemeClr val="bg1">
                  <a:alpha val="890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0D782A6B-0346-D018-DF06-232210DAF6B9}"/>
                  </a:ext>
                </a:extLst>
              </p:cNvPr>
              <p:cNvSpPr/>
              <p:nvPr/>
            </p:nvSpPr>
            <p:spPr>
              <a:xfrm>
                <a:off x="3805084" y="2791506"/>
                <a:ext cx="2290916" cy="1212681"/>
              </a:xfrm>
              <a:prstGeom prst="rect">
                <a:avLst/>
              </a:prstGeom>
              <a:solidFill>
                <a:schemeClr val="bg1">
                  <a:alpha val="890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7B0E670C-6DDA-7D43-393B-56A6DEC963C9}"/>
                  </a:ext>
                </a:extLst>
              </p:cNvPr>
              <p:cNvSpPr/>
              <p:nvPr/>
            </p:nvSpPr>
            <p:spPr>
              <a:xfrm>
                <a:off x="6096001" y="2975862"/>
                <a:ext cx="637088" cy="290907"/>
              </a:xfrm>
              <a:prstGeom prst="rect">
                <a:avLst/>
              </a:prstGeom>
              <a:solidFill>
                <a:schemeClr val="bg1">
                  <a:alpha val="890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8D8F2768-2791-790F-A543-98953D2A8917}"/>
                  </a:ext>
                </a:extLst>
              </p:cNvPr>
              <p:cNvSpPr/>
              <p:nvPr/>
            </p:nvSpPr>
            <p:spPr>
              <a:xfrm>
                <a:off x="8052620" y="5146800"/>
                <a:ext cx="383458" cy="290907"/>
              </a:xfrm>
              <a:prstGeom prst="rect">
                <a:avLst/>
              </a:prstGeom>
              <a:solidFill>
                <a:schemeClr val="bg1">
                  <a:alpha val="890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14" name="Textplatzhalter 2">
            <a:extLst>
              <a:ext uri="{FF2B5EF4-FFF2-40B4-BE49-F238E27FC236}">
                <a16:creationId xmlns:a16="http://schemas.microsoft.com/office/drawing/2014/main" id="{034BB91D-0AE1-7DEF-6205-25263C3088FE}"/>
              </a:ext>
            </a:extLst>
          </p:cNvPr>
          <p:cNvSpPr txBox="1">
            <a:spLocks/>
          </p:cNvSpPr>
          <p:nvPr/>
        </p:nvSpPr>
        <p:spPr>
          <a:xfrm>
            <a:off x="9993091" y="6283068"/>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Natural Building Lab </a:t>
            </a:r>
          </a:p>
        </p:txBody>
      </p:sp>
      <p:sp>
        <p:nvSpPr>
          <p:cNvPr id="3" name="Textfeld 2">
            <a:extLst>
              <a:ext uri="{FF2B5EF4-FFF2-40B4-BE49-F238E27FC236}">
                <a16:creationId xmlns:a16="http://schemas.microsoft.com/office/drawing/2014/main" id="{24B3FDB0-2CE7-9813-326E-C17A1FDA3BFF}"/>
              </a:ext>
            </a:extLst>
          </p:cNvPr>
          <p:cNvSpPr txBox="1"/>
          <p:nvPr/>
        </p:nvSpPr>
        <p:spPr>
          <a:xfrm>
            <a:off x="2754351" y="5748452"/>
            <a:ext cx="786161" cy="369332"/>
          </a:xfrm>
          <a:prstGeom prst="rect">
            <a:avLst/>
          </a:prstGeom>
          <a:solidFill>
            <a:schemeClr val="bg1"/>
          </a:solidFill>
        </p:spPr>
        <p:txBody>
          <a:bodyPr wrap="square" lIns="0" tIns="0" rIns="0" bIns="0" rtlCol="0">
            <a:spAutoFit/>
          </a:bodyPr>
          <a:lstStyle/>
          <a:p>
            <a:r>
              <a:rPr lang="de-DE" sz="1200" dirty="0"/>
              <a:t>Stoffverlust</a:t>
            </a:r>
          </a:p>
          <a:p>
            <a:endParaRPr lang="de-DE" sz="1200" dirty="0"/>
          </a:p>
        </p:txBody>
      </p:sp>
    </p:spTree>
    <p:custDataLst>
      <p:tags r:id="rId1"/>
    </p:custDataLst>
    <p:extLst>
      <p:ext uri="{BB962C8B-B14F-4D97-AF65-F5344CB8AC3E}">
        <p14:creationId xmlns:p14="http://schemas.microsoft.com/office/powerpoint/2010/main" val="34361870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A9126-5D68-68F6-9AFA-F2DBF80F17F0}"/>
              </a:ext>
            </a:extLst>
          </p:cNvPr>
          <p:cNvSpPr>
            <a:spLocks noGrp="1"/>
          </p:cNvSpPr>
          <p:nvPr>
            <p:ph type="title"/>
          </p:nvPr>
        </p:nvSpPr>
        <p:spPr/>
        <p:txBody>
          <a:bodyPr>
            <a:normAutofit/>
          </a:bodyPr>
          <a:lstStyle/>
          <a:p>
            <a:r>
              <a:rPr lang="de-DE" dirty="0"/>
              <a:t>Phase C&amp;D, </a:t>
            </a:r>
            <a:r>
              <a:rPr lang="de-DE" sz="3200" dirty="0">
                <a:solidFill>
                  <a:srgbClr val="182952"/>
                </a:solidFill>
              </a:rPr>
              <a:t>End </a:t>
            </a:r>
            <a:r>
              <a:rPr lang="de-DE" sz="3200" dirty="0" err="1">
                <a:solidFill>
                  <a:srgbClr val="182952"/>
                </a:solidFill>
              </a:rPr>
              <a:t>of</a:t>
            </a:r>
            <a:r>
              <a:rPr lang="de-DE" sz="3200" dirty="0">
                <a:solidFill>
                  <a:srgbClr val="182952"/>
                </a:solidFill>
              </a:rPr>
              <a:t> Life Szenarien</a:t>
            </a:r>
            <a:endParaRPr lang="de-DE" dirty="0"/>
          </a:p>
        </p:txBody>
      </p:sp>
      <p:sp>
        <p:nvSpPr>
          <p:cNvPr id="4" name="Textplatzhalter 3">
            <a:extLst>
              <a:ext uri="{FF2B5EF4-FFF2-40B4-BE49-F238E27FC236}">
                <a16:creationId xmlns:a16="http://schemas.microsoft.com/office/drawing/2014/main" id="{F3EAAC20-5339-77E5-9F0C-ABE27139F855}"/>
              </a:ext>
            </a:extLst>
          </p:cNvPr>
          <p:cNvSpPr>
            <a:spLocks noGrp="1"/>
          </p:cNvSpPr>
          <p:nvPr>
            <p:ph type="body" sz="quarter" idx="10"/>
          </p:nvPr>
        </p:nvSpPr>
        <p:spPr>
          <a:xfrm>
            <a:off x="614363" y="2937655"/>
            <a:ext cx="11017829" cy="4090926"/>
          </a:xfrm>
        </p:spPr>
        <p:txBody>
          <a:bodyPr>
            <a:normAutofit/>
          </a:bodyPr>
          <a:lstStyle/>
          <a:p>
            <a:pPr marL="0" indent="0">
              <a:buNone/>
            </a:pPr>
            <a:r>
              <a:rPr lang="de-DE" dirty="0">
                <a:latin typeface="Neue Plak Text" panose="020B0804030202020204" pitchFamily="34" charset="0"/>
              </a:rPr>
              <a:t>Wiederverwendung:</a:t>
            </a:r>
          </a:p>
          <a:p>
            <a:pPr marL="0" indent="0">
              <a:lnSpc>
                <a:spcPct val="100000"/>
              </a:lnSpc>
              <a:spcBef>
                <a:spcPts val="0"/>
              </a:spcBef>
              <a:spcAft>
                <a:spcPts val="1200"/>
              </a:spcAft>
              <a:buNone/>
            </a:pPr>
            <a:r>
              <a:rPr lang="de-DE" sz="2000" dirty="0">
                <a:latin typeface="Neue Plak Text" panose="020B0804030202020204" pitchFamily="34" charset="0"/>
              </a:rPr>
              <a:t>(Reuse)</a:t>
            </a:r>
          </a:p>
          <a:p>
            <a:pPr marL="0" indent="0">
              <a:buNone/>
            </a:pPr>
            <a:r>
              <a:rPr lang="de-DE" dirty="0">
                <a:latin typeface="Neue Plak Text" panose="020B0804030202020204" pitchFamily="34" charset="0"/>
              </a:rPr>
              <a:t>Wiederverwertung:</a:t>
            </a:r>
          </a:p>
          <a:p>
            <a:pPr marL="0" indent="0">
              <a:lnSpc>
                <a:spcPct val="100000"/>
              </a:lnSpc>
              <a:spcBef>
                <a:spcPts val="0"/>
              </a:spcBef>
              <a:spcAft>
                <a:spcPts val="1200"/>
              </a:spcAft>
              <a:buNone/>
            </a:pPr>
            <a:r>
              <a:rPr lang="de-DE" sz="2000" dirty="0">
                <a:latin typeface="Neue Plak Text" panose="020B0804030202020204" pitchFamily="34" charset="0"/>
              </a:rPr>
              <a:t>(Recycling)</a:t>
            </a:r>
          </a:p>
          <a:p>
            <a:pPr marL="0" indent="0">
              <a:buNone/>
            </a:pPr>
            <a:r>
              <a:rPr lang="de-DE" dirty="0">
                <a:latin typeface="Neue Plak Text" panose="020B0804030202020204" pitchFamily="34" charset="0"/>
              </a:rPr>
              <a:t>Weiterverwertung:</a:t>
            </a:r>
          </a:p>
          <a:p>
            <a:pPr marL="0" indent="0">
              <a:lnSpc>
                <a:spcPct val="100000"/>
              </a:lnSpc>
              <a:spcBef>
                <a:spcPts val="0"/>
              </a:spcBef>
              <a:spcAft>
                <a:spcPts val="1200"/>
              </a:spcAft>
              <a:buNone/>
            </a:pPr>
            <a:r>
              <a:rPr lang="de-DE" sz="2000" dirty="0">
                <a:latin typeface="Neue Plak Text" panose="020B0804030202020204" pitchFamily="34" charset="0"/>
              </a:rPr>
              <a:t>(Downcycling)</a:t>
            </a:r>
          </a:p>
          <a:p>
            <a:endParaRPr lang="de-DE" dirty="0"/>
          </a:p>
        </p:txBody>
      </p:sp>
      <p:pic>
        <p:nvPicPr>
          <p:cNvPr id="9" name="Grafik 8">
            <a:extLst>
              <a:ext uri="{FF2B5EF4-FFF2-40B4-BE49-F238E27FC236}">
                <a16:creationId xmlns:a16="http://schemas.microsoft.com/office/drawing/2014/main" id="{F3503A11-6B4B-9A02-7CFA-2343A093B0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91488" y="2972244"/>
            <a:ext cx="2393871" cy="593233"/>
          </a:xfrm>
          <a:prstGeom prst="rect">
            <a:avLst/>
          </a:prstGeom>
        </p:spPr>
      </p:pic>
      <p:pic>
        <p:nvPicPr>
          <p:cNvPr id="10" name="Grafik 9">
            <a:extLst>
              <a:ext uri="{FF2B5EF4-FFF2-40B4-BE49-F238E27FC236}">
                <a16:creationId xmlns:a16="http://schemas.microsoft.com/office/drawing/2014/main" id="{64CDABE8-BEDB-68E6-EC57-B2AA6E9005D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86036" y="3022762"/>
            <a:ext cx="2393871" cy="593233"/>
          </a:xfrm>
          <a:prstGeom prst="rect">
            <a:avLst/>
          </a:prstGeom>
        </p:spPr>
      </p:pic>
      <p:pic>
        <p:nvPicPr>
          <p:cNvPr id="12" name="Grafik 11">
            <a:extLst>
              <a:ext uri="{FF2B5EF4-FFF2-40B4-BE49-F238E27FC236}">
                <a16:creationId xmlns:a16="http://schemas.microsoft.com/office/drawing/2014/main" id="{926A6424-E4DE-39D2-83D6-65446BA2662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91488" y="3933053"/>
            <a:ext cx="2328185" cy="634832"/>
          </a:xfrm>
          <a:prstGeom prst="rect">
            <a:avLst/>
          </a:prstGeom>
        </p:spPr>
      </p:pic>
      <p:pic>
        <p:nvPicPr>
          <p:cNvPr id="13" name="Grafik 12">
            <a:extLst>
              <a:ext uri="{FF2B5EF4-FFF2-40B4-BE49-F238E27FC236}">
                <a16:creationId xmlns:a16="http://schemas.microsoft.com/office/drawing/2014/main" id="{D7A34086-AD6B-1305-B422-C7E3BC77ABA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18878" y="3933053"/>
            <a:ext cx="2328185" cy="634832"/>
          </a:xfrm>
          <a:prstGeom prst="rect">
            <a:avLst/>
          </a:prstGeom>
        </p:spPr>
      </p:pic>
      <p:pic>
        <p:nvPicPr>
          <p:cNvPr id="15" name="Grafik 14">
            <a:extLst>
              <a:ext uri="{FF2B5EF4-FFF2-40B4-BE49-F238E27FC236}">
                <a16:creationId xmlns:a16="http://schemas.microsoft.com/office/drawing/2014/main" id="{C82BDE65-5699-4256-8D82-9E4CA7EDEBF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400000">
            <a:off x="7539075" y="3702496"/>
            <a:ext cx="660400" cy="1023620"/>
          </a:xfrm>
          <a:prstGeom prst="rect">
            <a:avLst/>
          </a:prstGeom>
        </p:spPr>
      </p:pic>
      <p:pic>
        <p:nvPicPr>
          <p:cNvPr id="17" name="Grafik 16">
            <a:extLst>
              <a:ext uri="{FF2B5EF4-FFF2-40B4-BE49-F238E27FC236}">
                <a16:creationId xmlns:a16="http://schemas.microsoft.com/office/drawing/2014/main" id="{4ECCA817-D00E-A4B3-8174-90B76B75A14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291488" y="5044125"/>
            <a:ext cx="2393871" cy="577337"/>
          </a:xfrm>
          <a:prstGeom prst="rect">
            <a:avLst/>
          </a:prstGeom>
        </p:spPr>
      </p:pic>
      <p:pic>
        <p:nvPicPr>
          <p:cNvPr id="20" name="Grafik 19">
            <a:extLst>
              <a:ext uri="{FF2B5EF4-FFF2-40B4-BE49-F238E27FC236}">
                <a16:creationId xmlns:a16="http://schemas.microsoft.com/office/drawing/2014/main" id="{C6BA2610-9B67-8C30-A25B-144F368E360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77784" y="4998359"/>
            <a:ext cx="1003301" cy="668867"/>
          </a:xfrm>
          <a:prstGeom prst="rect">
            <a:avLst/>
          </a:prstGeom>
        </p:spPr>
      </p:pic>
      <p:pic>
        <p:nvPicPr>
          <p:cNvPr id="22" name="Grafik 21">
            <a:extLst>
              <a:ext uri="{FF2B5EF4-FFF2-40B4-BE49-F238E27FC236}">
                <a16:creationId xmlns:a16="http://schemas.microsoft.com/office/drawing/2014/main" id="{F2162830-A6B1-E59E-0C16-CB85507F84C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135364" y="5012674"/>
            <a:ext cx="2344543" cy="609375"/>
          </a:xfrm>
          <a:prstGeom prst="rect">
            <a:avLst/>
          </a:prstGeom>
        </p:spPr>
      </p:pic>
      <p:cxnSp>
        <p:nvCxnSpPr>
          <p:cNvPr id="25" name="Gerade Verbindung mit Pfeil 24">
            <a:extLst>
              <a:ext uri="{FF2B5EF4-FFF2-40B4-BE49-F238E27FC236}">
                <a16:creationId xmlns:a16="http://schemas.microsoft.com/office/drawing/2014/main" id="{3F56D01E-8CFB-A363-FB3E-6954B14DE1C5}"/>
              </a:ext>
            </a:extLst>
          </p:cNvPr>
          <p:cNvCxnSpPr>
            <a:cxnSpLocks/>
          </p:cNvCxnSpPr>
          <p:nvPr/>
        </p:nvCxnSpPr>
        <p:spPr>
          <a:xfrm>
            <a:off x="6985314" y="3291439"/>
            <a:ext cx="1896787" cy="0"/>
          </a:xfrm>
          <a:prstGeom prst="straightConnector1">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Gerade Verbindung mit Pfeil 25">
            <a:extLst>
              <a:ext uri="{FF2B5EF4-FFF2-40B4-BE49-F238E27FC236}">
                <a16:creationId xmlns:a16="http://schemas.microsoft.com/office/drawing/2014/main" id="{03BF9EC3-3C2D-0E48-C09C-43DC35818FD1}"/>
              </a:ext>
            </a:extLst>
          </p:cNvPr>
          <p:cNvCxnSpPr>
            <a:cxnSpLocks/>
          </p:cNvCxnSpPr>
          <p:nvPr/>
        </p:nvCxnSpPr>
        <p:spPr>
          <a:xfrm>
            <a:off x="6985314" y="4214306"/>
            <a:ext cx="293298" cy="0"/>
          </a:xfrm>
          <a:prstGeom prst="straightConnector1">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8" name="Gerade Verbindung mit Pfeil 27">
            <a:extLst>
              <a:ext uri="{FF2B5EF4-FFF2-40B4-BE49-F238E27FC236}">
                <a16:creationId xmlns:a16="http://schemas.microsoft.com/office/drawing/2014/main" id="{030AB3B1-AA81-BDDC-745E-A9E0B3A1ECDA}"/>
              </a:ext>
            </a:extLst>
          </p:cNvPr>
          <p:cNvCxnSpPr>
            <a:cxnSpLocks/>
          </p:cNvCxnSpPr>
          <p:nvPr/>
        </p:nvCxnSpPr>
        <p:spPr>
          <a:xfrm>
            <a:off x="8588803" y="4214306"/>
            <a:ext cx="293298" cy="0"/>
          </a:xfrm>
          <a:prstGeom prst="straightConnector1">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9" name="Gerade Verbindung mit Pfeil 28">
            <a:extLst>
              <a:ext uri="{FF2B5EF4-FFF2-40B4-BE49-F238E27FC236}">
                <a16:creationId xmlns:a16="http://schemas.microsoft.com/office/drawing/2014/main" id="{009806B2-E0EC-A969-32BD-70F01291658A}"/>
              </a:ext>
            </a:extLst>
          </p:cNvPr>
          <p:cNvCxnSpPr>
            <a:cxnSpLocks/>
          </p:cNvCxnSpPr>
          <p:nvPr/>
        </p:nvCxnSpPr>
        <p:spPr>
          <a:xfrm>
            <a:off x="7021643" y="5317361"/>
            <a:ext cx="293298" cy="0"/>
          </a:xfrm>
          <a:prstGeom prst="straightConnector1">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0" name="Gerade Verbindung mit Pfeil 29">
            <a:extLst>
              <a:ext uri="{FF2B5EF4-FFF2-40B4-BE49-F238E27FC236}">
                <a16:creationId xmlns:a16="http://schemas.microsoft.com/office/drawing/2014/main" id="{9D0D2292-4062-17E0-F132-B864FC1FFC64}"/>
              </a:ext>
            </a:extLst>
          </p:cNvPr>
          <p:cNvCxnSpPr>
            <a:cxnSpLocks/>
          </p:cNvCxnSpPr>
          <p:nvPr/>
        </p:nvCxnSpPr>
        <p:spPr>
          <a:xfrm>
            <a:off x="8625132" y="5317361"/>
            <a:ext cx="293298" cy="0"/>
          </a:xfrm>
          <a:prstGeom prst="straightConnector1">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6" name="Textfeld 35">
            <a:extLst>
              <a:ext uri="{FF2B5EF4-FFF2-40B4-BE49-F238E27FC236}">
                <a16:creationId xmlns:a16="http://schemas.microsoft.com/office/drawing/2014/main" id="{7E2A53D7-5A17-7B82-9F29-7613952DEA8F}"/>
              </a:ext>
            </a:extLst>
          </p:cNvPr>
          <p:cNvSpPr txBox="1"/>
          <p:nvPr/>
        </p:nvSpPr>
        <p:spPr>
          <a:xfrm>
            <a:off x="4291488" y="2244677"/>
            <a:ext cx="2262279" cy="584775"/>
          </a:xfrm>
          <a:prstGeom prst="rect">
            <a:avLst/>
          </a:prstGeom>
          <a:noFill/>
        </p:spPr>
        <p:txBody>
          <a:bodyPr wrap="square" rtlCol="0">
            <a:spAutoFit/>
          </a:bodyPr>
          <a:lstStyle/>
          <a:p>
            <a:pPr algn="ctr"/>
            <a:r>
              <a:rPr lang="de-DE" sz="1600" dirty="0">
                <a:latin typeface="Neue Plak Text" panose="020B0804030202020204" pitchFamily="34" charset="0"/>
              </a:rPr>
              <a:t>Wiedergewonnenes Material</a:t>
            </a:r>
          </a:p>
        </p:txBody>
      </p:sp>
      <p:sp>
        <p:nvSpPr>
          <p:cNvPr id="37" name="Textfeld 36">
            <a:extLst>
              <a:ext uri="{FF2B5EF4-FFF2-40B4-BE49-F238E27FC236}">
                <a16:creationId xmlns:a16="http://schemas.microsoft.com/office/drawing/2014/main" id="{83A61263-D0AC-338A-855B-40A26CEC818F}"/>
              </a:ext>
            </a:extLst>
          </p:cNvPr>
          <p:cNvSpPr txBox="1"/>
          <p:nvPr/>
        </p:nvSpPr>
        <p:spPr>
          <a:xfrm>
            <a:off x="6802567" y="2249430"/>
            <a:ext cx="2262279" cy="338554"/>
          </a:xfrm>
          <a:prstGeom prst="rect">
            <a:avLst/>
          </a:prstGeom>
          <a:noFill/>
        </p:spPr>
        <p:txBody>
          <a:bodyPr wrap="square" rtlCol="0">
            <a:spAutoFit/>
          </a:bodyPr>
          <a:lstStyle/>
          <a:p>
            <a:pPr algn="ctr"/>
            <a:r>
              <a:rPr lang="de-DE" sz="1600" dirty="0">
                <a:latin typeface="Neue Plak Text" panose="020B0804030202020204" pitchFamily="34" charset="0"/>
              </a:rPr>
              <a:t>Aufbereitung</a:t>
            </a:r>
          </a:p>
        </p:txBody>
      </p:sp>
      <p:sp>
        <p:nvSpPr>
          <p:cNvPr id="38" name="Textfeld 37">
            <a:extLst>
              <a:ext uri="{FF2B5EF4-FFF2-40B4-BE49-F238E27FC236}">
                <a16:creationId xmlns:a16="http://schemas.microsoft.com/office/drawing/2014/main" id="{EE8F8E44-2706-02A4-ACDD-5631839BAD69}"/>
              </a:ext>
            </a:extLst>
          </p:cNvPr>
          <p:cNvSpPr txBox="1"/>
          <p:nvPr/>
        </p:nvSpPr>
        <p:spPr>
          <a:xfrm>
            <a:off x="9104247" y="2249430"/>
            <a:ext cx="2262279" cy="338554"/>
          </a:xfrm>
          <a:prstGeom prst="rect">
            <a:avLst/>
          </a:prstGeom>
          <a:noFill/>
        </p:spPr>
        <p:txBody>
          <a:bodyPr wrap="square" rtlCol="0">
            <a:spAutoFit/>
          </a:bodyPr>
          <a:lstStyle/>
          <a:p>
            <a:pPr algn="ctr"/>
            <a:r>
              <a:rPr lang="de-DE" sz="1600" dirty="0">
                <a:latin typeface="Neue Plak Text" panose="020B0804030202020204" pitchFamily="34" charset="0"/>
              </a:rPr>
              <a:t>Sekundärbaustoff</a:t>
            </a:r>
          </a:p>
        </p:txBody>
      </p:sp>
      <p:sp>
        <p:nvSpPr>
          <p:cNvPr id="3" name="Textplatzhalter 2">
            <a:extLst>
              <a:ext uri="{FF2B5EF4-FFF2-40B4-BE49-F238E27FC236}">
                <a16:creationId xmlns:a16="http://schemas.microsoft.com/office/drawing/2014/main" id="{EEA5BB7F-328B-A02E-23D7-0A0E1CC82154}"/>
              </a:ext>
            </a:extLst>
          </p:cNvPr>
          <p:cNvSpPr txBox="1">
            <a:spLocks/>
          </p:cNvSpPr>
          <p:nvPr/>
        </p:nvSpPr>
        <p:spPr>
          <a:xfrm>
            <a:off x="9993091" y="6283068"/>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Natural Building Lab </a:t>
            </a:r>
          </a:p>
        </p:txBody>
      </p:sp>
    </p:spTree>
    <p:custDataLst>
      <p:tags r:id="rId1"/>
    </p:custDataLst>
    <p:extLst>
      <p:ext uri="{BB962C8B-B14F-4D97-AF65-F5344CB8AC3E}">
        <p14:creationId xmlns:p14="http://schemas.microsoft.com/office/powerpoint/2010/main" val="28552186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5BBFE-2478-D281-1FEB-57E88A82C9CF}"/>
              </a:ext>
            </a:extLst>
          </p:cNvPr>
          <p:cNvSpPr>
            <a:spLocks noGrp="1"/>
          </p:cNvSpPr>
          <p:nvPr>
            <p:ph type="title"/>
          </p:nvPr>
        </p:nvSpPr>
        <p:spPr/>
        <p:txBody>
          <a:bodyPr>
            <a:normAutofit/>
          </a:bodyPr>
          <a:lstStyle/>
          <a:p>
            <a:r>
              <a:rPr lang="de-DE" dirty="0"/>
              <a:t>Betriebsenergie / Graue Energie </a:t>
            </a:r>
            <a:endParaRPr lang="en-DE" dirty="0"/>
          </a:p>
        </p:txBody>
      </p:sp>
      <p:cxnSp>
        <p:nvCxnSpPr>
          <p:cNvPr id="4" name="Straight Connector 3">
            <a:extLst>
              <a:ext uri="{FF2B5EF4-FFF2-40B4-BE49-F238E27FC236}">
                <a16:creationId xmlns:a16="http://schemas.microsoft.com/office/drawing/2014/main" id="{3FC37D32-E923-F2A3-4E6E-E4BDF6801DFA}"/>
              </a:ext>
            </a:extLst>
          </p:cNvPr>
          <p:cNvCxnSpPr/>
          <p:nvPr/>
        </p:nvCxnSpPr>
        <p:spPr>
          <a:xfrm>
            <a:off x="635000" y="2209800"/>
            <a:ext cx="0" cy="3496733"/>
          </a:xfrm>
          <a:prstGeom prst="line">
            <a:avLst/>
          </a:pr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23020FA0-AEA1-EF0D-4D0C-1EF3F5F8698B}"/>
              </a:ext>
            </a:extLst>
          </p:cNvPr>
          <p:cNvCxnSpPr>
            <a:cxnSpLocks/>
          </p:cNvCxnSpPr>
          <p:nvPr/>
        </p:nvCxnSpPr>
        <p:spPr>
          <a:xfrm flipH="1">
            <a:off x="635000" y="5706533"/>
            <a:ext cx="4313607" cy="0"/>
          </a:xfrm>
          <a:prstGeom prst="line">
            <a:avLst/>
          </a:pr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F8147BC-8DD3-06EA-E7B1-10F4A0D03E21}"/>
              </a:ext>
            </a:extLst>
          </p:cNvPr>
          <p:cNvCxnSpPr/>
          <p:nvPr/>
        </p:nvCxnSpPr>
        <p:spPr>
          <a:xfrm flipV="1">
            <a:off x="635000" y="4842933"/>
            <a:ext cx="262467" cy="863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7AEC110D-0198-6E99-BD55-B0B23BDC91A7}"/>
              </a:ext>
            </a:extLst>
          </p:cNvPr>
          <p:cNvCxnSpPr>
            <a:cxnSpLocks/>
          </p:cNvCxnSpPr>
          <p:nvPr/>
        </p:nvCxnSpPr>
        <p:spPr>
          <a:xfrm flipV="1">
            <a:off x="897467" y="3505200"/>
            <a:ext cx="3903133" cy="133773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E534AF7-7F3B-C057-8924-E0ED1BB8DD4D}"/>
              </a:ext>
            </a:extLst>
          </p:cNvPr>
          <p:cNvCxnSpPr>
            <a:cxnSpLocks/>
          </p:cNvCxnSpPr>
          <p:nvPr/>
        </p:nvCxnSpPr>
        <p:spPr>
          <a:xfrm flipV="1">
            <a:off x="4792134" y="3031067"/>
            <a:ext cx="146673" cy="482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Textplatzhalter 2">
            <a:extLst>
              <a:ext uri="{FF2B5EF4-FFF2-40B4-BE49-F238E27FC236}">
                <a16:creationId xmlns:a16="http://schemas.microsoft.com/office/drawing/2014/main" id="{0755D729-C9B7-BC56-8A4B-72E8E6082859}"/>
              </a:ext>
            </a:extLst>
          </p:cNvPr>
          <p:cNvSpPr txBox="1">
            <a:spLocks/>
          </p:cNvSpPr>
          <p:nvPr/>
        </p:nvSpPr>
        <p:spPr>
          <a:xfrm>
            <a:off x="2678140" y="5710871"/>
            <a:ext cx="547660" cy="6901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dirty="0">
                <a:latin typeface="FreightText Pro Book" panose="02000603060000020004" pitchFamily="50" charset="0"/>
              </a:rPr>
              <a:t>Zeit</a:t>
            </a:r>
          </a:p>
        </p:txBody>
      </p:sp>
      <p:sp>
        <p:nvSpPr>
          <p:cNvPr id="20" name="Textplatzhalter 2">
            <a:extLst>
              <a:ext uri="{FF2B5EF4-FFF2-40B4-BE49-F238E27FC236}">
                <a16:creationId xmlns:a16="http://schemas.microsoft.com/office/drawing/2014/main" id="{3A96A1A0-AC3D-2111-FBD0-5733138108DE}"/>
              </a:ext>
            </a:extLst>
          </p:cNvPr>
          <p:cNvSpPr txBox="1">
            <a:spLocks/>
          </p:cNvSpPr>
          <p:nvPr/>
        </p:nvSpPr>
        <p:spPr>
          <a:xfrm rot="16200000">
            <a:off x="-160348" y="3681028"/>
            <a:ext cx="1292726" cy="2624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dirty="0">
                <a:latin typeface="FreightText Pro Book" panose="02000603060000020004" pitchFamily="50" charset="0"/>
              </a:rPr>
              <a:t>Energiebedarf</a:t>
            </a:r>
          </a:p>
        </p:txBody>
      </p:sp>
      <p:sp>
        <p:nvSpPr>
          <p:cNvPr id="7" name="Rectangle 6">
            <a:extLst>
              <a:ext uri="{FF2B5EF4-FFF2-40B4-BE49-F238E27FC236}">
                <a16:creationId xmlns:a16="http://schemas.microsoft.com/office/drawing/2014/main" id="{2DBD408D-CCC8-E50F-1ED0-302BE784D4D5}"/>
              </a:ext>
            </a:extLst>
          </p:cNvPr>
          <p:cNvSpPr/>
          <p:nvPr/>
        </p:nvSpPr>
        <p:spPr>
          <a:xfrm>
            <a:off x="635001" y="3513667"/>
            <a:ext cx="4303806" cy="1329266"/>
          </a:xfrm>
          <a:prstGeom prst="rect">
            <a:avLst/>
          </a:prstGeom>
          <a:solidFill>
            <a:srgbClr val="F3972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tangle 7">
            <a:extLst>
              <a:ext uri="{FF2B5EF4-FFF2-40B4-BE49-F238E27FC236}">
                <a16:creationId xmlns:a16="http://schemas.microsoft.com/office/drawing/2014/main" id="{95A27560-99EA-44B5-41FA-0AB9C81A41AB}"/>
              </a:ext>
            </a:extLst>
          </p:cNvPr>
          <p:cNvSpPr/>
          <p:nvPr/>
        </p:nvSpPr>
        <p:spPr>
          <a:xfrm>
            <a:off x="636850" y="3034679"/>
            <a:ext cx="4303806" cy="482601"/>
          </a:xfrm>
          <a:prstGeom prst="rect">
            <a:avLst/>
          </a:prstGeom>
          <a:solidFill>
            <a:srgbClr val="0088B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9" name="Rectangle 8">
            <a:extLst>
              <a:ext uri="{FF2B5EF4-FFF2-40B4-BE49-F238E27FC236}">
                <a16:creationId xmlns:a16="http://schemas.microsoft.com/office/drawing/2014/main" id="{A4913A96-E4FA-AA3A-84B3-90D81DA3A2CE}"/>
              </a:ext>
            </a:extLst>
          </p:cNvPr>
          <p:cNvSpPr/>
          <p:nvPr/>
        </p:nvSpPr>
        <p:spPr>
          <a:xfrm>
            <a:off x="644801" y="4842933"/>
            <a:ext cx="4303806" cy="867937"/>
          </a:xfrm>
          <a:prstGeom prst="rect">
            <a:avLst/>
          </a:prstGeom>
          <a:solidFill>
            <a:srgbClr val="0088B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5" name="Textplatzhalter 36">
            <a:extLst>
              <a:ext uri="{FF2B5EF4-FFF2-40B4-BE49-F238E27FC236}">
                <a16:creationId xmlns:a16="http://schemas.microsoft.com/office/drawing/2014/main" id="{E7DC6D05-2144-8D9F-1EAE-F0CA3ADBB981}"/>
              </a:ext>
            </a:extLst>
          </p:cNvPr>
          <p:cNvSpPr txBox="1">
            <a:spLocks/>
          </p:cNvSpPr>
          <p:nvPr/>
        </p:nvSpPr>
        <p:spPr>
          <a:xfrm>
            <a:off x="1030784" y="5103362"/>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0088BB"/>
                </a:solidFill>
                <a:latin typeface="Neue Plak Text" panose="020B0804030202020204" pitchFamily="34" charset="0"/>
              </a:rPr>
              <a:t>Errichtung </a:t>
            </a:r>
          </a:p>
        </p:txBody>
      </p:sp>
      <p:sp>
        <p:nvSpPr>
          <p:cNvPr id="3" name="Textplatzhalter 36">
            <a:extLst>
              <a:ext uri="{FF2B5EF4-FFF2-40B4-BE49-F238E27FC236}">
                <a16:creationId xmlns:a16="http://schemas.microsoft.com/office/drawing/2014/main" id="{9043726E-4658-19BC-4E27-91E6D129AEC8}"/>
              </a:ext>
            </a:extLst>
          </p:cNvPr>
          <p:cNvSpPr txBox="1">
            <a:spLocks/>
          </p:cNvSpPr>
          <p:nvPr/>
        </p:nvSpPr>
        <p:spPr>
          <a:xfrm>
            <a:off x="1030784" y="4014033"/>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F3972B"/>
                </a:solidFill>
                <a:latin typeface="Neue Plak Text" panose="020B0804030202020204" pitchFamily="34" charset="0"/>
              </a:rPr>
              <a:t>Betrieb </a:t>
            </a:r>
          </a:p>
        </p:txBody>
      </p:sp>
      <p:sp>
        <p:nvSpPr>
          <p:cNvPr id="10" name="Textplatzhalter 36">
            <a:extLst>
              <a:ext uri="{FF2B5EF4-FFF2-40B4-BE49-F238E27FC236}">
                <a16:creationId xmlns:a16="http://schemas.microsoft.com/office/drawing/2014/main" id="{D0DE6039-8FA2-4657-EBC8-EFA1F4DCA3B3}"/>
              </a:ext>
            </a:extLst>
          </p:cNvPr>
          <p:cNvSpPr txBox="1">
            <a:spLocks/>
          </p:cNvSpPr>
          <p:nvPr/>
        </p:nvSpPr>
        <p:spPr>
          <a:xfrm>
            <a:off x="1030784" y="3131438"/>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0088BB"/>
                </a:solidFill>
                <a:latin typeface="Neue Plak Text" panose="020B0804030202020204" pitchFamily="34" charset="0"/>
              </a:rPr>
              <a:t>End </a:t>
            </a:r>
            <a:r>
              <a:rPr lang="de-DE" b="1" dirty="0" err="1">
                <a:solidFill>
                  <a:srgbClr val="0088BB"/>
                </a:solidFill>
                <a:latin typeface="Neue Plak Text" panose="020B0804030202020204" pitchFamily="34" charset="0"/>
              </a:rPr>
              <a:t>of</a:t>
            </a:r>
            <a:r>
              <a:rPr lang="de-DE" b="1" dirty="0">
                <a:solidFill>
                  <a:srgbClr val="0088BB"/>
                </a:solidFill>
                <a:latin typeface="Neue Plak Text" panose="020B0804030202020204" pitchFamily="34" charset="0"/>
              </a:rPr>
              <a:t> Life </a:t>
            </a:r>
          </a:p>
        </p:txBody>
      </p:sp>
      <p:sp>
        <p:nvSpPr>
          <p:cNvPr id="11" name="Textplatzhalter 36">
            <a:extLst>
              <a:ext uri="{FF2B5EF4-FFF2-40B4-BE49-F238E27FC236}">
                <a16:creationId xmlns:a16="http://schemas.microsoft.com/office/drawing/2014/main" id="{0B39F4B3-0B42-8E42-92F7-576CD2E83596}"/>
              </a:ext>
            </a:extLst>
          </p:cNvPr>
          <p:cNvSpPr txBox="1">
            <a:spLocks/>
          </p:cNvSpPr>
          <p:nvPr/>
        </p:nvSpPr>
        <p:spPr>
          <a:xfrm>
            <a:off x="593578" y="6074652"/>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chemeClr val="tx1"/>
                </a:solidFill>
                <a:latin typeface="Neue Plak Text" panose="020B0804030202020204" pitchFamily="34" charset="0"/>
              </a:rPr>
              <a:t>Standard</a:t>
            </a:r>
            <a:r>
              <a:rPr lang="de-DE" b="1" dirty="0">
                <a:latin typeface="Neue Plak Wide Black" panose="020B0A07030202020204" pitchFamily="34" charset="77"/>
              </a:rPr>
              <a:t> </a:t>
            </a:r>
            <a:endParaRPr lang="de-DE" b="1" dirty="0"/>
          </a:p>
        </p:txBody>
      </p:sp>
      <p:cxnSp>
        <p:nvCxnSpPr>
          <p:cNvPr id="22" name="Straight Connector 21">
            <a:extLst>
              <a:ext uri="{FF2B5EF4-FFF2-40B4-BE49-F238E27FC236}">
                <a16:creationId xmlns:a16="http://schemas.microsoft.com/office/drawing/2014/main" id="{16F34EC3-58F2-00FD-680A-CA6948DB53F6}"/>
              </a:ext>
            </a:extLst>
          </p:cNvPr>
          <p:cNvCxnSpPr/>
          <p:nvPr/>
        </p:nvCxnSpPr>
        <p:spPr>
          <a:xfrm flipV="1">
            <a:off x="635000" y="4842933"/>
            <a:ext cx="262467" cy="863600"/>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B9387044-464F-5500-42E3-27910A34B77A}"/>
              </a:ext>
            </a:extLst>
          </p:cNvPr>
          <p:cNvCxnSpPr>
            <a:cxnSpLocks/>
          </p:cNvCxnSpPr>
          <p:nvPr/>
        </p:nvCxnSpPr>
        <p:spPr>
          <a:xfrm flipV="1">
            <a:off x="897467" y="3505200"/>
            <a:ext cx="3903133" cy="1337733"/>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492B02F-7F88-BBD5-32F2-1B83AED7D1E1}"/>
              </a:ext>
            </a:extLst>
          </p:cNvPr>
          <p:cNvCxnSpPr>
            <a:cxnSpLocks/>
          </p:cNvCxnSpPr>
          <p:nvPr/>
        </p:nvCxnSpPr>
        <p:spPr>
          <a:xfrm flipV="1">
            <a:off x="4792134" y="3031067"/>
            <a:ext cx="146673" cy="482600"/>
          </a:xfrm>
          <a:prstGeom prst="line">
            <a:avLst/>
          </a:prstGeom>
          <a:ln w="4762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2F45FB8-C02A-A9D9-454F-26811C6063A6}"/>
              </a:ext>
            </a:extLst>
          </p:cNvPr>
          <p:cNvCxnSpPr/>
          <p:nvPr/>
        </p:nvCxnSpPr>
        <p:spPr>
          <a:xfrm>
            <a:off x="5622761" y="2209800"/>
            <a:ext cx="0" cy="3496733"/>
          </a:xfrm>
          <a:prstGeom prst="line">
            <a:avLst/>
          </a:pr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4C5ED5C-D924-16F0-D5A0-F91C98E66596}"/>
              </a:ext>
            </a:extLst>
          </p:cNvPr>
          <p:cNvCxnSpPr>
            <a:cxnSpLocks/>
          </p:cNvCxnSpPr>
          <p:nvPr/>
        </p:nvCxnSpPr>
        <p:spPr>
          <a:xfrm flipH="1">
            <a:off x="5622761" y="5706533"/>
            <a:ext cx="4313607" cy="0"/>
          </a:xfrm>
          <a:prstGeom prst="line">
            <a:avLst/>
          </a:pr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5" name="Textplatzhalter 2">
            <a:extLst>
              <a:ext uri="{FF2B5EF4-FFF2-40B4-BE49-F238E27FC236}">
                <a16:creationId xmlns:a16="http://schemas.microsoft.com/office/drawing/2014/main" id="{628858C2-2169-05AA-3330-C9E21C086C5A}"/>
              </a:ext>
            </a:extLst>
          </p:cNvPr>
          <p:cNvSpPr txBox="1">
            <a:spLocks/>
          </p:cNvSpPr>
          <p:nvPr/>
        </p:nvSpPr>
        <p:spPr>
          <a:xfrm rot="16200000">
            <a:off x="4827413" y="3681028"/>
            <a:ext cx="1292726" cy="2624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dirty="0">
                <a:latin typeface="FreightText Pro Book" panose="02000603060000020004" pitchFamily="50" charset="0"/>
              </a:rPr>
              <a:t>Energiebedarf</a:t>
            </a:r>
          </a:p>
        </p:txBody>
      </p:sp>
      <p:sp>
        <p:nvSpPr>
          <p:cNvPr id="27" name="Rectangle 26">
            <a:extLst>
              <a:ext uri="{FF2B5EF4-FFF2-40B4-BE49-F238E27FC236}">
                <a16:creationId xmlns:a16="http://schemas.microsoft.com/office/drawing/2014/main" id="{59803BD8-569D-B57F-E5EF-653EA103FEFD}"/>
              </a:ext>
            </a:extLst>
          </p:cNvPr>
          <p:cNvSpPr/>
          <p:nvPr/>
        </p:nvSpPr>
        <p:spPr>
          <a:xfrm>
            <a:off x="5622762" y="5225957"/>
            <a:ext cx="4303806" cy="210736"/>
          </a:xfrm>
          <a:prstGeom prst="rect">
            <a:avLst/>
          </a:prstGeom>
          <a:solidFill>
            <a:srgbClr val="F3972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8" name="Rectangle 27">
            <a:extLst>
              <a:ext uri="{FF2B5EF4-FFF2-40B4-BE49-F238E27FC236}">
                <a16:creationId xmlns:a16="http://schemas.microsoft.com/office/drawing/2014/main" id="{592D1BE8-3240-E7A2-DBDA-69EA5B775BE9}"/>
              </a:ext>
            </a:extLst>
          </p:cNvPr>
          <p:cNvSpPr/>
          <p:nvPr/>
        </p:nvSpPr>
        <p:spPr>
          <a:xfrm>
            <a:off x="5624611" y="4955832"/>
            <a:ext cx="4303806" cy="279273"/>
          </a:xfrm>
          <a:prstGeom prst="rect">
            <a:avLst/>
          </a:prstGeom>
          <a:solidFill>
            <a:srgbClr val="0088B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29" name="Rectangle 28">
            <a:extLst>
              <a:ext uri="{FF2B5EF4-FFF2-40B4-BE49-F238E27FC236}">
                <a16:creationId xmlns:a16="http://schemas.microsoft.com/office/drawing/2014/main" id="{30EC465F-0ADF-EBF4-BC8D-EB62F5670287}"/>
              </a:ext>
            </a:extLst>
          </p:cNvPr>
          <p:cNvSpPr/>
          <p:nvPr/>
        </p:nvSpPr>
        <p:spPr>
          <a:xfrm>
            <a:off x="5632562" y="5416152"/>
            <a:ext cx="4303806" cy="294718"/>
          </a:xfrm>
          <a:prstGeom prst="rect">
            <a:avLst/>
          </a:prstGeom>
          <a:solidFill>
            <a:srgbClr val="0088BB">
              <a:alpha val="2118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30" name="Textplatzhalter 36">
            <a:extLst>
              <a:ext uri="{FF2B5EF4-FFF2-40B4-BE49-F238E27FC236}">
                <a16:creationId xmlns:a16="http://schemas.microsoft.com/office/drawing/2014/main" id="{931D78EA-A274-33FC-3D49-3C7B7E4B078A}"/>
              </a:ext>
            </a:extLst>
          </p:cNvPr>
          <p:cNvSpPr txBox="1">
            <a:spLocks/>
          </p:cNvSpPr>
          <p:nvPr/>
        </p:nvSpPr>
        <p:spPr>
          <a:xfrm>
            <a:off x="5794935" y="5416152"/>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0088BB"/>
                </a:solidFill>
                <a:latin typeface="Neue Plak Text" panose="020B0804030202020204" pitchFamily="34" charset="0"/>
              </a:rPr>
              <a:t>Errichtung </a:t>
            </a:r>
          </a:p>
        </p:txBody>
      </p:sp>
      <p:sp>
        <p:nvSpPr>
          <p:cNvPr id="31" name="Textplatzhalter 36">
            <a:extLst>
              <a:ext uri="{FF2B5EF4-FFF2-40B4-BE49-F238E27FC236}">
                <a16:creationId xmlns:a16="http://schemas.microsoft.com/office/drawing/2014/main" id="{0070627B-4F42-F787-E983-215A3EFF4083}"/>
              </a:ext>
            </a:extLst>
          </p:cNvPr>
          <p:cNvSpPr txBox="1">
            <a:spLocks/>
          </p:cNvSpPr>
          <p:nvPr/>
        </p:nvSpPr>
        <p:spPr>
          <a:xfrm>
            <a:off x="5794935" y="5164196"/>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F3972B"/>
                </a:solidFill>
                <a:latin typeface="Neue Plak Text" panose="020B0804030202020204" pitchFamily="34" charset="0"/>
              </a:rPr>
              <a:t>Betrieb</a:t>
            </a:r>
            <a:r>
              <a:rPr lang="de-DE" b="1" dirty="0">
                <a:solidFill>
                  <a:srgbClr val="F3972B"/>
                </a:solidFill>
                <a:latin typeface="Neue Plak Wide Black" panose="020B0A07030202020204" pitchFamily="34" charset="77"/>
              </a:rPr>
              <a:t> </a:t>
            </a:r>
            <a:endParaRPr lang="de-DE" b="1" dirty="0">
              <a:solidFill>
                <a:srgbClr val="F3972B"/>
              </a:solidFill>
            </a:endParaRPr>
          </a:p>
        </p:txBody>
      </p:sp>
      <p:sp>
        <p:nvSpPr>
          <p:cNvPr id="32" name="Textplatzhalter 36">
            <a:extLst>
              <a:ext uri="{FF2B5EF4-FFF2-40B4-BE49-F238E27FC236}">
                <a16:creationId xmlns:a16="http://schemas.microsoft.com/office/drawing/2014/main" id="{A9B1F98A-0137-04FB-F4A4-E15AE84F11C3}"/>
              </a:ext>
            </a:extLst>
          </p:cNvPr>
          <p:cNvSpPr txBox="1">
            <a:spLocks/>
          </p:cNvSpPr>
          <p:nvPr/>
        </p:nvSpPr>
        <p:spPr>
          <a:xfrm>
            <a:off x="5794935" y="4941301"/>
            <a:ext cx="2329084" cy="4371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0088BB"/>
                </a:solidFill>
                <a:latin typeface="Neue Plak Text" panose="020B0804030202020204" pitchFamily="34" charset="0"/>
              </a:rPr>
              <a:t>End </a:t>
            </a:r>
            <a:r>
              <a:rPr lang="de-DE" b="1" dirty="0" err="1">
                <a:solidFill>
                  <a:srgbClr val="0088BB"/>
                </a:solidFill>
                <a:latin typeface="Neue Plak Text" panose="020B0804030202020204" pitchFamily="34" charset="0"/>
              </a:rPr>
              <a:t>of</a:t>
            </a:r>
            <a:r>
              <a:rPr lang="de-DE" b="1" dirty="0">
                <a:solidFill>
                  <a:srgbClr val="0088BB"/>
                </a:solidFill>
                <a:latin typeface="Neue Plak Text" panose="020B0804030202020204" pitchFamily="34" charset="0"/>
              </a:rPr>
              <a:t> Life </a:t>
            </a:r>
          </a:p>
        </p:txBody>
      </p:sp>
      <p:cxnSp>
        <p:nvCxnSpPr>
          <p:cNvPr id="33" name="Straight Connector 32">
            <a:extLst>
              <a:ext uri="{FF2B5EF4-FFF2-40B4-BE49-F238E27FC236}">
                <a16:creationId xmlns:a16="http://schemas.microsoft.com/office/drawing/2014/main" id="{54E5E383-46E3-4A4E-16F4-89D686FE9C4E}"/>
              </a:ext>
            </a:extLst>
          </p:cNvPr>
          <p:cNvCxnSpPr>
            <a:cxnSpLocks/>
          </p:cNvCxnSpPr>
          <p:nvPr/>
        </p:nvCxnSpPr>
        <p:spPr>
          <a:xfrm flipV="1">
            <a:off x="5622761" y="5436693"/>
            <a:ext cx="290756" cy="269840"/>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E9D721B9-F030-349D-5A19-3F41362A26C6}"/>
              </a:ext>
            </a:extLst>
          </p:cNvPr>
          <p:cNvCxnSpPr>
            <a:cxnSpLocks/>
          </p:cNvCxnSpPr>
          <p:nvPr/>
        </p:nvCxnSpPr>
        <p:spPr>
          <a:xfrm flipV="1">
            <a:off x="5885228" y="5225957"/>
            <a:ext cx="3903133" cy="210736"/>
          </a:xfrm>
          <a:prstGeom prst="line">
            <a:avLst/>
          </a:prstGeom>
          <a:ln w="476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494CBD5A-4E7F-8DE0-E6DC-7C1D85E766B1}"/>
              </a:ext>
            </a:extLst>
          </p:cNvPr>
          <p:cNvCxnSpPr>
            <a:cxnSpLocks/>
          </p:cNvCxnSpPr>
          <p:nvPr/>
        </p:nvCxnSpPr>
        <p:spPr>
          <a:xfrm flipV="1">
            <a:off x="9779895" y="4932047"/>
            <a:ext cx="142440" cy="314146"/>
          </a:xfrm>
          <a:prstGeom prst="line">
            <a:avLst/>
          </a:prstGeom>
          <a:ln w="4762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8" name="Textplatzhalter 36">
            <a:extLst>
              <a:ext uri="{FF2B5EF4-FFF2-40B4-BE49-F238E27FC236}">
                <a16:creationId xmlns:a16="http://schemas.microsoft.com/office/drawing/2014/main" id="{A3EEF0D8-535E-5D42-2791-76513EA41D97}"/>
              </a:ext>
            </a:extLst>
          </p:cNvPr>
          <p:cNvSpPr txBox="1">
            <a:spLocks/>
          </p:cNvSpPr>
          <p:nvPr/>
        </p:nvSpPr>
        <p:spPr>
          <a:xfrm>
            <a:off x="5605011" y="5991655"/>
            <a:ext cx="2329084" cy="43711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82952"/>
                </a:solidFill>
                <a:latin typeface="Neue Plak Wide Black" panose="020B0A0703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chemeClr val="tx1"/>
                </a:solidFill>
                <a:latin typeface="Neue Plak Text" panose="020B0804030202020204" pitchFamily="34" charset="0"/>
              </a:rPr>
              <a:t>Alle Phasen Optimiert </a:t>
            </a:r>
          </a:p>
        </p:txBody>
      </p:sp>
      <p:sp>
        <p:nvSpPr>
          <p:cNvPr id="36" name="Textplatzhalter 2">
            <a:extLst>
              <a:ext uri="{FF2B5EF4-FFF2-40B4-BE49-F238E27FC236}">
                <a16:creationId xmlns:a16="http://schemas.microsoft.com/office/drawing/2014/main" id="{19BB0132-78D1-A483-7579-B644B2E11379}"/>
              </a:ext>
            </a:extLst>
          </p:cNvPr>
          <p:cNvSpPr txBox="1">
            <a:spLocks/>
          </p:cNvSpPr>
          <p:nvPr/>
        </p:nvSpPr>
        <p:spPr>
          <a:xfrm>
            <a:off x="7660265" y="5729593"/>
            <a:ext cx="547660" cy="6901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dirty="0">
                <a:latin typeface="FreightText Pro Book" panose="02000603060000020004" pitchFamily="50" charset="0"/>
              </a:rPr>
              <a:t>Zeit</a:t>
            </a:r>
          </a:p>
        </p:txBody>
      </p:sp>
      <p:sp>
        <p:nvSpPr>
          <p:cNvPr id="21" name="Textplatzhalter 2">
            <a:extLst>
              <a:ext uri="{FF2B5EF4-FFF2-40B4-BE49-F238E27FC236}">
                <a16:creationId xmlns:a16="http://schemas.microsoft.com/office/drawing/2014/main" id="{C8EBD86A-14ED-4B31-E6F3-8FF1D9EC3919}"/>
              </a:ext>
            </a:extLst>
          </p:cNvPr>
          <p:cNvSpPr txBox="1">
            <a:spLocks/>
          </p:cNvSpPr>
          <p:nvPr/>
        </p:nvSpPr>
        <p:spPr>
          <a:xfrm>
            <a:off x="9993091" y="6283068"/>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Natural Building Lab </a:t>
            </a:r>
          </a:p>
        </p:txBody>
      </p:sp>
    </p:spTree>
    <p:custDataLst>
      <p:tags r:id="rId1"/>
    </p:custDataLst>
    <p:extLst>
      <p:ext uri="{BB962C8B-B14F-4D97-AF65-F5344CB8AC3E}">
        <p14:creationId xmlns:p14="http://schemas.microsoft.com/office/powerpoint/2010/main" val="2287648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2DFD3-4B0C-D231-8211-BCF78EE5B0C8}"/>
              </a:ext>
            </a:extLst>
          </p:cNvPr>
          <p:cNvSpPr>
            <a:spLocks noGrp="1" noRot="1" noMove="1" noResize="1" noEditPoints="1" noAdjustHandles="1" noChangeArrowheads="1" noChangeShapeType="1"/>
          </p:cNvSpPr>
          <p:nvPr>
            <p:ph type="title"/>
          </p:nvPr>
        </p:nvSpPr>
        <p:spPr/>
        <p:txBody>
          <a:bodyPr/>
          <a:lstStyle/>
          <a:p>
            <a:r>
              <a:rPr lang="en-DE" dirty="0"/>
              <a:t>Gebäudelebensdauer</a:t>
            </a:r>
          </a:p>
        </p:txBody>
      </p:sp>
      <p:graphicFrame>
        <p:nvGraphicFramePr>
          <p:cNvPr id="6" name="Table 6">
            <a:extLst>
              <a:ext uri="{FF2B5EF4-FFF2-40B4-BE49-F238E27FC236}">
                <a16:creationId xmlns:a16="http://schemas.microsoft.com/office/drawing/2014/main" id="{3ED057D5-6935-EF2E-60EE-F1C75B153056}"/>
              </a:ext>
            </a:extLst>
          </p:cNvPr>
          <p:cNvGraphicFramePr>
            <a:graphicFrameLocks noGrp="1"/>
          </p:cNvGraphicFramePr>
          <p:nvPr>
            <p:extLst>
              <p:ext uri="{D42A27DB-BD31-4B8C-83A1-F6EECF244321}">
                <p14:modId xmlns:p14="http://schemas.microsoft.com/office/powerpoint/2010/main" val="2493860071"/>
              </p:ext>
            </p:extLst>
          </p:nvPr>
        </p:nvGraphicFramePr>
        <p:xfrm>
          <a:off x="644026" y="1984200"/>
          <a:ext cx="10526880" cy="3685674"/>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1985203053"/>
                    </a:ext>
                  </a:extLst>
                </a:gridCol>
                <a:gridCol w="5269080">
                  <a:extLst>
                    <a:ext uri="{9D8B030D-6E8A-4147-A177-3AD203B41FA5}">
                      <a16:colId xmlns:a16="http://schemas.microsoft.com/office/drawing/2014/main" val="17902132"/>
                    </a:ext>
                  </a:extLst>
                </a:gridCol>
              </a:tblGrid>
              <a:tr h="507599">
                <a:tc>
                  <a:txBody>
                    <a:bodyPr/>
                    <a:lstStyle/>
                    <a:p>
                      <a:r>
                        <a:rPr lang="en-DE" dirty="0">
                          <a:latin typeface="Neue Plak Text" panose="020B0804030202020204" pitchFamily="34" charset="0"/>
                        </a:rPr>
                        <a:t>Gebäudenutzung</a:t>
                      </a:r>
                    </a:p>
                  </a:txBody>
                  <a:tcPr/>
                </a:tc>
                <a:tc>
                  <a:txBody>
                    <a:bodyPr/>
                    <a:lstStyle/>
                    <a:p>
                      <a:r>
                        <a:rPr lang="en-DE" dirty="0">
                          <a:latin typeface="Neue Plak Text" panose="020B0804030202020204" pitchFamily="34" charset="0"/>
                        </a:rPr>
                        <a:t>Maximale Betriebsdauer bis Vollsanierung</a:t>
                      </a:r>
                      <a:r>
                        <a:rPr lang="de-DE" dirty="0">
                          <a:latin typeface="Neue Plak Text" panose="020B0804030202020204" pitchFamily="34" charset="0"/>
                        </a:rPr>
                        <a:t> (Jahre)</a:t>
                      </a:r>
                      <a:endParaRPr lang="en-DE" dirty="0">
                        <a:latin typeface="Neue Plak Text" panose="020B0804030202020204" pitchFamily="34" charset="0"/>
                      </a:endParaRPr>
                    </a:p>
                  </a:txBody>
                  <a:tcPr/>
                </a:tc>
                <a:extLst>
                  <a:ext uri="{0D108BD9-81ED-4DB2-BD59-A6C34878D82A}">
                    <a16:rowId xmlns:a16="http://schemas.microsoft.com/office/drawing/2014/main" val="2490589196"/>
                  </a:ext>
                </a:extLst>
              </a:tr>
              <a:tr h="507599">
                <a:tc>
                  <a:txBody>
                    <a:bodyPr/>
                    <a:lstStyle/>
                    <a:p>
                      <a:r>
                        <a:rPr lang="en-DE" dirty="0">
                          <a:latin typeface="Neue Plak Text" panose="020B0804030202020204" pitchFamily="34" charset="0"/>
                        </a:rPr>
                        <a:t>Industrie</a:t>
                      </a:r>
                    </a:p>
                  </a:txBody>
                  <a:tcPr/>
                </a:tc>
                <a:tc>
                  <a:txBody>
                    <a:bodyPr/>
                    <a:lstStyle/>
                    <a:p>
                      <a:endParaRPr lang="en-DE" dirty="0">
                        <a:latin typeface="Neue Plak Text" panose="020B0804030202020204" pitchFamily="34" charset="0"/>
                      </a:endParaRPr>
                    </a:p>
                  </a:txBody>
                  <a:tcPr/>
                </a:tc>
                <a:extLst>
                  <a:ext uri="{0D108BD9-81ED-4DB2-BD59-A6C34878D82A}">
                    <a16:rowId xmlns:a16="http://schemas.microsoft.com/office/drawing/2014/main" val="966251666"/>
                  </a:ext>
                </a:extLst>
              </a:tr>
              <a:tr h="507599">
                <a:tc>
                  <a:txBody>
                    <a:bodyPr/>
                    <a:lstStyle/>
                    <a:p>
                      <a:r>
                        <a:rPr lang="en-DE" dirty="0">
                          <a:latin typeface="Neue Plak Text" panose="020B0804030202020204" pitchFamily="34" charset="0"/>
                        </a:rPr>
                        <a:t>Forschung</a:t>
                      </a:r>
                    </a:p>
                  </a:txBody>
                  <a:tcPr/>
                </a:tc>
                <a:tc>
                  <a:txBody>
                    <a:bodyPr/>
                    <a:lstStyle/>
                    <a:p>
                      <a:endParaRPr lang="en-DE" dirty="0">
                        <a:latin typeface="Neue Plak Text" panose="020B0804030202020204" pitchFamily="34" charset="0"/>
                      </a:endParaRPr>
                    </a:p>
                  </a:txBody>
                  <a:tcPr/>
                </a:tc>
                <a:extLst>
                  <a:ext uri="{0D108BD9-81ED-4DB2-BD59-A6C34878D82A}">
                    <a16:rowId xmlns:a16="http://schemas.microsoft.com/office/drawing/2014/main" val="716850034"/>
                  </a:ext>
                </a:extLst>
              </a:tr>
              <a:tr h="507599">
                <a:tc>
                  <a:txBody>
                    <a:bodyPr/>
                    <a:lstStyle/>
                    <a:p>
                      <a:r>
                        <a:rPr lang="en-DE" dirty="0">
                          <a:latin typeface="Neue Plak Text" panose="020B0804030202020204" pitchFamily="34" charset="0"/>
                        </a:rPr>
                        <a:t>Erziehung</a:t>
                      </a:r>
                    </a:p>
                  </a:txBody>
                  <a:tcPr/>
                </a:tc>
                <a:tc>
                  <a:txBody>
                    <a:bodyPr/>
                    <a:lstStyle/>
                    <a:p>
                      <a:endParaRPr lang="en-DE" dirty="0">
                        <a:latin typeface="Neue Plak Text" panose="020B0804030202020204" pitchFamily="34" charset="0"/>
                      </a:endParaRPr>
                    </a:p>
                  </a:txBody>
                  <a:tcPr/>
                </a:tc>
                <a:extLst>
                  <a:ext uri="{0D108BD9-81ED-4DB2-BD59-A6C34878D82A}">
                    <a16:rowId xmlns:a16="http://schemas.microsoft.com/office/drawing/2014/main" val="4086596773"/>
                  </a:ext>
                </a:extLst>
              </a:tr>
              <a:tr h="507599">
                <a:tc>
                  <a:txBody>
                    <a:bodyPr/>
                    <a:lstStyle/>
                    <a:p>
                      <a:r>
                        <a:rPr lang="en-DE" dirty="0">
                          <a:latin typeface="Neue Plak Text" panose="020B0804030202020204" pitchFamily="34" charset="0"/>
                        </a:rPr>
                        <a:t>Werbung</a:t>
                      </a:r>
                    </a:p>
                  </a:txBody>
                  <a:tcPr/>
                </a:tc>
                <a:tc>
                  <a:txBody>
                    <a:bodyPr/>
                    <a:lstStyle/>
                    <a:p>
                      <a:endParaRPr lang="en-DE" dirty="0">
                        <a:latin typeface="Neue Plak Text" panose="020B0804030202020204" pitchFamily="34" charset="0"/>
                      </a:endParaRPr>
                    </a:p>
                  </a:txBody>
                  <a:tcPr/>
                </a:tc>
                <a:extLst>
                  <a:ext uri="{0D108BD9-81ED-4DB2-BD59-A6C34878D82A}">
                    <a16:rowId xmlns:a16="http://schemas.microsoft.com/office/drawing/2014/main" val="734804126"/>
                  </a:ext>
                </a:extLst>
              </a:tr>
              <a:tr h="507599">
                <a:tc>
                  <a:txBody>
                    <a:bodyPr/>
                    <a:lstStyle/>
                    <a:p>
                      <a:r>
                        <a:rPr lang="en-DE" dirty="0">
                          <a:latin typeface="Neue Plak Text" panose="020B0804030202020204" pitchFamily="34" charset="0"/>
                        </a:rPr>
                        <a:t>Verwaltung</a:t>
                      </a:r>
                    </a:p>
                  </a:txBody>
                  <a:tcPr/>
                </a:tc>
                <a:tc>
                  <a:txBody>
                    <a:bodyPr/>
                    <a:lstStyle/>
                    <a:p>
                      <a:endParaRPr lang="en-DE" dirty="0">
                        <a:latin typeface="Neue Plak Text" panose="020B0804030202020204" pitchFamily="34" charset="0"/>
                      </a:endParaRPr>
                    </a:p>
                  </a:txBody>
                  <a:tcPr/>
                </a:tc>
                <a:extLst>
                  <a:ext uri="{0D108BD9-81ED-4DB2-BD59-A6C34878D82A}">
                    <a16:rowId xmlns:a16="http://schemas.microsoft.com/office/drawing/2014/main" val="4052973716"/>
                  </a:ext>
                </a:extLst>
              </a:tr>
              <a:tr h="507599">
                <a:tc>
                  <a:txBody>
                    <a:bodyPr/>
                    <a:lstStyle/>
                    <a:p>
                      <a:r>
                        <a:rPr lang="en-DE" dirty="0">
                          <a:latin typeface="Neue Plak Text" panose="020B0804030202020204" pitchFamily="34" charset="0"/>
                        </a:rPr>
                        <a:t>Wohnen</a:t>
                      </a:r>
                    </a:p>
                  </a:txBody>
                  <a:tcPr/>
                </a:tc>
                <a:tc>
                  <a:txBody>
                    <a:bodyPr/>
                    <a:lstStyle/>
                    <a:p>
                      <a:endParaRPr lang="en-DE" dirty="0">
                        <a:latin typeface="Neue Plak Text" panose="020B0804030202020204" pitchFamily="34" charset="0"/>
                      </a:endParaRPr>
                    </a:p>
                  </a:txBody>
                  <a:tcPr/>
                </a:tc>
                <a:extLst>
                  <a:ext uri="{0D108BD9-81ED-4DB2-BD59-A6C34878D82A}">
                    <a16:rowId xmlns:a16="http://schemas.microsoft.com/office/drawing/2014/main" val="2340402271"/>
                  </a:ext>
                </a:extLst>
              </a:tr>
            </a:tbl>
          </a:graphicData>
        </a:graphic>
      </p:graphicFrame>
    </p:spTree>
    <p:custDataLst>
      <p:tags r:id="rId1"/>
    </p:custDataLst>
    <p:extLst>
      <p:ext uri="{BB962C8B-B14F-4D97-AF65-F5344CB8AC3E}">
        <p14:creationId xmlns:p14="http://schemas.microsoft.com/office/powerpoint/2010/main" val="13942726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912B227-9B13-1763-C08D-CF385B55CA0D}"/>
              </a:ext>
            </a:extLst>
          </p:cNvPr>
          <p:cNvSpPr>
            <a:spLocks noGrp="1"/>
          </p:cNvSpPr>
          <p:nvPr>
            <p:ph type="body" sz="quarter" idx="11"/>
          </p:nvPr>
        </p:nvSpPr>
        <p:spPr/>
        <p:txBody>
          <a:bodyPr/>
          <a:lstStyle/>
          <a:p>
            <a:r>
              <a:rPr lang="de-DE" dirty="0"/>
              <a:t>Welche Handlungsoptionen bestehen in Ihren Gewerken?</a:t>
            </a:r>
          </a:p>
        </p:txBody>
      </p:sp>
    </p:spTree>
    <p:custDataLst>
      <p:tags r:id="rId1"/>
    </p:custDataLst>
    <p:extLst>
      <p:ext uri="{BB962C8B-B14F-4D97-AF65-F5344CB8AC3E}">
        <p14:creationId xmlns:p14="http://schemas.microsoft.com/office/powerpoint/2010/main" val="38065881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A9126-5D68-68F6-9AFA-F2DBF80F17F0}"/>
              </a:ext>
            </a:extLst>
          </p:cNvPr>
          <p:cNvSpPr>
            <a:spLocks noGrp="1"/>
          </p:cNvSpPr>
          <p:nvPr>
            <p:ph type="title"/>
          </p:nvPr>
        </p:nvSpPr>
        <p:spPr/>
        <p:txBody>
          <a:bodyPr>
            <a:noAutofit/>
          </a:bodyPr>
          <a:lstStyle/>
          <a:p>
            <a:r>
              <a:rPr lang="de-DE" dirty="0"/>
              <a:t>Phase C/D: Rückbaubarkeit vereinfachen</a:t>
            </a:r>
          </a:p>
        </p:txBody>
      </p:sp>
      <p:sp>
        <p:nvSpPr>
          <p:cNvPr id="3" name="Textplatzhalter 2">
            <a:extLst>
              <a:ext uri="{FF2B5EF4-FFF2-40B4-BE49-F238E27FC236}">
                <a16:creationId xmlns:a16="http://schemas.microsoft.com/office/drawing/2014/main" id="{2D8CF8AF-651A-FE1A-A290-8376FB3F8FD0}"/>
              </a:ext>
            </a:extLst>
          </p:cNvPr>
          <p:cNvSpPr>
            <a:spLocks noGrp="1"/>
          </p:cNvSpPr>
          <p:nvPr>
            <p:ph type="body" sz="quarter" idx="12"/>
          </p:nvPr>
        </p:nvSpPr>
        <p:spPr>
          <a:xfrm>
            <a:off x="505249" y="2835913"/>
            <a:ext cx="6643062" cy="4380489"/>
          </a:xfrm>
        </p:spPr>
        <p:txBody>
          <a:bodyPr/>
          <a:lstStyle/>
          <a:p>
            <a:pPr marL="0" indent="0">
              <a:buNone/>
            </a:pPr>
            <a:r>
              <a:rPr lang="de-DE" dirty="0"/>
              <a:t>T Lab TU Kaiserslautern, 2023</a:t>
            </a:r>
            <a:br>
              <a:rPr lang="de-DE" dirty="0"/>
            </a:br>
            <a:r>
              <a:rPr lang="de-DE" dirty="0" err="1"/>
              <a:t>fatuk</a:t>
            </a:r>
            <a:r>
              <a:rPr lang="de-DE" dirty="0"/>
              <a:t> FG-Baukonstruktion + Entwerfen, Birk </a:t>
            </a:r>
            <a:r>
              <a:rPr lang="de-DE" dirty="0" err="1"/>
              <a:t>Heilmeyer</a:t>
            </a:r>
            <a:r>
              <a:rPr lang="de-DE" dirty="0"/>
              <a:t> Frenzel Architekten</a:t>
            </a:r>
          </a:p>
          <a:p>
            <a:pPr marL="0" indent="0">
              <a:buNone/>
            </a:pPr>
            <a:endParaRPr lang="de-DE" dirty="0"/>
          </a:p>
          <a:p>
            <a:r>
              <a:rPr lang="de-DE" dirty="0"/>
              <a:t>Schraubverbindungen</a:t>
            </a:r>
          </a:p>
          <a:p>
            <a:r>
              <a:rPr lang="de-DE" dirty="0"/>
              <a:t>Steckverbindungen</a:t>
            </a:r>
          </a:p>
          <a:p>
            <a:r>
              <a:rPr lang="de-DE" dirty="0"/>
              <a:t>Robuste Materialien</a:t>
            </a:r>
          </a:p>
          <a:p>
            <a:endParaRPr lang="de-DE" dirty="0"/>
          </a:p>
        </p:txBody>
      </p:sp>
      <p:pic>
        <p:nvPicPr>
          <p:cNvPr id="5" name="Picture 9">
            <a:extLst>
              <a:ext uri="{FF2B5EF4-FFF2-40B4-BE49-F238E27FC236}">
                <a16:creationId xmlns:a16="http://schemas.microsoft.com/office/drawing/2014/main" id="{B859E95D-2652-4C8F-83B3-58E26E18B59C}"/>
              </a:ext>
            </a:extLst>
          </p:cNvPr>
          <p:cNvPicPr>
            <a:picLocks noGrp="1" noChangeAspect="1"/>
          </p:cNvPicPr>
          <p:nvPr>
            <p:ph type="pic" sz="quarter" idx="13"/>
          </p:nvPr>
        </p:nvPicPr>
        <p:blipFill>
          <a:blip r:embed="rId4" cstate="email">
            <a:extLst>
              <a:ext uri="{28A0092B-C50C-407E-A947-70E740481C1C}">
                <a14:useLocalDpi xmlns:a14="http://schemas.microsoft.com/office/drawing/2010/main"/>
              </a:ext>
            </a:extLst>
          </a:blip>
          <a:srcRect/>
          <a:stretch/>
        </p:blipFill>
        <p:spPr>
          <a:prstGeom prst="rect">
            <a:avLst/>
          </a:prstGeom>
        </p:spPr>
      </p:pic>
      <p:sp>
        <p:nvSpPr>
          <p:cNvPr id="4" name="Textplatzhalter 2">
            <a:extLst>
              <a:ext uri="{FF2B5EF4-FFF2-40B4-BE49-F238E27FC236}">
                <a16:creationId xmlns:a16="http://schemas.microsoft.com/office/drawing/2014/main" id="{9D5F37E8-FBE8-2279-F9A2-F624FE1C5A81}"/>
              </a:ext>
            </a:extLst>
          </p:cNvPr>
          <p:cNvSpPr txBox="1">
            <a:spLocks/>
          </p:cNvSpPr>
          <p:nvPr/>
        </p:nvSpPr>
        <p:spPr>
          <a:xfrm>
            <a:off x="8518849" y="6283068"/>
            <a:ext cx="3266372"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1"/>
                </a:solidFill>
                <a:latin typeface="FreightText Pro Book" panose="02000603060000020004" pitchFamily="50" charset="0"/>
              </a:rPr>
              <a:t>©Andreas Labes, www.tlab.architektur.rptu.de</a:t>
            </a:r>
          </a:p>
          <a:p>
            <a:pPr marL="0" indent="0" algn="r">
              <a:buNone/>
            </a:pPr>
            <a:r>
              <a:rPr lang="de-DE" sz="1200" dirty="0">
                <a:solidFill>
                  <a:schemeClr val="bg1"/>
                </a:solidFill>
                <a:latin typeface="FreightText Pro Book" panose="02000603060000020004" pitchFamily="50" charset="0"/>
              </a:rPr>
              <a:t> </a:t>
            </a:r>
          </a:p>
        </p:txBody>
      </p:sp>
    </p:spTree>
    <p:custDataLst>
      <p:tags r:id="rId1"/>
    </p:custDataLst>
    <p:extLst>
      <p:ext uri="{BB962C8B-B14F-4D97-AF65-F5344CB8AC3E}">
        <p14:creationId xmlns:p14="http://schemas.microsoft.com/office/powerpoint/2010/main" val="4639544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60A93E5-A73D-AB7A-0348-F3EC87435A6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62490" y="1808164"/>
            <a:ext cx="4765950" cy="4456809"/>
          </a:xfrm>
          <a:prstGeom prst="rect">
            <a:avLst/>
          </a:prstGeom>
        </p:spPr>
      </p:pic>
      <p:pic>
        <p:nvPicPr>
          <p:cNvPr id="12" name="Grafik 4">
            <a:extLst>
              <a:ext uri="{FF2B5EF4-FFF2-40B4-BE49-F238E27FC236}">
                <a16:creationId xmlns:a16="http://schemas.microsoft.com/office/drawing/2014/main" id="{1473E158-2DFF-6E66-BB19-BC790C82975D}"/>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5719483" y="1808163"/>
            <a:ext cx="5810028" cy="4467740"/>
          </a:xfrm>
          <a:prstGeom prst="rect">
            <a:avLst/>
          </a:prstGeom>
        </p:spPr>
      </p:pic>
      <p:sp>
        <p:nvSpPr>
          <p:cNvPr id="13" name="Titel 1">
            <a:extLst>
              <a:ext uri="{FF2B5EF4-FFF2-40B4-BE49-F238E27FC236}">
                <a16:creationId xmlns:a16="http://schemas.microsoft.com/office/drawing/2014/main" id="{2A9CA15C-5D2D-A173-FB8E-3CB3431729F2}"/>
              </a:ext>
            </a:extLst>
          </p:cNvPr>
          <p:cNvSpPr>
            <a:spLocks noGrp="1"/>
          </p:cNvSpPr>
          <p:nvPr>
            <p:ph type="title"/>
          </p:nvPr>
        </p:nvSpPr>
        <p:spPr/>
        <p:txBody>
          <a:bodyPr>
            <a:noAutofit/>
          </a:bodyPr>
          <a:lstStyle/>
          <a:p>
            <a:r>
              <a:rPr lang="de-DE" dirty="0"/>
              <a:t>T-Lab: Rückbaubarkeit vereinfachen</a:t>
            </a:r>
          </a:p>
        </p:txBody>
      </p:sp>
      <p:sp>
        <p:nvSpPr>
          <p:cNvPr id="2" name="Textplatzhalter 2">
            <a:extLst>
              <a:ext uri="{FF2B5EF4-FFF2-40B4-BE49-F238E27FC236}">
                <a16:creationId xmlns:a16="http://schemas.microsoft.com/office/drawing/2014/main" id="{5F5233D0-EE2C-52D6-0A8D-C71D898CE632}"/>
              </a:ext>
            </a:extLst>
          </p:cNvPr>
          <p:cNvSpPr txBox="1">
            <a:spLocks/>
          </p:cNvSpPr>
          <p:nvPr/>
        </p:nvSpPr>
        <p:spPr>
          <a:xfrm>
            <a:off x="8518849" y="6283068"/>
            <a:ext cx="3266372"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©Andreas Labes, www.tlab.architektur.rptu.de</a:t>
            </a:r>
          </a:p>
          <a:p>
            <a:pPr marL="0" indent="0" algn="r">
              <a:buNone/>
            </a:pPr>
            <a:r>
              <a:rPr lang="de-DE" sz="1200" dirty="0">
                <a:solidFill>
                  <a:schemeClr val="bg1"/>
                </a:solidFill>
                <a:latin typeface="FreightText Pro Book" panose="02000603060000020004" pitchFamily="50" charset="0"/>
              </a:rPr>
              <a:t> </a:t>
            </a:r>
          </a:p>
        </p:txBody>
      </p:sp>
    </p:spTree>
    <p:custDataLst>
      <p:tags r:id="rId1"/>
    </p:custDataLst>
    <p:extLst>
      <p:ext uri="{BB962C8B-B14F-4D97-AF65-F5344CB8AC3E}">
        <p14:creationId xmlns:p14="http://schemas.microsoft.com/office/powerpoint/2010/main" val="20678923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4">
            <a:extLst>
              <a:ext uri="{FF2B5EF4-FFF2-40B4-BE49-F238E27FC236}">
                <a16:creationId xmlns:a16="http://schemas.microsoft.com/office/drawing/2014/main" id="{1473E158-2DFF-6E66-BB19-BC790C82975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7065" r="28899"/>
          <a:stretch/>
        </p:blipFill>
        <p:spPr>
          <a:xfrm>
            <a:off x="3871733" y="1808163"/>
            <a:ext cx="3708937" cy="4495786"/>
          </a:xfrm>
          <a:prstGeom prst="rect">
            <a:avLst/>
          </a:prstGeom>
        </p:spPr>
      </p:pic>
      <p:sp>
        <p:nvSpPr>
          <p:cNvPr id="13" name="Titel 1">
            <a:extLst>
              <a:ext uri="{FF2B5EF4-FFF2-40B4-BE49-F238E27FC236}">
                <a16:creationId xmlns:a16="http://schemas.microsoft.com/office/drawing/2014/main" id="{2A9CA15C-5D2D-A173-FB8E-3CB3431729F2}"/>
              </a:ext>
            </a:extLst>
          </p:cNvPr>
          <p:cNvSpPr>
            <a:spLocks noGrp="1"/>
          </p:cNvSpPr>
          <p:nvPr>
            <p:ph type="title"/>
          </p:nvPr>
        </p:nvSpPr>
        <p:spPr/>
        <p:txBody>
          <a:bodyPr>
            <a:noAutofit/>
          </a:bodyPr>
          <a:lstStyle/>
          <a:p>
            <a:r>
              <a:rPr lang="de-DE" dirty="0"/>
              <a:t>T-Lab: Rückbaubarkeit vereinfachen</a:t>
            </a:r>
          </a:p>
        </p:txBody>
      </p:sp>
      <p:pic>
        <p:nvPicPr>
          <p:cNvPr id="3" name="Grafik 4">
            <a:extLst>
              <a:ext uri="{FF2B5EF4-FFF2-40B4-BE49-F238E27FC236}">
                <a16:creationId xmlns:a16="http://schemas.microsoft.com/office/drawing/2014/main" id="{F81151DD-2F0F-76CA-258B-3648CDCED25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55916" y="1808164"/>
            <a:ext cx="3021846" cy="4494734"/>
          </a:xfrm>
          <a:prstGeom prst="rect">
            <a:avLst/>
          </a:prstGeom>
        </p:spPr>
      </p:pic>
      <p:pic>
        <p:nvPicPr>
          <p:cNvPr id="4" name="Grafik 4">
            <a:extLst>
              <a:ext uri="{FF2B5EF4-FFF2-40B4-BE49-F238E27FC236}">
                <a16:creationId xmlns:a16="http://schemas.microsoft.com/office/drawing/2014/main" id="{B5D3AEC3-11B6-2A9F-B75A-64A61633465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7778996" y="1808163"/>
            <a:ext cx="3654869" cy="4495785"/>
          </a:xfrm>
          <a:prstGeom prst="rect">
            <a:avLst/>
          </a:prstGeom>
        </p:spPr>
      </p:pic>
      <p:sp>
        <p:nvSpPr>
          <p:cNvPr id="5" name="Textplatzhalter 2">
            <a:extLst>
              <a:ext uri="{FF2B5EF4-FFF2-40B4-BE49-F238E27FC236}">
                <a16:creationId xmlns:a16="http://schemas.microsoft.com/office/drawing/2014/main" id="{BF9A2E78-617F-B665-279A-7E1E32CF24AF}"/>
              </a:ext>
            </a:extLst>
          </p:cNvPr>
          <p:cNvSpPr txBox="1">
            <a:spLocks/>
          </p:cNvSpPr>
          <p:nvPr/>
        </p:nvSpPr>
        <p:spPr>
          <a:xfrm>
            <a:off x="8518849" y="6283068"/>
            <a:ext cx="3266372"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©Andreas Labes, www.tlab.architektur.rptu.de</a:t>
            </a:r>
          </a:p>
          <a:p>
            <a:pPr marL="0" indent="0" algn="r">
              <a:buNone/>
            </a:pPr>
            <a:r>
              <a:rPr lang="de-DE" sz="1200" dirty="0">
                <a:solidFill>
                  <a:schemeClr val="bg1"/>
                </a:solidFill>
                <a:latin typeface="FreightText Pro Book" panose="02000603060000020004" pitchFamily="50" charset="0"/>
              </a:rPr>
              <a:t> </a:t>
            </a:r>
          </a:p>
        </p:txBody>
      </p:sp>
    </p:spTree>
    <p:custDataLst>
      <p:tags r:id="rId1"/>
    </p:custDataLst>
    <p:extLst>
      <p:ext uri="{BB962C8B-B14F-4D97-AF65-F5344CB8AC3E}">
        <p14:creationId xmlns:p14="http://schemas.microsoft.com/office/powerpoint/2010/main" val="35648790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A9126-5D68-68F6-9AFA-F2DBF80F17F0}"/>
              </a:ext>
            </a:extLst>
          </p:cNvPr>
          <p:cNvSpPr>
            <a:spLocks noGrp="1"/>
          </p:cNvSpPr>
          <p:nvPr>
            <p:ph type="title"/>
          </p:nvPr>
        </p:nvSpPr>
        <p:spPr/>
        <p:txBody>
          <a:bodyPr>
            <a:noAutofit/>
          </a:bodyPr>
          <a:lstStyle/>
          <a:p>
            <a:r>
              <a:rPr lang="de-DE" dirty="0"/>
              <a:t>Phase C/D: Wiederverwendung ermöglichen</a:t>
            </a:r>
          </a:p>
        </p:txBody>
      </p:sp>
      <p:sp>
        <p:nvSpPr>
          <p:cNvPr id="6" name="Textplatzhalter 3">
            <a:extLst>
              <a:ext uri="{FF2B5EF4-FFF2-40B4-BE49-F238E27FC236}">
                <a16:creationId xmlns:a16="http://schemas.microsoft.com/office/drawing/2014/main" id="{56F08E50-4132-DAE8-0019-7BF2CEDBF067}"/>
              </a:ext>
            </a:extLst>
          </p:cNvPr>
          <p:cNvSpPr txBox="1">
            <a:spLocks/>
          </p:cNvSpPr>
          <p:nvPr/>
        </p:nvSpPr>
        <p:spPr>
          <a:xfrm>
            <a:off x="559805" y="2394282"/>
            <a:ext cx="5312075" cy="38621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2400" dirty="0">
                <a:latin typeface="FreightText Pro Book" panose="02000603060000020004" pitchFamily="50" charset="0"/>
              </a:rPr>
              <a:t>Bauteilbörsen </a:t>
            </a:r>
            <a:r>
              <a:rPr lang="de-DE" sz="2400" dirty="0" err="1">
                <a:latin typeface="FreightText Pro Book" panose="02000603060000020004" pitchFamily="50" charset="0"/>
              </a:rPr>
              <a:t>z.b.</a:t>
            </a:r>
            <a:r>
              <a:rPr lang="de-DE" sz="2400" dirty="0">
                <a:latin typeface="FreightText Pro Book" panose="02000603060000020004" pitchFamily="50" charset="0"/>
              </a:rPr>
              <a:t> </a:t>
            </a:r>
            <a:r>
              <a:rPr lang="de-DE" sz="2400" dirty="0" err="1">
                <a:latin typeface="FreightText Pro Book" panose="02000603060000020004" pitchFamily="50" charset="0"/>
              </a:rPr>
              <a:t>Concular</a:t>
            </a:r>
            <a:r>
              <a:rPr lang="de-DE" sz="2400" dirty="0">
                <a:latin typeface="FreightText Pro Book" panose="02000603060000020004" pitchFamily="50" charset="0"/>
              </a:rPr>
              <a:t>, </a:t>
            </a:r>
            <a:r>
              <a:rPr lang="de-DE" sz="2400" dirty="0" err="1">
                <a:latin typeface="FreightText Pro Book" panose="02000603060000020004" pitchFamily="50" charset="0"/>
              </a:rPr>
              <a:t>Madaster</a:t>
            </a:r>
            <a:endParaRPr lang="de-DE" sz="2400" dirty="0">
              <a:latin typeface="FreightText Pro Book" panose="02000603060000020004" pitchFamily="50" charset="0"/>
            </a:endParaRPr>
          </a:p>
          <a:p>
            <a:pPr marL="0" indent="0">
              <a:buFont typeface="Arial" panose="020B0604020202020204" pitchFamily="34" charset="0"/>
              <a:buNone/>
            </a:pPr>
            <a:endParaRPr lang="de-DE" sz="2400" dirty="0">
              <a:latin typeface="FreightText Pro Book" panose="02000603060000020004" pitchFamily="50" charset="0"/>
            </a:endParaRPr>
          </a:p>
          <a:p>
            <a:r>
              <a:rPr lang="de-DE" sz="2400" dirty="0">
                <a:latin typeface="FreightText Pro Book" panose="02000603060000020004" pitchFamily="50" charset="0"/>
              </a:rPr>
              <a:t>Bestandserfassung für die Wiederverwendung</a:t>
            </a:r>
          </a:p>
          <a:p>
            <a:r>
              <a:rPr lang="de-DE" sz="2400" dirty="0">
                <a:latin typeface="FreightText Pro Book" panose="02000603060000020004" pitchFamily="50" charset="0"/>
              </a:rPr>
              <a:t>Online Börse für Wiederverwendete Einbauten, Bauteile und Haustechnik</a:t>
            </a:r>
          </a:p>
          <a:p>
            <a:r>
              <a:rPr lang="de-DE" sz="2400" dirty="0">
                <a:latin typeface="FreightText Pro Book" panose="02000603060000020004" pitchFamily="50" charset="0"/>
              </a:rPr>
              <a:t> Strategische Beratung für Immobilien und Planungsbranchen</a:t>
            </a:r>
          </a:p>
          <a:p>
            <a:endParaRPr lang="de-DE" sz="2400" dirty="0">
              <a:solidFill>
                <a:srgbClr val="182952"/>
              </a:solidFill>
              <a:latin typeface="FreightText Pro Bold" panose="02000803080000020004" pitchFamily="50" charset="0"/>
            </a:endParaRPr>
          </a:p>
          <a:p>
            <a:endParaRPr lang="de-DE" sz="2400" dirty="0">
              <a:solidFill>
                <a:srgbClr val="182952"/>
              </a:solidFill>
              <a:latin typeface="FreightText Pro Bold" panose="02000803080000020004" pitchFamily="50" charset="0"/>
            </a:endParaRPr>
          </a:p>
          <a:p>
            <a:endParaRPr lang="de-DE" sz="2400" dirty="0">
              <a:solidFill>
                <a:srgbClr val="182952"/>
              </a:solidFill>
              <a:latin typeface="FreightText Pro Bold" panose="02000803080000020004" pitchFamily="50" charset="0"/>
            </a:endParaRPr>
          </a:p>
        </p:txBody>
      </p:sp>
      <p:pic>
        <p:nvPicPr>
          <p:cNvPr id="10" name="Picture 9">
            <a:extLst>
              <a:ext uri="{FF2B5EF4-FFF2-40B4-BE49-F238E27FC236}">
                <a16:creationId xmlns:a16="http://schemas.microsoft.com/office/drawing/2014/main" id="{DB6AB0B4-8787-2B8C-E942-D28713F054E1}"/>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8002090" y="1189083"/>
            <a:ext cx="2916671" cy="2288579"/>
          </a:xfrm>
          <a:prstGeom prst="rect">
            <a:avLst/>
          </a:prstGeom>
        </p:spPr>
      </p:pic>
      <p:sp>
        <p:nvSpPr>
          <p:cNvPr id="11" name="Textplatzhalter 2">
            <a:extLst>
              <a:ext uri="{FF2B5EF4-FFF2-40B4-BE49-F238E27FC236}">
                <a16:creationId xmlns:a16="http://schemas.microsoft.com/office/drawing/2014/main" id="{3C6CDE95-BB73-D0FD-0DE0-99E41EE40B8F}"/>
              </a:ext>
            </a:extLst>
          </p:cNvPr>
          <p:cNvSpPr txBox="1">
            <a:spLocks/>
          </p:cNvSpPr>
          <p:nvPr/>
        </p:nvSpPr>
        <p:spPr>
          <a:xfrm>
            <a:off x="7163709" y="6302898"/>
            <a:ext cx="4365801"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www.concular.shop</a:t>
            </a:r>
          </a:p>
          <a:p>
            <a:pPr marL="0" indent="0" algn="r">
              <a:buNone/>
            </a:pPr>
            <a:r>
              <a:rPr lang="de-DE" sz="1400" dirty="0">
                <a:latin typeface="FreightText Pro Book" panose="02000603060000020004" pitchFamily="50" charset="0"/>
              </a:rPr>
              <a:t>  </a:t>
            </a:r>
          </a:p>
        </p:txBody>
      </p:sp>
      <p:pic>
        <p:nvPicPr>
          <p:cNvPr id="4" name="Grafik 3">
            <a:extLst>
              <a:ext uri="{FF2B5EF4-FFF2-40B4-BE49-F238E27FC236}">
                <a16:creationId xmlns:a16="http://schemas.microsoft.com/office/drawing/2014/main" id="{26219F98-85C5-6CDE-F889-6C9DB02015B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99119" y="3450013"/>
            <a:ext cx="5003073" cy="2837984"/>
          </a:xfrm>
          <a:prstGeom prst="rect">
            <a:avLst/>
          </a:prstGeom>
        </p:spPr>
      </p:pic>
      <p:pic>
        <p:nvPicPr>
          <p:cNvPr id="7" name="Grafik 6">
            <a:extLst>
              <a:ext uri="{FF2B5EF4-FFF2-40B4-BE49-F238E27FC236}">
                <a16:creationId xmlns:a16="http://schemas.microsoft.com/office/drawing/2014/main" id="{138F047E-630C-B838-3821-69947E942B4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45851" y="3015382"/>
            <a:ext cx="2246149" cy="2288579"/>
          </a:xfrm>
          <a:prstGeom prst="rect">
            <a:avLst/>
          </a:prstGeom>
        </p:spPr>
      </p:pic>
    </p:spTree>
    <p:custDataLst>
      <p:tags r:id="rId1"/>
    </p:custDataLst>
    <p:extLst>
      <p:ext uri="{BB962C8B-B14F-4D97-AF65-F5344CB8AC3E}">
        <p14:creationId xmlns:p14="http://schemas.microsoft.com/office/powerpoint/2010/main" val="16445383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A9126-5D68-68F6-9AFA-F2DBF80F17F0}"/>
              </a:ext>
            </a:extLst>
          </p:cNvPr>
          <p:cNvSpPr>
            <a:spLocks noGrp="1"/>
          </p:cNvSpPr>
          <p:nvPr>
            <p:ph type="title"/>
          </p:nvPr>
        </p:nvSpPr>
        <p:spPr/>
        <p:txBody>
          <a:bodyPr>
            <a:noAutofit/>
          </a:bodyPr>
          <a:lstStyle/>
          <a:p>
            <a:r>
              <a:rPr lang="de-DE" dirty="0"/>
              <a:t>Phase C/D: Wiederverwendete Bauteile einsetzen</a:t>
            </a:r>
          </a:p>
        </p:txBody>
      </p:sp>
      <p:pic>
        <p:nvPicPr>
          <p:cNvPr id="8" name="Picture 9">
            <a:extLst>
              <a:ext uri="{FF2B5EF4-FFF2-40B4-BE49-F238E27FC236}">
                <a16:creationId xmlns:a16="http://schemas.microsoft.com/office/drawing/2014/main" id="{D2DDD8BA-1FA9-BB54-258F-31CF515DEE52}"/>
              </a:ext>
            </a:extLst>
          </p:cNvPr>
          <p:cNvPicPr>
            <a:picLocks noGrp="1" noChangeAspect="1"/>
          </p:cNvPicPr>
          <p:nvPr>
            <p:ph type="pic" sz="quarter" idx="13"/>
          </p:nvPr>
        </p:nvPicPr>
        <p:blipFill>
          <a:blip r:embed="rId4" cstate="email">
            <a:extLst>
              <a:ext uri="{28A0092B-C50C-407E-A947-70E740481C1C}">
                <a14:useLocalDpi xmlns:a14="http://schemas.microsoft.com/office/drawing/2010/main"/>
              </a:ext>
            </a:extLst>
          </a:blip>
          <a:srcRect/>
          <a:stretch/>
        </p:blipFill>
        <p:spPr>
          <a:prstGeom prst="rect">
            <a:avLst/>
          </a:prstGeom>
        </p:spPr>
      </p:pic>
      <p:sp>
        <p:nvSpPr>
          <p:cNvPr id="6" name="Textplatzhalter 3">
            <a:extLst>
              <a:ext uri="{FF2B5EF4-FFF2-40B4-BE49-F238E27FC236}">
                <a16:creationId xmlns:a16="http://schemas.microsoft.com/office/drawing/2014/main" id="{56F08E50-4132-DAE8-0019-7BF2CEDBF067}"/>
              </a:ext>
            </a:extLst>
          </p:cNvPr>
          <p:cNvSpPr txBox="1">
            <a:spLocks/>
          </p:cNvSpPr>
          <p:nvPr/>
        </p:nvSpPr>
        <p:spPr>
          <a:xfrm>
            <a:off x="500269" y="2707104"/>
            <a:ext cx="6643063" cy="34650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2400" dirty="0">
                <a:latin typeface="FreightText Pro Book" panose="02000603060000020004" pitchFamily="50" charset="0"/>
              </a:rPr>
              <a:t>ELYS Kultur- &amp; Gewerbehaus</a:t>
            </a:r>
            <a:br>
              <a:rPr lang="de-DE" sz="2400" dirty="0">
                <a:latin typeface="FreightText Pro Book" panose="02000603060000020004" pitchFamily="50" charset="0"/>
              </a:rPr>
            </a:br>
            <a:r>
              <a:rPr lang="de-DE" sz="2400" dirty="0">
                <a:latin typeface="FreightText Pro Book" panose="02000603060000020004" pitchFamily="50" charset="0"/>
              </a:rPr>
              <a:t>Baubüro in Situ, 2021</a:t>
            </a:r>
          </a:p>
          <a:p>
            <a:pPr marL="0" indent="0">
              <a:buFont typeface="Arial" panose="020B0604020202020204" pitchFamily="34" charset="0"/>
              <a:buNone/>
            </a:pPr>
            <a:endParaRPr lang="de-DE" sz="2400" dirty="0">
              <a:latin typeface="FreightText Pro Book" panose="02000603060000020004" pitchFamily="50" charset="0"/>
            </a:endParaRPr>
          </a:p>
          <a:p>
            <a:r>
              <a:rPr lang="de-DE" sz="2400" dirty="0">
                <a:latin typeface="FreightText Pro Book" panose="02000603060000020004" pitchFamily="50" charset="0"/>
              </a:rPr>
              <a:t>Einsatz von wiederverwendeten Fenstern in unterschiedlichen Formaten </a:t>
            </a:r>
          </a:p>
          <a:p>
            <a:endParaRPr lang="de-DE" sz="2400" dirty="0">
              <a:solidFill>
                <a:srgbClr val="182952"/>
              </a:solidFill>
              <a:latin typeface="FreightText Pro Bold" panose="02000803080000020004" pitchFamily="50" charset="0"/>
            </a:endParaRPr>
          </a:p>
          <a:p>
            <a:endParaRPr lang="de-DE" sz="2400" dirty="0">
              <a:solidFill>
                <a:srgbClr val="182952"/>
              </a:solidFill>
              <a:latin typeface="FreightText Pro Bold" panose="02000803080000020004" pitchFamily="50" charset="0"/>
            </a:endParaRPr>
          </a:p>
        </p:txBody>
      </p:sp>
      <p:sp>
        <p:nvSpPr>
          <p:cNvPr id="9" name="Textplatzhalter 2">
            <a:extLst>
              <a:ext uri="{FF2B5EF4-FFF2-40B4-BE49-F238E27FC236}">
                <a16:creationId xmlns:a16="http://schemas.microsoft.com/office/drawing/2014/main" id="{2D8DFA1B-78E0-4DC3-E0AD-DC315347B3A4}"/>
              </a:ext>
            </a:extLst>
          </p:cNvPr>
          <p:cNvSpPr txBox="1">
            <a:spLocks/>
          </p:cNvSpPr>
          <p:nvPr/>
        </p:nvSpPr>
        <p:spPr>
          <a:xfrm>
            <a:off x="7163709" y="6302898"/>
            <a:ext cx="4365801"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1"/>
                </a:solidFill>
                <a:latin typeface="FreightText Pro Book" panose="02000603060000020004" pitchFamily="50" charset="0"/>
              </a:rPr>
              <a:t>© Baubüro in Situ, www.insitu.ch</a:t>
            </a:r>
          </a:p>
          <a:p>
            <a:pPr marL="0" indent="0" algn="r">
              <a:buNone/>
            </a:pPr>
            <a:r>
              <a:rPr lang="de-DE" sz="1400" dirty="0">
                <a:latin typeface="FreightText Pro Book" panose="02000603060000020004" pitchFamily="50" charset="0"/>
              </a:rPr>
              <a:t>  </a:t>
            </a:r>
          </a:p>
        </p:txBody>
      </p:sp>
    </p:spTree>
    <p:custDataLst>
      <p:tags r:id="rId1"/>
    </p:custDataLst>
    <p:extLst>
      <p:ext uri="{BB962C8B-B14F-4D97-AF65-F5344CB8AC3E}">
        <p14:creationId xmlns:p14="http://schemas.microsoft.com/office/powerpoint/2010/main" val="9257791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60A93E5-A73D-AB7A-0348-F3EC87435A6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36979" y="1808164"/>
            <a:ext cx="4691461" cy="4387152"/>
          </a:xfrm>
          <a:prstGeom prst="rect">
            <a:avLst/>
          </a:prstGeom>
        </p:spPr>
      </p:pic>
      <p:pic>
        <p:nvPicPr>
          <p:cNvPr id="12" name="Grafik 4">
            <a:extLst>
              <a:ext uri="{FF2B5EF4-FFF2-40B4-BE49-F238E27FC236}">
                <a16:creationId xmlns:a16="http://schemas.microsoft.com/office/drawing/2014/main" id="{1473E158-2DFF-6E66-BB19-BC790C82975D}"/>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5719482" y="1808163"/>
            <a:ext cx="5735539" cy="4410461"/>
          </a:xfrm>
          <a:prstGeom prst="rect">
            <a:avLst/>
          </a:prstGeom>
        </p:spPr>
      </p:pic>
      <p:sp>
        <p:nvSpPr>
          <p:cNvPr id="13" name="Titel 1">
            <a:extLst>
              <a:ext uri="{FF2B5EF4-FFF2-40B4-BE49-F238E27FC236}">
                <a16:creationId xmlns:a16="http://schemas.microsoft.com/office/drawing/2014/main" id="{2A9CA15C-5D2D-A173-FB8E-3CB3431729F2}"/>
              </a:ext>
            </a:extLst>
          </p:cNvPr>
          <p:cNvSpPr>
            <a:spLocks noGrp="1"/>
          </p:cNvSpPr>
          <p:nvPr>
            <p:ph type="title"/>
          </p:nvPr>
        </p:nvSpPr>
        <p:spPr/>
        <p:txBody>
          <a:bodyPr>
            <a:noAutofit/>
          </a:bodyPr>
          <a:lstStyle/>
          <a:p>
            <a:r>
              <a:rPr lang="de-DE" dirty="0"/>
              <a:t>ELYS Kultur- und Gewerbehaus</a:t>
            </a:r>
          </a:p>
        </p:txBody>
      </p:sp>
      <p:sp>
        <p:nvSpPr>
          <p:cNvPr id="4" name="Textplatzhalter 2">
            <a:extLst>
              <a:ext uri="{FF2B5EF4-FFF2-40B4-BE49-F238E27FC236}">
                <a16:creationId xmlns:a16="http://schemas.microsoft.com/office/drawing/2014/main" id="{65F7F877-CA14-B7A1-B914-1D8C6FB9ED50}"/>
              </a:ext>
            </a:extLst>
          </p:cNvPr>
          <p:cNvSpPr txBox="1">
            <a:spLocks/>
          </p:cNvSpPr>
          <p:nvPr/>
        </p:nvSpPr>
        <p:spPr>
          <a:xfrm>
            <a:off x="7163709" y="6302898"/>
            <a:ext cx="4365801"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Baubüro in Situ, www.insitu.ch</a:t>
            </a:r>
          </a:p>
          <a:p>
            <a:pPr marL="0" indent="0" algn="r">
              <a:buNone/>
            </a:pPr>
            <a:r>
              <a:rPr lang="de-DE" sz="1400" dirty="0">
                <a:latin typeface="FreightText Pro Book" panose="02000603060000020004" pitchFamily="50" charset="0"/>
              </a:rPr>
              <a:t>  </a:t>
            </a:r>
          </a:p>
        </p:txBody>
      </p:sp>
    </p:spTree>
    <p:custDataLst>
      <p:tags r:id="rId1"/>
    </p:custDataLst>
    <p:extLst>
      <p:ext uri="{BB962C8B-B14F-4D97-AF65-F5344CB8AC3E}">
        <p14:creationId xmlns:p14="http://schemas.microsoft.com/office/powerpoint/2010/main" val="19761523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2A3C8CF-BEC1-FEE2-3FA0-DDC886884A4F}"/>
              </a:ext>
            </a:extLst>
          </p:cNvPr>
          <p:cNvSpPr>
            <a:spLocks noGrp="1"/>
          </p:cNvSpPr>
          <p:nvPr>
            <p:ph type="body" sz="quarter" idx="11"/>
          </p:nvPr>
        </p:nvSpPr>
        <p:spPr/>
        <p:txBody>
          <a:bodyPr>
            <a:normAutofit fontScale="92500"/>
          </a:bodyPr>
          <a:lstStyle/>
          <a:p>
            <a:r>
              <a:rPr lang="de-DE" b="1" dirty="0"/>
              <a:t>Fazit</a:t>
            </a:r>
          </a:p>
          <a:p>
            <a:endParaRPr lang="de-DE" b="1" dirty="0"/>
          </a:p>
          <a:p>
            <a:r>
              <a:rPr lang="de-DE" sz="3000" dirty="0">
                <a:latin typeface="Neue Plak Text" panose="020B0804030202020204" pitchFamily="34" charset="0"/>
              </a:rPr>
              <a:t>Mit geeigneten Strategien auf </a:t>
            </a:r>
          </a:p>
          <a:p>
            <a:r>
              <a:rPr lang="de-DE" sz="3000" dirty="0">
                <a:latin typeface="Neue Plak Text" panose="020B0804030202020204" pitchFamily="34" charset="0"/>
              </a:rPr>
              <a:t>Gebäude-, Bauteil- und Material-Ebenen </a:t>
            </a:r>
          </a:p>
          <a:p>
            <a:r>
              <a:rPr lang="de-DE" sz="3000" dirty="0">
                <a:latin typeface="Neue Plak Text" panose="020B0804030202020204" pitchFamily="34" charset="0"/>
              </a:rPr>
              <a:t>können die Umwelt-Auswirkungen während aller Phasen </a:t>
            </a:r>
          </a:p>
          <a:p>
            <a:r>
              <a:rPr lang="de-DE" sz="3000" dirty="0">
                <a:latin typeface="Neue Plak Text" panose="020B0804030202020204" pitchFamily="34" charset="0"/>
              </a:rPr>
              <a:t>des Lebenszyklus eines Gebäudes positiv beeinflusst werden</a:t>
            </a:r>
          </a:p>
          <a:p>
            <a:r>
              <a:rPr lang="de-DE" sz="3000" dirty="0"/>
              <a:t> </a:t>
            </a:r>
          </a:p>
        </p:txBody>
      </p:sp>
    </p:spTree>
    <p:custDataLst>
      <p:tags r:id="rId1"/>
    </p:custDataLst>
    <p:extLst>
      <p:ext uri="{BB962C8B-B14F-4D97-AF65-F5344CB8AC3E}">
        <p14:creationId xmlns:p14="http://schemas.microsoft.com/office/powerpoint/2010/main" val="7551383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8BEA5097-3207-A5C8-9DE5-A355DE5ABB2A}"/>
              </a:ext>
            </a:extLst>
          </p:cNvPr>
          <p:cNvSpPr>
            <a:spLocks noGrp="1"/>
          </p:cNvSpPr>
          <p:nvPr>
            <p:ph type="body" sz="quarter" idx="14"/>
          </p:nvPr>
        </p:nvSpPr>
        <p:spPr/>
        <p:txBody>
          <a:bodyPr/>
          <a:lstStyle/>
          <a:p>
            <a:r>
              <a:rPr lang="de-DE" dirty="0"/>
              <a:t>info@nbl-berlin.de</a:t>
            </a:r>
          </a:p>
          <a:p>
            <a:endParaRPr lang="de-DE" dirty="0"/>
          </a:p>
        </p:txBody>
      </p:sp>
      <p:sp>
        <p:nvSpPr>
          <p:cNvPr id="5" name="Textplatzhalter 4">
            <a:extLst>
              <a:ext uri="{FF2B5EF4-FFF2-40B4-BE49-F238E27FC236}">
                <a16:creationId xmlns:a16="http://schemas.microsoft.com/office/drawing/2014/main" id="{B595AA79-7427-E03C-13F1-866971D00325}"/>
              </a:ext>
            </a:extLst>
          </p:cNvPr>
          <p:cNvSpPr>
            <a:spLocks noGrp="1"/>
          </p:cNvSpPr>
          <p:nvPr>
            <p:ph type="body" sz="quarter" idx="15"/>
          </p:nvPr>
        </p:nvSpPr>
        <p:spPr/>
        <p:txBody>
          <a:bodyPr/>
          <a:lstStyle/>
          <a:p>
            <a:r>
              <a:rPr lang="en-US" dirty="0"/>
              <a:t>Natural Building Lab</a:t>
            </a:r>
            <a:endParaRPr lang="de-DE" dirty="0"/>
          </a:p>
        </p:txBody>
      </p:sp>
      <p:sp>
        <p:nvSpPr>
          <p:cNvPr id="6" name="Textplatzhalter 5">
            <a:extLst>
              <a:ext uri="{FF2B5EF4-FFF2-40B4-BE49-F238E27FC236}">
                <a16:creationId xmlns:a16="http://schemas.microsoft.com/office/drawing/2014/main" id="{73101696-2698-AD42-4C07-678416DCCFAE}"/>
              </a:ext>
            </a:extLst>
          </p:cNvPr>
          <p:cNvSpPr>
            <a:spLocks noGrp="1"/>
          </p:cNvSpPr>
          <p:nvPr>
            <p:ph type="body" sz="quarter" idx="16"/>
          </p:nvPr>
        </p:nvSpPr>
        <p:spPr/>
        <p:txBody>
          <a:bodyPr/>
          <a:lstStyle/>
          <a:p>
            <a:r>
              <a:rPr lang="de-DE" dirty="0"/>
              <a:t>NBL Studio gGmbH</a:t>
            </a:r>
            <a:br>
              <a:rPr lang="de-DE" dirty="0"/>
            </a:br>
            <a:r>
              <a:rPr lang="de-DE" dirty="0"/>
              <a:t>Adalbert Straße 32</a:t>
            </a:r>
            <a:br>
              <a:rPr lang="de-DE" dirty="0"/>
            </a:br>
            <a:r>
              <a:rPr lang="de-DE" dirty="0"/>
              <a:t>10179 Berlin </a:t>
            </a:r>
          </a:p>
          <a:p>
            <a:endParaRPr lang="de-DE" dirty="0"/>
          </a:p>
        </p:txBody>
      </p:sp>
      <p:sp>
        <p:nvSpPr>
          <p:cNvPr id="7" name="Textplatzhalter 6">
            <a:extLst>
              <a:ext uri="{FF2B5EF4-FFF2-40B4-BE49-F238E27FC236}">
                <a16:creationId xmlns:a16="http://schemas.microsoft.com/office/drawing/2014/main" id="{075325E0-9992-BC75-F160-8E055BA5BD87}"/>
              </a:ext>
            </a:extLst>
          </p:cNvPr>
          <p:cNvSpPr>
            <a:spLocks noGrp="1"/>
          </p:cNvSpPr>
          <p:nvPr>
            <p:ph type="body" sz="quarter" idx="17"/>
          </p:nvPr>
        </p:nvSpPr>
        <p:spPr/>
        <p:txBody>
          <a:bodyPr>
            <a:normAutofit fontScale="92500" lnSpcReduction="10000"/>
          </a:bodyPr>
          <a:lstStyle/>
          <a:p>
            <a:r>
              <a:rPr lang="de-DE" dirty="0"/>
              <a:t>@NaturalBuildingLab</a:t>
            </a:r>
          </a:p>
          <a:p>
            <a:endParaRPr lang="de-DE" dirty="0"/>
          </a:p>
        </p:txBody>
      </p:sp>
      <p:sp>
        <p:nvSpPr>
          <p:cNvPr id="8" name="Textplatzhalter 7">
            <a:extLst>
              <a:ext uri="{FF2B5EF4-FFF2-40B4-BE49-F238E27FC236}">
                <a16:creationId xmlns:a16="http://schemas.microsoft.com/office/drawing/2014/main" id="{7ECB0241-FF25-3862-F179-8EB3DB3A832D}"/>
              </a:ext>
            </a:extLst>
          </p:cNvPr>
          <p:cNvSpPr>
            <a:spLocks noGrp="1"/>
          </p:cNvSpPr>
          <p:nvPr>
            <p:ph type="body" sz="quarter" idx="18"/>
          </p:nvPr>
        </p:nvSpPr>
        <p:spPr/>
        <p:txBody>
          <a:bodyPr>
            <a:normAutofit fontScale="92500" lnSpcReduction="10000"/>
          </a:bodyPr>
          <a:lstStyle/>
          <a:p>
            <a:r>
              <a:rPr lang="de-DE" dirty="0"/>
              <a:t>https://www.nbl.berlin/</a:t>
            </a:r>
          </a:p>
          <a:p>
            <a:endParaRPr lang="de-DE" dirty="0"/>
          </a:p>
        </p:txBody>
      </p:sp>
      <p:pic>
        <p:nvPicPr>
          <p:cNvPr id="9" name="Grafik 8" descr="Ein Bild, das Text, Schrift, Grafiken, weiß enthält.&#10;&#10;KI-generierte Inhalte können fehlerhaft sein.">
            <a:extLst>
              <a:ext uri="{FF2B5EF4-FFF2-40B4-BE49-F238E27FC236}">
                <a16:creationId xmlns:a16="http://schemas.microsoft.com/office/drawing/2014/main" id="{76065BF4-D85E-51B3-735D-10FD5FA1C4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09952" y="3331384"/>
            <a:ext cx="5383953" cy="1354401"/>
          </a:xfrm>
          <a:prstGeom prst="rect">
            <a:avLst/>
          </a:prstGeom>
        </p:spPr>
      </p:pic>
    </p:spTree>
    <p:extLst>
      <p:ext uri="{BB962C8B-B14F-4D97-AF65-F5344CB8AC3E}">
        <p14:creationId xmlns:p14="http://schemas.microsoft.com/office/powerpoint/2010/main" val="21667787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5F394-F216-606F-0CAC-D4FA6B9E7E9E}"/>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FD54FACE-9C94-B939-5BF1-2E1591DC48EC}"/>
              </a:ext>
            </a:extLst>
          </p:cNvPr>
          <p:cNvSpPr>
            <a:spLocks noGrp="1"/>
          </p:cNvSpPr>
          <p:nvPr>
            <p:ph type="title"/>
          </p:nvPr>
        </p:nvSpPr>
        <p:spPr>
          <a:xfrm>
            <a:off x="505251" y="1101286"/>
            <a:ext cx="5923696" cy="1969423"/>
          </a:xfrm>
        </p:spPr>
        <p:txBody>
          <a:bodyPr/>
          <a:lstStyle/>
          <a:p>
            <a:r>
              <a:rPr lang="de-DE" dirty="0"/>
              <a:t>Vielen Dank für die Teilnahme und Aufmerksamkeit!</a:t>
            </a:r>
          </a:p>
        </p:txBody>
      </p:sp>
      <p:sp>
        <p:nvSpPr>
          <p:cNvPr id="14" name="Textplatzhalter 13">
            <a:extLst>
              <a:ext uri="{FF2B5EF4-FFF2-40B4-BE49-F238E27FC236}">
                <a16:creationId xmlns:a16="http://schemas.microsoft.com/office/drawing/2014/main" id="{D7C3BA97-07F5-3A8E-69F0-87CD7793BDEA}"/>
              </a:ext>
            </a:extLst>
          </p:cNvPr>
          <p:cNvSpPr>
            <a:spLocks noGrp="1"/>
          </p:cNvSpPr>
          <p:nvPr>
            <p:ph type="body" sz="quarter" idx="13"/>
          </p:nvPr>
        </p:nvSpPr>
        <p:spPr>
          <a:xfrm>
            <a:off x="505251" y="3346532"/>
            <a:ext cx="5923695" cy="473076"/>
          </a:xfrm>
        </p:spPr>
        <p:txBody>
          <a:bodyPr>
            <a:normAutofit/>
          </a:bodyPr>
          <a:lstStyle/>
          <a:p>
            <a:r>
              <a:rPr lang="de-DE" dirty="0"/>
              <a:t>Projekt NBAU im Internet:</a:t>
            </a:r>
          </a:p>
        </p:txBody>
      </p:sp>
      <p:sp>
        <p:nvSpPr>
          <p:cNvPr id="24" name="Textplatzhalter 23">
            <a:extLst>
              <a:ext uri="{FF2B5EF4-FFF2-40B4-BE49-F238E27FC236}">
                <a16:creationId xmlns:a16="http://schemas.microsoft.com/office/drawing/2014/main" id="{75B131F0-EEE4-29A5-3A25-180C168A21D6}"/>
              </a:ext>
            </a:extLst>
          </p:cNvPr>
          <p:cNvSpPr>
            <a:spLocks noGrp="1"/>
          </p:cNvSpPr>
          <p:nvPr>
            <p:ph type="body" sz="quarter" idx="15"/>
          </p:nvPr>
        </p:nvSpPr>
        <p:spPr>
          <a:xfrm>
            <a:off x="505251" y="4095432"/>
            <a:ext cx="5923694" cy="1149646"/>
          </a:xfrm>
        </p:spPr>
        <p:txBody>
          <a:bodyPr>
            <a:normAutofit/>
          </a:bodyPr>
          <a:lstStyle/>
          <a:p>
            <a:r>
              <a:rPr lang="de-DE" dirty="0"/>
              <a:t>https://bfw-bb.eu/nbau/</a:t>
            </a:r>
          </a:p>
          <a:p>
            <a:r>
              <a:rPr lang="de-DE" dirty="0"/>
              <a:t>https://nexteconomylab.de/de/projekte/nachhaltigkeit-im-bau </a:t>
            </a:r>
          </a:p>
          <a:p>
            <a:r>
              <a:rPr lang="de-DE" dirty="0"/>
              <a:t>https://www.nbl.berlin/ </a:t>
            </a:r>
          </a:p>
          <a:p>
            <a:endParaRPr lang="de-DE" dirty="0"/>
          </a:p>
        </p:txBody>
      </p:sp>
      <p:pic>
        <p:nvPicPr>
          <p:cNvPr id="22" name="Picture Placeholder 1">
            <a:extLst>
              <a:ext uri="{FF2B5EF4-FFF2-40B4-BE49-F238E27FC236}">
                <a16:creationId xmlns:a16="http://schemas.microsoft.com/office/drawing/2014/main" id="{92BE2777-F2B9-49C4-059B-56AF70089927}"/>
              </a:ext>
            </a:extLst>
          </p:cNvPr>
          <p:cNvPicPr>
            <a:picLocks noGrp="1" noChangeAspect="1"/>
          </p:cNvPicPr>
          <p:nvPr>
            <p:ph type="pic" sz="quarter" idx="16"/>
          </p:nvPr>
        </p:nvPicPr>
        <p:blipFill>
          <a:blip r:embed="rId4" cstate="email">
            <a:extLst>
              <a:ext uri="{28A0092B-C50C-407E-A947-70E740481C1C}">
                <a14:useLocalDpi xmlns:a14="http://schemas.microsoft.com/office/drawing/2010/main"/>
              </a:ext>
            </a:extLst>
          </a:blip>
          <a:srcRect/>
          <a:stretch/>
        </p:blipFill>
        <p:spPr>
          <a:xfrm>
            <a:off x="6842125" y="934224"/>
            <a:ext cx="5349875" cy="4634622"/>
          </a:xfrm>
        </p:spPr>
      </p:pic>
      <p:pic>
        <p:nvPicPr>
          <p:cNvPr id="2" name="Picture 1">
            <a:extLst>
              <a:ext uri="{FF2B5EF4-FFF2-40B4-BE49-F238E27FC236}">
                <a16:creationId xmlns:a16="http://schemas.microsoft.com/office/drawing/2014/main" id="{22703F71-4102-1122-6D83-EA9DACD058A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772981" y="6081208"/>
            <a:ext cx="1507966" cy="378886"/>
          </a:xfrm>
          <a:prstGeom prst="rect">
            <a:avLst/>
          </a:prstGeom>
        </p:spPr>
      </p:pic>
      <p:sp>
        <p:nvSpPr>
          <p:cNvPr id="3" name="Textplatzhalter 2">
            <a:extLst>
              <a:ext uri="{FF2B5EF4-FFF2-40B4-BE49-F238E27FC236}">
                <a16:creationId xmlns:a16="http://schemas.microsoft.com/office/drawing/2014/main" id="{7FB216EC-C9C6-A6B1-DAF5-E7D35816422E}"/>
              </a:ext>
            </a:extLst>
          </p:cNvPr>
          <p:cNvSpPr txBox="1">
            <a:spLocks/>
          </p:cNvSpPr>
          <p:nvPr/>
        </p:nvSpPr>
        <p:spPr>
          <a:xfrm>
            <a:off x="10291671" y="5691064"/>
            <a:ext cx="1792130"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Natural Building Lab </a:t>
            </a:r>
          </a:p>
        </p:txBody>
      </p:sp>
    </p:spTree>
    <p:custDataLst>
      <p:tags r:id="rId1"/>
    </p:custDataLst>
    <p:extLst>
      <p:ext uri="{BB962C8B-B14F-4D97-AF65-F5344CB8AC3E}">
        <p14:creationId xmlns:p14="http://schemas.microsoft.com/office/powerpoint/2010/main" val="152603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2DFD3-4B0C-D231-8211-BCF78EE5B0C8}"/>
              </a:ext>
            </a:extLst>
          </p:cNvPr>
          <p:cNvSpPr>
            <a:spLocks noGrp="1" noRot="1" noMove="1" noResize="1" noEditPoints="1" noAdjustHandles="1" noChangeArrowheads="1" noChangeShapeType="1"/>
          </p:cNvSpPr>
          <p:nvPr>
            <p:ph type="title"/>
          </p:nvPr>
        </p:nvSpPr>
        <p:spPr/>
        <p:txBody>
          <a:bodyPr/>
          <a:lstStyle/>
          <a:p>
            <a:r>
              <a:rPr lang="en-DE" dirty="0"/>
              <a:t>Gebäudelebensdauer</a:t>
            </a:r>
          </a:p>
        </p:txBody>
      </p:sp>
      <p:graphicFrame>
        <p:nvGraphicFramePr>
          <p:cNvPr id="6" name="Table 6">
            <a:extLst>
              <a:ext uri="{FF2B5EF4-FFF2-40B4-BE49-F238E27FC236}">
                <a16:creationId xmlns:a16="http://schemas.microsoft.com/office/drawing/2014/main" id="{3ED057D5-6935-EF2E-60EE-F1C75B153056}"/>
              </a:ext>
            </a:extLst>
          </p:cNvPr>
          <p:cNvGraphicFramePr>
            <a:graphicFrameLocks noGrp="1"/>
          </p:cNvGraphicFramePr>
          <p:nvPr>
            <p:extLst>
              <p:ext uri="{D42A27DB-BD31-4B8C-83A1-F6EECF244321}">
                <p14:modId xmlns:p14="http://schemas.microsoft.com/office/powerpoint/2010/main" val="3322750655"/>
              </p:ext>
            </p:extLst>
          </p:nvPr>
        </p:nvGraphicFramePr>
        <p:xfrm>
          <a:off x="614361" y="1978262"/>
          <a:ext cx="10515600" cy="3685674"/>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1985203053"/>
                    </a:ext>
                  </a:extLst>
                </a:gridCol>
                <a:gridCol w="5257800">
                  <a:extLst>
                    <a:ext uri="{9D8B030D-6E8A-4147-A177-3AD203B41FA5}">
                      <a16:colId xmlns:a16="http://schemas.microsoft.com/office/drawing/2014/main" val="17902132"/>
                    </a:ext>
                  </a:extLst>
                </a:gridCol>
              </a:tblGrid>
              <a:tr h="507599">
                <a:tc>
                  <a:txBody>
                    <a:bodyPr/>
                    <a:lstStyle/>
                    <a:p>
                      <a:r>
                        <a:rPr lang="en-DE" dirty="0">
                          <a:latin typeface="Neue Plak Text" panose="020B0804030202020204" pitchFamily="34" charset="0"/>
                        </a:rPr>
                        <a:t>Gebäudenutzung</a:t>
                      </a:r>
                    </a:p>
                  </a:txBody>
                  <a:tcPr/>
                </a:tc>
                <a:tc>
                  <a:txBody>
                    <a:bodyPr/>
                    <a:lstStyle/>
                    <a:p>
                      <a:r>
                        <a:rPr lang="en-DE" dirty="0">
                          <a:latin typeface="Neue Plak Text" panose="020B0804030202020204" pitchFamily="34" charset="0"/>
                        </a:rPr>
                        <a:t>Maximale Betriebsdauer bis Vollsanierung</a:t>
                      </a:r>
                      <a:r>
                        <a:rPr lang="de-DE" dirty="0">
                          <a:latin typeface="Neue Plak Text" panose="020B0804030202020204" pitchFamily="34" charset="0"/>
                        </a:rPr>
                        <a:t> (Jahre)</a:t>
                      </a:r>
                      <a:endParaRPr lang="en-DE" dirty="0">
                        <a:latin typeface="Neue Plak Text" panose="020B0804030202020204" pitchFamily="34" charset="0"/>
                      </a:endParaRPr>
                    </a:p>
                  </a:txBody>
                  <a:tcPr/>
                </a:tc>
                <a:extLst>
                  <a:ext uri="{0D108BD9-81ED-4DB2-BD59-A6C34878D82A}">
                    <a16:rowId xmlns:a16="http://schemas.microsoft.com/office/drawing/2014/main" val="2490589196"/>
                  </a:ext>
                </a:extLst>
              </a:tr>
              <a:tr h="507599">
                <a:tc>
                  <a:txBody>
                    <a:bodyPr/>
                    <a:lstStyle/>
                    <a:p>
                      <a:r>
                        <a:rPr lang="en-DE" dirty="0">
                          <a:latin typeface="Neue Plak Text" panose="020B0804030202020204" pitchFamily="34" charset="0"/>
                        </a:rPr>
                        <a:t>Industrie</a:t>
                      </a:r>
                    </a:p>
                  </a:txBody>
                  <a:tcPr/>
                </a:tc>
                <a:tc>
                  <a:txBody>
                    <a:bodyPr/>
                    <a:lstStyle/>
                    <a:p>
                      <a:r>
                        <a:rPr lang="en-DE" dirty="0">
                          <a:latin typeface="Neue Plak Text" panose="020B0804030202020204" pitchFamily="34" charset="0"/>
                        </a:rPr>
                        <a:t>20</a:t>
                      </a:r>
                    </a:p>
                  </a:txBody>
                  <a:tcPr/>
                </a:tc>
                <a:extLst>
                  <a:ext uri="{0D108BD9-81ED-4DB2-BD59-A6C34878D82A}">
                    <a16:rowId xmlns:a16="http://schemas.microsoft.com/office/drawing/2014/main" val="966251666"/>
                  </a:ext>
                </a:extLst>
              </a:tr>
              <a:tr h="507599">
                <a:tc>
                  <a:txBody>
                    <a:bodyPr/>
                    <a:lstStyle/>
                    <a:p>
                      <a:r>
                        <a:rPr lang="en-DE" dirty="0">
                          <a:latin typeface="Neue Plak Text" panose="020B0804030202020204" pitchFamily="34" charset="0"/>
                        </a:rPr>
                        <a:t>Forschung</a:t>
                      </a:r>
                    </a:p>
                  </a:txBody>
                  <a:tcPr/>
                </a:tc>
                <a:tc>
                  <a:txBody>
                    <a:bodyPr/>
                    <a:lstStyle/>
                    <a:p>
                      <a:r>
                        <a:rPr lang="en-DE" dirty="0">
                          <a:latin typeface="Neue Plak Text" panose="020B0804030202020204" pitchFamily="34" charset="0"/>
                        </a:rPr>
                        <a:t>30</a:t>
                      </a:r>
                    </a:p>
                  </a:txBody>
                  <a:tcPr/>
                </a:tc>
                <a:extLst>
                  <a:ext uri="{0D108BD9-81ED-4DB2-BD59-A6C34878D82A}">
                    <a16:rowId xmlns:a16="http://schemas.microsoft.com/office/drawing/2014/main" val="716850034"/>
                  </a:ext>
                </a:extLst>
              </a:tr>
              <a:tr h="507599">
                <a:tc>
                  <a:txBody>
                    <a:bodyPr/>
                    <a:lstStyle/>
                    <a:p>
                      <a:r>
                        <a:rPr lang="en-DE" dirty="0">
                          <a:latin typeface="Neue Plak Text" panose="020B0804030202020204" pitchFamily="34" charset="0"/>
                        </a:rPr>
                        <a:t>Erziehung</a:t>
                      </a:r>
                    </a:p>
                  </a:txBody>
                  <a:tcPr/>
                </a:tc>
                <a:tc>
                  <a:txBody>
                    <a:bodyPr/>
                    <a:lstStyle/>
                    <a:p>
                      <a:r>
                        <a:rPr lang="en-DE" dirty="0">
                          <a:latin typeface="Neue Plak Text" panose="020B0804030202020204" pitchFamily="34" charset="0"/>
                        </a:rPr>
                        <a:t>40</a:t>
                      </a:r>
                    </a:p>
                  </a:txBody>
                  <a:tcPr/>
                </a:tc>
                <a:extLst>
                  <a:ext uri="{0D108BD9-81ED-4DB2-BD59-A6C34878D82A}">
                    <a16:rowId xmlns:a16="http://schemas.microsoft.com/office/drawing/2014/main" val="4086596773"/>
                  </a:ext>
                </a:extLst>
              </a:tr>
              <a:tr h="507599">
                <a:tc>
                  <a:txBody>
                    <a:bodyPr/>
                    <a:lstStyle/>
                    <a:p>
                      <a:r>
                        <a:rPr lang="en-DE" dirty="0">
                          <a:latin typeface="Neue Plak Text" panose="020B0804030202020204" pitchFamily="34" charset="0"/>
                        </a:rPr>
                        <a:t>Werbung</a:t>
                      </a:r>
                    </a:p>
                  </a:txBody>
                  <a:tcPr/>
                </a:tc>
                <a:tc>
                  <a:txBody>
                    <a:bodyPr/>
                    <a:lstStyle/>
                    <a:p>
                      <a:r>
                        <a:rPr lang="en-DE" dirty="0">
                          <a:latin typeface="Neue Plak Text" panose="020B0804030202020204" pitchFamily="34" charset="0"/>
                        </a:rPr>
                        <a:t>40</a:t>
                      </a:r>
                    </a:p>
                  </a:txBody>
                  <a:tcPr/>
                </a:tc>
                <a:extLst>
                  <a:ext uri="{0D108BD9-81ED-4DB2-BD59-A6C34878D82A}">
                    <a16:rowId xmlns:a16="http://schemas.microsoft.com/office/drawing/2014/main" val="734804126"/>
                  </a:ext>
                </a:extLst>
              </a:tr>
              <a:tr h="507599">
                <a:tc>
                  <a:txBody>
                    <a:bodyPr/>
                    <a:lstStyle/>
                    <a:p>
                      <a:r>
                        <a:rPr lang="en-DE" dirty="0">
                          <a:latin typeface="Neue Plak Text" panose="020B0804030202020204" pitchFamily="34" charset="0"/>
                        </a:rPr>
                        <a:t>Verwaltung</a:t>
                      </a:r>
                    </a:p>
                  </a:txBody>
                  <a:tcPr/>
                </a:tc>
                <a:tc>
                  <a:txBody>
                    <a:bodyPr/>
                    <a:lstStyle/>
                    <a:p>
                      <a:r>
                        <a:rPr lang="en-DE" dirty="0">
                          <a:latin typeface="Neue Plak Text" panose="020B0804030202020204" pitchFamily="34" charset="0"/>
                        </a:rPr>
                        <a:t>50</a:t>
                      </a:r>
                    </a:p>
                  </a:txBody>
                  <a:tcPr/>
                </a:tc>
                <a:extLst>
                  <a:ext uri="{0D108BD9-81ED-4DB2-BD59-A6C34878D82A}">
                    <a16:rowId xmlns:a16="http://schemas.microsoft.com/office/drawing/2014/main" val="4052973716"/>
                  </a:ext>
                </a:extLst>
              </a:tr>
              <a:tr h="507599">
                <a:tc>
                  <a:txBody>
                    <a:bodyPr/>
                    <a:lstStyle/>
                    <a:p>
                      <a:r>
                        <a:rPr lang="en-DE" dirty="0">
                          <a:latin typeface="Neue Plak Text" panose="020B0804030202020204" pitchFamily="34" charset="0"/>
                        </a:rPr>
                        <a:t>Wohnen</a:t>
                      </a:r>
                    </a:p>
                  </a:txBody>
                  <a:tcPr/>
                </a:tc>
                <a:tc>
                  <a:txBody>
                    <a:bodyPr/>
                    <a:lstStyle/>
                    <a:p>
                      <a:r>
                        <a:rPr lang="en-DE" dirty="0">
                          <a:latin typeface="Neue Plak Text" panose="020B0804030202020204" pitchFamily="34" charset="0"/>
                        </a:rPr>
                        <a:t>60</a:t>
                      </a:r>
                    </a:p>
                  </a:txBody>
                  <a:tcPr/>
                </a:tc>
                <a:extLst>
                  <a:ext uri="{0D108BD9-81ED-4DB2-BD59-A6C34878D82A}">
                    <a16:rowId xmlns:a16="http://schemas.microsoft.com/office/drawing/2014/main" val="2340402271"/>
                  </a:ext>
                </a:extLst>
              </a:tr>
            </a:tbl>
          </a:graphicData>
        </a:graphic>
      </p:graphicFrame>
      <p:sp>
        <p:nvSpPr>
          <p:cNvPr id="8" name="Textplatzhalter 43">
            <a:extLst>
              <a:ext uri="{FF2B5EF4-FFF2-40B4-BE49-F238E27FC236}">
                <a16:creationId xmlns:a16="http://schemas.microsoft.com/office/drawing/2014/main" id="{6FBB5E6F-5ADA-F0B4-8DEE-376466B14B14}"/>
              </a:ext>
            </a:extLst>
          </p:cNvPr>
          <p:cNvSpPr txBox="1">
            <a:spLocks/>
          </p:cNvSpPr>
          <p:nvPr/>
        </p:nvSpPr>
        <p:spPr>
          <a:xfrm>
            <a:off x="614361" y="5807706"/>
            <a:ext cx="9772285" cy="35057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000" dirty="0">
                <a:latin typeface="FreightText Pro Book" panose="02000603060000020004" pitchFamily="50" charset="0"/>
              </a:rPr>
              <a:t>→  Für DGNB/BNB Ökoberechung werden in der Regel 50 Jahren angesetzt</a:t>
            </a:r>
          </a:p>
        </p:txBody>
      </p:sp>
      <p:sp>
        <p:nvSpPr>
          <p:cNvPr id="3" name="Textplatzhalter 2">
            <a:extLst>
              <a:ext uri="{FF2B5EF4-FFF2-40B4-BE49-F238E27FC236}">
                <a16:creationId xmlns:a16="http://schemas.microsoft.com/office/drawing/2014/main" id="{8DBE041D-51AB-D86A-5D21-C59AA927B776}"/>
              </a:ext>
            </a:extLst>
          </p:cNvPr>
          <p:cNvSpPr txBox="1">
            <a:spLocks/>
          </p:cNvSpPr>
          <p:nvPr/>
        </p:nvSpPr>
        <p:spPr>
          <a:xfrm>
            <a:off x="614361" y="6238416"/>
            <a:ext cx="10006014" cy="3505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tx1">
                    <a:lumMod val="50000"/>
                    <a:lumOff val="50000"/>
                  </a:schemeClr>
                </a:solidFill>
                <a:latin typeface="FreightText Pro Book" panose="02000603060000020004" pitchFamily="50" charset="0"/>
              </a:rPr>
              <a:t>Quelle: Deutsche Gesellschaft für Nachhaltiges Bauen: Gebäudebezogene Kosten im Lebenszyklus</a:t>
            </a:r>
          </a:p>
        </p:txBody>
      </p:sp>
    </p:spTree>
    <p:custDataLst>
      <p:tags r:id="rId1"/>
    </p:custDataLst>
    <p:extLst>
      <p:ext uri="{BB962C8B-B14F-4D97-AF65-F5344CB8AC3E}">
        <p14:creationId xmlns:p14="http://schemas.microsoft.com/office/powerpoint/2010/main" val="3044036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912B227-9B13-1763-C08D-CF385B55CA0D}"/>
              </a:ext>
            </a:extLst>
          </p:cNvPr>
          <p:cNvSpPr>
            <a:spLocks noGrp="1" noRot="1" noMove="1" noResize="1" noEditPoints="1" noAdjustHandles="1" noChangeArrowheads="1" noChangeShapeType="1"/>
          </p:cNvSpPr>
          <p:nvPr>
            <p:ph type="body" sz="quarter" idx="11"/>
          </p:nvPr>
        </p:nvSpPr>
        <p:spPr>
          <a:xfrm>
            <a:off x="1883569" y="2540000"/>
            <a:ext cx="8424862" cy="2368550"/>
          </a:xfrm>
        </p:spPr>
        <p:txBody>
          <a:bodyPr/>
          <a:lstStyle/>
          <a:p>
            <a:r>
              <a:rPr lang="de-DE" dirty="0"/>
              <a:t>Sind 50 Jahre wirklich ausreichend </a:t>
            </a:r>
            <a:br>
              <a:rPr lang="de-DE" dirty="0"/>
            </a:br>
            <a:r>
              <a:rPr lang="de-DE" dirty="0"/>
              <a:t>für den Aufwand? </a:t>
            </a:r>
          </a:p>
        </p:txBody>
      </p:sp>
    </p:spTree>
    <p:custDataLst>
      <p:tags r:id="rId1"/>
    </p:custDataLst>
    <p:extLst>
      <p:ext uri="{BB962C8B-B14F-4D97-AF65-F5344CB8AC3E}">
        <p14:creationId xmlns:p14="http://schemas.microsoft.com/office/powerpoint/2010/main" val="736666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0664E-306E-3E7A-4D72-E004E3506E31}"/>
              </a:ext>
            </a:extLst>
          </p:cNvPr>
          <p:cNvSpPr>
            <a:spLocks noGrp="1" noRot="1" noMove="1" noResize="1" noEditPoints="1" noAdjustHandles="1" noChangeArrowheads="1" noChangeShapeType="1"/>
          </p:cNvSpPr>
          <p:nvPr>
            <p:ph type="title"/>
          </p:nvPr>
        </p:nvSpPr>
        <p:spPr/>
        <p:txBody>
          <a:bodyPr>
            <a:normAutofit/>
          </a:bodyPr>
          <a:lstStyle/>
          <a:p>
            <a:r>
              <a:rPr lang="en-GB" b="1" dirty="0"/>
              <a:t>Die </a:t>
            </a:r>
            <a:r>
              <a:rPr lang="en-GB" b="1" dirty="0" err="1"/>
              <a:t>Abrissthematik</a:t>
            </a:r>
            <a:r>
              <a:rPr lang="en-GB" b="1" dirty="0"/>
              <a:t> </a:t>
            </a:r>
          </a:p>
        </p:txBody>
      </p:sp>
      <p:sp>
        <p:nvSpPr>
          <p:cNvPr id="3" name="Text Placeholder 2">
            <a:extLst>
              <a:ext uri="{FF2B5EF4-FFF2-40B4-BE49-F238E27FC236}">
                <a16:creationId xmlns:a16="http://schemas.microsoft.com/office/drawing/2014/main" id="{96E7883C-6E7F-F09E-60D6-B7F787C74C5E}"/>
              </a:ext>
            </a:extLst>
          </p:cNvPr>
          <p:cNvSpPr>
            <a:spLocks noGrp="1"/>
          </p:cNvSpPr>
          <p:nvPr>
            <p:ph type="body" sz="quarter" idx="10"/>
          </p:nvPr>
        </p:nvSpPr>
        <p:spPr/>
        <p:txBody>
          <a:bodyPr>
            <a:normAutofit/>
          </a:bodyPr>
          <a:lstStyle/>
          <a:p>
            <a:pPr>
              <a:buFont typeface="Arial" panose="020B0604020202020204" pitchFamily="34" charset="0"/>
              <a:buChar char="•"/>
            </a:pPr>
            <a:r>
              <a:rPr lang="de-DE" sz="2400" b="0" dirty="0">
                <a:solidFill>
                  <a:schemeClr val="tx1"/>
                </a:solidFill>
                <a:latin typeface="FreightText Pro Book" panose="02000603060000020004" pitchFamily="50" charset="0"/>
              </a:rPr>
              <a:t>Wir haben mit einer (bezahlbaren) Wohnungskrise in den Großstädten zu tun</a:t>
            </a:r>
            <a:r>
              <a:rPr lang="de-DE" sz="2400" b="0" baseline="30000" dirty="0">
                <a:solidFill>
                  <a:schemeClr val="tx1"/>
                </a:solidFill>
                <a:latin typeface="FreightText Pro Book" panose="02000603060000020004" pitchFamily="50" charset="0"/>
              </a:rPr>
              <a:t>1</a:t>
            </a:r>
            <a:r>
              <a:rPr lang="de-DE" sz="2400" b="0" dirty="0">
                <a:solidFill>
                  <a:schemeClr val="tx1"/>
                </a:solidFill>
                <a:latin typeface="FreightText Pro Book" panose="02000603060000020004" pitchFamily="50" charset="0"/>
              </a:rPr>
              <a:t>.</a:t>
            </a:r>
          </a:p>
          <a:p>
            <a:pPr>
              <a:buFont typeface="Arial" panose="020B0604020202020204" pitchFamily="34" charset="0"/>
              <a:buChar char="•"/>
            </a:pPr>
            <a:r>
              <a:rPr lang="de-DE" sz="2400" b="0" dirty="0">
                <a:solidFill>
                  <a:schemeClr val="tx1"/>
                </a:solidFill>
                <a:latin typeface="FreightText Pro Book" panose="02000603060000020004" pitchFamily="50" charset="0"/>
              </a:rPr>
              <a:t>2022 wurden 300.000 neue Wohnungen gebaut, gleichzeitig wurden 12.572 Gebäuden abgerissen</a:t>
            </a:r>
            <a:r>
              <a:rPr lang="de-DE" sz="2400" b="0" baseline="30000" dirty="0">
                <a:solidFill>
                  <a:schemeClr val="tx1"/>
                </a:solidFill>
                <a:latin typeface="FreightText Pro Book" panose="02000603060000020004" pitchFamily="50" charset="0"/>
              </a:rPr>
              <a:t>2</a:t>
            </a:r>
            <a:r>
              <a:rPr lang="de-DE" sz="2400" b="0" dirty="0">
                <a:solidFill>
                  <a:schemeClr val="tx1"/>
                </a:solidFill>
                <a:latin typeface="FreightText Pro Book" panose="02000603060000020004" pitchFamily="50" charset="0"/>
              </a:rPr>
              <a:t>.</a:t>
            </a:r>
          </a:p>
          <a:p>
            <a:pPr>
              <a:buFont typeface="Arial" panose="020B0604020202020204" pitchFamily="34" charset="0"/>
              <a:buChar char="•"/>
            </a:pPr>
            <a:r>
              <a:rPr lang="de-DE" sz="2400" b="0" dirty="0">
                <a:solidFill>
                  <a:schemeClr val="tx1"/>
                </a:solidFill>
                <a:latin typeface="FreightText Pro Book" panose="02000603060000020004" pitchFamily="50" charset="0"/>
              </a:rPr>
              <a:t>Abriss - erhebliche Verschwendung von Ressourcen, Energie und Aufwand. </a:t>
            </a:r>
          </a:p>
          <a:p>
            <a:pPr>
              <a:buFont typeface="Arial" panose="020B0604020202020204" pitchFamily="34" charset="0"/>
              <a:buChar char="•"/>
            </a:pPr>
            <a:r>
              <a:rPr lang="de-DE" sz="2400" b="0" dirty="0">
                <a:solidFill>
                  <a:schemeClr val="tx1"/>
                </a:solidFill>
                <a:latin typeface="FreightText Pro Book" panose="02000603060000020004" pitchFamily="50" charset="0"/>
              </a:rPr>
              <a:t>In Zeiten knapper und teurer werdender Rohstoffe können wir es uns nicht leisten, diese wertvollen Ressourcen durch Downcycling oder Deponierung zu verschwenden</a:t>
            </a:r>
          </a:p>
          <a:p>
            <a:endParaRPr lang="en-DE" dirty="0"/>
          </a:p>
        </p:txBody>
      </p:sp>
      <p:sp>
        <p:nvSpPr>
          <p:cNvPr id="4" name="Textplatzhalter 2">
            <a:extLst>
              <a:ext uri="{FF2B5EF4-FFF2-40B4-BE49-F238E27FC236}">
                <a16:creationId xmlns:a16="http://schemas.microsoft.com/office/drawing/2014/main" id="{49429C2F-5F11-4033-3467-540C0BFE7DBD}"/>
              </a:ext>
            </a:extLst>
          </p:cNvPr>
          <p:cNvSpPr txBox="1">
            <a:spLocks/>
          </p:cNvSpPr>
          <p:nvPr/>
        </p:nvSpPr>
        <p:spPr>
          <a:xfrm>
            <a:off x="614361" y="6238416"/>
            <a:ext cx="10006014" cy="3505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tx1">
                    <a:lumMod val="50000"/>
                    <a:lumOff val="50000"/>
                  </a:schemeClr>
                </a:solidFill>
                <a:latin typeface="FreightText Pro Book" panose="02000603060000020004" pitchFamily="50" charset="0"/>
              </a:rPr>
              <a:t>Quelle: </a:t>
            </a:r>
            <a:r>
              <a:rPr lang="de-DE" sz="1200" baseline="30000" dirty="0">
                <a:solidFill>
                  <a:schemeClr val="tx1">
                    <a:lumMod val="50000"/>
                    <a:lumOff val="50000"/>
                  </a:schemeClr>
                </a:solidFill>
                <a:latin typeface="FreightText Pro Book" panose="02000603060000020004" pitchFamily="50" charset="0"/>
              </a:rPr>
              <a:t>1 </a:t>
            </a:r>
            <a:r>
              <a:rPr lang="de-DE" sz="1200" dirty="0">
                <a:solidFill>
                  <a:schemeClr val="tx1">
                    <a:lumMod val="50000"/>
                    <a:lumOff val="50000"/>
                  </a:schemeClr>
                </a:solidFill>
                <a:latin typeface="FreightText Pro Book" panose="02000603060000020004" pitchFamily="50" charset="0"/>
              </a:rPr>
              <a:t>Hans Böckler Stiftung, Wohnungsnot in Deutschland, 2023 </a:t>
            </a:r>
            <a:r>
              <a:rPr lang="de-DE" sz="1200" baseline="30000" dirty="0">
                <a:solidFill>
                  <a:schemeClr val="tx1">
                    <a:lumMod val="50000"/>
                    <a:lumOff val="50000"/>
                  </a:schemeClr>
                </a:solidFill>
                <a:latin typeface="FreightText Pro Book" panose="02000603060000020004" pitchFamily="50" charset="0"/>
              </a:rPr>
              <a:t>2 </a:t>
            </a:r>
            <a:r>
              <a:rPr lang="de-DE" sz="1200" dirty="0">
                <a:solidFill>
                  <a:schemeClr val="tx1">
                    <a:lumMod val="50000"/>
                    <a:lumOff val="50000"/>
                  </a:schemeClr>
                </a:solidFill>
                <a:latin typeface="FreightText Pro Book" panose="02000603060000020004" pitchFamily="50" charset="0"/>
              </a:rPr>
              <a:t>Statistischer Bundesamt, Weniger Abriss, 2022</a:t>
            </a:r>
          </a:p>
        </p:txBody>
      </p:sp>
    </p:spTree>
    <p:custDataLst>
      <p:tags r:id="rId1"/>
    </p:custDataLst>
    <p:extLst>
      <p:ext uri="{BB962C8B-B14F-4D97-AF65-F5344CB8AC3E}">
        <p14:creationId xmlns:p14="http://schemas.microsoft.com/office/powerpoint/2010/main" val="32884030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7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D6E945EAD86754EBBFBF613E5D6CB42" ma:contentTypeVersion="16" ma:contentTypeDescription="Create a new document." ma:contentTypeScope="" ma:versionID="f71c36223d11a674f59235b9663ba23d">
  <xsd:schema xmlns:xsd="http://www.w3.org/2001/XMLSchema" xmlns:xs="http://www.w3.org/2001/XMLSchema" xmlns:p="http://schemas.microsoft.com/office/2006/metadata/properties" xmlns:ns2="2b4e305d-4f8d-4494-a831-2ab793b4aa70" xmlns:ns3="e9b6327e-2b5b-4eb0-b264-096f24e8716b" targetNamespace="http://schemas.microsoft.com/office/2006/metadata/properties" ma:root="true" ma:fieldsID="51d5ef47535e261fa67d0e51ed170d22" ns2:_="" ns3:_="">
    <xsd:import namespace="2b4e305d-4f8d-4494-a831-2ab793b4aa70"/>
    <xsd:import namespace="e9b6327e-2b5b-4eb0-b264-096f24e8716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3:SharedWithUsers" minOccurs="0"/>
                <xsd:element ref="ns3:SharedWithDetails"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4e305d-4f8d-4494-a831-2ab793b4aa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a8188561-da4c-4563-91c9-5ced32ac9181"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9b6327e-2b5b-4eb0-b264-096f24e8716b"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0ecc8bec-8604-4cbc-aa04-0b94da2edea3}" ma:internalName="TaxCatchAll" ma:showField="CatchAllData" ma:web="e9b6327e-2b5b-4eb0-b264-096f24e8716b">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9b6327e-2b5b-4eb0-b264-096f24e8716b" xsi:nil="true"/>
    <lcf76f155ced4ddcb4097134ff3c332f xmlns="2b4e305d-4f8d-4494-a831-2ab793b4aa7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6B59574-1D1D-4740-8E0B-3DC893CABA45}">
  <ds:schemaRefs>
    <ds:schemaRef ds:uri="http://schemas.microsoft.com/sharepoint/v3/contenttype/forms"/>
  </ds:schemaRefs>
</ds:datastoreItem>
</file>

<file path=customXml/itemProps2.xml><?xml version="1.0" encoding="utf-8"?>
<ds:datastoreItem xmlns:ds="http://schemas.openxmlformats.org/officeDocument/2006/customXml" ds:itemID="{EE176BE4-2E5E-4878-9E0B-932A3E3E9E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4e305d-4f8d-4494-a831-2ab793b4aa70"/>
    <ds:schemaRef ds:uri="e9b6327e-2b5b-4eb0-b264-096f24e871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C71926-B306-4518-AF5F-7D7330AE2461}">
  <ds:schemaRefs>
    <ds:schemaRef ds:uri="http://schemas.microsoft.com/office/2006/metadata/properties"/>
    <ds:schemaRef ds:uri="http://schemas.microsoft.com/office/infopath/2007/PartnerControls"/>
    <ds:schemaRef ds:uri="e9b6327e-2b5b-4eb0-b264-096f24e8716b"/>
    <ds:schemaRef ds:uri="2b4e305d-4f8d-4494-a831-2ab793b4aa70"/>
  </ds:schemaRefs>
</ds:datastoreItem>
</file>

<file path=docProps/app.xml><?xml version="1.0" encoding="utf-8"?>
<Properties xmlns="http://schemas.openxmlformats.org/officeDocument/2006/extended-properties" xmlns:vt="http://schemas.openxmlformats.org/officeDocument/2006/docPropsVTypes">
  <TotalTime>0</TotalTime>
  <Words>3035</Words>
  <Application>Microsoft Office PowerPoint</Application>
  <PresentationFormat>Breitbild</PresentationFormat>
  <Paragraphs>584</Paragraphs>
  <Slides>69</Slides>
  <Notes>60</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69</vt:i4>
      </vt:variant>
    </vt:vector>
  </HeadingPairs>
  <TitlesOfParts>
    <vt:vector size="78" baseType="lpstr">
      <vt:lpstr>Neue Plak Text</vt:lpstr>
      <vt:lpstr>FreightText Pro Book</vt:lpstr>
      <vt:lpstr>Aptos Display</vt:lpstr>
      <vt:lpstr>FreightText Pro Bold</vt:lpstr>
      <vt:lpstr>Neue Plak Wide Black</vt:lpstr>
      <vt:lpstr>Aptos</vt:lpstr>
      <vt:lpstr>Palatino</vt:lpstr>
      <vt:lpstr>Arial</vt:lpstr>
      <vt:lpstr>Office</vt:lpstr>
      <vt:lpstr>Der Lebenszyklus eines Gebäudes - Kurzversion</vt:lpstr>
      <vt:lpstr>Aufbau und Themen</vt:lpstr>
      <vt:lpstr>PowerPoint-Präsentation</vt:lpstr>
      <vt:lpstr>PowerPoint-Präsentation</vt:lpstr>
      <vt:lpstr>PowerPoint-Präsentation</vt:lpstr>
      <vt:lpstr>Gebäudelebensdauer</vt:lpstr>
      <vt:lpstr>Gebäudelebensdauer</vt:lpstr>
      <vt:lpstr>PowerPoint-Präsentation</vt:lpstr>
      <vt:lpstr>Die Abrissthematik </vt:lpstr>
      <vt:lpstr>Was ansteht …</vt:lpstr>
      <vt:lpstr>PowerPoint-Präsentation</vt:lpstr>
      <vt:lpstr>Warum reißen wir ab?</vt:lpstr>
      <vt:lpstr>Umstrittenes Beispiel: FH Potsdam </vt:lpstr>
      <vt:lpstr>PowerPoint-Präsentation</vt:lpstr>
      <vt:lpstr>PowerPoint-Präsentation</vt:lpstr>
      <vt:lpstr>Betriebsenergie / Graue Energie </vt:lpstr>
      <vt:lpstr>Betriebsenergie / Graue Energie </vt:lpstr>
      <vt:lpstr>Betriebsenergie / Graue Energie </vt:lpstr>
      <vt:lpstr>Betrachtungsebenen und Stoffkreislauf</vt:lpstr>
      <vt:lpstr>Lebenszyklusphasen der Ökobilanz</vt:lpstr>
      <vt:lpstr>Lebenszyklusphasen der Ökobilanz</vt:lpstr>
      <vt:lpstr>Lebenszyklusphasen der Ökobilanz</vt:lpstr>
      <vt:lpstr>Lebenszyklusphasen der Ökobilanz</vt:lpstr>
      <vt:lpstr>Optimierung Phase A </vt:lpstr>
      <vt:lpstr>PowerPoint-Präsentation</vt:lpstr>
      <vt:lpstr>Phase A: Strategie Verwendung nachwachsenden Baustoffen</vt:lpstr>
      <vt:lpstr>Ricola Zentrum Stampflehm</vt:lpstr>
      <vt:lpstr>Ricola Zentrum Vorfertigung</vt:lpstr>
      <vt:lpstr>Phase A Wiederverwendung von Bauteilen</vt:lpstr>
      <vt:lpstr>Phase A Wiederverwendung von Bauteilen</vt:lpstr>
      <vt:lpstr>Phase A Wiederverwendung von Bauteilen</vt:lpstr>
      <vt:lpstr>PowerPoint-Präsentation</vt:lpstr>
      <vt:lpstr>Phase B</vt:lpstr>
      <vt:lpstr>Betriebsphase</vt:lpstr>
      <vt:lpstr>PowerPoint-Präsentation</vt:lpstr>
      <vt:lpstr>Nutzungsdauer von Bauteilen</vt:lpstr>
      <vt:lpstr>Nutzungsdauer von Bauteilen</vt:lpstr>
      <vt:lpstr>Nutzungsdauer von Bauteilen</vt:lpstr>
      <vt:lpstr>Nutzungsdauer von Bauteilen</vt:lpstr>
      <vt:lpstr>Nutzungsdauer von Bauteilen</vt:lpstr>
      <vt:lpstr>Nutzungsdauer von Bauteilen</vt:lpstr>
      <vt:lpstr>Welche Faktoren in der Betriebsphase beeinflussen die Nachhaltigkeit? </vt:lpstr>
      <vt:lpstr>Bauteil/Systemebene:</vt:lpstr>
      <vt:lpstr>Auf Gebäudeebene</vt:lpstr>
      <vt:lpstr>Betriebsenergie / Graue Energie </vt:lpstr>
      <vt:lpstr>Betriebsenergie / Graue Energie </vt:lpstr>
      <vt:lpstr>PowerPoint-Präsentation</vt:lpstr>
      <vt:lpstr>Phase B: Strategie Gebäude Erhalten</vt:lpstr>
      <vt:lpstr>Verwaltungsgebäude Tierpark Vorher/Nachher</vt:lpstr>
      <vt:lpstr>PowerPoint-Präsentation</vt:lpstr>
      <vt:lpstr>Phase B: Umnutzbarkeit/Anpass-barkeit in der Planung</vt:lpstr>
      <vt:lpstr>Woodscraper Anpassbarkeit </vt:lpstr>
      <vt:lpstr>Phase B: Reparierbarkeit in der Konstruktion </vt:lpstr>
      <vt:lpstr>Woodscraper Reparierbarkeit in der Konstruktion  </vt:lpstr>
      <vt:lpstr>PowerPoint-Präsentation</vt:lpstr>
      <vt:lpstr>Phase C&amp;D</vt:lpstr>
      <vt:lpstr>Nachnutzungsphase</vt:lpstr>
      <vt:lpstr>Phase C&amp;D, End of Life Szenarien</vt:lpstr>
      <vt:lpstr>Betriebsenergie / Graue Energie </vt:lpstr>
      <vt:lpstr>PowerPoint-Präsentation</vt:lpstr>
      <vt:lpstr>Phase C/D: Rückbaubarkeit vereinfachen</vt:lpstr>
      <vt:lpstr>T-Lab: Rückbaubarkeit vereinfachen</vt:lpstr>
      <vt:lpstr>T-Lab: Rückbaubarkeit vereinfachen</vt:lpstr>
      <vt:lpstr>Phase C/D: Wiederverwendung ermöglichen</vt:lpstr>
      <vt:lpstr>Phase C/D: Wiederverwendete Bauteile einsetzen</vt:lpstr>
      <vt:lpstr>ELYS Kultur- und Gewerbehaus</vt:lpstr>
      <vt:lpstr>PowerPoint-Präsentation</vt:lpstr>
      <vt:lpstr>PowerPoint-Präsentation</vt:lpstr>
      <vt:lpstr>Vielen Dank für die Teilnahme und Aufmerksamkeit!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Wie man die NBAU-Vorlage benutzt</dc:title>
  <dc:creator>Louisa  Büsken</dc:creator>
  <cp:lastModifiedBy>Jennifer  Wagner</cp:lastModifiedBy>
  <cp:revision>39</cp:revision>
  <dcterms:created xsi:type="dcterms:W3CDTF">2024-11-12T08:47:53Z</dcterms:created>
  <dcterms:modified xsi:type="dcterms:W3CDTF">2026-04-22T10:24:28Z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0x010100AD6E945EAD86754EBBFBF613E5D6CB42</vt:lpwstr>
  </property>
  <property fmtid="{D5CDD505-2E9C-101B-9397-08002B2CF9AE}" pid="3" name="MediaServiceImageTags">
    <vt:lpwstr/>
  </property>
  <property fmtid="{D5CDD505-2E9C-101B-9397-08002B2CF9AE}" pid="4" name="ArticulateGUID">
    <vt:lpwstr>728FC4CB-0F2C-4BD2-B498-977812551154</vt:lpwstr>
  </property>
  <property fmtid="{D5CDD505-2E9C-101B-9397-08002B2CF9AE}" pid="5" name="ArticulatePath">
    <vt:lpwstr>NBL_Block1_Gebäude_Lebenszyklus_FINAL (1)</vt:lpwstr>
  </property>
</Properties>
</file>