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notesSlides/notesSlide26.xml" ContentType="application/vnd.openxmlformats-officedocument.presentationml.notesSlide+xml"/>
  <Override PartName="/ppt/charts/chart3.xml" ContentType="application/vnd.openxmlformats-officedocument.drawingml.chart+xml"/>
  <Override PartName="/ppt/notesSlides/notesSlide27.xml" ContentType="application/vnd.openxmlformats-officedocument.presentationml.notesSlide+xml"/>
  <Override PartName="/ppt/charts/chart4.xml" ContentType="application/vnd.openxmlformats-officedocument.drawingml.chart+xml"/>
  <Override PartName="/ppt/notesSlides/notesSlide28.xml" ContentType="application/vnd.openxmlformats-officedocument.presentationml.notesSlide+xml"/>
  <Override PartName="/ppt/charts/chart5.xml" ContentType="application/vnd.openxmlformats-officedocument.drawingml.chart+xml"/>
  <Override PartName="/ppt/notesSlides/notesSlide29.xml" ContentType="application/vnd.openxmlformats-officedocument.presentationml.notesSlide+xml"/>
  <Override PartName="/ppt/charts/chart6.xml" ContentType="application/vnd.openxmlformats-officedocument.drawingml.chart+xml"/>
  <Override PartName="/ppt/notesSlides/notesSlide30.xml" ContentType="application/vnd.openxmlformats-officedocument.presentationml.notesSlide+xml"/>
  <Override PartName="/ppt/charts/chart7.xml" ContentType="application/vnd.openxmlformats-officedocument.drawingml.chart+xml"/>
  <Override PartName="/ppt/notesSlides/notesSlide31.xml" ContentType="application/vnd.openxmlformats-officedocument.presentationml.notesSlide+xml"/>
  <Override PartName="/ppt/charts/chart8.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image36.svg" ContentType="image/svg"/>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4" r:id="rId4"/>
  </p:sldMasterIdLst>
  <p:notesMasterIdLst>
    <p:notesMasterId r:id="rId60"/>
  </p:notesMasterIdLst>
  <p:sldIdLst>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1016" r:id="rId53"/>
    <p:sldId id="305" r:id="rId54"/>
    <p:sldId id="306" r:id="rId55"/>
    <p:sldId id="307" r:id="rId56"/>
    <p:sldId id="308" r:id="rId57"/>
    <p:sldId id="1017" r:id="rId58"/>
    <p:sldId id="309" r:id="rId59"/>
  </p:sldIdLst>
  <p:sldSz cx="12192000" cy="6858000"/>
  <p:notesSz cx="6858000" cy="9144000"/>
  <p:embeddedFontLst>
    <p:embeddedFont>
      <p:font typeface="FreightText Pro Bold" panose="02000803080000020004" pitchFamily="50" charset="0"/>
      <p:bold r:id="rId61"/>
      <p:boldItalic r:id="rId62"/>
    </p:embeddedFont>
    <p:embeddedFont>
      <p:font typeface="FreightText Pro Book" panose="02000603060000020004" pitchFamily="50" charset="0"/>
      <p:regular r:id="rId63"/>
      <p:italic r:id="rId64"/>
    </p:embeddedFont>
    <p:embeddedFont>
      <p:font typeface="Neue Plak Text" panose="020B0804030202020204" pitchFamily="34" charset="0"/>
      <p:bold r:id="rId65"/>
    </p:embeddedFont>
    <p:embeddedFont>
      <p:font typeface="Neue Plak Wide Black" panose="020B0A07030202020204" pitchFamily="34" charset="0"/>
      <p:bold r:id="rId66"/>
    </p:embeddedFont>
    <p:embeddedFont>
      <p:font typeface="Verdana" panose="020B0604030504040204" pitchFamily="34" charset="0"/>
      <p:regular r:id="rId67"/>
      <p:bold r:id="rId68"/>
      <p:italic r:id="rId69"/>
      <p:boldItalic r:id="rId70"/>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13A2EA-694D-E73E-7C97-0F21ED1A3BA4}" name="Louisa  Büsken" initials="LB" userId="S::Buesken@nexteconomylab.de::7d97b5d4-09f0-4c45-9e89-3735a48368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88"/>
    <a:srgbClr val="0088BB"/>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850877-C473-404A-B82B-D7119FB1639E}" v="1" dt="2026-04-09T07:15:07.6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80024" autoAdjust="0"/>
  </p:normalViewPr>
  <p:slideViewPr>
    <p:cSldViewPr snapToGrid="0">
      <p:cViewPr varScale="1">
        <p:scale>
          <a:sx n="88" d="100"/>
          <a:sy n="88" d="100"/>
        </p:scale>
        <p:origin x="1362"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6.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4.fntdata"/><Relationship Id="rId69" Type="http://schemas.openxmlformats.org/officeDocument/2006/relationships/font" Target="fonts/font9.fntdata"/><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2.fntdata"/><Relationship Id="rId70" Type="http://schemas.openxmlformats.org/officeDocument/2006/relationships/font" Target="fonts/font10.fntdata"/><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jam Neebe" userId="d2f23708-5dd4-4644-838f-e3ba288b0f87" providerId="ADAL" clId="{1FFE6280-71F7-4749-A4A0-ADFF8EFABFD2}"/>
    <pc:docChg chg="undo custSel delSld modSld">
      <pc:chgData name="Mirjam Neebe" userId="d2f23708-5dd4-4644-838f-e3ba288b0f87" providerId="ADAL" clId="{1FFE6280-71F7-4749-A4A0-ADFF8EFABFD2}" dt="2026-04-02T13:57:25.636" v="210" actId="20577"/>
      <pc:docMkLst>
        <pc:docMk/>
      </pc:docMkLst>
      <pc:sldChg chg="modSp mod">
        <pc:chgData name="Mirjam Neebe" userId="d2f23708-5dd4-4644-838f-e3ba288b0f87" providerId="ADAL" clId="{1FFE6280-71F7-4749-A4A0-ADFF8EFABFD2}" dt="2026-04-02T10:46:58.574" v="1" actId="6549"/>
        <pc:sldMkLst>
          <pc:docMk/>
          <pc:sldMk cId="0" sldId="258"/>
        </pc:sldMkLst>
        <pc:spChg chg="mod">
          <ac:chgData name="Mirjam Neebe" userId="d2f23708-5dd4-4644-838f-e3ba288b0f87" providerId="ADAL" clId="{1FFE6280-71F7-4749-A4A0-ADFF8EFABFD2}" dt="2026-04-02T10:46:58.574" v="1" actId="6549"/>
          <ac:spMkLst>
            <pc:docMk/>
            <pc:sldMk cId="0" sldId="258"/>
            <ac:spMk id="140" creationId="{00000000-0000-0000-0000-000000000000}"/>
          </ac:spMkLst>
        </pc:spChg>
      </pc:sldChg>
      <pc:sldChg chg="modSp mod">
        <pc:chgData name="Mirjam Neebe" userId="d2f23708-5dd4-4644-838f-e3ba288b0f87" providerId="ADAL" clId="{1FFE6280-71F7-4749-A4A0-ADFF8EFABFD2}" dt="2026-04-02T10:47:45.112" v="3" actId="20577"/>
        <pc:sldMkLst>
          <pc:docMk/>
          <pc:sldMk cId="0" sldId="261"/>
        </pc:sldMkLst>
        <pc:spChg chg="mod">
          <ac:chgData name="Mirjam Neebe" userId="d2f23708-5dd4-4644-838f-e3ba288b0f87" providerId="ADAL" clId="{1FFE6280-71F7-4749-A4A0-ADFF8EFABFD2}" dt="2026-04-02T10:47:45.112" v="3" actId="20577"/>
          <ac:spMkLst>
            <pc:docMk/>
            <pc:sldMk cId="0" sldId="261"/>
            <ac:spMk id="145" creationId="{00000000-0000-0000-0000-000000000000}"/>
          </ac:spMkLst>
        </pc:spChg>
      </pc:sldChg>
      <pc:sldChg chg="modSp mod">
        <pc:chgData name="Mirjam Neebe" userId="d2f23708-5dd4-4644-838f-e3ba288b0f87" providerId="ADAL" clId="{1FFE6280-71F7-4749-A4A0-ADFF8EFABFD2}" dt="2026-04-02T10:47:51.601" v="5" actId="20577"/>
        <pc:sldMkLst>
          <pc:docMk/>
          <pc:sldMk cId="0" sldId="262"/>
        </pc:sldMkLst>
        <pc:spChg chg="mod">
          <ac:chgData name="Mirjam Neebe" userId="d2f23708-5dd4-4644-838f-e3ba288b0f87" providerId="ADAL" clId="{1FFE6280-71F7-4749-A4A0-ADFF8EFABFD2}" dt="2026-04-02T10:47:51.601" v="5" actId="20577"/>
          <ac:spMkLst>
            <pc:docMk/>
            <pc:sldMk cId="0" sldId="262"/>
            <ac:spMk id="2" creationId="{076B2370-39D6-6C51-3856-627923C1DBEE}"/>
          </ac:spMkLst>
        </pc:spChg>
      </pc:sldChg>
      <pc:sldChg chg="modSp mod">
        <pc:chgData name="Mirjam Neebe" userId="d2f23708-5dd4-4644-838f-e3ba288b0f87" providerId="ADAL" clId="{1FFE6280-71F7-4749-A4A0-ADFF8EFABFD2}" dt="2026-04-02T10:48:02.318" v="7" actId="20577"/>
        <pc:sldMkLst>
          <pc:docMk/>
          <pc:sldMk cId="0" sldId="263"/>
        </pc:sldMkLst>
        <pc:spChg chg="mod">
          <ac:chgData name="Mirjam Neebe" userId="d2f23708-5dd4-4644-838f-e3ba288b0f87" providerId="ADAL" clId="{1FFE6280-71F7-4749-A4A0-ADFF8EFABFD2}" dt="2026-04-02T10:48:02.318" v="7" actId="20577"/>
          <ac:spMkLst>
            <pc:docMk/>
            <pc:sldMk cId="0" sldId="263"/>
            <ac:spMk id="2" creationId="{98CFBC2B-EC56-B2B0-373E-ED49E21C5EEB}"/>
          </ac:spMkLst>
        </pc:spChg>
      </pc:sldChg>
      <pc:sldChg chg="modSp mod">
        <pc:chgData name="Mirjam Neebe" userId="d2f23708-5dd4-4644-838f-e3ba288b0f87" providerId="ADAL" clId="{1FFE6280-71F7-4749-A4A0-ADFF8EFABFD2}" dt="2026-04-02T10:48:07.231" v="9" actId="20577"/>
        <pc:sldMkLst>
          <pc:docMk/>
          <pc:sldMk cId="0" sldId="264"/>
        </pc:sldMkLst>
        <pc:spChg chg="mod">
          <ac:chgData name="Mirjam Neebe" userId="d2f23708-5dd4-4644-838f-e3ba288b0f87" providerId="ADAL" clId="{1FFE6280-71F7-4749-A4A0-ADFF8EFABFD2}" dt="2026-04-02T10:48:07.231" v="9" actId="20577"/>
          <ac:spMkLst>
            <pc:docMk/>
            <pc:sldMk cId="0" sldId="264"/>
            <ac:spMk id="2" creationId="{B9FE1F30-34A9-F73A-1DE6-D4ADECE5ABBB}"/>
          </ac:spMkLst>
        </pc:spChg>
      </pc:sldChg>
      <pc:sldChg chg="modSp mod">
        <pc:chgData name="Mirjam Neebe" userId="d2f23708-5dd4-4644-838f-e3ba288b0f87" providerId="ADAL" clId="{1FFE6280-71F7-4749-A4A0-ADFF8EFABFD2}" dt="2026-04-02T10:49:19.674" v="24" actId="20577"/>
        <pc:sldMkLst>
          <pc:docMk/>
          <pc:sldMk cId="0" sldId="265"/>
        </pc:sldMkLst>
        <pc:spChg chg="mod">
          <ac:chgData name="Mirjam Neebe" userId="d2f23708-5dd4-4644-838f-e3ba288b0f87" providerId="ADAL" clId="{1FFE6280-71F7-4749-A4A0-ADFF8EFABFD2}" dt="2026-04-02T10:49:19.674" v="24" actId="20577"/>
          <ac:spMkLst>
            <pc:docMk/>
            <pc:sldMk cId="0" sldId="265"/>
            <ac:spMk id="2" creationId="{7841ED0F-6F9C-8126-E9ED-7493D4B9FBEA}"/>
          </ac:spMkLst>
        </pc:spChg>
      </pc:sldChg>
      <pc:sldChg chg="modNotesTx">
        <pc:chgData name="Mirjam Neebe" userId="d2f23708-5dd4-4644-838f-e3ba288b0f87" providerId="ADAL" clId="{1FFE6280-71F7-4749-A4A0-ADFF8EFABFD2}" dt="2026-04-02T10:49:06.133" v="22" actId="20577"/>
        <pc:sldMkLst>
          <pc:docMk/>
          <pc:sldMk cId="0" sldId="266"/>
        </pc:sldMkLst>
      </pc:sldChg>
      <pc:sldChg chg="modNotesTx">
        <pc:chgData name="Mirjam Neebe" userId="d2f23708-5dd4-4644-838f-e3ba288b0f87" providerId="ADAL" clId="{1FFE6280-71F7-4749-A4A0-ADFF8EFABFD2}" dt="2026-04-02T10:54:06.280" v="68" actId="20577"/>
        <pc:sldMkLst>
          <pc:docMk/>
          <pc:sldMk cId="0" sldId="267"/>
        </pc:sldMkLst>
      </pc:sldChg>
      <pc:sldChg chg="modSp mod modNotesTx">
        <pc:chgData name="Mirjam Neebe" userId="d2f23708-5dd4-4644-838f-e3ba288b0f87" providerId="ADAL" clId="{1FFE6280-71F7-4749-A4A0-ADFF8EFABFD2}" dt="2026-04-02T10:55:32.509" v="118" actId="20577"/>
        <pc:sldMkLst>
          <pc:docMk/>
          <pc:sldMk cId="0" sldId="268"/>
        </pc:sldMkLst>
        <pc:spChg chg="mod">
          <ac:chgData name="Mirjam Neebe" userId="d2f23708-5dd4-4644-838f-e3ba288b0f87" providerId="ADAL" clId="{1FFE6280-71F7-4749-A4A0-ADFF8EFABFD2}" dt="2026-04-02T10:54:59.604" v="70" actId="20577"/>
          <ac:spMkLst>
            <pc:docMk/>
            <pc:sldMk cId="0" sldId="268"/>
            <ac:spMk id="3" creationId="{B5DC61A6-420B-AB20-69AA-50B6BC893109}"/>
          </ac:spMkLst>
        </pc:spChg>
      </pc:sldChg>
      <pc:sldChg chg="modNotesTx">
        <pc:chgData name="Mirjam Neebe" userId="d2f23708-5dd4-4644-838f-e3ba288b0f87" providerId="ADAL" clId="{1FFE6280-71F7-4749-A4A0-ADFF8EFABFD2}" dt="2026-04-02T13:36:16.574" v="128" actId="20577"/>
        <pc:sldMkLst>
          <pc:docMk/>
          <pc:sldMk cId="0" sldId="269"/>
        </pc:sldMkLst>
      </pc:sldChg>
      <pc:sldChg chg="modSp mod">
        <pc:chgData name="Mirjam Neebe" userId="d2f23708-5dd4-4644-838f-e3ba288b0f87" providerId="ADAL" clId="{1FFE6280-71F7-4749-A4A0-ADFF8EFABFD2}" dt="2026-04-02T10:56:22.226" v="126" actId="20577"/>
        <pc:sldMkLst>
          <pc:docMk/>
          <pc:sldMk cId="0" sldId="271"/>
        </pc:sldMkLst>
        <pc:spChg chg="mod">
          <ac:chgData name="Mirjam Neebe" userId="d2f23708-5dd4-4644-838f-e3ba288b0f87" providerId="ADAL" clId="{1FFE6280-71F7-4749-A4A0-ADFF8EFABFD2}" dt="2026-04-02T10:56:22.226" v="126" actId="20577"/>
          <ac:spMkLst>
            <pc:docMk/>
            <pc:sldMk cId="0" sldId="271"/>
            <ac:spMk id="170" creationId="{00000000-0000-0000-0000-000000000000}"/>
          </ac:spMkLst>
        </pc:spChg>
      </pc:sldChg>
      <pc:sldChg chg="modNotesTx">
        <pc:chgData name="Mirjam Neebe" userId="d2f23708-5dd4-4644-838f-e3ba288b0f87" providerId="ADAL" clId="{1FFE6280-71F7-4749-A4A0-ADFF8EFABFD2}" dt="2026-04-02T13:38:33.722" v="139" actId="20577"/>
        <pc:sldMkLst>
          <pc:docMk/>
          <pc:sldMk cId="0" sldId="275"/>
        </pc:sldMkLst>
      </pc:sldChg>
      <pc:sldChg chg="modNotesTx">
        <pc:chgData name="Mirjam Neebe" userId="d2f23708-5dd4-4644-838f-e3ba288b0f87" providerId="ADAL" clId="{1FFE6280-71F7-4749-A4A0-ADFF8EFABFD2}" dt="2026-04-02T13:39:13.708" v="143" actId="20577"/>
        <pc:sldMkLst>
          <pc:docMk/>
          <pc:sldMk cId="0" sldId="277"/>
        </pc:sldMkLst>
      </pc:sldChg>
      <pc:sldChg chg="modNotesTx">
        <pc:chgData name="Mirjam Neebe" userId="d2f23708-5dd4-4644-838f-e3ba288b0f87" providerId="ADAL" clId="{1FFE6280-71F7-4749-A4A0-ADFF8EFABFD2}" dt="2026-04-02T13:39:35.490" v="146" actId="20577"/>
        <pc:sldMkLst>
          <pc:docMk/>
          <pc:sldMk cId="0" sldId="278"/>
        </pc:sldMkLst>
      </pc:sldChg>
      <pc:sldChg chg="modNotesTx">
        <pc:chgData name="Mirjam Neebe" userId="d2f23708-5dd4-4644-838f-e3ba288b0f87" providerId="ADAL" clId="{1FFE6280-71F7-4749-A4A0-ADFF8EFABFD2}" dt="2026-04-02T13:39:55.751" v="149" actId="20577"/>
        <pc:sldMkLst>
          <pc:docMk/>
          <pc:sldMk cId="0" sldId="279"/>
        </pc:sldMkLst>
      </pc:sldChg>
      <pc:sldChg chg="modNotesTx">
        <pc:chgData name="Mirjam Neebe" userId="d2f23708-5dd4-4644-838f-e3ba288b0f87" providerId="ADAL" clId="{1FFE6280-71F7-4749-A4A0-ADFF8EFABFD2}" dt="2026-04-02T13:40:18.050" v="152" actId="20577"/>
        <pc:sldMkLst>
          <pc:docMk/>
          <pc:sldMk cId="0" sldId="280"/>
        </pc:sldMkLst>
      </pc:sldChg>
      <pc:sldChg chg="modNotesTx">
        <pc:chgData name="Mirjam Neebe" userId="d2f23708-5dd4-4644-838f-e3ba288b0f87" providerId="ADAL" clId="{1FFE6280-71F7-4749-A4A0-ADFF8EFABFD2}" dt="2026-04-02T13:40:32.330" v="153" actId="6549"/>
        <pc:sldMkLst>
          <pc:docMk/>
          <pc:sldMk cId="0" sldId="281"/>
        </pc:sldMkLst>
      </pc:sldChg>
      <pc:sldChg chg="modNotesTx">
        <pc:chgData name="Mirjam Neebe" userId="d2f23708-5dd4-4644-838f-e3ba288b0f87" providerId="ADAL" clId="{1FFE6280-71F7-4749-A4A0-ADFF8EFABFD2}" dt="2026-04-02T13:41:16.319" v="155" actId="6549"/>
        <pc:sldMkLst>
          <pc:docMk/>
          <pc:sldMk cId="0" sldId="284"/>
        </pc:sldMkLst>
      </pc:sldChg>
      <pc:sldChg chg="modSp mod modNotesTx">
        <pc:chgData name="Mirjam Neebe" userId="d2f23708-5dd4-4644-838f-e3ba288b0f87" providerId="ADAL" clId="{1FFE6280-71F7-4749-A4A0-ADFF8EFABFD2}" dt="2026-04-02T13:48:34.973" v="157" actId="20577"/>
        <pc:sldMkLst>
          <pc:docMk/>
          <pc:sldMk cId="0" sldId="297"/>
        </pc:sldMkLst>
        <pc:spChg chg="mod">
          <ac:chgData name="Mirjam Neebe" userId="d2f23708-5dd4-4644-838f-e3ba288b0f87" providerId="ADAL" clId="{1FFE6280-71F7-4749-A4A0-ADFF8EFABFD2}" dt="2026-04-02T13:48:34.973" v="157" actId="20577"/>
          <ac:spMkLst>
            <pc:docMk/>
            <pc:sldMk cId="0" sldId="297"/>
            <ac:spMk id="270" creationId="{00000000-0000-0000-0000-000000000000}"/>
          </ac:spMkLst>
        </pc:spChg>
      </pc:sldChg>
      <pc:sldChg chg="modNotesTx">
        <pc:chgData name="Mirjam Neebe" userId="d2f23708-5dd4-4644-838f-e3ba288b0f87" providerId="ADAL" clId="{1FFE6280-71F7-4749-A4A0-ADFF8EFABFD2}" dt="2026-04-02T13:49:34.209" v="164" actId="20577"/>
        <pc:sldMkLst>
          <pc:docMk/>
          <pc:sldMk cId="0" sldId="298"/>
        </pc:sldMkLst>
      </pc:sldChg>
      <pc:sldChg chg="modSp mod">
        <pc:chgData name="Mirjam Neebe" userId="d2f23708-5dd4-4644-838f-e3ba288b0f87" providerId="ADAL" clId="{1FFE6280-71F7-4749-A4A0-ADFF8EFABFD2}" dt="2026-04-02T13:50:16.613" v="165" actId="20577"/>
        <pc:sldMkLst>
          <pc:docMk/>
          <pc:sldMk cId="0" sldId="303"/>
        </pc:sldMkLst>
        <pc:spChg chg="mod">
          <ac:chgData name="Mirjam Neebe" userId="d2f23708-5dd4-4644-838f-e3ba288b0f87" providerId="ADAL" clId="{1FFE6280-71F7-4749-A4A0-ADFF8EFABFD2}" dt="2026-04-02T13:50:16.613" v="165" actId="20577"/>
          <ac:spMkLst>
            <pc:docMk/>
            <pc:sldMk cId="0" sldId="303"/>
            <ac:spMk id="285" creationId="{00000000-0000-0000-0000-000000000000}"/>
          </ac:spMkLst>
        </pc:spChg>
      </pc:sldChg>
      <pc:sldChg chg="modNotesTx">
        <pc:chgData name="Mirjam Neebe" userId="d2f23708-5dd4-4644-838f-e3ba288b0f87" providerId="ADAL" clId="{1FFE6280-71F7-4749-A4A0-ADFF8EFABFD2}" dt="2026-04-02T13:53:04.466" v="188" actId="20577"/>
        <pc:sldMkLst>
          <pc:docMk/>
          <pc:sldMk cId="0" sldId="304"/>
        </pc:sldMkLst>
      </pc:sldChg>
      <pc:sldChg chg="modSp mod modNotesTx">
        <pc:chgData name="Mirjam Neebe" userId="d2f23708-5dd4-4644-838f-e3ba288b0f87" providerId="ADAL" clId="{1FFE6280-71F7-4749-A4A0-ADFF8EFABFD2}" dt="2026-04-02T13:55:57.879" v="204" actId="20577"/>
        <pc:sldMkLst>
          <pc:docMk/>
          <pc:sldMk cId="0" sldId="305"/>
        </pc:sldMkLst>
        <pc:spChg chg="mod">
          <ac:chgData name="Mirjam Neebe" userId="d2f23708-5dd4-4644-838f-e3ba288b0f87" providerId="ADAL" clId="{1FFE6280-71F7-4749-A4A0-ADFF8EFABFD2}" dt="2026-04-02T13:55:20.435" v="197" actId="20577"/>
          <ac:spMkLst>
            <pc:docMk/>
            <pc:sldMk cId="0" sldId="305"/>
            <ac:spMk id="294" creationId="{00000000-0000-0000-0000-000000000000}"/>
          </ac:spMkLst>
        </pc:spChg>
      </pc:sldChg>
      <pc:sldChg chg="modNotesTx">
        <pc:chgData name="Mirjam Neebe" userId="d2f23708-5dd4-4644-838f-e3ba288b0f87" providerId="ADAL" clId="{1FFE6280-71F7-4749-A4A0-ADFF8EFABFD2}" dt="2026-04-02T13:57:25.636" v="210" actId="20577"/>
        <pc:sldMkLst>
          <pc:docMk/>
          <pc:sldMk cId="0" sldId="306"/>
        </pc:sldMkLst>
      </pc:sldChg>
    </pc:docChg>
  </pc:docChgLst>
  <pc:docChgLst>
    <pc:chgData name="Louisa  Büsken" userId="7d97b5d4-09f0-4c45-9e89-3735a4836822" providerId="ADAL" clId="{4BCFD602-B71A-4D12-93D1-DD4A30F610C6}"/>
    <pc:docChg chg="custSel modSld">
      <pc:chgData name="Louisa  Büsken" userId="7d97b5d4-09f0-4c45-9e89-3735a4836822" providerId="ADAL" clId="{4BCFD602-B71A-4D12-93D1-DD4A30F610C6}" dt="2026-04-09T07:16:49.218" v="42" actId="1076"/>
      <pc:docMkLst>
        <pc:docMk/>
      </pc:docMkLst>
      <pc:sldChg chg="modSp mod">
        <pc:chgData name="Louisa  Büsken" userId="7d97b5d4-09f0-4c45-9e89-3735a4836822" providerId="ADAL" clId="{4BCFD602-B71A-4D12-93D1-DD4A30F610C6}" dt="2026-04-09T07:16:49.218" v="42" actId="1076"/>
        <pc:sldMkLst>
          <pc:docMk/>
          <pc:sldMk cId="0" sldId="256"/>
        </pc:sldMkLst>
        <pc:spChg chg="mod">
          <ac:chgData name="Louisa  Büsken" userId="7d97b5d4-09f0-4c45-9e89-3735a4836822" providerId="ADAL" clId="{4BCFD602-B71A-4D12-93D1-DD4A30F610C6}" dt="2026-04-09T07:16:49.218" v="42" actId="1076"/>
          <ac:spMkLst>
            <pc:docMk/>
            <pc:sldMk cId="0" sldId="256"/>
            <ac:spMk id="116" creationId="{00000000-0000-0000-0000-000000000000}"/>
          </ac:spMkLst>
        </pc:spChg>
        <pc:spChg chg="mod">
          <ac:chgData name="Louisa  Büsken" userId="7d97b5d4-09f0-4c45-9e89-3735a4836822" providerId="ADAL" clId="{4BCFD602-B71A-4D12-93D1-DD4A30F610C6}" dt="2026-04-09T07:16:01.362" v="40" actId="2710"/>
          <ac:spMkLst>
            <pc:docMk/>
            <pc:sldMk cId="0" sldId="256"/>
            <ac:spMk id="117" creationId="{00000000-0000-0000-0000-000000000000}"/>
          </ac:spMkLst>
        </pc:spChg>
      </pc:sldChg>
    </pc:docChg>
  </pc:docChgLst>
</pc:chgInfo>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autoTitleDeleted val="1"/>
    <c:plotArea>
      <c:layout/>
      <c:pieChart>
        <c:varyColors val="1"/>
        <c:ser>
          <c:idx val="0"/>
          <c:order val="0"/>
          <c:tx>
            <c:strRef>
              <c:f>label 0</c:f>
              <c:strCache>
                <c:ptCount val="1"/>
                <c:pt idx="0">
                  <c:v>Baufertigstellung nach Gebäudetypologie</c:v>
                </c:pt>
              </c:strCache>
            </c:strRef>
          </c:tx>
          <c:spPr>
            <a:solidFill>
              <a:srgbClr val="156082"/>
            </a:solidFill>
            <a:ln w="0">
              <a:noFill/>
            </a:ln>
          </c:spPr>
          <c:dPt>
            <c:idx val="0"/>
            <c:bubble3D val="0"/>
            <c:spPr>
              <a:solidFill>
                <a:srgbClr val="00B050"/>
              </a:solidFill>
              <a:ln w="19080">
                <a:noFill/>
              </a:ln>
            </c:spPr>
            <c:extLst>
              <c:ext xmlns:c16="http://schemas.microsoft.com/office/drawing/2014/chart" uri="{C3380CC4-5D6E-409C-BE32-E72D297353CC}">
                <c16:uniqueId val="{00000001-BBAD-D94C-B41F-092012542346}"/>
              </c:ext>
            </c:extLst>
          </c:dPt>
          <c:dPt>
            <c:idx val="1"/>
            <c:bubble3D val="0"/>
            <c:spPr>
              <a:solidFill>
                <a:schemeClr val="tx2">
                  <a:lumMod val="75000"/>
                  <a:lumOff val="25000"/>
                </a:schemeClr>
              </a:solidFill>
              <a:ln w="19080">
                <a:noFill/>
              </a:ln>
            </c:spPr>
            <c:extLst>
              <c:ext xmlns:c16="http://schemas.microsoft.com/office/drawing/2014/chart" uri="{C3380CC4-5D6E-409C-BE32-E72D297353CC}">
                <c16:uniqueId val="{00000003-BBAD-D94C-B41F-092012542346}"/>
              </c:ext>
            </c:extLst>
          </c:dPt>
          <c:dPt>
            <c:idx val="2"/>
            <c:bubble3D val="0"/>
            <c:spPr>
              <a:solidFill>
                <a:srgbClr val="B4E5A2"/>
              </a:solidFill>
              <a:ln w="19080">
                <a:noFill/>
              </a:ln>
            </c:spPr>
            <c:extLst>
              <c:ext xmlns:c16="http://schemas.microsoft.com/office/drawing/2014/chart" uri="{C3380CC4-5D6E-409C-BE32-E72D297353CC}">
                <c16:uniqueId val="{00000005-BBAD-D94C-B41F-092012542346}"/>
              </c:ext>
            </c:extLst>
          </c:dPt>
          <c:dPt>
            <c:idx val="3"/>
            <c:bubble3D val="0"/>
            <c:spPr>
              <a:solidFill>
                <a:srgbClr val="96DCF8"/>
              </a:solidFill>
              <a:ln w="19080">
                <a:noFill/>
              </a:ln>
            </c:spPr>
            <c:extLst>
              <c:ext xmlns:c16="http://schemas.microsoft.com/office/drawing/2014/chart" uri="{C3380CC4-5D6E-409C-BE32-E72D297353CC}">
                <c16:uniqueId val="{00000007-BBAD-D94C-B41F-092012542346}"/>
              </c:ext>
            </c:extLst>
          </c:dPt>
          <c:dLbls>
            <c:dLbl>
              <c:idx val="0"/>
              <c:layout>
                <c:manualLayout>
                  <c:x val="-7.3191934150838259E-2"/>
                  <c:y val="0.11539164555704565"/>
                </c:manualLayout>
              </c:layout>
              <c:spPr/>
              <c:txPr>
                <a:bodyPr wrap="square"/>
                <a:lstStyle/>
                <a:p>
                  <a:pPr>
                    <a:defRPr sz="1800" b="0" strike="noStrike" spc="-1">
                      <a:solidFill>
                        <a:schemeClr val="tx1"/>
                      </a:solidFill>
                      <a:latin typeface="FreightText Pro Book" panose="02000603060000020004" pitchFamily="50" charset="0"/>
                    </a:defRPr>
                  </a:pPr>
                  <a:endParaRPr lang="en-DE"/>
                </a:p>
              </c:txPr>
              <c:dLblPos val="bestFit"/>
              <c:showLegendKey val="0"/>
              <c:showVal val="0"/>
              <c:showCatName val="0"/>
              <c:showSerName val="0"/>
              <c:showPercent val="1"/>
              <c:showBubbleSize val="1"/>
              <c:separator>
</c:separator>
              <c:extLst>
                <c:ext xmlns:c15="http://schemas.microsoft.com/office/drawing/2012/chart" uri="{CE6537A1-D6FC-4f65-9D91-7224C49458BB}"/>
                <c:ext xmlns:c16="http://schemas.microsoft.com/office/drawing/2014/chart" uri="{C3380CC4-5D6E-409C-BE32-E72D297353CC}">
                  <c16:uniqueId val="{00000001-BBAD-D94C-B41F-092012542346}"/>
                </c:ext>
              </c:extLst>
            </c:dLbl>
            <c:dLbl>
              <c:idx val="1"/>
              <c:layout>
                <c:manualLayout>
                  <c:x val="2.5227001596864612E-2"/>
                  <c:y val="4.1079322505339494E-3"/>
                </c:manualLayout>
              </c:layout>
              <c:spPr/>
              <c:txPr>
                <a:bodyPr wrap="square"/>
                <a:lstStyle/>
                <a:p>
                  <a:pPr>
                    <a:defRPr sz="1800" b="0" strike="noStrike" spc="-1">
                      <a:solidFill>
                        <a:schemeClr val="tx1"/>
                      </a:solidFill>
                      <a:latin typeface="FreightText Pro Book" panose="02000603060000020004" pitchFamily="50" charset="0"/>
                    </a:defRPr>
                  </a:pPr>
                  <a:endParaRPr lang="en-DE"/>
                </a:p>
              </c:txPr>
              <c:dLblPos val="bestFit"/>
              <c:showLegendKey val="0"/>
              <c:showVal val="0"/>
              <c:showCatName val="0"/>
              <c:showSerName val="0"/>
              <c:showPercent val="1"/>
              <c:showBubbleSize val="1"/>
              <c:separator>
</c:separator>
              <c:extLst>
                <c:ext xmlns:c15="http://schemas.microsoft.com/office/drawing/2012/chart" uri="{CE6537A1-D6FC-4f65-9D91-7224C49458BB}"/>
                <c:ext xmlns:c16="http://schemas.microsoft.com/office/drawing/2014/chart" uri="{C3380CC4-5D6E-409C-BE32-E72D297353CC}">
                  <c16:uniqueId val="{00000003-BBAD-D94C-B41F-092012542346}"/>
                </c:ext>
              </c:extLst>
            </c:dLbl>
            <c:dLbl>
              <c:idx val="2"/>
              <c:spPr/>
              <c:txPr>
                <a:bodyPr wrap="square"/>
                <a:lstStyle/>
                <a:p>
                  <a:pPr>
                    <a:defRPr sz="1800" b="0" strike="noStrike" spc="-1">
                      <a:solidFill>
                        <a:schemeClr val="tx1"/>
                      </a:solidFill>
                      <a:latin typeface="FreightText Pro Book" panose="02000603060000020004" pitchFamily="50" charset="0"/>
                    </a:defRPr>
                  </a:pPr>
                  <a:endParaRPr lang="en-DE"/>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5-BBAD-D94C-B41F-092012542346}"/>
                </c:ext>
              </c:extLst>
            </c:dLbl>
            <c:dLbl>
              <c:idx val="3"/>
              <c:spPr/>
              <c:txPr>
                <a:bodyPr wrap="square"/>
                <a:lstStyle/>
                <a:p>
                  <a:pPr>
                    <a:defRPr sz="1800" b="0" strike="noStrike" spc="-1">
                      <a:solidFill>
                        <a:schemeClr val="tx1"/>
                      </a:solidFill>
                      <a:latin typeface="FreightText Pro Book" panose="02000603060000020004" pitchFamily="50" charset="0"/>
                    </a:defRPr>
                  </a:pPr>
                  <a:endParaRPr lang="en-DE"/>
                </a:p>
              </c:txPr>
              <c:dLblPos val="bestFit"/>
              <c:showLegendKey val="0"/>
              <c:showVal val="0"/>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7-BBAD-D94C-B41F-092012542346}"/>
                </c:ext>
              </c:extLst>
            </c:dLbl>
            <c:spPr>
              <a:noFill/>
              <a:ln>
                <a:noFill/>
              </a:ln>
              <a:effectLst/>
            </c:spPr>
            <c:txPr>
              <a:bodyPr wrap="square"/>
              <a:lstStyle/>
              <a:p>
                <a:pPr>
                  <a:defRPr sz="1800" b="0" strike="noStrike" spc="-1">
                    <a:solidFill>
                      <a:schemeClr val="tx1"/>
                    </a:solidFill>
                    <a:latin typeface="FreightText Pro Book" panose="02000603060000020004" pitchFamily="50" charset="0"/>
                  </a:defRPr>
                </a:pPr>
                <a:endParaRPr lang="en-DE"/>
              </a:p>
            </c:txPr>
            <c:dLblPos val="bestFit"/>
            <c:showLegendKey val="0"/>
            <c:showVal val="0"/>
            <c:showCatName val="0"/>
            <c:showSerName val="0"/>
            <c:showPercent val="1"/>
            <c:showBubbleSize val="1"/>
            <c:separator>
</c:separator>
            <c:showLeaderLines val="1"/>
            <c:extLst>
              <c:ext xmlns:c15="http://schemas.microsoft.com/office/drawing/2012/chart" uri="{CE6537A1-D6FC-4f65-9D91-7224C49458BB}"/>
            </c:extLst>
          </c:dLbls>
          <c:cat>
            <c:strRef>
              <c:f>categories</c:f>
              <c:strCache>
                <c:ptCount val="4"/>
                <c:pt idx="0">
                  <c:v>Wohngebäude mit 1 Wohnung: 10255</c:v>
                </c:pt>
                <c:pt idx="1">
                  <c:v>Wohngebäude mit 2 Wohnungen: 1267</c:v>
                </c:pt>
                <c:pt idx="2">
                  <c:v>Wohngebäude mit 3 oder mehr Wohnungen: 837</c:v>
                </c:pt>
                <c:pt idx="3">
                  <c:v>Nichtwohngebäude: 7488</c:v>
                </c:pt>
              </c:strCache>
            </c:strRef>
          </c:cat>
          <c:val>
            <c:numRef>
              <c:f>0</c:f>
              <c:numCache>
                <c:formatCode>General</c:formatCode>
                <c:ptCount val="4"/>
                <c:pt idx="0">
                  <c:v>10255</c:v>
                </c:pt>
                <c:pt idx="1">
                  <c:v>1267</c:v>
                </c:pt>
                <c:pt idx="2">
                  <c:v>837</c:v>
                </c:pt>
                <c:pt idx="3">
                  <c:v>7488</c:v>
                </c:pt>
              </c:numCache>
            </c:numRef>
          </c:val>
          <c:extLst>
            <c:ext xmlns:c16="http://schemas.microsoft.com/office/drawing/2014/chart" uri="{C3380CC4-5D6E-409C-BE32-E72D297353CC}">
              <c16:uniqueId val="{00000008-BBAD-D94C-B41F-092012542346}"/>
            </c:ext>
          </c:extLst>
        </c:ser>
        <c:dLbls>
          <c:showLegendKey val="0"/>
          <c:showVal val="0"/>
          <c:showCatName val="0"/>
          <c:showSerName val="0"/>
          <c:showPercent val="0"/>
          <c:showBubbleSize val="0"/>
          <c:showLeaderLines val="1"/>
        </c:dLbls>
        <c:firstSliceAng val="0"/>
      </c:pieChart>
      <c:spPr>
        <a:noFill/>
        <a:ln w="0">
          <a:noFill/>
        </a:ln>
      </c:spPr>
    </c:plotArea>
    <c:legend>
      <c:legendPos val="r"/>
      <c:layout>
        <c:manualLayout>
          <c:xMode val="edge"/>
          <c:yMode val="edge"/>
          <c:x val="0.47194640946781302"/>
          <c:y val="0.18776905221851101"/>
          <c:w val="0.52092967640321197"/>
          <c:h val="0.62446164723096098"/>
        </c:manualLayout>
      </c:layout>
      <c:overlay val="0"/>
      <c:spPr>
        <a:noFill/>
        <a:ln w="0">
          <a:noFill/>
        </a:ln>
      </c:spPr>
      <c:txPr>
        <a:bodyPr/>
        <a:lstStyle/>
        <a:p>
          <a:pPr>
            <a:defRPr sz="1800" b="0" strike="noStrike" spc="-1">
              <a:solidFill>
                <a:schemeClr val="tx1"/>
              </a:solidFill>
              <a:latin typeface="FreightText Pro Book" panose="02000603060000020004" pitchFamily="50" charset="0"/>
            </a:defRPr>
          </a:pPr>
          <a:endParaRPr lang="en-DE"/>
        </a:p>
      </c:txPr>
    </c:legend>
    <c:plotVisOnly val="1"/>
    <c:dispBlanksAs val="gap"/>
    <c:showDLblsOverMax val="1"/>
  </c:chart>
  <c:spPr>
    <a:noFill/>
    <a:ln w="0">
      <a:noFill/>
    </a:ln>
  </c:sp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title>
      <c:tx>
        <c:rich>
          <a:bodyPr rot="0"/>
          <a:lstStyle/>
          <a:p>
            <a:pPr>
              <a:defRPr lang="de-DE" sz="1800" b="0" strike="noStrike" spc="-1">
                <a:solidFill>
                  <a:srgbClr val="595959"/>
                </a:solidFill>
                <a:latin typeface="Aptos"/>
              </a:defRPr>
            </a:pPr>
            <a:r>
              <a:rPr lang="de-DE" sz="1800" b="0" strike="noStrike" spc="-1">
                <a:solidFill>
                  <a:srgbClr val="595959"/>
                </a:solidFill>
                <a:latin typeface="Aptos"/>
              </a:rPr>
              <a:t>GWP pro t Beton</a:t>
            </a:r>
          </a:p>
        </c:rich>
      </c:tx>
      <c:overlay val="0"/>
      <c:spPr>
        <a:noFill/>
        <a:ln w="0">
          <a:noFill/>
        </a:ln>
      </c:spPr>
    </c:title>
    <c:autoTitleDeleted val="0"/>
    <c:plotArea>
      <c:layout/>
      <c:barChart>
        <c:barDir val="col"/>
        <c:grouping val="stacked"/>
        <c:varyColors val="0"/>
        <c:ser>
          <c:idx val="0"/>
          <c:order val="0"/>
          <c:tx>
            <c:strRef>
              <c:f>label 0</c:f>
              <c:strCache>
                <c:ptCount val="1"/>
                <c:pt idx="0">
                  <c:v>GWP Fossil [kg CO2-Äq.]</c:v>
                </c:pt>
              </c:strCache>
            </c:strRef>
          </c:tx>
          <c:spPr>
            <a:solidFill>
              <a:srgbClr val="83CBEB"/>
            </a:solidFill>
            <a:ln w="0">
              <a:noFill/>
            </a:ln>
          </c:spPr>
          <c:invertIfNegative val="0"/>
          <c:dLbls>
            <c:spPr>
              <a:noFill/>
              <a:ln>
                <a:noFill/>
              </a:ln>
              <a:effectLst/>
            </c:spPr>
            <c:txPr>
              <a:bodyPr wrap="square"/>
              <a:lstStyle/>
              <a:p>
                <a:pPr>
                  <a:defRPr sz="1000" b="0" strike="noStrike" spc="-1">
                    <a:solidFill>
                      <a:srgbClr val="000000"/>
                    </a:solidFill>
                    <a:latin typeface="Aptos"/>
                  </a:defRPr>
                </a:pPr>
                <a:endParaRPr lang="en-D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A1-A3</c:v>
                </c:pt>
                <c:pt idx="1">
                  <c:v>B1-5</c:v>
                </c:pt>
                <c:pt idx="2">
                  <c:v>C3</c:v>
                </c:pt>
                <c:pt idx="3">
                  <c:v>D</c:v>
                </c:pt>
                <c:pt idx="4">
                  <c:v>A-D</c:v>
                </c:pt>
              </c:strCache>
            </c:strRef>
          </c:cat>
          <c:val>
            <c:numRef>
              <c:f>0</c:f>
              <c:numCache>
                <c:formatCode>0.0</c:formatCode>
                <c:ptCount val="5"/>
                <c:pt idx="0">
                  <c:v>114.166666666667</c:v>
                </c:pt>
                <c:pt idx="1">
                  <c:v>-5</c:v>
                </c:pt>
                <c:pt idx="2">
                  <c:v>2.0791666666666702</c:v>
                </c:pt>
                <c:pt idx="3">
                  <c:v>-5</c:v>
                </c:pt>
                <c:pt idx="4">
                  <c:v>106.245833333333</c:v>
                </c:pt>
              </c:numCache>
            </c:numRef>
          </c:val>
          <c:extLst>
            <c:ext xmlns:c16="http://schemas.microsoft.com/office/drawing/2014/chart" uri="{C3380CC4-5D6E-409C-BE32-E72D297353CC}">
              <c16:uniqueId val="{00000000-EB43-054E-A30E-5A44E6923EEC}"/>
            </c:ext>
          </c:extLst>
        </c:ser>
        <c:ser>
          <c:idx val="1"/>
          <c:order val="1"/>
          <c:tx>
            <c:strRef>
              <c:f>label 1</c:f>
              <c:strCache>
                <c:ptCount val="1"/>
                <c:pt idx="0">
                  <c:v>GWP-Biogen [kg CO2-Äq.]</c:v>
                </c:pt>
              </c:strCache>
            </c:strRef>
          </c:tx>
          <c:spPr>
            <a:solidFill>
              <a:srgbClr val="B4E5A2"/>
            </a:solidFill>
            <a:ln w="0">
              <a:noFill/>
            </a:ln>
          </c:spPr>
          <c:invertIfNegative val="0"/>
          <c:dLbls>
            <c:spPr>
              <a:noFill/>
              <a:ln>
                <a:noFill/>
              </a:ln>
              <a:effectLst/>
            </c:spPr>
            <c:txPr>
              <a:bodyPr wrap="square"/>
              <a:lstStyle/>
              <a:p>
                <a:pPr>
                  <a:defRPr sz="1000" b="0" strike="noStrike" spc="-1">
                    <a:solidFill>
                      <a:srgbClr val="000000"/>
                    </a:solidFill>
                    <a:latin typeface="Aptos"/>
                  </a:defRPr>
                </a:pPr>
                <a:endParaRPr lang="en-D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A1-A3</c:v>
                </c:pt>
                <c:pt idx="1">
                  <c:v>B1-5</c:v>
                </c:pt>
                <c:pt idx="2">
                  <c:v>C3</c:v>
                </c:pt>
                <c:pt idx="3">
                  <c:v>D</c:v>
                </c:pt>
                <c:pt idx="4">
                  <c:v>A-D</c:v>
                </c:pt>
              </c:strCache>
            </c:strRef>
          </c:cat>
          <c:val>
            <c:numRef>
              <c:f>1</c:f>
              <c:numCache>
                <c:formatCode>0.0</c:formatCode>
                <c:ptCount val="5"/>
                <c:pt idx="0">
                  <c:v>0.18833333333333299</c:v>
                </c:pt>
                <c:pt idx="1">
                  <c:v>0</c:v>
                </c:pt>
                <c:pt idx="2">
                  <c:v>2.0833333333333301E-2</c:v>
                </c:pt>
                <c:pt idx="3">
                  <c:v>-4.4166666666666701E-2</c:v>
                </c:pt>
                <c:pt idx="4">
                  <c:v>0.16500000000000001</c:v>
                </c:pt>
              </c:numCache>
            </c:numRef>
          </c:val>
          <c:extLst>
            <c:ext xmlns:c16="http://schemas.microsoft.com/office/drawing/2014/chart" uri="{C3380CC4-5D6E-409C-BE32-E72D297353CC}">
              <c16:uniqueId val="{00000001-EB43-054E-A30E-5A44E6923EEC}"/>
            </c:ext>
          </c:extLst>
        </c:ser>
        <c:ser>
          <c:idx val="2"/>
          <c:order val="2"/>
          <c:tx>
            <c:strRef>
              <c:f>label 2</c:f>
              <c:strCache>
                <c:ptCount val="1"/>
                <c:pt idx="0">
                  <c:v>GWP-luluc  [kg CO2-Äq.]</c:v>
                </c:pt>
              </c:strCache>
            </c:strRef>
          </c:tx>
          <c:spPr>
            <a:solidFill>
              <a:srgbClr val="196B24"/>
            </a:solidFill>
            <a:ln w="0">
              <a:noFill/>
            </a:ln>
          </c:spPr>
          <c:invertIfNegative val="0"/>
          <c:dLbls>
            <c:spPr>
              <a:noFill/>
              <a:ln>
                <a:noFill/>
              </a:ln>
              <a:effectLst/>
            </c:spPr>
            <c:txPr>
              <a:bodyPr wrap="square"/>
              <a:lstStyle/>
              <a:p>
                <a:pPr>
                  <a:defRPr sz="1000" b="0" strike="noStrike" spc="-1">
                    <a:solidFill>
                      <a:srgbClr val="000000"/>
                    </a:solidFill>
                    <a:latin typeface="Aptos"/>
                  </a:defRPr>
                </a:pPr>
                <a:endParaRPr lang="en-D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A1-A3</c:v>
                </c:pt>
                <c:pt idx="1">
                  <c:v>B1-5</c:v>
                </c:pt>
                <c:pt idx="2">
                  <c:v>C3</c:v>
                </c:pt>
                <c:pt idx="3">
                  <c:v>D</c:v>
                </c:pt>
                <c:pt idx="4">
                  <c:v>A-D</c:v>
                </c:pt>
              </c:strCache>
            </c:strRef>
          </c:cat>
          <c:val>
            <c:numRef>
              <c:f>2</c:f>
              <c:numCache>
                <c:formatCode>0.0</c:formatCode>
                <c:ptCount val="5"/>
                <c:pt idx="0">
                  <c:v>3.4583333333333299E-2</c:v>
                </c:pt>
                <c:pt idx="1">
                  <c:v>0</c:v>
                </c:pt>
                <c:pt idx="2">
                  <c:v>5.9166666666666699E-3</c:v>
                </c:pt>
                <c:pt idx="3">
                  <c:v>-8.4166666666666695E-3</c:v>
                </c:pt>
                <c:pt idx="4">
                  <c:v>3.2083333333333297E-2</c:v>
                </c:pt>
              </c:numCache>
            </c:numRef>
          </c:val>
          <c:extLst>
            <c:ext xmlns:c16="http://schemas.microsoft.com/office/drawing/2014/chart" uri="{C3380CC4-5D6E-409C-BE32-E72D297353CC}">
              <c16:uniqueId val="{00000002-EB43-054E-A30E-5A44E6923EEC}"/>
            </c:ext>
          </c:extLst>
        </c:ser>
        <c:dLbls>
          <c:showLegendKey val="0"/>
          <c:showVal val="0"/>
          <c:showCatName val="0"/>
          <c:showSerName val="0"/>
          <c:showPercent val="0"/>
          <c:showBubbleSize val="0"/>
        </c:dLbls>
        <c:gapWidth val="150"/>
        <c:overlap val="100"/>
        <c:axId val="4369746"/>
        <c:axId val="12016915"/>
      </c:barChart>
      <c:catAx>
        <c:axId val="4369746"/>
        <c:scaling>
          <c:orientation val="minMax"/>
        </c:scaling>
        <c:delete val="0"/>
        <c:axPos val="b"/>
        <c:numFmt formatCode="General" sourceLinked="0"/>
        <c:majorTickMark val="none"/>
        <c:minorTickMark val="none"/>
        <c:tickLblPos val="nextTo"/>
        <c:spPr>
          <a:ln w="9360">
            <a:solidFill>
              <a:srgbClr val="D9D9D9"/>
            </a:solidFill>
            <a:round/>
          </a:ln>
        </c:spPr>
        <c:txPr>
          <a:bodyPr/>
          <a:lstStyle/>
          <a:p>
            <a:pPr>
              <a:defRPr sz="900" b="0" strike="noStrike" spc="-1">
                <a:solidFill>
                  <a:srgbClr val="595959"/>
                </a:solidFill>
                <a:latin typeface="Aptos"/>
              </a:defRPr>
            </a:pPr>
            <a:endParaRPr lang="en-DE"/>
          </a:p>
        </c:txPr>
        <c:crossAx val="12016915"/>
        <c:crosses val="autoZero"/>
        <c:auto val="1"/>
        <c:lblAlgn val="ctr"/>
        <c:lblOffset val="100"/>
        <c:noMultiLvlLbl val="0"/>
      </c:catAx>
      <c:valAx>
        <c:axId val="12016915"/>
        <c:scaling>
          <c:orientation val="minMax"/>
          <c:max val="200"/>
          <c:min val="-200"/>
        </c:scaling>
        <c:delete val="0"/>
        <c:axPos val="l"/>
        <c:majorGridlines>
          <c:spPr>
            <a:ln w="9360">
              <a:solidFill>
                <a:srgbClr val="D9D9D9"/>
              </a:solidFill>
              <a:round/>
            </a:ln>
          </c:spPr>
        </c:majorGridlines>
        <c:numFmt formatCode="0.0" sourceLinked="0"/>
        <c:majorTickMark val="none"/>
        <c:minorTickMark val="none"/>
        <c:tickLblPos val="nextTo"/>
        <c:spPr>
          <a:ln w="12600">
            <a:noFill/>
          </a:ln>
        </c:spPr>
        <c:txPr>
          <a:bodyPr/>
          <a:lstStyle/>
          <a:p>
            <a:pPr>
              <a:defRPr sz="900" b="0" strike="noStrike" spc="-1">
                <a:solidFill>
                  <a:srgbClr val="595959"/>
                </a:solidFill>
                <a:latin typeface="Aptos"/>
              </a:defRPr>
            </a:pPr>
            <a:endParaRPr lang="en-DE"/>
          </a:p>
        </c:txPr>
        <c:crossAx val="4369746"/>
        <c:crosses val="autoZero"/>
        <c:crossBetween val="between"/>
      </c:valAx>
      <c:spPr>
        <a:noFill/>
        <a:ln w="0">
          <a:noFill/>
        </a:ln>
      </c:spPr>
    </c:plotArea>
    <c:legend>
      <c:legendPos val="b"/>
      <c:overlay val="0"/>
      <c:spPr>
        <a:noFill/>
        <a:ln w="0">
          <a:noFill/>
        </a:ln>
      </c:spPr>
      <c:txPr>
        <a:bodyPr/>
        <a:lstStyle/>
        <a:p>
          <a:pPr>
            <a:defRPr sz="900" b="0" strike="noStrike" spc="-1">
              <a:solidFill>
                <a:srgbClr val="595959"/>
              </a:solidFill>
              <a:latin typeface="Aptos"/>
            </a:defRPr>
          </a:pPr>
          <a:endParaRPr lang="en-DE"/>
        </a:p>
      </c:txPr>
    </c:legend>
    <c:plotVisOnly val="1"/>
    <c:dispBlanksAs val="gap"/>
    <c:showDLblsOverMax val="1"/>
  </c:chart>
  <c:spPr>
    <a:noFill/>
    <a:ln w="0">
      <a:noFill/>
    </a:ln>
  </c:sp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title>
      <c:tx>
        <c:rich>
          <a:bodyPr rot="0"/>
          <a:lstStyle/>
          <a:p>
            <a:pPr>
              <a:defRPr lang="de-DE" sz="1800" b="0" strike="noStrike" spc="-1">
                <a:solidFill>
                  <a:srgbClr val="595959"/>
                </a:solidFill>
                <a:latin typeface="Aptos"/>
              </a:defRPr>
            </a:pPr>
            <a:r>
              <a:rPr lang="de-DE" sz="1800" b="0" strike="noStrike" spc="-1">
                <a:solidFill>
                  <a:srgbClr val="595959"/>
                </a:solidFill>
                <a:latin typeface="Aptos"/>
              </a:rPr>
              <a:t>GWP pro t Beton</a:t>
            </a:r>
          </a:p>
        </c:rich>
      </c:tx>
      <c:overlay val="0"/>
      <c:spPr>
        <a:noFill/>
        <a:ln w="0">
          <a:noFill/>
        </a:ln>
      </c:spPr>
    </c:title>
    <c:autoTitleDeleted val="0"/>
    <c:plotArea>
      <c:layout/>
      <c:barChart>
        <c:barDir val="col"/>
        <c:grouping val="stacked"/>
        <c:varyColors val="0"/>
        <c:ser>
          <c:idx val="0"/>
          <c:order val="0"/>
          <c:tx>
            <c:strRef>
              <c:f>label 0</c:f>
              <c:strCache>
                <c:ptCount val="1"/>
                <c:pt idx="0">
                  <c:v>GWP Fossil [kg CO2-Äq.]</c:v>
                </c:pt>
              </c:strCache>
            </c:strRef>
          </c:tx>
          <c:spPr>
            <a:solidFill>
              <a:srgbClr val="83CBEB"/>
            </a:solidFill>
            <a:ln w="0">
              <a:noFill/>
            </a:ln>
          </c:spPr>
          <c:invertIfNegative val="0"/>
          <c:dLbls>
            <c:spPr>
              <a:noFill/>
              <a:ln>
                <a:noFill/>
              </a:ln>
              <a:effectLst/>
            </c:spPr>
            <c:txPr>
              <a:bodyPr wrap="square"/>
              <a:lstStyle/>
              <a:p>
                <a:pPr>
                  <a:defRPr sz="1000" b="0" strike="noStrike" spc="-1">
                    <a:solidFill>
                      <a:srgbClr val="000000"/>
                    </a:solidFill>
                    <a:latin typeface="Aptos"/>
                  </a:defRPr>
                </a:pPr>
                <a:endParaRPr lang="en-D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A1-A3</c:v>
                </c:pt>
                <c:pt idx="1">
                  <c:v>B1-5</c:v>
                </c:pt>
                <c:pt idx="2">
                  <c:v>C3</c:v>
                </c:pt>
                <c:pt idx="3">
                  <c:v>D</c:v>
                </c:pt>
                <c:pt idx="4">
                  <c:v>A-D</c:v>
                </c:pt>
              </c:strCache>
            </c:strRef>
          </c:cat>
          <c:val>
            <c:numRef>
              <c:f>0</c:f>
              <c:numCache>
                <c:formatCode>0.0</c:formatCode>
                <c:ptCount val="5"/>
                <c:pt idx="0">
                  <c:v>75.804255319148893</c:v>
                </c:pt>
                <c:pt idx="1">
                  <c:v>0</c:v>
                </c:pt>
                <c:pt idx="2">
                  <c:v>0</c:v>
                </c:pt>
                <c:pt idx="3">
                  <c:v>-2.6510638297872302</c:v>
                </c:pt>
                <c:pt idx="4">
                  <c:v>73.153191489361703</c:v>
                </c:pt>
              </c:numCache>
            </c:numRef>
          </c:val>
          <c:extLst>
            <c:ext xmlns:c16="http://schemas.microsoft.com/office/drawing/2014/chart" uri="{C3380CC4-5D6E-409C-BE32-E72D297353CC}">
              <c16:uniqueId val="{00000000-069F-AD4F-8D48-27BD9DA99FA7}"/>
            </c:ext>
          </c:extLst>
        </c:ser>
        <c:ser>
          <c:idx val="1"/>
          <c:order val="1"/>
          <c:tx>
            <c:strRef>
              <c:f>label 1</c:f>
              <c:strCache>
                <c:ptCount val="1"/>
                <c:pt idx="0">
                  <c:v>GWP-Biogen [kg CO2-Äq.]</c:v>
                </c:pt>
              </c:strCache>
            </c:strRef>
          </c:tx>
          <c:spPr>
            <a:solidFill>
              <a:srgbClr val="B4E5A2"/>
            </a:solidFill>
            <a:ln w="0">
              <a:noFill/>
            </a:ln>
          </c:spPr>
          <c:invertIfNegative val="0"/>
          <c:dLbls>
            <c:spPr>
              <a:noFill/>
              <a:ln>
                <a:noFill/>
              </a:ln>
              <a:effectLst/>
            </c:spPr>
            <c:txPr>
              <a:bodyPr wrap="square"/>
              <a:lstStyle/>
              <a:p>
                <a:pPr>
                  <a:defRPr sz="1000" b="0" strike="noStrike" spc="-1">
                    <a:solidFill>
                      <a:srgbClr val="000000"/>
                    </a:solidFill>
                    <a:latin typeface="Aptos"/>
                  </a:defRPr>
                </a:pPr>
                <a:endParaRPr lang="en-D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A1-A3</c:v>
                </c:pt>
                <c:pt idx="1">
                  <c:v>B1-5</c:v>
                </c:pt>
                <c:pt idx="2">
                  <c:v>C3</c:v>
                </c:pt>
                <c:pt idx="3">
                  <c:v>D</c:v>
                </c:pt>
                <c:pt idx="4">
                  <c:v>A-D</c:v>
                </c:pt>
              </c:strCache>
            </c:strRef>
          </c:cat>
          <c:val>
            <c:numRef>
              <c:f>1</c:f>
              <c:numCache>
                <c:formatCode>0.0</c:formatCode>
                <c:ptCount val="5"/>
                <c:pt idx="0">
                  <c:v>0.25446808510638302</c:v>
                </c:pt>
                <c:pt idx="1">
                  <c:v>0</c:v>
                </c:pt>
                <c:pt idx="2">
                  <c:v>0</c:v>
                </c:pt>
                <c:pt idx="3">
                  <c:v>-0.12595744680851101</c:v>
                </c:pt>
                <c:pt idx="4">
                  <c:v>0.12851063829787199</c:v>
                </c:pt>
              </c:numCache>
            </c:numRef>
          </c:val>
          <c:extLst>
            <c:ext xmlns:c16="http://schemas.microsoft.com/office/drawing/2014/chart" uri="{C3380CC4-5D6E-409C-BE32-E72D297353CC}">
              <c16:uniqueId val="{00000001-069F-AD4F-8D48-27BD9DA99FA7}"/>
            </c:ext>
          </c:extLst>
        </c:ser>
        <c:ser>
          <c:idx val="2"/>
          <c:order val="2"/>
          <c:tx>
            <c:strRef>
              <c:f>label 2</c:f>
              <c:strCache>
                <c:ptCount val="1"/>
                <c:pt idx="0">
                  <c:v>GWP-luluc  [kg CO2-Äq.]</c:v>
                </c:pt>
              </c:strCache>
            </c:strRef>
          </c:tx>
          <c:spPr>
            <a:solidFill>
              <a:srgbClr val="196B24"/>
            </a:solidFill>
            <a:ln w="0">
              <a:noFill/>
            </a:ln>
          </c:spPr>
          <c:invertIfNegative val="0"/>
          <c:dLbls>
            <c:spPr>
              <a:noFill/>
              <a:ln>
                <a:noFill/>
              </a:ln>
              <a:effectLst/>
            </c:spPr>
            <c:txPr>
              <a:bodyPr wrap="square"/>
              <a:lstStyle/>
              <a:p>
                <a:pPr>
                  <a:defRPr sz="1000" b="0" strike="noStrike" spc="-1">
                    <a:solidFill>
                      <a:srgbClr val="000000"/>
                    </a:solidFill>
                    <a:latin typeface="Aptos"/>
                  </a:defRPr>
                </a:pPr>
                <a:endParaRPr lang="en-D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A1-A3</c:v>
                </c:pt>
                <c:pt idx="1">
                  <c:v>B1-5</c:v>
                </c:pt>
                <c:pt idx="2">
                  <c:v>C3</c:v>
                </c:pt>
                <c:pt idx="3">
                  <c:v>D</c:v>
                </c:pt>
                <c:pt idx="4">
                  <c:v>A-D</c:v>
                </c:pt>
              </c:strCache>
            </c:strRef>
          </c:cat>
          <c:val>
            <c:numRef>
              <c:f>2</c:f>
              <c:numCache>
                <c:formatCode>0.0</c:formatCode>
                <c:ptCount val="5"/>
                <c:pt idx="0">
                  <c:v>9.7872340425531907E-3</c:v>
                </c:pt>
                <c:pt idx="1">
                  <c:v>0</c:v>
                </c:pt>
                <c:pt idx="2">
                  <c:v>0</c:v>
                </c:pt>
                <c:pt idx="3">
                  <c:v>-1.27659574468085E-2</c:v>
                </c:pt>
                <c:pt idx="4">
                  <c:v>-2.9787234042553202E-3</c:v>
                </c:pt>
              </c:numCache>
            </c:numRef>
          </c:val>
          <c:extLst>
            <c:ext xmlns:c16="http://schemas.microsoft.com/office/drawing/2014/chart" uri="{C3380CC4-5D6E-409C-BE32-E72D297353CC}">
              <c16:uniqueId val="{00000002-069F-AD4F-8D48-27BD9DA99FA7}"/>
            </c:ext>
          </c:extLst>
        </c:ser>
        <c:dLbls>
          <c:showLegendKey val="0"/>
          <c:showVal val="0"/>
          <c:showCatName val="0"/>
          <c:showSerName val="0"/>
          <c:showPercent val="0"/>
          <c:showBubbleSize val="0"/>
        </c:dLbls>
        <c:gapWidth val="150"/>
        <c:overlap val="100"/>
        <c:axId val="55442685"/>
        <c:axId val="12284130"/>
      </c:barChart>
      <c:catAx>
        <c:axId val="55442685"/>
        <c:scaling>
          <c:orientation val="minMax"/>
        </c:scaling>
        <c:delete val="0"/>
        <c:axPos val="b"/>
        <c:numFmt formatCode="General" sourceLinked="0"/>
        <c:majorTickMark val="none"/>
        <c:minorTickMark val="none"/>
        <c:tickLblPos val="nextTo"/>
        <c:spPr>
          <a:ln w="9360">
            <a:solidFill>
              <a:srgbClr val="D9D9D9"/>
            </a:solidFill>
            <a:round/>
          </a:ln>
        </c:spPr>
        <c:txPr>
          <a:bodyPr/>
          <a:lstStyle/>
          <a:p>
            <a:pPr>
              <a:defRPr sz="900" b="0" strike="noStrike" spc="-1">
                <a:solidFill>
                  <a:srgbClr val="595959"/>
                </a:solidFill>
                <a:latin typeface="Aptos"/>
              </a:defRPr>
            </a:pPr>
            <a:endParaRPr lang="en-DE"/>
          </a:p>
        </c:txPr>
        <c:crossAx val="12284130"/>
        <c:crosses val="autoZero"/>
        <c:auto val="1"/>
        <c:lblAlgn val="ctr"/>
        <c:lblOffset val="100"/>
        <c:noMultiLvlLbl val="0"/>
      </c:catAx>
      <c:valAx>
        <c:axId val="12284130"/>
        <c:scaling>
          <c:orientation val="minMax"/>
          <c:max val="200"/>
          <c:min val="-200"/>
        </c:scaling>
        <c:delete val="0"/>
        <c:axPos val="l"/>
        <c:majorGridlines>
          <c:spPr>
            <a:ln w="9360">
              <a:solidFill>
                <a:srgbClr val="D9D9D9"/>
              </a:solidFill>
              <a:round/>
            </a:ln>
          </c:spPr>
        </c:majorGridlines>
        <c:numFmt formatCode="0.0" sourceLinked="0"/>
        <c:majorTickMark val="none"/>
        <c:minorTickMark val="none"/>
        <c:tickLblPos val="nextTo"/>
        <c:spPr>
          <a:ln w="12600">
            <a:noFill/>
          </a:ln>
        </c:spPr>
        <c:txPr>
          <a:bodyPr/>
          <a:lstStyle/>
          <a:p>
            <a:pPr>
              <a:defRPr sz="900" b="0" strike="noStrike" spc="-1">
                <a:solidFill>
                  <a:srgbClr val="595959"/>
                </a:solidFill>
                <a:latin typeface="Aptos"/>
              </a:defRPr>
            </a:pPr>
            <a:endParaRPr lang="en-DE"/>
          </a:p>
        </c:txPr>
        <c:crossAx val="55442685"/>
        <c:crosses val="autoZero"/>
        <c:crossBetween val="between"/>
      </c:valAx>
      <c:spPr>
        <a:noFill/>
        <a:ln w="0">
          <a:noFill/>
        </a:ln>
      </c:spPr>
    </c:plotArea>
    <c:legend>
      <c:legendPos val="b"/>
      <c:overlay val="0"/>
      <c:spPr>
        <a:noFill/>
        <a:ln w="0">
          <a:noFill/>
        </a:ln>
      </c:spPr>
      <c:txPr>
        <a:bodyPr/>
        <a:lstStyle/>
        <a:p>
          <a:pPr>
            <a:defRPr sz="900" b="0" strike="noStrike" spc="-1">
              <a:solidFill>
                <a:srgbClr val="595959"/>
              </a:solidFill>
              <a:latin typeface="Aptos"/>
            </a:defRPr>
          </a:pPr>
          <a:endParaRPr lang="en-DE"/>
        </a:p>
      </c:txPr>
    </c:legend>
    <c:plotVisOnly val="1"/>
    <c:dispBlanksAs val="gap"/>
    <c:showDLblsOverMax val="1"/>
  </c:chart>
  <c:spPr>
    <a:noFill/>
    <a:ln w="0">
      <a:noFill/>
    </a:ln>
  </c:sp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title>
      <c:tx>
        <c:rich>
          <a:bodyPr rot="0"/>
          <a:lstStyle/>
          <a:p>
            <a:pPr>
              <a:defRPr lang="de-DE" sz="1800" b="0" strike="noStrike" spc="-1">
                <a:solidFill>
                  <a:srgbClr val="595959"/>
                </a:solidFill>
                <a:latin typeface="Aptos"/>
              </a:defRPr>
            </a:pPr>
            <a:r>
              <a:rPr lang="de-DE" sz="1800" b="0" strike="noStrike" spc="-1">
                <a:solidFill>
                  <a:srgbClr val="595959"/>
                </a:solidFill>
                <a:latin typeface="Aptos"/>
              </a:rPr>
              <a:t>GWP pro t Vollholz Szenario 1</a:t>
            </a:r>
          </a:p>
        </c:rich>
      </c:tx>
      <c:overlay val="0"/>
      <c:spPr>
        <a:noFill/>
        <a:ln w="0">
          <a:noFill/>
        </a:ln>
      </c:spPr>
    </c:title>
    <c:autoTitleDeleted val="0"/>
    <c:plotArea>
      <c:layout/>
      <c:barChart>
        <c:barDir val="col"/>
        <c:grouping val="stacked"/>
        <c:varyColors val="0"/>
        <c:ser>
          <c:idx val="0"/>
          <c:order val="0"/>
          <c:tx>
            <c:strRef>
              <c:f>label 0</c:f>
              <c:strCache>
                <c:ptCount val="1"/>
                <c:pt idx="0">
                  <c:v>GWP Fossil [kg CO2-Äq.]</c:v>
                </c:pt>
              </c:strCache>
            </c:strRef>
          </c:tx>
          <c:spPr>
            <a:solidFill>
              <a:srgbClr val="83CBEB"/>
            </a:solidFill>
            <a:ln w="0">
              <a:noFill/>
            </a:ln>
          </c:spPr>
          <c:invertIfNegative val="0"/>
          <c:dLbls>
            <c:spPr>
              <a:noFill/>
              <a:ln>
                <a:noFill/>
              </a:ln>
              <a:effectLst/>
            </c:spPr>
            <c:txPr>
              <a:bodyPr wrap="square"/>
              <a:lstStyle/>
              <a:p>
                <a:pPr>
                  <a:defRPr sz="1000" b="0" strike="noStrike" spc="-1">
                    <a:solidFill>
                      <a:srgbClr val="000000"/>
                    </a:solidFill>
                    <a:latin typeface="Aptos"/>
                  </a:defRPr>
                </a:pPr>
                <a:endParaRPr lang="en-D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4"/>
                <c:pt idx="0">
                  <c:v>A1-A3</c:v>
                </c:pt>
                <c:pt idx="1">
                  <c:v>C3</c:v>
                </c:pt>
                <c:pt idx="2">
                  <c:v>D</c:v>
                </c:pt>
                <c:pt idx="3">
                  <c:v>A-D</c:v>
                </c:pt>
              </c:strCache>
            </c:strRef>
          </c:cat>
          <c:val>
            <c:numRef>
              <c:f>0</c:f>
              <c:numCache>
                <c:formatCode>0.0</c:formatCode>
                <c:ptCount val="4"/>
                <c:pt idx="0">
                  <c:v>120.63829787234</c:v>
                </c:pt>
                <c:pt idx="1">
                  <c:v>7.9574468085106398</c:v>
                </c:pt>
                <c:pt idx="2">
                  <c:v>-868.08510638297901</c:v>
                </c:pt>
                <c:pt idx="3">
                  <c:v>-739.48936170212801</c:v>
                </c:pt>
              </c:numCache>
            </c:numRef>
          </c:val>
          <c:extLst>
            <c:ext xmlns:c16="http://schemas.microsoft.com/office/drawing/2014/chart" uri="{C3380CC4-5D6E-409C-BE32-E72D297353CC}">
              <c16:uniqueId val="{00000000-94DA-7448-8EA7-CC2D5012A75F}"/>
            </c:ext>
          </c:extLst>
        </c:ser>
        <c:ser>
          <c:idx val="1"/>
          <c:order val="1"/>
          <c:tx>
            <c:strRef>
              <c:f>label 1</c:f>
              <c:strCache>
                <c:ptCount val="1"/>
                <c:pt idx="0">
                  <c:v>GWP-Biogen [kg CO2-Äq.]</c:v>
                </c:pt>
              </c:strCache>
            </c:strRef>
          </c:tx>
          <c:spPr>
            <a:solidFill>
              <a:srgbClr val="B4E5A2"/>
            </a:solidFill>
            <a:ln w="0">
              <a:noFill/>
            </a:ln>
          </c:spPr>
          <c:invertIfNegative val="0"/>
          <c:dLbls>
            <c:spPr>
              <a:noFill/>
              <a:ln>
                <a:noFill/>
              </a:ln>
              <a:effectLst/>
            </c:spPr>
            <c:txPr>
              <a:bodyPr wrap="square"/>
              <a:lstStyle/>
              <a:p>
                <a:pPr>
                  <a:defRPr sz="1000" b="0" strike="noStrike" spc="-1">
                    <a:solidFill>
                      <a:srgbClr val="000000"/>
                    </a:solidFill>
                    <a:latin typeface="Aptos"/>
                  </a:defRPr>
                </a:pPr>
                <a:endParaRPr lang="en-D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4"/>
                <c:pt idx="0">
                  <c:v>A1-A3</c:v>
                </c:pt>
                <c:pt idx="1">
                  <c:v>C3</c:v>
                </c:pt>
                <c:pt idx="2">
                  <c:v>D</c:v>
                </c:pt>
                <c:pt idx="3">
                  <c:v>A-D</c:v>
                </c:pt>
              </c:strCache>
            </c:strRef>
          </c:cat>
          <c:val>
            <c:numRef>
              <c:f>1</c:f>
              <c:numCache>
                <c:formatCode>0.0</c:formatCode>
                <c:ptCount val="4"/>
                <c:pt idx="0">
                  <c:v>-1602.12765957447</c:v>
                </c:pt>
                <c:pt idx="1">
                  <c:v>1608.5106382978699</c:v>
                </c:pt>
                <c:pt idx="2">
                  <c:v>-22.978723404255302</c:v>
                </c:pt>
                <c:pt idx="3">
                  <c:v>-16.595744680850899</c:v>
                </c:pt>
              </c:numCache>
            </c:numRef>
          </c:val>
          <c:extLst>
            <c:ext xmlns:c16="http://schemas.microsoft.com/office/drawing/2014/chart" uri="{C3380CC4-5D6E-409C-BE32-E72D297353CC}">
              <c16:uniqueId val="{00000001-94DA-7448-8EA7-CC2D5012A75F}"/>
            </c:ext>
          </c:extLst>
        </c:ser>
        <c:ser>
          <c:idx val="2"/>
          <c:order val="2"/>
          <c:tx>
            <c:strRef>
              <c:f>label 2</c:f>
              <c:strCache>
                <c:ptCount val="1"/>
                <c:pt idx="0">
                  <c:v>GWP-luluc  [kg CO2-Äq.]</c:v>
                </c:pt>
              </c:strCache>
            </c:strRef>
          </c:tx>
          <c:spPr>
            <a:solidFill>
              <a:srgbClr val="196B24"/>
            </a:solidFill>
            <a:ln w="0">
              <a:noFill/>
            </a:ln>
          </c:spPr>
          <c:invertIfNegative val="0"/>
          <c:dLbls>
            <c:spPr>
              <a:noFill/>
              <a:ln>
                <a:noFill/>
              </a:ln>
              <a:effectLst/>
            </c:spPr>
            <c:txPr>
              <a:bodyPr wrap="square"/>
              <a:lstStyle/>
              <a:p>
                <a:pPr>
                  <a:defRPr sz="1000" b="0" strike="noStrike" spc="-1">
                    <a:solidFill>
                      <a:srgbClr val="000000"/>
                    </a:solidFill>
                    <a:latin typeface="Aptos"/>
                  </a:defRPr>
                </a:pPr>
                <a:endParaRPr lang="en-D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4"/>
                <c:pt idx="0">
                  <c:v>A1-A3</c:v>
                </c:pt>
                <c:pt idx="1">
                  <c:v>C3</c:v>
                </c:pt>
                <c:pt idx="2">
                  <c:v>D</c:v>
                </c:pt>
                <c:pt idx="3">
                  <c:v>A-D</c:v>
                </c:pt>
              </c:strCache>
            </c:strRef>
          </c:cat>
          <c:val>
            <c:numRef>
              <c:f>2</c:f>
              <c:numCache>
                <c:formatCode>0.0</c:formatCode>
                <c:ptCount val="4"/>
                <c:pt idx="0">
                  <c:v>0.98510638297872399</c:v>
                </c:pt>
                <c:pt idx="1">
                  <c:v>1.1276595744680901E-2</c:v>
                </c:pt>
                <c:pt idx="2">
                  <c:v>-0.67872340425531896</c:v>
                </c:pt>
                <c:pt idx="3">
                  <c:v>0.31765957446808502</c:v>
                </c:pt>
              </c:numCache>
            </c:numRef>
          </c:val>
          <c:extLst>
            <c:ext xmlns:c16="http://schemas.microsoft.com/office/drawing/2014/chart" uri="{C3380CC4-5D6E-409C-BE32-E72D297353CC}">
              <c16:uniqueId val="{00000002-94DA-7448-8EA7-CC2D5012A75F}"/>
            </c:ext>
          </c:extLst>
        </c:ser>
        <c:dLbls>
          <c:showLegendKey val="0"/>
          <c:showVal val="0"/>
          <c:showCatName val="0"/>
          <c:showSerName val="0"/>
          <c:showPercent val="0"/>
          <c:showBubbleSize val="0"/>
        </c:dLbls>
        <c:gapWidth val="150"/>
        <c:overlap val="100"/>
        <c:axId val="44670037"/>
        <c:axId val="45543021"/>
      </c:barChart>
      <c:catAx>
        <c:axId val="44670037"/>
        <c:scaling>
          <c:orientation val="minMax"/>
        </c:scaling>
        <c:delete val="0"/>
        <c:axPos val="b"/>
        <c:numFmt formatCode="General" sourceLinked="0"/>
        <c:majorTickMark val="none"/>
        <c:minorTickMark val="none"/>
        <c:tickLblPos val="nextTo"/>
        <c:spPr>
          <a:ln w="9360">
            <a:solidFill>
              <a:srgbClr val="D9D9D9"/>
            </a:solidFill>
            <a:round/>
          </a:ln>
        </c:spPr>
        <c:txPr>
          <a:bodyPr/>
          <a:lstStyle/>
          <a:p>
            <a:pPr>
              <a:defRPr sz="900" b="0" strike="noStrike" spc="-1">
                <a:solidFill>
                  <a:srgbClr val="595959"/>
                </a:solidFill>
                <a:latin typeface="Aptos"/>
              </a:defRPr>
            </a:pPr>
            <a:endParaRPr lang="en-DE"/>
          </a:p>
        </c:txPr>
        <c:crossAx val="45543021"/>
        <c:crosses val="autoZero"/>
        <c:auto val="1"/>
        <c:lblAlgn val="ctr"/>
        <c:lblOffset val="100"/>
        <c:noMultiLvlLbl val="0"/>
      </c:catAx>
      <c:valAx>
        <c:axId val="45543021"/>
        <c:scaling>
          <c:orientation val="minMax"/>
          <c:max val="2500"/>
          <c:min val="-2500"/>
        </c:scaling>
        <c:delete val="0"/>
        <c:axPos val="l"/>
        <c:majorGridlines>
          <c:spPr>
            <a:ln w="9360">
              <a:solidFill>
                <a:srgbClr val="D9D9D9"/>
              </a:solidFill>
              <a:round/>
            </a:ln>
          </c:spPr>
        </c:majorGridlines>
        <c:numFmt formatCode="0.0" sourceLinked="0"/>
        <c:majorTickMark val="none"/>
        <c:minorTickMark val="none"/>
        <c:tickLblPos val="nextTo"/>
        <c:spPr>
          <a:ln w="12600">
            <a:noFill/>
          </a:ln>
        </c:spPr>
        <c:txPr>
          <a:bodyPr/>
          <a:lstStyle/>
          <a:p>
            <a:pPr>
              <a:defRPr sz="900" b="0" strike="noStrike" spc="-1">
                <a:solidFill>
                  <a:srgbClr val="595959"/>
                </a:solidFill>
                <a:latin typeface="Aptos"/>
              </a:defRPr>
            </a:pPr>
            <a:endParaRPr lang="en-DE"/>
          </a:p>
        </c:txPr>
        <c:crossAx val="44670037"/>
        <c:crosses val="autoZero"/>
        <c:crossBetween val="between"/>
      </c:valAx>
      <c:spPr>
        <a:noFill/>
        <a:ln w="0">
          <a:noFill/>
        </a:ln>
      </c:spPr>
    </c:plotArea>
    <c:legend>
      <c:legendPos val="b"/>
      <c:overlay val="0"/>
      <c:spPr>
        <a:noFill/>
        <a:ln w="0">
          <a:noFill/>
        </a:ln>
      </c:spPr>
      <c:txPr>
        <a:bodyPr/>
        <a:lstStyle/>
        <a:p>
          <a:pPr>
            <a:defRPr sz="900" b="0" strike="noStrike" spc="-1">
              <a:solidFill>
                <a:srgbClr val="595959"/>
              </a:solidFill>
              <a:latin typeface="Aptos"/>
            </a:defRPr>
          </a:pPr>
          <a:endParaRPr lang="en-DE"/>
        </a:p>
      </c:txPr>
    </c:legend>
    <c:plotVisOnly val="1"/>
    <c:dispBlanksAs val="gap"/>
    <c:showDLblsOverMax val="1"/>
  </c:chart>
  <c:spPr>
    <a:noFill/>
    <a:ln w="0">
      <a:noFill/>
    </a:ln>
  </c:spPr>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title>
      <c:tx>
        <c:rich>
          <a:bodyPr rot="0"/>
          <a:lstStyle/>
          <a:p>
            <a:pPr>
              <a:defRPr lang="de-DE" sz="1800" b="0" strike="noStrike" spc="-1">
                <a:solidFill>
                  <a:srgbClr val="595959"/>
                </a:solidFill>
                <a:latin typeface="Aptos"/>
              </a:defRPr>
            </a:pPr>
            <a:r>
              <a:rPr lang="de-DE" sz="1800" b="0" strike="noStrike" spc="-1">
                <a:solidFill>
                  <a:srgbClr val="595959"/>
                </a:solidFill>
                <a:latin typeface="Aptos"/>
              </a:rPr>
              <a:t>GWP pro t Vollholz Szenario 2</a:t>
            </a:r>
          </a:p>
        </c:rich>
      </c:tx>
      <c:overlay val="0"/>
      <c:spPr>
        <a:noFill/>
        <a:ln w="0">
          <a:noFill/>
        </a:ln>
      </c:spPr>
    </c:title>
    <c:autoTitleDeleted val="0"/>
    <c:plotArea>
      <c:layout/>
      <c:barChart>
        <c:barDir val="col"/>
        <c:grouping val="stacked"/>
        <c:varyColors val="0"/>
        <c:ser>
          <c:idx val="0"/>
          <c:order val="0"/>
          <c:tx>
            <c:strRef>
              <c:f>label 0</c:f>
              <c:strCache>
                <c:ptCount val="1"/>
                <c:pt idx="0">
                  <c:v>GWP Fossil [kg CO2-Äq.]</c:v>
                </c:pt>
              </c:strCache>
            </c:strRef>
          </c:tx>
          <c:spPr>
            <a:solidFill>
              <a:srgbClr val="83CBEB"/>
            </a:solidFill>
            <a:ln w="0">
              <a:noFill/>
            </a:ln>
          </c:spPr>
          <c:invertIfNegative val="0"/>
          <c:dLbls>
            <c:spPr>
              <a:noFill/>
              <a:ln>
                <a:noFill/>
              </a:ln>
              <a:effectLst/>
            </c:spPr>
            <c:txPr>
              <a:bodyPr wrap="square"/>
              <a:lstStyle/>
              <a:p>
                <a:pPr>
                  <a:defRPr sz="1000" b="0" strike="noStrike" spc="-1">
                    <a:solidFill>
                      <a:srgbClr val="000000"/>
                    </a:solidFill>
                    <a:latin typeface="Aptos"/>
                  </a:defRPr>
                </a:pPr>
                <a:endParaRPr lang="en-D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4"/>
                <c:pt idx="0">
                  <c:v>A1-A3</c:v>
                </c:pt>
                <c:pt idx="1">
                  <c:v>C3</c:v>
                </c:pt>
                <c:pt idx="2">
                  <c:v>D</c:v>
                </c:pt>
                <c:pt idx="3">
                  <c:v>A-D</c:v>
                </c:pt>
              </c:strCache>
            </c:strRef>
          </c:cat>
          <c:val>
            <c:numRef>
              <c:f>0</c:f>
              <c:numCache>
                <c:formatCode>General</c:formatCode>
                <c:ptCount val="4"/>
                <c:pt idx="0">
                  <c:v>120.63829787234</c:v>
                </c:pt>
                <c:pt idx="1">
                  <c:v>76.297872340425499</c:v>
                </c:pt>
                <c:pt idx="2">
                  <c:v>-27.3829787234043</c:v>
                </c:pt>
                <c:pt idx="3">
                  <c:v>169.55319148936201</c:v>
                </c:pt>
              </c:numCache>
            </c:numRef>
          </c:val>
          <c:extLst>
            <c:ext xmlns:c16="http://schemas.microsoft.com/office/drawing/2014/chart" uri="{C3380CC4-5D6E-409C-BE32-E72D297353CC}">
              <c16:uniqueId val="{00000000-4DCD-704E-92E3-F81A844C8183}"/>
            </c:ext>
          </c:extLst>
        </c:ser>
        <c:ser>
          <c:idx val="1"/>
          <c:order val="1"/>
          <c:tx>
            <c:strRef>
              <c:f>label 1</c:f>
              <c:strCache>
                <c:ptCount val="1"/>
                <c:pt idx="0">
                  <c:v>GWP-Biogen [kg CO2-Äq.]</c:v>
                </c:pt>
              </c:strCache>
            </c:strRef>
          </c:tx>
          <c:spPr>
            <a:solidFill>
              <a:srgbClr val="B4E5A2"/>
            </a:solidFill>
            <a:ln w="0">
              <a:noFill/>
            </a:ln>
          </c:spPr>
          <c:invertIfNegative val="0"/>
          <c:dLbls>
            <c:spPr>
              <a:noFill/>
              <a:ln>
                <a:noFill/>
              </a:ln>
              <a:effectLst/>
            </c:spPr>
            <c:txPr>
              <a:bodyPr wrap="square"/>
              <a:lstStyle/>
              <a:p>
                <a:pPr>
                  <a:defRPr sz="1000" b="0" strike="noStrike" spc="-1">
                    <a:solidFill>
                      <a:srgbClr val="000000"/>
                    </a:solidFill>
                    <a:latin typeface="Aptos"/>
                  </a:defRPr>
                </a:pPr>
                <a:endParaRPr lang="en-D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4"/>
                <c:pt idx="0">
                  <c:v>A1-A3</c:v>
                </c:pt>
                <c:pt idx="1">
                  <c:v>C3</c:v>
                </c:pt>
                <c:pt idx="2">
                  <c:v>D</c:v>
                </c:pt>
                <c:pt idx="3">
                  <c:v>A-D</c:v>
                </c:pt>
              </c:strCache>
            </c:strRef>
          </c:cat>
          <c:val>
            <c:numRef>
              <c:f>1</c:f>
              <c:numCache>
                <c:formatCode>General</c:formatCode>
                <c:ptCount val="4"/>
                <c:pt idx="0">
                  <c:v>-1602.12765957447</c:v>
                </c:pt>
                <c:pt idx="1">
                  <c:v>-7.6595744680851103</c:v>
                </c:pt>
                <c:pt idx="2">
                  <c:v>0</c:v>
                </c:pt>
                <c:pt idx="3">
                  <c:v>-1609.7872340425499</c:v>
                </c:pt>
              </c:numCache>
            </c:numRef>
          </c:val>
          <c:extLst>
            <c:ext xmlns:c16="http://schemas.microsoft.com/office/drawing/2014/chart" uri="{C3380CC4-5D6E-409C-BE32-E72D297353CC}">
              <c16:uniqueId val="{00000001-4DCD-704E-92E3-F81A844C8183}"/>
            </c:ext>
          </c:extLst>
        </c:ser>
        <c:ser>
          <c:idx val="2"/>
          <c:order val="2"/>
          <c:tx>
            <c:strRef>
              <c:f>label 2</c:f>
              <c:strCache>
                <c:ptCount val="1"/>
                <c:pt idx="0">
                  <c:v>GWP-luluc  [kg CO2-Äq.]</c:v>
                </c:pt>
              </c:strCache>
            </c:strRef>
          </c:tx>
          <c:spPr>
            <a:solidFill>
              <a:srgbClr val="3A7D22"/>
            </a:solidFill>
            <a:ln w="0">
              <a:noFill/>
            </a:ln>
          </c:spPr>
          <c:invertIfNegative val="0"/>
          <c:dLbls>
            <c:spPr>
              <a:noFill/>
              <a:ln>
                <a:noFill/>
              </a:ln>
              <a:effectLst/>
            </c:spPr>
            <c:txPr>
              <a:bodyPr wrap="square"/>
              <a:lstStyle/>
              <a:p>
                <a:pPr>
                  <a:defRPr sz="1000" b="0" strike="noStrike" spc="-1">
                    <a:solidFill>
                      <a:srgbClr val="000000"/>
                    </a:solidFill>
                    <a:latin typeface="Aptos"/>
                  </a:defRPr>
                </a:pPr>
                <a:endParaRPr lang="en-D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4"/>
                <c:pt idx="0">
                  <c:v>A1-A3</c:v>
                </c:pt>
                <c:pt idx="1">
                  <c:v>C3</c:v>
                </c:pt>
                <c:pt idx="2">
                  <c:v>D</c:v>
                </c:pt>
                <c:pt idx="3">
                  <c:v>A-D</c:v>
                </c:pt>
              </c:strCache>
            </c:strRef>
          </c:cat>
          <c:val>
            <c:numRef>
              <c:f>2</c:f>
              <c:numCache>
                <c:formatCode>General</c:formatCode>
                <c:ptCount val="4"/>
                <c:pt idx="0">
                  <c:v>0.98510638297872399</c:v>
                </c:pt>
                <c:pt idx="1">
                  <c:v>0</c:v>
                </c:pt>
                <c:pt idx="2">
                  <c:v>0</c:v>
                </c:pt>
                <c:pt idx="3">
                  <c:v>0.98510638297872399</c:v>
                </c:pt>
              </c:numCache>
            </c:numRef>
          </c:val>
          <c:extLst>
            <c:ext xmlns:c16="http://schemas.microsoft.com/office/drawing/2014/chart" uri="{C3380CC4-5D6E-409C-BE32-E72D297353CC}">
              <c16:uniqueId val="{00000002-4DCD-704E-92E3-F81A844C8183}"/>
            </c:ext>
          </c:extLst>
        </c:ser>
        <c:dLbls>
          <c:showLegendKey val="0"/>
          <c:showVal val="0"/>
          <c:showCatName val="0"/>
          <c:showSerName val="0"/>
          <c:showPercent val="0"/>
          <c:showBubbleSize val="0"/>
        </c:dLbls>
        <c:gapWidth val="150"/>
        <c:overlap val="100"/>
        <c:axId val="30828036"/>
        <c:axId val="11085272"/>
      </c:barChart>
      <c:catAx>
        <c:axId val="30828036"/>
        <c:scaling>
          <c:orientation val="minMax"/>
        </c:scaling>
        <c:delete val="0"/>
        <c:axPos val="b"/>
        <c:numFmt formatCode="General" sourceLinked="0"/>
        <c:majorTickMark val="none"/>
        <c:minorTickMark val="none"/>
        <c:tickLblPos val="nextTo"/>
        <c:spPr>
          <a:ln w="9360">
            <a:solidFill>
              <a:srgbClr val="D9D9D9"/>
            </a:solidFill>
            <a:round/>
          </a:ln>
        </c:spPr>
        <c:txPr>
          <a:bodyPr/>
          <a:lstStyle/>
          <a:p>
            <a:pPr>
              <a:defRPr sz="900" b="0" strike="noStrike" spc="-1">
                <a:solidFill>
                  <a:srgbClr val="595959"/>
                </a:solidFill>
                <a:latin typeface="Aptos"/>
              </a:defRPr>
            </a:pPr>
            <a:endParaRPr lang="en-DE"/>
          </a:p>
        </c:txPr>
        <c:crossAx val="11085272"/>
        <c:crosses val="autoZero"/>
        <c:auto val="1"/>
        <c:lblAlgn val="ctr"/>
        <c:lblOffset val="100"/>
        <c:noMultiLvlLbl val="0"/>
      </c:catAx>
      <c:valAx>
        <c:axId val="11085272"/>
        <c:scaling>
          <c:orientation val="minMax"/>
          <c:max val="2500"/>
          <c:min val="-2500"/>
        </c:scaling>
        <c:delete val="0"/>
        <c:axPos val="l"/>
        <c:majorGridlines>
          <c:spPr>
            <a:ln w="9360">
              <a:solidFill>
                <a:srgbClr val="D9D9D9"/>
              </a:solidFill>
              <a:round/>
            </a:ln>
          </c:spPr>
        </c:majorGridlines>
        <c:numFmt formatCode="0.0" sourceLinked="0"/>
        <c:majorTickMark val="none"/>
        <c:minorTickMark val="none"/>
        <c:tickLblPos val="nextTo"/>
        <c:spPr>
          <a:ln w="12600">
            <a:noFill/>
          </a:ln>
        </c:spPr>
        <c:txPr>
          <a:bodyPr/>
          <a:lstStyle/>
          <a:p>
            <a:pPr>
              <a:defRPr sz="900" b="0" strike="noStrike" spc="-1">
                <a:solidFill>
                  <a:srgbClr val="595959"/>
                </a:solidFill>
                <a:latin typeface="Aptos"/>
              </a:defRPr>
            </a:pPr>
            <a:endParaRPr lang="en-DE"/>
          </a:p>
        </c:txPr>
        <c:crossAx val="30828036"/>
        <c:crosses val="autoZero"/>
        <c:crossBetween val="between"/>
      </c:valAx>
      <c:spPr>
        <a:noFill/>
        <a:ln w="0">
          <a:noFill/>
        </a:ln>
      </c:spPr>
    </c:plotArea>
    <c:legend>
      <c:legendPos val="b"/>
      <c:overlay val="0"/>
      <c:spPr>
        <a:noFill/>
        <a:ln w="0">
          <a:noFill/>
        </a:ln>
      </c:spPr>
      <c:txPr>
        <a:bodyPr/>
        <a:lstStyle/>
        <a:p>
          <a:pPr>
            <a:defRPr sz="900" b="0" strike="noStrike" spc="-1">
              <a:solidFill>
                <a:srgbClr val="595959"/>
              </a:solidFill>
              <a:latin typeface="Aptos"/>
            </a:defRPr>
          </a:pPr>
          <a:endParaRPr lang="en-DE"/>
        </a:p>
      </c:txPr>
    </c:legend>
    <c:plotVisOnly val="1"/>
    <c:dispBlanksAs val="gap"/>
    <c:showDLblsOverMax val="1"/>
  </c:chart>
  <c:spPr>
    <a:noFill/>
    <a:ln w="0">
      <a:noFill/>
    </a:ln>
  </c:spPr>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title>
      <c:tx>
        <c:rich>
          <a:bodyPr rot="0"/>
          <a:lstStyle/>
          <a:p>
            <a:pPr>
              <a:defRPr lang="de-DE" sz="1800" b="0" strike="noStrike" spc="-1">
                <a:solidFill>
                  <a:srgbClr val="595959"/>
                </a:solidFill>
                <a:latin typeface="Aptos"/>
              </a:defRPr>
            </a:pPr>
            <a:r>
              <a:rPr lang="de-DE" sz="1800" b="0" strike="noStrike" spc="-1">
                <a:solidFill>
                  <a:srgbClr val="595959"/>
                </a:solidFill>
                <a:latin typeface="Aptos"/>
              </a:rPr>
              <a:t>GWP pro t Stahl (Neu)</a:t>
            </a:r>
          </a:p>
        </c:rich>
      </c:tx>
      <c:layout>
        <c:manualLayout>
          <c:xMode val="edge"/>
          <c:yMode val="edge"/>
          <c:x val="0.25818918375025157"/>
          <c:y val="5.6757747209038338E-3"/>
        </c:manualLayout>
      </c:layout>
      <c:overlay val="0"/>
      <c:spPr>
        <a:noFill/>
        <a:ln w="0">
          <a:noFill/>
        </a:ln>
      </c:spPr>
    </c:title>
    <c:autoTitleDeleted val="0"/>
    <c:plotArea>
      <c:layout/>
      <c:barChart>
        <c:barDir val="col"/>
        <c:grouping val="stacked"/>
        <c:varyColors val="0"/>
        <c:ser>
          <c:idx val="0"/>
          <c:order val="0"/>
          <c:tx>
            <c:strRef>
              <c:f>label 0</c:f>
              <c:strCache>
                <c:ptCount val="1"/>
                <c:pt idx="0">
                  <c:v>GWP Fossil [kg CO2-Äq.]</c:v>
                </c:pt>
              </c:strCache>
            </c:strRef>
          </c:tx>
          <c:spPr>
            <a:solidFill>
              <a:srgbClr val="83CBEB"/>
            </a:solidFill>
            <a:ln w="0">
              <a:noFill/>
            </a:ln>
          </c:spPr>
          <c:invertIfNegative val="0"/>
          <c:dLbls>
            <c:spPr>
              <a:noFill/>
              <a:ln>
                <a:noFill/>
              </a:ln>
              <a:effectLst/>
            </c:spPr>
            <c:txPr>
              <a:bodyPr wrap="square"/>
              <a:lstStyle/>
              <a:p>
                <a:pPr>
                  <a:defRPr sz="1000" b="0" strike="noStrike" spc="-1">
                    <a:solidFill>
                      <a:srgbClr val="000000"/>
                    </a:solidFill>
                    <a:latin typeface="Aptos"/>
                  </a:defRPr>
                </a:pPr>
                <a:endParaRPr lang="en-D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4"/>
                <c:pt idx="0">
                  <c:v>A1-A3</c:v>
                </c:pt>
                <c:pt idx="1">
                  <c:v>C3</c:v>
                </c:pt>
                <c:pt idx="2">
                  <c:v>D</c:v>
                </c:pt>
                <c:pt idx="3">
                  <c:v>A-D</c:v>
                </c:pt>
              </c:strCache>
            </c:strRef>
          </c:cat>
          <c:val>
            <c:numRef>
              <c:f>0</c:f>
              <c:numCache>
                <c:formatCode>0.0</c:formatCode>
                <c:ptCount val="4"/>
                <c:pt idx="0">
                  <c:v>2420</c:v>
                </c:pt>
                <c:pt idx="1">
                  <c:v>0</c:v>
                </c:pt>
                <c:pt idx="2">
                  <c:v>-1360</c:v>
                </c:pt>
                <c:pt idx="3">
                  <c:v>1060</c:v>
                </c:pt>
              </c:numCache>
            </c:numRef>
          </c:val>
          <c:extLst>
            <c:ext xmlns:c16="http://schemas.microsoft.com/office/drawing/2014/chart" uri="{C3380CC4-5D6E-409C-BE32-E72D297353CC}">
              <c16:uniqueId val="{00000000-1AC2-4545-B6E9-E40EB2BAB67A}"/>
            </c:ext>
          </c:extLst>
        </c:ser>
        <c:ser>
          <c:idx val="1"/>
          <c:order val="1"/>
          <c:tx>
            <c:strRef>
              <c:f>label 1</c:f>
              <c:strCache>
                <c:ptCount val="1"/>
                <c:pt idx="0">
                  <c:v>GWP-Biogen [kg CO2-Äq.]</c:v>
                </c:pt>
              </c:strCache>
            </c:strRef>
          </c:tx>
          <c:spPr>
            <a:solidFill>
              <a:srgbClr val="B4E5A2"/>
            </a:solidFill>
            <a:ln w="0">
              <a:noFill/>
            </a:ln>
          </c:spPr>
          <c:invertIfNegative val="0"/>
          <c:dLbls>
            <c:spPr>
              <a:noFill/>
              <a:ln>
                <a:noFill/>
              </a:ln>
              <a:effectLst/>
            </c:spPr>
            <c:txPr>
              <a:bodyPr wrap="square"/>
              <a:lstStyle/>
              <a:p>
                <a:pPr>
                  <a:defRPr sz="1000" b="0" strike="noStrike" spc="-1">
                    <a:solidFill>
                      <a:srgbClr val="000000"/>
                    </a:solidFill>
                    <a:latin typeface="Aptos"/>
                  </a:defRPr>
                </a:pPr>
                <a:endParaRPr lang="en-D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4"/>
                <c:pt idx="0">
                  <c:v>A1-A3</c:v>
                </c:pt>
                <c:pt idx="1">
                  <c:v>C3</c:v>
                </c:pt>
                <c:pt idx="2">
                  <c:v>D</c:v>
                </c:pt>
                <c:pt idx="3">
                  <c:v>A-D</c:v>
                </c:pt>
              </c:strCache>
            </c:strRef>
          </c:cat>
          <c:val>
            <c:numRef>
              <c:f>1</c:f>
              <c:numCache>
                <c:formatCode>0.0</c:formatCode>
                <c:ptCount val="4"/>
                <c:pt idx="0">
                  <c:v>5.29</c:v>
                </c:pt>
                <c:pt idx="1">
                  <c:v>0</c:v>
                </c:pt>
                <c:pt idx="2">
                  <c:v>-0.88</c:v>
                </c:pt>
                <c:pt idx="3">
                  <c:v>4.41</c:v>
                </c:pt>
              </c:numCache>
            </c:numRef>
          </c:val>
          <c:extLst>
            <c:ext xmlns:c16="http://schemas.microsoft.com/office/drawing/2014/chart" uri="{C3380CC4-5D6E-409C-BE32-E72D297353CC}">
              <c16:uniqueId val="{00000001-1AC2-4545-B6E9-E40EB2BAB67A}"/>
            </c:ext>
          </c:extLst>
        </c:ser>
        <c:ser>
          <c:idx val="2"/>
          <c:order val="2"/>
          <c:tx>
            <c:strRef>
              <c:f>label 2</c:f>
              <c:strCache>
                <c:ptCount val="1"/>
                <c:pt idx="0">
                  <c:v>GWP-luluc  [kg CO2-Äq.]</c:v>
                </c:pt>
              </c:strCache>
            </c:strRef>
          </c:tx>
          <c:spPr>
            <a:solidFill>
              <a:srgbClr val="196B24"/>
            </a:solidFill>
            <a:ln w="0">
              <a:noFill/>
            </a:ln>
          </c:spPr>
          <c:invertIfNegative val="0"/>
          <c:dLbls>
            <c:spPr>
              <a:noFill/>
              <a:ln>
                <a:noFill/>
              </a:ln>
              <a:effectLst/>
            </c:spPr>
            <c:txPr>
              <a:bodyPr wrap="square"/>
              <a:lstStyle/>
              <a:p>
                <a:pPr>
                  <a:defRPr sz="1000" b="0" strike="noStrike" spc="-1">
                    <a:solidFill>
                      <a:srgbClr val="000000"/>
                    </a:solidFill>
                    <a:latin typeface="Aptos"/>
                  </a:defRPr>
                </a:pPr>
                <a:endParaRPr lang="en-D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4"/>
                <c:pt idx="0">
                  <c:v>A1-A3</c:v>
                </c:pt>
                <c:pt idx="1">
                  <c:v>C3</c:v>
                </c:pt>
                <c:pt idx="2">
                  <c:v>D</c:v>
                </c:pt>
                <c:pt idx="3">
                  <c:v>A-D</c:v>
                </c:pt>
              </c:strCache>
            </c:strRef>
          </c:cat>
          <c:val>
            <c:numRef>
              <c:f>2</c:f>
              <c:numCache>
                <c:formatCode>0.0</c:formatCode>
                <c:ptCount val="4"/>
                <c:pt idx="0">
                  <c:v>0.8</c:v>
                </c:pt>
                <c:pt idx="1">
                  <c:v>0</c:v>
                </c:pt>
                <c:pt idx="2">
                  <c:v>-0.19700000000000001</c:v>
                </c:pt>
                <c:pt idx="3">
                  <c:v>0.60299999999999998</c:v>
                </c:pt>
              </c:numCache>
            </c:numRef>
          </c:val>
          <c:extLst>
            <c:ext xmlns:c16="http://schemas.microsoft.com/office/drawing/2014/chart" uri="{C3380CC4-5D6E-409C-BE32-E72D297353CC}">
              <c16:uniqueId val="{00000002-1AC2-4545-B6E9-E40EB2BAB67A}"/>
            </c:ext>
          </c:extLst>
        </c:ser>
        <c:dLbls>
          <c:showLegendKey val="0"/>
          <c:showVal val="0"/>
          <c:showCatName val="0"/>
          <c:showSerName val="0"/>
          <c:showPercent val="0"/>
          <c:showBubbleSize val="0"/>
        </c:dLbls>
        <c:gapWidth val="150"/>
        <c:overlap val="100"/>
        <c:axId val="52875360"/>
        <c:axId val="87405249"/>
      </c:barChart>
      <c:catAx>
        <c:axId val="52875360"/>
        <c:scaling>
          <c:orientation val="minMax"/>
        </c:scaling>
        <c:delete val="0"/>
        <c:axPos val="b"/>
        <c:numFmt formatCode="General" sourceLinked="0"/>
        <c:majorTickMark val="none"/>
        <c:minorTickMark val="none"/>
        <c:tickLblPos val="nextTo"/>
        <c:spPr>
          <a:ln w="9360">
            <a:solidFill>
              <a:srgbClr val="D9D9D9"/>
            </a:solidFill>
            <a:round/>
          </a:ln>
        </c:spPr>
        <c:txPr>
          <a:bodyPr/>
          <a:lstStyle/>
          <a:p>
            <a:pPr>
              <a:defRPr sz="900" b="0" strike="noStrike" spc="-1">
                <a:solidFill>
                  <a:srgbClr val="595959"/>
                </a:solidFill>
                <a:latin typeface="Aptos"/>
              </a:defRPr>
            </a:pPr>
            <a:endParaRPr lang="en-DE"/>
          </a:p>
        </c:txPr>
        <c:crossAx val="87405249"/>
        <c:crosses val="autoZero"/>
        <c:auto val="1"/>
        <c:lblAlgn val="ctr"/>
        <c:lblOffset val="100"/>
        <c:noMultiLvlLbl val="0"/>
      </c:catAx>
      <c:valAx>
        <c:axId val="87405249"/>
        <c:scaling>
          <c:orientation val="minMax"/>
          <c:max val="2500"/>
          <c:min val="-2500"/>
        </c:scaling>
        <c:delete val="0"/>
        <c:axPos val="l"/>
        <c:majorGridlines>
          <c:spPr>
            <a:ln w="9360">
              <a:solidFill>
                <a:srgbClr val="D9D9D9"/>
              </a:solidFill>
              <a:round/>
            </a:ln>
          </c:spPr>
        </c:majorGridlines>
        <c:numFmt formatCode="0.0" sourceLinked="0"/>
        <c:majorTickMark val="none"/>
        <c:minorTickMark val="none"/>
        <c:tickLblPos val="nextTo"/>
        <c:spPr>
          <a:ln w="12600">
            <a:noFill/>
          </a:ln>
        </c:spPr>
        <c:txPr>
          <a:bodyPr/>
          <a:lstStyle/>
          <a:p>
            <a:pPr>
              <a:defRPr sz="900" b="0" strike="noStrike" spc="-1">
                <a:solidFill>
                  <a:srgbClr val="595959"/>
                </a:solidFill>
                <a:latin typeface="Aptos"/>
              </a:defRPr>
            </a:pPr>
            <a:endParaRPr lang="en-DE"/>
          </a:p>
        </c:txPr>
        <c:crossAx val="52875360"/>
        <c:crosses val="autoZero"/>
        <c:crossBetween val="between"/>
      </c:valAx>
      <c:spPr>
        <a:noFill/>
        <a:ln w="0">
          <a:noFill/>
        </a:ln>
      </c:spPr>
    </c:plotArea>
    <c:legend>
      <c:legendPos val="b"/>
      <c:overlay val="0"/>
      <c:spPr>
        <a:noFill/>
        <a:ln w="0">
          <a:noFill/>
        </a:ln>
      </c:spPr>
      <c:txPr>
        <a:bodyPr/>
        <a:lstStyle/>
        <a:p>
          <a:pPr>
            <a:defRPr sz="900" b="0" strike="noStrike" spc="-1">
              <a:solidFill>
                <a:srgbClr val="595959"/>
              </a:solidFill>
              <a:latin typeface="Aptos"/>
            </a:defRPr>
          </a:pPr>
          <a:endParaRPr lang="en-DE"/>
        </a:p>
      </c:txPr>
    </c:legend>
    <c:plotVisOnly val="1"/>
    <c:dispBlanksAs val="gap"/>
    <c:showDLblsOverMax val="1"/>
  </c:chart>
  <c:spPr>
    <a:noFill/>
    <a:ln w="0">
      <a:noFill/>
    </a:ln>
  </c:spPr>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title>
      <c:tx>
        <c:rich>
          <a:bodyPr rot="0"/>
          <a:lstStyle/>
          <a:p>
            <a:pPr>
              <a:defRPr lang="de-DE" sz="1800" b="0" strike="noStrike" spc="-1">
                <a:solidFill>
                  <a:srgbClr val="595959"/>
                </a:solidFill>
                <a:latin typeface="Aptos"/>
              </a:defRPr>
            </a:pPr>
            <a:r>
              <a:rPr lang="de-DE" sz="1800" b="0" strike="noStrike" spc="-1">
                <a:solidFill>
                  <a:srgbClr val="595959"/>
                </a:solidFill>
                <a:latin typeface="Aptos"/>
              </a:rPr>
              <a:t>GWP pro t Stahl (Schrott)</a:t>
            </a:r>
          </a:p>
        </c:rich>
      </c:tx>
      <c:overlay val="0"/>
      <c:spPr>
        <a:noFill/>
        <a:ln w="0">
          <a:noFill/>
        </a:ln>
      </c:spPr>
    </c:title>
    <c:autoTitleDeleted val="0"/>
    <c:plotArea>
      <c:layout/>
      <c:barChart>
        <c:barDir val="col"/>
        <c:grouping val="stacked"/>
        <c:varyColors val="0"/>
        <c:ser>
          <c:idx val="0"/>
          <c:order val="0"/>
          <c:tx>
            <c:strRef>
              <c:f>label 0</c:f>
              <c:strCache>
                <c:ptCount val="1"/>
                <c:pt idx="0">
                  <c:v>GWP Fossil [kg CO2-Äq.]</c:v>
                </c:pt>
              </c:strCache>
            </c:strRef>
          </c:tx>
          <c:spPr>
            <a:solidFill>
              <a:srgbClr val="83CBEB"/>
            </a:solidFill>
            <a:ln w="0">
              <a:noFill/>
            </a:ln>
          </c:spPr>
          <c:invertIfNegative val="0"/>
          <c:dLbls>
            <c:spPr>
              <a:noFill/>
              <a:ln>
                <a:noFill/>
              </a:ln>
              <a:effectLst/>
            </c:spPr>
            <c:txPr>
              <a:bodyPr wrap="square"/>
              <a:lstStyle/>
              <a:p>
                <a:pPr>
                  <a:defRPr sz="1000" b="0" strike="noStrike" spc="-1">
                    <a:solidFill>
                      <a:srgbClr val="000000"/>
                    </a:solidFill>
                    <a:latin typeface="Aptos"/>
                  </a:defRPr>
                </a:pPr>
                <a:endParaRPr lang="en-D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4"/>
                <c:pt idx="0">
                  <c:v>A1-A3</c:v>
                </c:pt>
                <c:pt idx="1">
                  <c:v>C3</c:v>
                </c:pt>
                <c:pt idx="2">
                  <c:v>D</c:v>
                </c:pt>
                <c:pt idx="3">
                  <c:v>A-D</c:v>
                </c:pt>
              </c:strCache>
            </c:strRef>
          </c:cat>
          <c:val>
            <c:numRef>
              <c:f>0</c:f>
              <c:numCache>
                <c:formatCode>0.0</c:formatCode>
                <c:ptCount val="4"/>
                <c:pt idx="0">
                  <c:v>685</c:v>
                </c:pt>
                <c:pt idx="1">
                  <c:v>22.3</c:v>
                </c:pt>
                <c:pt idx="2">
                  <c:v>-36.299999999999997</c:v>
                </c:pt>
                <c:pt idx="3">
                  <c:v>671</c:v>
                </c:pt>
              </c:numCache>
            </c:numRef>
          </c:val>
          <c:extLst>
            <c:ext xmlns:c16="http://schemas.microsoft.com/office/drawing/2014/chart" uri="{C3380CC4-5D6E-409C-BE32-E72D297353CC}">
              <c16:uniqueId val="{00000000-76CB-8F40-B84C-EC8DD32D71CE}"/>
            </c:ext>
          </c:extLst>
        </c:ser>
        <c:ser>
          <c:idx val="1"/>
          <c:order val="1"/>
          <c:tx>
            <c:strRef>
              <c:f>label 1</c:f>
              <c:strCache>
                <c:ptCount val="1"/>
                <c:pt idx="0">
                  <c:v>GWP-Biogen [kg CO2-Äq.]</c:v>
                </c:pt>
              </c:strCache>
            </c:strRef>
          </c:tx>
          <c:spPr>
            <a:solidFill>
              <a:srgbClr val="B4E5A2"/>
            </a:solidFill>
            <a:ln w="0">
              <a:noFill/>
            </a:ln>
          </c:spPr>
          <c:invertIfNegative val="0"/>
          <c:dLbls>
            <c:spPr>
              <a:noFill/>
              <a:ln>
                <a:noFill/>
              </a:ln>
              <a:effectLst/>
            </c:spPr>
            <c:txPr>
              <a:bodyPr wrap="square"/>
              <a:lstStyle/>
              <a:p>
                <a:pPr>
                  <a:defRPr sz="1000" b="0" strike="noStrike" spc="-1">
                    <a:solidFill>
                      <a:srgbClr val="000000"/>
                    </a:solidFill>
                    <a:latin typeface="Aptos"/>
                  </a:defRPr>
                </a:pPr>
                <a:endParaRPr lang="en-D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4"/>
                <c:pt idx="0">
                  <c:v>A1-A3</c:v>
                </c:pt>
                <c:pt idx="1">
                  <c:v>C3</c:v>
                </c:pt>
                <c:pt idx="2">
                  <c:v>D</c:v>
                </c:pt>
                <c:pt idx="3">
                  <c:v>A-D</c:v>
                </c:pt>
              </c:strCache>
            </c:strRef>
          </c:cat>
          <c:val>
            <c:numRef>
              <c:f>1</c:f>
              <c:numCache>
                <c:formatCode>0.0</c:formatCode>
                <c:ptCount val="4"/>
                <c:pt idx="0">
                  <c:v>1.25</c:v>
                </c:pt>
                <c:pt idx="1">
                  <c:v>0.38900000000000001</c:v>
                </c:pt>
                <c:pt idx="2">
                  <c:v>-6.6400000000000001E-2</c:v>
                </c:pt>
                <c:pt idx="3">
                  <c:v>1.5726</c:v>
                </c:pt>
              </c:numCache>
            </c:numRef>
          </c:val>
          <c:extLst>
            <c:ext xmlns:c16="http://schemas.microsoft.com/office/drawing/2014/chart" uri="{C3380CC4-5D6E-409C-BE32-E72D297353CC}">
              <c16:uniqueId val="{00000001-76CB-8F40-B84C-EC8DD32D71CE}"/>
            </c:ext>
          </c:extLst>
        </c:ser>
        <c:ser>
          <c:idx val="2"/>
          <c:order val="2"/>
          <c:tx>
            <c:strRef>
              <c:f>label 2</c:f>
              <c:strCache>
                <c:ptCount val="1"/>
                <c:pt idx="0">
                  <c:v>GWP-luluc  [kg CO2-Äq.]</c:v>
                </c:pt>
              </c:strCache>
            </c:strRef>
          </c:tx>
          <c:spPr>
            <a:solidFill>
              <a:srgbClr val="196B24"/>
            </a:solidFill>
            <a:ln w="0">
              <a:noFill/>
            </a:ln>
          </c:spPr>
          <c:invertIfNegative val="0"/>
          <c:dLbls>
            <c:spPr>
              <a:noFill/>
              <a:ln>
                <a:noFill/>
              </a:ln>
              <a:effectLst/>
            </c:spPr>
            <c:txPr>
              <a:bodyPr wrap="square"/>
              <a:lstStyle/>
              <a:p>
                <a:pPr>
                  <a:defRPr sz="1000" b="0" strike="noStrike" spc="-1">
                    <a:solidFill>
                      <a:srgbClr val="000000"/>
                    </a:solidFill>
                    <a:latin typeface="Aptos"/>
                  </a:defRPr>
                </a:pPr>
                <a:endParaRPr lang="en-D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4"/>
                <c:pt idx="0">
                  <c:v>A1-A3</c:v>
                </c:pt>
                <c:pt idx="1">
                  <c:v>C3</c:v>
                </c:pt>
                <c:pt idx="2">
                  <c:v>D</c:v>
                </c:pt>
                <c:pt idx="3">
                  <c:v>A-D</c:v>
                </c:pt>
              </c:strCache>
            </c:strRef>
          </c:cat>
          <c:val>
            <c:numRef>
              <c:f>2</c:f>
              <c:numCache>
                <c:formatCode>0.0</c:formatCode>
                <c:ptCount val="4"/>
                <c:pt idx="0">
                  <c:v>0.16</c:v>
                </c:pt>
                <c:pt idx="1">
                  <c:v>3.5300000000000002E-3</c:v>
                </c:pt>
                <c:pt idx="2">
                  <c:v>-8.5299999999999994E-3</c:v>
                </c:pt>
                <c:pt idx="3">
                  <c:v>0.155</c:v>
                </c:pt>
              </c:numCache>
            </c:numRef>
          </c:val>
          <c:extLst>
            <c:ext xmlns:c16="http://schemas.microsoft.com/office/drawing/2014/chart" uri="{C3380CC4-5D6E-409C-BE32-E72D297353CC}">
              <c16:uniqueId val="{00000002-76CB-8F40-B84C-EC8DD32D71CE}"/>
            </c:ext>
          </c:extLst>
        </c:ser>
        <c:dLbls>
          <c:showLegendKey val="0"/>
          <c:showVal val="0"/>
          <c:showCatName val="0"/>
          <c:showSerName val="0"/>
          <c:showPercent val="0"/>
          <c:showBubbleSize val="0"/>
        </c:dLbls>
        <c:gapWidth val="150"/>
        <c:overlap val="100"/>
        <c:axId val="94093583"/>
        <c:axId val="84512661"/>
      </c:barChart>
      <c:catAx>
        <c:axId val="94093583"/>
        <c:scaling>
          <c:orientation val="minMax"/>
        </c:scaling>
        <c:delete val="0"/>
        <c:axPos val="b"/>
        <c:numFmt formatCode="General" sourceLinked="0"/>
        <c:majorTickMark val="none"/>
        <c:minorTickMark val="none"/>
        <c:tickLblPos val="nextTo"/>
        <c:spPr>
          <a:ln w="9360">
            <a:solidFill>
              <a:srgbClr val="D9D9D9"/>
            </a:solidFill>
            <a:round/>
          </a:ln>
        </c:spPr>
        <c:txPr>
          <a:bodyPr/>
          <a:lstStyle/>
          <a:p>
            <a:pPr>
              <a:defRPr sz="900" b="0" strike="noStrike" spc="-1">
                <a:solidFill>
                  <a:srgbClr val="595959"/>
                </a:solidFill>
                <a:latin typeface="Aptos"/>
              </a:defRPr>
            </a:pPr>
            <a:endParaRPr lang="en-DE"/>
          </a:p>
        </c:txPr>
        <c:crossAx val="84512661"/>
        <c:crosses val="autoZero"/>
        <c:auto val="1"/>
        <c:lblAlgn val="ctr"/>
        <c:lblOffset val="100"/>
        <c:noMultiLvlLbl val="0"/>
      </c:catAx>
      <c:valAx>
        <c:axId val="84512661"/>
        <c:scaling>
          <c:orientation val="minMax"/>
          <c:max val="2500"/>
          <c:min val="-2500"/>
        </c:scaling>
        <c:delete val="0"/>
        <c:axPos val="l"/>
        <c:majorGridlines>
          <c:spPr>
            <a:ln w="9360">
              <a:solidFill>
                <a:srgbClr val="D9D9D9"/>
              </a:solidFill>
              <a:round/>
            </a:ln>
          </c:spPr>
        </c:majorGridlines>
        <c:numFmt formatCode="0.0" sourceLinked="0"/>
        <c:majorTickMark val="none"/>
        <c:minorTickMark val="none"/>
        <c:tickLblPos val="nextTo"/>
        <c:spPr>
          <a:ln w="12600">
            <a:noFill/>
          </a:ln>
        </c:spPr>
        <c:txPr>
          <a:bodyPr/>
          <a:lstStyle/>
          <a:p>
            <a:pPr>
              <a:defRPr sz="900" b="0" strike="noStrike" spc="-1">
                <a:solidFill>
                  <a:srgbClr val="595959"/>
                </a:solidFill>
                <a:latin typeface="Aptos"/>
              </a:defRPr>
            </a:pPr>
            <a:endParaRPr lang="en-DE"/>
          </a:p>
        </c:txPr>
        <c:crossAx val="94093583"/>
        <c:crosses val="autoZero"/>
        <c:crossBetween val="between"/>
      </c:valAx>
      <c:spPr>
        <a:noFill/>
        <a:ln w="0">
          <a:noFill/>
        </a:ln>
      </c:spPr>
    </c:plotArea>
    <c:legend>
      <c:legendPos val="b"/>
      <c:overlay val="0"/>
      <c:spPr>
        <a:noFill/>
        <a:ln w="0">
          <a:noFill/>
        </a:ln>
      </c:spPr>
      <c:txPr>
        <a:bodyPr/>
        <a:lstStyle/>
        <a:p>
          <a:pPr>
            <a:defRPr sz="900" b="0" strike="noStrike" spc="-1">
              <a:solidFill>
                <a:srgbClr val="595959"/>
              </a:solidFill>
              <a:latin typeface="Aptos"/>
            </a:defRPr>
          </a:pPr>
          <a:endParaRPr lang="en-DE"/>
        </a:p>
      </c:txPr>
    </c:legend>
    <c:plotVisOnly val="1"/>
    <c:dispBlanksAs val="gap"/>
    <c:showDLblsOverMax val="1"/>
  </c:chart>
  <c:spPr>
    <a:noFill/>
    <a:ln w="0">
      <a:noFill/>
    </a:ln>
  </c:spPr>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title>
      <c:tx>
        <c:rich>
          <a:bodyPr rot="0"/>
          <a:lstStyle/>
          <a:p>
            <a:pPr>
              <a:defRPr lang="de-DE" sz="1800" b="0" strike="noStrike" spc="-1">
                <a:solidFill>
                  <a:srgbClr val="595959"/>
                </a:solidFill>
                <a:latin typeface="Aptos"/>
              </a:defRPr>
            </a:pPr>
            <a:r>
              <a:rPr lang="de-DE" sz="1800" b="0" strike="noStrike" spc="-1">
                <a:solidFill>
                  <a:srgbClr val="595959"/>
                </a:solidFill>
                <a:latin typeface="Aptos"/>
              </a:rPr>
              <a:t>GWP-Vergleich verschiedener Baustoffe pro t</a:t>
            </a:r>
          </a:p>
        </c:rich>
      </c:tx>
      <c:overlay val="0"/>
      <c:spPr>
        <a:noFill/>
        <a:ln w="0">
          <a:noFill/>
        </a:ln>
      </c:spPr>
    </c:title>
    <c:autoTitleDeleted val="0"/>
    <c:plotArea>
      <c:layout/>
      <c:barChart>
        <c:barDir val="col"/>
        <c:grouping val="stacked"/>
        <c:varyColors val="0"/>
        <c:ser>
          <c:idx val="0"/>
          <c:order val="0"/>
          <c:tx>
            <c:strRef>
              <c:f>label 0</c:f>
              <c:strCache>
                <c:ptCount val="1"/>
                <c:pt idx="0">
                  <c:v>#REF!</c:v>
                </c:pt>
              </c:strCache>
            </c:strRef>
          </c:tx>
          <c:spPr>
            <a:solidFill>
              <a:srgbClr val="156082"/>
            </a:solidFill>
            <a:ln w="0">
              <a:noFill/>
            </a:ln>
          </c:spPr>
          <c:invertIfNegative val="0"/>
          <c:dLbls>
            <c:spPr>
              <a:noFill/>
              <a:ln>
                <a:noFill/>
              </a:ln>
              <a:effectLst/>
            </c:spPr>
            <c:txPr>
              <a:bodyPr wrap="square"/>
              <a:lstStyle/>
              <a:p>
                <a:pPr>
                  <a:defRPr sz="1000" b="0" strike="noStrike" spc="-1">
                    <a:solidFill>
                      <a:srgbClr val="000000"/>
                    </a:solidFill>
                    <a:latin typeface="Aptos"/>
                  </a:defRPr>
                </a:pPr>
                <a:endParaRPr lang="en-D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multiLvlStrRef>
              <c:f>categories</c:f>
              <c:multiLvlStrCache>
                <c:ptCount val="25"/>
                <c:lvl>
                  <c:pt idx="0">
                    <c:v>KVH (Verbrennung)</c:v>
                  </c:pt>
                  <c:pt idx="1">
                    <c:v>KVH (Stoff. Verwertung)</c:v>
                  </c:pt>
                  <c:pt idx="2">
                    <c:v>Beton C50</c:v>
                  </c:pt>
                  <c:pt idx="3">
                    <c:v>RC Beton C50</c:v>
                  </c:pt>
                  <c:pt idx="4">
                    <c:v>Stahl 15% RC</c:v>
                  </c:pt>
                  <c:pt idx="5">
                    <c:v>Stahl 100% RC</c:v>
                  </c:pt>
                  <c:pt idx="6">
                    <c:v>Beton C50</c:v>
                  </c:pt>
                  <c:pt idx="7">
                    <c:v>KVH (Verbrennung)</c:v>
                  </c:pt>
                  <c:pt idx="8">
                    <c:v>KVH (Stoff. Verwertung)</c:v>
                  </c:pt>
                  <c:pt idx="9">
                    <c:v>Beton C50</c:v>
                  </c:pt>
                  <c:pt idx="10">
                    <c:v>RC Beton C50</c:v>
                  </c:pt>
                  <c:pt idx="11">
                    <c:v>Stahl 15% RC</c:v>
                  </c:pt>
                  <c:pt idx="12">
                    <c:v>Stahl 100% RC</c:v>
                  </c:pt>
                  <c:pt idx="13">
                    <c:v>KVH (Verbrennung)</c:v>
                  </c:pt>
                  <c:pt idx="14">
                    <c:v>KVH (Stoff. Verwertung)</c:v>
                  </c:pt>
                  <c:pt idx="15">
                    <c:v>Beton C50</c:v>
                  </c:pt>
                  <c:pt idx="16">
                    <c:v>RC Beton C54</c:v>
                  </c:pt>
                  <c:pt idx="17">
                    <c:v>Stahl 15% RC</c:v>
                  </c:pt>
                  <c:pt idx="18">
                    <c:v>Stahl 100% RC</c:v>
                  </c:pt>
                  <c:pt idx="19">
                    <c:v>KVH (Verbrennung)</c:v>
                  </c:pt>
                  <c:pt idx="20">
                    <c:v>KVH (Stoff. Verwertung)</c:v>
                  </c:pt>
                  <c:pt idx="21">
                    <c:v>Beton C50</c:v>
                  </c:pt>
                  <c:pt idx="22">
                    <c:v>RC Beton C50</c:v>
                  </c:pt>
                  <c:pt idx="23">
                    <c:v>Stahl 15% RC</c:v>
                  </c:pt>
                  <c:pt idx="24">
                    <c:v>Stahl 100% RC</c:v>
                  </c:pt>
                </c:lvl>
                <c:lvl>
                  <c:pt idx="0">
                    <c:v>A1-A3</c:v>
                  </c:pt>
                  <c:pt idx="6">
                    <c:v>B</c:v>
                  </c:pt>
                  <c:pt idx="7">
                    <c:v>C3</c:v>
                  </c:pt>
                  <c:pt idx="13">
                    <c:v>D</c:v>
                  </c:pt>
                  <c:pt idx="19">
                    <c:v>A-D</c:v>
                  </c:pt>
                </c:lvl>
              </c:multiLvlStrCache>
            </c:multiLvlStrRef>
          </c:cat>
          <c:val>
            <c:numRef>
              <c:f>0</c:f>
              <c:numCache>
                <c:formatCode>General</c:formatCode>
                <c:ptCount val="25"/>
                <c:pt idx="0">
                  <c:v>1</c:v>
                </c:pt>
              </c:numCache>
            </c:numRef>
          </c:val>
          <c:extLst>
            <c:ext xmlns:c16="http://schemas.microsoft.com/office/drawing/2014/chart" uri="{C3380CC4-5D6E-409C-BE32-E72D297353CC}">
              <c16:uniqueId val="{00000000-C523-684F-9180-B5C8A9AE13BC}"/>
            </c:ext>
          </c:extLst>
        </c:ser>
        <c:ser>
          <c:idx val="1"/>
          <c:order val="1"/>
          <c:tx>
            <c:strRef>
              <c:f>label 1</c:f>
              <c:strCache>
                <c:ptCount val="1"/>
                <c:pt idx="0">
                  <c:v>GWP Fossil</c:v>
                </c:pt>
              </c:strCache>
            </c:strRef>
          </c:tx>
          <c:spPr>
            <a:solidFill>
              <a:srgbClr val="83CBEB"/>
            </a:solidFill>
            <a:ln w="0">
              <a:noFill/>
            </a:ln>
          </c:spPr>
          <c:invertIfNegative val="0"/>
          <c:dLbls>
            <c:spPr>
              <a:noFill/>
              <a:ln>
                <a:noFill/>
              </a:ln>
              <a:effectLst/>
            </c:spPr>
            <c:txPr>
              <a:bodyPr wrap="square"/>
              <a:lstStyle/>
              <a:p>
                <a:pPr>
                  <a:defRPr sz="1000" b="0" strike="noStrike" spc="-1">
                    <a:solidFill>
                      <a:srgbClr val="000000"/>
                    </a:solidFill>
                    <a:latin typeface="Aptos"/>
                  </a:defRPr>
                </a:pPr>
                <a:endParaRPr lang="en-D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multiLvlStrRef>
              <c:f>categories</c:f>
              <c:multiLvlStrCache>
                <c:ptCount val="25"/>
                <c:lvl>
                  <c:pt idx="0">
                    <c:v>KVH (Verbrennung)</c:v>
                  </c:pt>
                  <c:pt idx="1">
                    <c:v>KVH (Stoff. Verwertung)</c:v>
                  </c:pt>
                  <c:pt idx="2">
                    <c:v>Beton C50</c:v>
                  </c:pt>
                  <c:pt idx="3">
                    <c:v>RC Beton C50</c:v>
                  </c:pt>
                  <c:pt idx="4">
                    <c:v>Stahl 15% RC</c:v>
                  </c:pt>
                  <c:pt idx="5">
                    <c:v>Stahl 100% RC</c:v>
                  </c:pt>
                  <c:pt idx="6">
                    <c:v>Beton C50</c:v>
                  </c:pt>
                  <c:pt idx="7">
                    <c:v>KVH (Verbrennung)</c:v>
                  </c:pt>
                  <c:pt idx="8">
                    <c:v>KVH (Stoff. Verwertung)</c:v>
                  </c:pt>
                  <c:pt idx="9">
                    <c:v>Beton C50</c:v>
                  </c:pt>
                  <c:pt idx="10">
                    <c:v>RC Beton C50</c:v>
                  </c:pt>
                  <c:pt idx="11">
                    <c:v>Stahl 15% RC</c:v>
                  </c:pt>
                  <c:pt idx="12">
                    <c:v>Stahl 100% RC</c:v>
                  </c:pt>
                  <c:pt idx="13">
                    <c:v>KVH (Verbrennung)</c:v>
                  </c:pt>
                  <c:pt idx="14">
                    <c:v>KVH (Stoff. Verwertung)</c:v>
                  </c:pt>
                  <c:pt idx="15">
                    <c:v>Beton C50</c:v>
                  </c:pt>
                  <c:pt idx="16">
                    <c:v>RC Beton C54</c:v>
                  </c:pt>
                  <c:pt idx="17">
                    <c:v>Stahl 15% RC</c:v>
                  </c:pt>
                  <c:pt idx="18">
                    <c:v>Stahl 100% RC</c:v>
                  </c:pt>
                  <c:pt idx="19">
                    <c:v>KVH (Verbrennung)</c:v>
                  </c:pt>
                  <c:pt idx="20">
                    <c:v>KVH (Stoff. Verwertung)</c:v>
                  </c:pt>
                  <c:pt idx="21">
                    <c:v>Beton C50</c:v>
                  </c:pt>
                  <c:pt idx="22">
                    <c:v>RC Beton C50</c:v>
                  </c:pt>
                  <c:pt idx="23">
                    <c:v>Stahl 15% RC</c:v>
                  </c:pt>
                  <c:pt idx="24">
                    <c:v>Stahl 100% RC</c:v>
                  </c:pt>
                </c:lvl>
                <c:lvl>
                  <c:pt idx="0">
                    <c:v>A1-A3</c:v>
                  </c:pt>
                  <c:pt idx="6">
                    <c:v>B</c:v>
                  </c:pt>
                  <c:pt idx="7">
                    <c:v>C3</c:v>
                  </c:pt>
                  <c:pt idx="13">
                    <c:v>D</c:v>
                  </c:pt>
                  <c:pt idx="19">
                    <c:v>A-D</c:v>
                  </c:pt>
                </c:lvl>
              </c:multiLvlStrCache>
            </c:multiLvlStrRef>
          </c:cat>
          <c:val>
            <c:numRef>
              <c:f>1</c:f>
              <c:numCache>
                <c:formatCode>General</c:formatCode>
                <c:ptCount val="25"/>
                <c:pt idx="0">
                  <c:v>120.63829787234</c:v>
                </c:pt>
                <c:pt idx="1">
                  <c:v>120.63829787234</c:v>
                </c:pt>
                <c:pt idx="2">
                  <c:v>114.166666666667</c:v>
                </c:pt>
                <c:pt idx="3">
                  <c:v>75.804255319148893</c:v>
                </c:pt>
                <c:pt idx="4">
                  <c:v>2420</c:v>
                </c:pt>
                <c:pt idx="5">
                  <c:v>685</c:v>
                </c:pt>
                <c:pt idx="6">
                  <c:v>-5</c:v>
                </c:pt>
                <c:pt idx="7">
                  <c:v>7.9574468085106398</c:v>
                </c:pt>
                <c:pt idx="8">
                  <c:v>76.297872340425499</c:v>
                </c:pt>
                <c:pt idx="9">
                  <c:v>2.0791666666666702</c:v>
                </c:pt>
                <c:pt idx="10">
                  <c:v>0</c:v>
                </c:pt>
                <c:pt idx="11">
                  <c:v>0</c:v>
                </c:pt>
                <c:pt idx="12">
                  <c:v>22.3</c:v>
                </c:pt>
                <c:pt idx="13">
                  <c:v>-868.08510638297901</c:v>
                </c:pt>
                <c:pt idx="14">
                  <c:v>-27.3829787234043</c:v>
                </c:pt>
                <c:pt idx="15">
                  <c:v>-2.6510638297872302</c:v>
                </c:pt>
                <c:pt idx="16">
                  <c:v>-2.6510638297872302</c:v>
                </c:pt>
                <c:pt idx="17">
                  <c:v>-1360</c:v>
                </c:pt>
                <c:pt idx="18">
                  <c:v>-36.299999999999997</c:v>
                </c:pt>
                <c:pt idx="19">
                  <c:v>-739.48936170212801</c:v>
                </c:pt>
                <c:pt idx="20">
                  <c:v>169.55319148936201</c:v>
                </c:pt>
                <c:pt idx="21">
                  <c:v>108.594769503546</c:v>
                </c:pt>
                <c:pt idx="22">
                  <c:v>73.153191489361703</c:v>
                </c:pt>
                <c:pt idx="23">
                  <c:v>1060</c:v>
                </c:pt>
                <c:pt idx="24">
                  <c:v>671</c:v>
                </c:pt>
              </c:numCache>
            </c:numRef>
          </c:val>
          <c:extLst>
            <c:ext xmlns:c16="http://schemas.microsoft.com/office/drawing/2014/chart" uri="{C3380CC4-5D6E-409C-BE32-E72D297353CC}">
              <c16:uniqueId val="{00000001-C523-684F-9180-B5C8A9AE13BC}"/>
            </c:ext>
          </c:extLst>
        </c:ser>
        <c:ser>
          <c:idx val="2"/>
          <c:order val="2"/>
          <c:tx>
            <c:strRef>
              <c:f>label 2</c:f>
              <c:strCache>
                <c:ptCount val="1"/>
                <c:pt idx="0">
                  <c:v>GWP-Biogen</c:v>
                </c:pt>
              </c:strCache>
            </c:strRef>
          </c:tx>
          <c:spPr>
            <a:solidFill>
              <a:srgbClr val="B4E5A2"/>
            </a:solidFill>
            <a:ln w="0">
              <a:noFill/>
            </a:ln>
          </c:spPr>
          <c:invertIfNegative val="0"/>
          <c:dLbls>
            <c:spPr>
              <a:noFill/>
              <a:ln>
                <a:noFill/>
              </a:ln>
              <a:effectLst/>
            </c:spPr>
            <c:txPr>
              <a:bodyPr wrap="square"/>
              <a:lstStyle/>
              <a:p>
                <a:pPr>
                  <a:defRPr sz="1000" b="0" strike="noStrike" spc="-1">
                    <a:solidFill>
                      <a:srgbClr val="000000"/>
                    </a:solidFill>
                    <a:latin typeface="Aptos"/>
                  </a:defRPr>
                </a:pPr>
                <a:endParaRPr lang="en-D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multiLvlStrRef>
              <c:f>categories</c:f>
              <c:multiLvlStrCache>
                <c:ptCount val="25"/>
                <c:lvl>
                  <c:pt idx="0">
                    <c:v>KVH (Verbrennung)</c:v>
                  </c:pt>
                  <c:pt idx="1">
                    <c:v>KVH (Stoff. Verwertung)</c:v>
                  </c:pt>
                  <c:pt idx="2">
                    <c:v>Beton C50</c:v>
                  </c:pt>
                  <c:pt idx="3">
                    <c:v>RC Beton C50</c:v>
                  </c:pt>
                  <c:pt idx="4">
                    <c:v>Stahl 15% RC</c:v>
                  </c:pt>
                  <c:pt idx="5">
                    <c:v>Stahl 100% RC</c:v>
                  </c:pt>
                  <c:pt idx="6">
                    <c:v>Beton C50</c:v>
                  </c:pt>
                  <c:pt idx="7">
                    <c:v>KVH (Verbrennung)</c:v>
                  </c:pt>
                  <c:pt idx="8">
                    <c:v>KVH (Stoff. Verwertung)</c:v>
                  </c:pt>
                  <c:pt idx="9">
                    <c:v>Beton C50</c:v>
                  </c:pt>
                  <c:pt idx="10">
                    <c:v>RC Beton C50</c:v>
                  </c:pt>
                  <c:pt idx="11">
                    <c:v>Stahl 15% RC</c:v>
                  </c:pt>
                  <c:pt idx="12">
                    <c:v>Stahl 100% RC</c:v>
                  </c:pt>
                  <c:pt idx="13">
                    <c:v>KVH (Verbrennung)</c:v>
                  </c:pt>
                  <c:pt idx="14">
                    <c:v>KVH (Stoff. Verwertung)</c:v>
                  </c:pt>
                  <c:pt idx="15">
                    <c:v>Beton C50</c:v>
                  </c:pt>
                  <c:pt idx="16">
                    <c:v>RC Beton C54</c:v>
                  </c:pt>
                  <c:pt idx="17">
                    <c:v>Stahl 15% RC</c:v>
                  </c:pt>
                  <c:pt idx="18">
                    <c:v>Stahl 100% RC</c:v>
                  </c:pt>
                  <c:pt idx="19">
                    <c:v>KVH (Verbrennung)</c:v>
                  </c:pt>
                  <c:pt idx="20">
                    <c:v>KVH (Stoff. Verwertung)</c:v>
                  </c:pt>
                  <c:pt idx="21">
                    <c:v>Beton C50</c:v>
                  </c:pt>
                  <c:pt idx="22">
                    <c:v>RC Beton C50</c:v>
                  </c:pt>
                  <c:pt idx="23">
                    <c:v>Stahl 15% RC</c:v>
                  </c:pt>
                  <c:pt idx="24">
                    <c:v>Stahl 100% RC</c:v>
                  </c:pt>
                </c:lvl>
                <c:lvl>
                  <c:pt idx="0">
                    <c:v>A1-A3</c:v>
                  </c:pt>
                  <c:pt idx="6">
                    <c:v>B</c:v>
                  </c:pt>
                  <c:pt idx="7">
                    <c:v>C3</c:v>
                  </c:pt>
                  <c:pt idx="13">
                    <c:v>D</c:v>
                  </c:pt>
                  <c:pt idx="19">
                    <c:v>A-D</c:v>
                  </c:pt>
                </c:lvl>
              </c:multiLvlStrCache>
            </c:multiLvlStrRef>
          </c:cat>
          <c:val>
            <c:numRef>
              <c:f>2</c:f>
              <c:numCache>
                <c:formatCode>General</c:formatCode>
                <c:ptCount val="25"/>
                <c:pt idx="0">
                  <c:v>-1602.12765957447</c:v>
                </c:pt>
                <c:pt idx="1">
                  <c:v>-1602.12765957447</c:v>
                </c:pt>
                <c:pt idx="2">
                  <c:v>0.18833333333333299</c:v>
                </c:pt>
                <c:pt idx="3">
                  <c:v>0.25446808510638302</c:v>
                </c:pt>
                <c:pt idx="4">
                  <c:v>5.29</c:v>
                </c:pt>
                <c:pt idx="5">
                  <c:v>1.25</c:v>
                </c:pt>
                <c:pt idx="6">
                  <c:v>0</c:v>
                </c:pt>
                <c:pt idx="7">
                  <c:v>1608.5106382978699</c:v>
                </c:pt>
                <c:pt idx="8">
                  <c:v>-7.6595744680851103</c:v>
                </c:pt>
                <c:pt idx="9">
                  <c:v>2.0833333333333301E-2</c:v>
                </c:pt>
                <c:pt idx="10">
                  <c:v>0</c:v>
                </c:pt>
                <c:pt idx="11">
                  <c:v>0</c:v>
                </c:pt>
                <c:pt idx="12">
                  <c:v>0.38900000000000001</c:v>
                </c:pt>
                <c:pt idx="13">
                  <c:v>-22.978723404255302</c:v>
                </c:pt>
                <c:pt idx="14">
                  <c:v>0</c:v>
                </c:pt>
                <c:pt idx="15">
                  <c:v>-0.12595744680851101</c:v>
                </c:pt>
                <c:pt idx="16">
                  <c:v>-0.12595744680851101</c:v>
                </c:pt>
                <c:pt idx="17">
                  <c:v>-0.88</c:v>
                </c:pt>
                <c:pt idx="18">
                  <c:v>-6.6400000000000001E-2</c:v>
                </c:pt>
                <c:pt idx="19">
                  <c:v>-16.595744680850899</c:v>
                </c:pt>
                <c:pt idx="20">
                  <c:v>-1609.7872340425499</c:v>
                </c:pt>
                <c:pt idx="21">
                  <c:v>8.3209219858156103E-2</c:v>
                </c:pt>
                <c:pt idx="22">
                  <c:v>0.12851063829787199</c:v>
                </c:pt>
                <c:pt idx="23">
                  <c:v>4.41</c:v>
                </c:pt>
                <c:pt idx="24">
                  <c:v>1.5726</c:v>
                </c:pt>
              </c:numCache>
            </c:numRef>
          </c:val>
          <c:extLst>
            <c:ext xmlns:c16="http://schemas.microsoft.com/office/drawing/2014/chart" uri="{C3380CC4-5D6E-409C-BE32-E72D297353CC}">
              <c16:uniqueId val="{00000002-C523-684F-9180-B5C8A9AE13BC}"/>
            </c:ext>
          </c:extLst>
        </c:ser>
        <c:ser>
          <c:idx val="3"/>
          <c:order val="3"/>
          <c:tx>
            <c:strRef>
              <c:f>label 3</c:f>
              <c:strCache>
                <c:ptCount val="1"/>
                <c:pt idx="0">
                  <c:v>GWP-luluc </c:v>
                </c:pt>
              </c:strCache>
            </c:strRef>
          </c:tx>
          <c:spPr>
            <a:solidFill>
              <a:srgbClr val="3A7D22"/>
            </a:solidFill>
            <a:ln w="0">
              <a:noFill/>
            </a:ln>
          </c:spPr>
          <c:invertIfNegative val="0"/>
          <c:dLbls>
            <c:spPr>
              <a:noFill/>
              <a:ln>
                <a:noFill/>
              </a:ln>
              <a:effectLst/>
            </c:spPr>
            <c:txPr>
              <a:bodyPr wrap="square"/>
              <a:lstStyle/>
              <a:p>
                <a:pPr>
                  <a:defRPr sz="1000" b="0" strike="noStrike" spc="-1">
                    <a:solidFill>
                      <a:srgbClr val="000000"/>
                    </a:solidFill>
                    <a:latin typeface="Aptos"/>
                  </a:defRPr>
                </a:pPr>
                <a:endParaRPr lang="en-D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multiLvlStrRef>
              <c:f>categories</c:f>
              <c:multiLvlStrCache>
                <c:ptCount val="25"/>
                <c:lvl>
                  <c:pt idx="0">
                    <c:v>KVH (Verbrennung)</c:v>
                  </c:pt>
                  <c:pt idx="1">
                    <c:v>KVH (Stoff. Verwertung)</c:v>
                  </c:pt>
                  <c:pt idx="2">
                    <c:v>Beton C50</c:v>
                  </c:pt>
                  <c:pt idx="3">
                    <c:v>RC Beton C50</c:v>
                  </c:pt>
                  <c:pt idx="4">
                    <c:v>Stahl 15% RC</c:v>
                  </c:pt>
                  <c:pt idx="5">
                    <c:v>Stahl 100% RC</c:v>
                  </c:pt>
                  <c:pt idx="6">
                    <c:v>Beton C50</c:v>
                  </c:pt>
                  <c:pt idx="7">
                    <c:v>KVH (Verbrennung)</c:v>
                  </c:pt>
                  <c:pt idx="8">
                    <c:v>KVH (Stoff. Verwertung)</c:v>
                  </c:pt>
                  <c:pt idx="9">
                    <c:v>Beton C50</c:v>
                  </c:pt>
                  <c:pt idx="10">
                    <c:v>RC Beton C50</c:v>
                  </c:pt>
                  <c:pt idx="11">
                    <c:v>Stahl 15% RC</c:v>
                  </c:pt>
                  <c:pt idx="12">
                    <c:v>Stahl 100% RC</c:v>
                  </c:pt>
                  <c:pt idx="13">
                    <c:v>KVH (Verbrennung)</c:v>
                  </c:pt>
                  <c:pt idx="14">
                    <c:v>KVH (Stoff. Verwertung)</c:v>
                  </c:pt>
                  <c:pt idx="15">
                    <c:v>Beton C50</c:v>
                  </c:pt>
                  <c:pt idx="16">
                    <c:v>RC Beton C54</c:v>
                  </c:pt>
                  <c:pt idx="17">
                    <c:v>Stahl 15% RC</c:v>
                  </c:pt>
                  <c:pt idx="18">
                    <c:v>Stahl 100% RC</c:v>
                  </c:pt>
                  <c:pt idx="19">
                    <c:v>KVH (Verbrennung)</c:v>
                  </c:pt>
                  <c:pt idx="20">
                    <c:v>KVH (Stoff. Verwertung)</c:v>
                  </c:pt>
                  <c:pt idx="21">
                    <c:v>Beton C50</c:v>
                  </c:pt>
                  <c:pt idx="22">
                    <c:v>RC Beton C50</c:v>
                  </c:pt>
                  <c:pt idx="23">
                    <c:v>Stahl 15% RC</c:v>
                  </c:pt>
                  <c:pt idx="24">
                    <c:v>Stahl 100% RC</c:v>
                  </c:pt>
                </c:lvl>
                <c:lvl>
                  <c:pt idx="0">
                    <c:v>A1-A3</c:v>
                  </c:pt>
                  <c:pt idx="6">
                    <c:v>B</c:v>
                  </c:pt>
                  <c:pt idx="7">
                    <c:v>C3</c:v>
                  </c:pt>
                  <c:pt idx="13">
                    <c:v>D</c:v>
                  </c:pt>
                  <c:pt idx="19">
                    <c:v>A-D</c:v>
                  </c:pt>
                </c:lvl>
              </c:multiLvlStrCache>
            </c:multiLvlStrRef>
          </c:cat>
          <c:val>
            <c:numRef>
              <c:f>3</c:f>
              <c:numCache>
                <c:formatCode>General</c:formatCode>
                <c:ptCount val="25"/>
                <c:pt idx="0">
                  <c:v>0.98510638297872399</c:v>
                </c:pt>
                <c:pt idx="1">
                  <c:v>0.98510638297872399</c:v>
                </c:pt>
                <c:pt idx="2">
                  <c:v>3.4583333333333299E-2</c:v>
                </c:pt>
                <c:pt idx="3">
                  <c:v>9.7872340425531907E-3</c:v>
                </c:pt>
                <c:pt idx="4">
                  <c:v>0.8</c:v>
                </c:pt>
                <c:pt idx="5">
                  <c:v>0.16</c:v>
                </c:pt>
                <c:pt idx="6">
                  <c:v>0</c:v>
                </c:pt>
                <c:pt idx="7">
                  <c:v>1.1276595744680901E-2</c:v>
                </c:pt>
                <c:pt idx="8">
                  <c:v>0</c:v>
                </c:pt>
                <c:pt idx="9">
                  <c:v>5.9166666666666699E-3</c:v>
                </c:pt>
                <c:pt idx="10">
                  <c:v>0</c:v>
                </c:pt>
                <c:pt idx="11">
                  <c:v>0</c:v>
                </c:pt>
                <c:pt idx="12">
                  <c:v>3.5300000000000002E-3</c:v>
                </c:pt>
                <c:pt idx="13">
                  <c:v>-0.67872340425531896</c:v>
                </c:pt>
                <c:pt idx="14">
                  <c:v>0</c:v>
                </c:pt>
                <c:pt idx="15">
                  <c:v>-1.27659574468085E-2</c:v>
                </c:pt>
                <c:pt idx="16">
                  <c:v>-1.27659574468085E-2</c:v>
                </c:pt>
                <c:pt idx="17">
                  <c:v>-0.19700000000000001</c:v>
                </c:pt>
                <c:pt idx="18">
                  <c:v>-8.5299999999999994E-3</c:v>
                </c:pt>
                <c:pt idx="19">
                  <c:v>0.31765957446808502</c:v>
                </c:pt>
                <c:pt idx="20">
                  <c:v>0.98510638297872399</c:v>
                </c:pt>
                <c:pt idx="21">
                  <c:v>2.77340425531915E-2</c:v>
                </c:pt>
                <c:pt idx="22">
                  <c:v>-2.9787234042553202E-3</c:v>
                </c:pt>
                <c:pt idx="23">
                  <c:v>0.60299999999999998</c:v>
                </c:pt>
                <c:pt idx="24">
                  <c:v>0.155</c:v>
                </c:pt>
              </c:numCache>
            </c:numRef>
          </c:val>
          <c:extLst>
            <c:ext xmlns:c16="http://schemas.microsoft.com/office/drawing/2014/chart" uri="{C3380CC4-5D6E-409C-BE32-E72D297353CC}">
              <c16:uniqueId val="{00000003-C523-684F-9180-B5C8A9AE13BC}"/>
            </c:ext>
          </c:extLst>
        </c:ser>
        <c:dLbls>
          <c:showLegendKey val="0"/>
          <c:showVal val="0"/>
          <c:showCatName val="0"/>
          <c:showSerName val="0"/>
          <c:showPercent val="0"/>
          <c:showBubbleSize val="0"/>
        </c:dLbls>
        <c:gapWidth val="150"/>
        <c:overlap val="100"/>
        <c:axId val="62959468"/>
        <c:axId val="91128320"/>
      </c:barChart>
      <c:catAx>
        <c:axId val="62959468"/>
        <c:scaling>
          <c:orientation val="minMax"/>
        </c:scaling>
        <c:delete val="0"/>
        <c:axPos val="b"/>
        <c:numFmt formatCode="General" sourceLinked="0"/>
        <c:majorTickMark val="none"/>
        <c:minorTickMark val="none"/>
        <c:tickLblPos val="nextTo"/>
        <c:spPr>
          <a:ln w="9360">
            <a:solidFill>
              <a:srgbClr val="D9D9D9"/>
            </a:solidFill>
            <a:round/>
          </a:ln>
        </c:spPr>
        <c:txPr>
          <a:bodyPr/>
          <a:lstStyle/>
          <a:p>
            <a:pPr>
              <a:defRPr sz="900" b="0" strike="noStrike" spc="-1">
                <a:solidFill>
                  <a:srgbClr val="595959"/>
                </a:solidFill>
                <a:latin typeface="Aptos"/>
              </a:defRPr>
            </a:pPr>
            <a:endParaRPr lang="en-DE"/>
          </a:p>
        </c:txPr>
        <c:crossAx val="91128320"/>
        <c:crossesAt val="0"/>
        <c:auto val="1"/>
        <c:lblAlgn val="ctr"/>
        <c:lblOffset val="100"/>
        <c:noMultiLvlLbl val="0"/>
      </c:catAx>
      <c:valAx>
        <c:axId val="91128320"/>
        <c:scaling>
          <c:orientation val="minMax"/>
          <c:max val="2500"/>
          <c:min val="-1700"/>
        </c:scaling>
        <c:delete val="0"/>
        <c:axPos val="l"/>
        <c:majorGridlines>
          <c:spPr>
            <a:ln w="9360">
              <a:solidFill>
                <a:srgbClr val="D9D9D9"/>
              </a:solidFill>
              <a:round/>
            </a:ln>
          </c:spPr>
        </c:majorGridlines>
        <c:numFmt formatCode="General" sourceLinked="0"/>
        <c:majorTickMark val="none"/>
        <c:minorTickMark val="none"/>
        <c:tickLblPos val="nextTo"/>
        <c:spPr>
          <a:ln w="12600">
            <a:noFill/>
          </a:ln>
        </c:spPr>
        <c:txPr>
          <a:bodyPr/>
          <a:lstStyle/>
          <a:p>
            <a:pPr>
              <a:defRPr sz="900" b="0" strike="noStrike" spc="-1">
                <a:solidFill>
                  <a:srgbClr val="595959"/>
                </a:solidFill>
                <a:latin typeface="Aptos"/>
              </a:defRPr>
            </a:pPr>
            <a:endParaRPr lang="en-DE"/>
          </a:p>
        </c:txPr>
        <c:crossAx val="62959468"/>
        <c:crossesAt val="1"/>
        <c:crossBetween val="between"/>
      </c:valAx>
      <c:spPr>
        <a:noFill/>
        <a:ln w="0">
          <a:noFill/>
        </a:ln>
      </c:spPr>
    </c:plotArea>
    <c:legend>
      <c:legendPos val="b"/>
      <c:legendEntry>
        <c:idx val="0"/>
        <c:delete val="1"/>
      </c:legendEntry>
      <c:overlay val="0"/>
      <c:spPr>
        <a:noFill/>
        <a:ln w="0">
          <a:noFill/>
        </a:ln>
      </c:spPr>
      <c:txPr>
        <a:bodyPr/>
        <a:lstStyle/>
        <a:p>
          <a:pPr>
            <a:defRPr sz="900" b="0" strike="noStrike" spc="-1">
              <a:solidFill>
                <a:srgbClr val="595959"/>
              </a:solidFill>
              <a:latin typeface="Aptos"/>
            </a:defRPr>
          </a:pPr>
          <a:endParaRPr lang="en-DE"/>
        </a:p>
      </c:txPr>
    </c:legend>
    <c:plotVisOnly val="1"/>
    <c:dispBlanksAs val="gap"/>
    <c:showDLblsOverMax val="1"/>
  </c:chart>
  <c:spPr>
    <a:noFill/>
    <a:ln w="9360">
      <a:noFill/>
    </a:ln>
  </c:spPr>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PlaceHolder 1"/>
          <p:cNvSpPr>
            <a:spLocks noGrp="1" noRot="1" noChangeAspect="1"/>
          </p:cNvSpPr>
          <p:nvPr>
            <p:ph type="sldImg"/>
          </p:nvPr>
        </p:nvSpPr>
        <p:spPr>
          <a:xfrm>
            <a:off x="0" y="812520"/>
            <a:ext cx="0" cy="0"/>
          </a:xfrm>
          <a:prstGeom prst="rect">
            <a:avLst/>
          </a:prstGeom>
          <a:noFill/>
          <a:ln w="0">
            <a:noFill/>
          </a:ln>
        </p:spPr>
        <p:txBody>
          <a:bodyPr lIns="0" tIns="0" rIns="0" bIns="0" anchor="ctr">
            <a:noAutofit/>
          </a:bodyPr>
          <a:lstStyle/>
          <a:p>
            <a:r>
              <a:rPr lang="de-DE" sz="1800" b="0" strike="noStrike" spc="-1">
                <a:solidFill>
                  <a:schemeClr val="dk1"/>
                </a:solidFill>
                <a:latin typeface="Aptos"/>
              </a:rPr>
              <a:t>Folie mittels Klicken verschieben</a:t>
            </a:r>
          </a:p>
        </p:txBody>
      </p:sp>
      <p:sp>
        <p:nvSpPr>
          <p:cNvPr id="110"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216000">
              <a:buNone/>
            </a:pPr>
            <a:r>
              <a:rPr lang="de-DE" sz="2000" b="0" strike="noStrike" spc="-1">
                <a:solidFill>
                  <a:srgbClr val="000000"/>
                </a:solidFill>
                <a:latin typeface="Calibri"/>
              </a:rPr>
              <a:t>Format der Notizen mittels Klicken bearbeiten</a:t>
            </a:r>
          </a:p>
        </p:txBody>
      </p:sp>
      <p:sp>
        <p:nvSpPr>
          <p:cNvPr id="111"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de-DE" sz="1400" b="0" strike="noStrike" spc="-1">
                <a:solidFill>
                  <a:srgbClr val="000000"/>
                </a:solidFill>
                <a:latin typeface="Calibri"/>
              </a:rPr>
              <a:t>&lt;Kopfzeile&gt;</a:t>
            </a:r>
          </a:p>
        </p:txBody>
      </p:sp>
      <p:sp>
        <p:nvSpPr>
          <p:cNvPr id="112" name="PlaceHolder 4"/>
          <p:cNvSpPr>
            <a:spLocks noGrp="1"/>
          </p:cNvSpPr>
          <p:nvPr>
            <p:ph type="dt" idx="34"/>
          </p:nvPr>
        </p:nvSpPr>
        <p:spPr>
          <a:xfrm>
            <a:off x="4278960" y="0"/>
            <a:ext cx="3280680" cy="534240"/>
          </a:xfrm>
          <a:prstGeom prst="rect">
            <a:avLst/>
          </a:prstGeom>
          <a:noFill/>
          <a:ln w="0">
            <a:noFill/>
          </a:ln>
        </p:spPr>
        <p:txBody>
          <a:bodyPr lIns="0" tIns="0" rIns="0" bIns="0" anchor="t">
            <a:noAutofit/>
          </a:bodyPr>
          <a:lstStyle>
            <a:lvl1pPr indent="0" algn="r">
              <a:buNone/>
              <a:defRPr lang="de-DE" sz="1400" b="0" strike="noStrike" spc="-1">
                <a:solidFill>
                  <a:srgbClr val="000000"/>
                </a:solidFill>
                <a:latin typeface="Calibri"/>
              </a:defRPr>
            </a:lvl1pPr>
          </a:lstStyle>
          <a:p>
            <a:pPr indent="0" algn="r">
              <a:buNone/>
            </a:pPr>
            <a:r>
              <a:rPr lang="de-DE" sz="1400" b="0" strike="noStrike" spc="-1">
                <a:solidFill>
                  <a:srgbClr val="000000"/>
                </a:solidFill>
                <a:latin typeface="Calibri"/>
              </a:rPr>
              <a:t>&lt;Datum/Uhrzeit&gt;</a:t>
            </a:r>
          </a:p>
        </p:txBody>
      </p:sp>
      <p:sp>
        <p:nvSpPr>
          <p:cNvPr id="113" name="PlaceHolder 5"/>
          <p:cNvSpPr>
            <a:spLocks noGrp="1"/>
          </p:cNvSpPr>
          <p:nvPr>
            <p:ph type="ftr" idx="35"/>
          </p:nvPr>
        </p:nvSpPr>
        <p:spPr>
          <a:xfrm>
            <a:off x="0" y="10157400"/>
            <a:ext cx="3280680" cy="534240"/>
          </a:xfrm>
          <a:prstGeom prst="rect">
            <a:avLst/>
          </a:prstGeom>
          <a:noFill/>
          <a:ln w="0">
            <a:noFill/>
          </a:ln>
        </p:spPr>
        <p:txBody>
          <a:bodyPr lIns="0" tIns="0" rIns="0" bIns="0" anchor="b">
            <a:noAutofit/>
          </a:bodyPr>
          <a:lstStyle>
            <a:lvl1pPr indent="0">
              <a:buNone/>
              <a:defRPr lang="de-DE" sz="1400" b="0" strike="noStrike" spc="-1">
                <a:solidFill>
                  <a:srgbClr val="000000"/>
                </a:solidFill>
                <a:latin typeface="Calibri"/>
              </a:defRPr>
            </a:lvl1pPr>
          </a:lstStyle>
          <a:p>
            <a:pPr indent="0">
              <a:buNone/>
            </a:pPr>
            <a:r>
              <a:rPr lang="de-DE" sz="1400" b="0" strike="noStrike" spc="-1">
                <a:solidFill>
                  <a:srgbClr val="000000"/>
                </a:solidFill>
                <a:latin typeface="Calibri"/>
              </a:rPr>
              <a:t>&lt;Fußzeile&gt;</a:t>
            </a:r>
          </a:p>
        </p:txBody>
      </p:sp>
      <p:sp>
        <p:nvSpPr>
          <p:cNvPr id="114" name="PlaceHolder 6"/>
          <p:cNvSpPr>
            <a:spLocks noGrp="1"/>
          </p:cNvSpPr>
          <p:nvPr>
            <p:ph type="sldNum" idx="36"/>
          </p:nvPr>
        </p:nvSpPr>
        <p:spPr>
          <a:xfrm>
            <a:off x="4278960" y="10157400"/>
            <a:ext cx="3280680" cy="534240"/>
          </a:xfrm>
          <a:prstGeom prst="rect">
            <a:avLst/>
          </a:prstGeom>
          <a:noFill/>
          <a:ln w="0">
            <a:noFill/>
          </a:ln>
        </p:spPr>
        <p:txBody>
          <a:bodyPr lIns="0" tIns="0" rIns="0" bIns="0" anchor="b">
            <a:noAutofit/>
          </a:bodyPr>
          <a:lstStyle>
            <a:lvl1pPr indent="0" algn="r">
              <a:buNone/>
              <a:defRPr lang="de-DE" sz="1400" b="0" strike="noStrike" spc="-1">
                <a:solidFill>
                  <a:srgbClr val="000000"/>
                </a:solidFill>
                <a:latin typeface="Calibri"/>
              </a:defRPr>
            </a:lvl1pPr>
          </a:lstStyle>
          <a:p>
            <a:pPr indent="0" algn="r">
              <a:buNone/>
            </a:pPr>
            <a:fld id="{566021C2-70C8-4F6A-9411-5C967D665471}" type="slidenum">
              <a:rPr lang="de-DE" sz="1400" b="0" strike="noStrike" spc="-1">
                <a:solidFill>
                  <a:srgbClr val="000000"/>
                </a:solidFill>
                <a:latin typeface="Calibri"/>
              </a:rPr>
              <a:t>‹Nr.›</a:t>
            </a:fld>
            <a:endParaRPr lang="de-DE"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stadtreiniger.de/verzeichnisse/abfall-abc/g/glaswolle.php"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PlaceHolder 1"/>
          <p:cNvSpPr>
            <a:spLocks noGrp="1" noRot="1" noChangeAspect="1"/>
          </p:cNvSpPr>
          <p:nvPr>
            <p:ph type="sldImg"/>
          </p:nvPr>
        </p:nvSpPr>
        <p:spPr>
          <a:xfrm>
            <a:off x="685800" y="1143000"/>
            <a:ext cx="5486400" cy="3086100"/>
          </a:xfrm>
          <a:prstGeom prst="rect">
            <a:avLst/>
          </a:prstGeom>
          <a:ln w="0">
            <a:noFill/>
          </a:ln>
        </p:spPr>
      </p:sp>
      <p:sp>
        <p:nvSpPr>
          <p:cNvPr id="316"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Calibri"/>
            </a:endParaRPr>
          </a:p>
        </p:txBody>
      </p:sp>
      <p:sp>
        <p:nvSpPr>
          <p:cNvPr id="317" name="PlaceHolder 3"/>
          <p:cNvSpPr>
            <a:spLocks noGrp="1"/>
          </p:cNvSpPr>
          <p:nvPr>
            <p:ph type="sldNum" idx="37"/>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E4266E1F-F791-4A1A-BD2D-A15B3822C393}" type="slidenum">
              <a:rPr lang="de-DE" sz="1200" b="0" strike="noStrike" spc="-1">
                <a:solidFill>
                  <a:srgbClr val="000000"/>
                </a:solidFill>
                <a:latin typeface="Calibri"/>
              </a:rPr>
              <a:t>1</a:t>
            </a:fld>
            <a:endParaRPr lang="de-DE" sz="1200" b="0" strike="noStrike" spc="-1">
              <a:solidFill>
                <a:srgbClr val="000000"/>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PlaceHolder 1"/>
          <p:cNvSpPr>
            <a:spLocks noGrp="1" noRot="1" noChangeAspect="1"/>
          </p:cNvSpPr>
          <p:nvPr>
            <p:ph type="sldImg"/>
          </p:nvPr>
        </p:nvSpPr>
        <p:spPr>
          <a:xfrm>
            <a:off x="685800" y="1143000"/>
            <a:ext cx="5486400" cy="3086100"/>
          </a:xfrm>
          <a:prstGeom prst="rect">
            <a:avLst/>
          </a:prstGeom>
          <a:ln w="0">
            <a:noFill/>
          </a:ln>
        </p:spPr>
      </p:sp>
      <p:sp>
        <p:nvSpPr>
          <p:cNvPr id="346"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Cottbus hat ca. 400 Einwohner pro. Km2</a:t>
            </a:r>
          </a:p>
          <a:p>
            <a:pPr marL="216000" indent="0">
              <a:lnSpc>
                <a:spcPct val="100000"/>
              </a:lnSpc>
              <a:buNone/>
            </a:pPr>
            <a:r>
              <a:rPr lang="de-DE" sz="2000" b="0" strike="noStrike" spc="-1" dirty="0">
                <a:solidFill>
                  <a:srgbClr val="000000"/>
                </a:solidFill>
                <a:latin typeface="Calibri"/>
              </a:rPr>
              <a:t>Berlin 4000</a:t>
            </a:r>
          </a:p>
          <a:p>
            <a:pPr marL="216000" indent="0">
              <a:lnSpc>
                <a:spcPct val="100000"/>
              </a:lnSpc>
              <a:buNone/>
            </a:pPr>
            <a:r>
              <a:rPr lang="de-DE" sz="2000" b="0" strike="noStrike" spc="-1" dirty="0">
                <a:solidFill>
                  <a:srgbClr val="000000"/>
                </a:solidFill>
                <a:latin typeface="Calibri"/>
              </a:rPr>
              <a:t>Kreuzberg 20 000</a:t>
            </a:r>
          </a:p>
          <a:p>
            <a:pPr marL="216000" indent="0">
              <a:lnSpc>
                <a:spcPct val="100000"/>
              </a:lnSpc>
              <a:buNone/>
            </a:pPr>
            <a:endParaRPr lang="de-DE" sz="2000" b="0" strike="noStrike" spc="-1" dirty="0">
              <a:solidFill>
                <a:srgbClr val="000000"/>
              </a:solidFill>
              <a:latin typeface="Calibri"/>
            </a:endParaRPr>
          </a:p>
          <a:p>
            <a:r>
              <a:rPr lang="de-DE" sz="2000" b="1" dirty="0"/>
              <a:t>Y-Achse:</a:t>
            </a:r>
            <a:r>
              <a:rPr lang="de-DE" sz="2000" dirty="0"/>
              <a:t> Ressourcenverbrauch in Tonnen pro Einwohner (t/EW) </a:t>
            </a:r>
            <a:r>
              <a:rPr lang="de-DE" sz="2000" b="1" dirty="0"/>
              <a:t>X-Achse (Bautypen):</a:t>
            </a:r>
            <a:r>
              <a:rPr lang="de-DE" sz="2000" dirty="0"/>
              <a:t> </a:t>
            </a:r>
            <a:r>
              <a:rPr lang="de-DE" sz="2000" b="1" dirty="0"/>
              <a:t>EFH</a:t>
            </a:r>
            <a:r>
              <a:rPr lang="de-DE" sz="2000" dirty="0"/>
              <a:t> = Einfamilienhaus </a:t>
            </a:r>
          </a:p>
          <a:p>
            <a:r>
              <a:rPr lang="de-DE" sz="2000" b="1" dirty="0"/>
              <a:t>Zeile</a:t>
            </a:r>
            <a:r>
              <a:rPr lang="de-DE" sz="2000" dirty="0"/>
              <a:t> = Zeilenbebauung </a:t>
            </a:r>
          </a:p>
          <a:p>
            <a:r>
              <a:rPr lang="de-DE" sz="2000" b="1" dirty="0" err="1"/>
              <a:t>Baublock</a:t>
            </a:r>
            <a:r>
              <a:rPr lang="de-DE" sz="2000" dirty="0"/>
              <a:t> = geschlossene Blockrandbebauung </a:t>
            </a:r>
          </a:p>
          <a:p>
            <a:r>
              <a:rPr lang="de-DE" sz="2000" b="1" dirty="0"/>
              <a:t>H20 / H40</a:t>
            </a:r>
            <a:r>
              <a:rPr lang="de-DE" sz="2000" dirty="0"/>
              <a:t> = Hochhausstrukturen (ca. 20 bzw. 40 Geschosse) </a:t>
            </a:r>
          </a:p>
          <a:p>
            <a:r>
              <a:rPr lang="de-DE" sz="2000" b="1" dirty="0"/>
              <a:t>Drei Linien (Maßstabsebenen):</a:t>
            </a:r>
            <a:r>
              <a:rPr lang="de-DE" sz="2000" dirty="0"/>
              <a:t> „gesamt 400“ → kleines Quartier </a:t>
            </a:r>
          </a:p>
          <a:p>
            <a:r>
              <a:rPr lang="de-DE" sz="2000" dirty="0"/>
              <a:t>„gesamt 4.000“ → mittlere Nachbarschaft </a:t>
            </a:r>
          </a:p>
          <a:p>
            <a:r>
              <a:rPr lang="de-DE" sz="2000" dirty="0"/>
              <a:t>„gesamt 20.000“ → größere Stadtstruktur</a:t>
            </a:r>
          </a:p>
          <a:p>
            <a:endParaRPr lang="de-DE" sz="2000" dirty="0"/>
          </a:p>
          <a:p>
            <a:r>
              <a:rPr lang="de-DE" sz="2000" dirty="0"/>
              <a:t>Die Folie zeigt, dass </a:t>
            </a:r>
            <a:r>
              <a:rPr lang="de-DE" sz="2000" b="1" dirty="0"/>
              <a:t>kompakte, mittel-dichte Stadtstrukturen (z. B. Blockrandbebauung) in größeren Einheiten den geringsten Ressourcenverbrauch pro Kopf verursachen</a:t>
            </a:r>
            <a:r>
              <a:rPr lang="de-DE" sz="2000" dirty="0"/>
              <a:t>.</a:t>
            </a:r>
          </a:p>
        </p:txBody>
      </p:sp>
      <p:sp>
        <p:nvSpPr>
          <p:cNvPr id="347" name="PlaceHolder 3"/>
          <p:cNvSpPr>
            <a:spLocks noGrp="1"/>
          </p:cNvSpPr>
          <p:nvPr>
            <p:ph type="sldNum" idx="47"/>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BAB0681F-55F3-4B94-A244-41B44932D9F4}" type="slidenum">
              <a:rPr lang="de-DE" sz="1200" b="0" strike="noStrike" spc="-1">
                <a:solidFill>
                  <a:srgbClr val="000000"/>
                </a:solidFill>
                <a:latin typeface="Calibri"/>
              </a:rPr>
              <a:t>11</a:t>
            </a:fld>
            <a:endParaRPr lang="de-DE" sz="1200" b="0" strike="noStrike" spc="-1">
              <a:solidFill>
                <a:srgbClr val="000000"/>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PlaceHolder 1"/>
          <p:cNvSpPr>
            <a:spLocks noGrp="1" noRot="1" noChangeAspect="1"/>
          </p:cNvSpPr>
          <p:nvPr>
            <p:ph type="sldImg"/>
          </p:nvPr>
        </p:nvSpPr>
        <p:spPr>
          <a:xfrm>
            <a:off x="685800" y="1143000"/>
            <a:ext cx="5486400" cy="3086100"/>
          </a:xfrm>
          <a:prstGeom prst="rect">
            <a:avLst/>
          </a:prstGeom>
          <a:ln w="0">
            <a:noFill/>
          </a:ln>
        </p:spPr>
      </p:sp>
      <p:sp>
        <p:nvSpPr>
          <p:cNvPr id="349"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r>
              <a:rPr lang="de-DE" sz="1800" b="0" strike="noStrike" spc="-1" dirty="0">
                <a:solidFill>
                  <a:srgbClr val="000000"/>
                </a:solidFill>
                <a:latin typeface="Calibri"/>
              </a:rPr>
              <a:t>Der Trend geht also in die falsche Richtung</a:t>
            </a:r>
          </a:p>
        </p:txBody>
      </p:sp>
      <p:sp>
        <p:nvSpPr>
          <p:cNvPr id="350" name="PlaceHolder 3"/>
          <p:cNvSpPr>
            <a:spLocks noGrp="1"/>
          </p:cNvSpPr>
          <p:nvPr>
            <p:ph type="sldNum" idx="48"/>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EF2CB6D5-90AC-4C6F-B0D5-3847D8716357}" type="slidenum">
              <a:rPr lang="de-DE" sz="1200" b="0" strike="noStrike" spc="-1">
                <a:solidFill>
                  <a:srgbClr val="000000"/>
                </a:solidFill>
                <a:latin typeface="Calibri"/>
              </a:rPr>
              <a:t>12</a:t>
            </a:fld>
            <a:endParaRPr lang="de-DE" sz="1200" b="0" strike="noStrike" spc="-1">
              <a:solidFill>
                <a:srgbClr val="000000"/>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PlaceHolder 1"/>
          <p:cNvSpPr>
            <a:spLocks noGrp="1" noRot="1" noChangeAspect="1"/>
          </p:cNvSpPr>
          <p:nvPr>
            <p:ph type="sldImg"/>
          </p:nvPr>
        </p:nvSpPr>
        <p:spPr>
          <a:xfrm>
            <a:off x="685800" y="1143000"/>
            <a:ext cx="5486400" cy="3086100"/>
          </a:xfrm>
          <a:prstGeom prst="rect">
            <a:avLst/>
          </a:prstGeom>
          <a:ln w="0">
            <a:noFill/>
          </a:ln>
        </p:spPr>
      </p:sp>
      <p:sp>
        <p:nvSpPr>
          <p:cNvPr id="352"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defTabSz="914400">
              <a:lnSpc>
                <a:spcPct val="100000"/>
              </a:lnSpc>
              <a:buNone/>
              <a:tabLst>
                <a:tab pos="0" algn="l"/>
              </a:tabLst>
            </a:pPr>
            <a:r>
              <a:rPr lang="de-DE" sz="1800" b="0" strike="noStrike" spc="-1" dirty="0">
                <a:solidFill>
                  <a:srgbClr val="0E2841"/>
                </a:solidFill>
                <a:latin typeface="Arial"/>
                <a:ea typeface="Times New Roman"/>
              </a:rPr>
              <a:t>Auflisten und auf Karten schreiben (ca. 3 Materialien je Person). Kurz sagen, wofür die Materialien benutzt werden. </a:t>
            </a:r>
            <a:endParaRPr lang="de-DE" sz="1800" b="0" strike="noStrike" spc="-1" dirty="0">
              <a:solidFill>
                <a:srgbClr val="000000"/>
              </a:solidFill>
              <a:latin typeface="Calibri"/>
            </a:endParaRPr>
          </a:p>
          <a:p>
            <a:pPr indent="0" defTabSz="914400">
              <a:lnSpc>
                <a:spcPct val="107000"/>
              </a:lnSpc>
              <a:spcAft>
                <a:spcPts val="799"/>
              </a:spcAft>
              <a:buNone/>
              <a:tabLst>
                <a:tab pos="0" algn="l"/>
              </a:tabLst>
            </a:pPr>
            <a:endParaRPr lang="de-DE" sz="1800" b="0" strike="noStrike" spc="-1" dirty="0">
              <a:solidFill>
                <a:srgbClr val="0E2841"/>
              </a:solidFill>
              <a:latin typeface="Arial"/>
              <a:ea typeface="Times New Roman"/>
            </a:endParaRPr>
          </a:p>
          <a:p>
            <a:pPr indent="0" defTabSz="914400">
              <a:lnSpc>
                <a:spcPct val="107000"/>
              </a:lnSpc>
              <a:spcAft>
                <a:spcPts val="799"/>
              </a:spcAft>
              <a:buNone/>
              <a:tabLst>
                <a:tab pos="0" algn="l"/>
              </a:tabLst>
            </a:pPr>
            <a:r>
              <a:rPr lang="de-DE" sz="1800" b="0" strike="noStrike" spc="-1" dirty="0">
                <a:solidFill>
                  <a:srgbClr val="0E2841"/>
                </a:solidFill>
                <a:latin typeface="Arial"/>
                <a:ea typeface="Times New Roman"/>
              </a:rPr>
              <a:t>Wofür sind fossile Materialien (</a:t>
            </a:r>
            <a:r>
              <a:rPr lang="de-DE" sz="1800" b="0" strike="noStrike" spc="-1" dirty="0" err="1">
                <a:solidFill>
                  <a:srgbClr val="0E2841"/>
                </a:solidFill>
                <a:latin typeface="Arial"/>
                <a:ea typeface="Times New Roman"/>
              </a:rPr>
              <a:t>z.b.</a:t>
            </a:r>
            <a:r>
              <a:rPr lang="de-DE" sz="1800" b="0" strike="noStrike" spc="-1" dirty="0">
                <a:solidFill>
                  <a:srgbClr val="0E2841"/>
                </a:solidFill>
                <a:latin typeface="Arial"/>
                <a:ea typeface="Times New Roman"/>
              </a:rPr>
              <a:t> Stahlbeton, XPS Dämmung, Abdichtung) unverzichtbar? (am besten anhand der Beispiele)</a:t>
            </a:r>
            <a:endParaRPr lang="de-DE" sz="1800" b="0" strike="noStrike" spc="-1" dirty="0">
              <a:solidFill>
                <a:srgbClr val="000000"/>
              </a:solidFill>
              <a:latin typeface="Calibri"/>
            </a:endParaRPr>
          </a:p>
          <a:p>
            <a:pPr indent="0" defTabSz="914400">
              <a:lnSpc>
                <a:spcPct val="100000"/>
              </a:lnSpc>
              <a:buNone/>
              <a:tabLst>
                <a:tab pos="0" algn="l"/>
              </a:tabLst>
            </a:pPr>
            <a:endParaRPr lang="de-DE" sz="1800" b="0" strike="noStrike" spc="-1" dirty="0">
              <a:solidFill>
                <a:srgbClr val="000000"/>
              </a:solidFill>
              <a:latin typeface="Calibri"/>
            </a:endParaRPr>
          </a:p>
        </p:txBody>
      </p:sp>
      <p:sp>
        <p:nvSpPr>
          <p:cNvPr id="353" name="PlaceHolder 3"/>
          <p:cNvSpPr>
            <a:spLocks noGrp="1"/>
          </p:cNvSpPr>
          <p:nvPr>
            <p:ph type="sldNum" idx="49"/>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98A6AE63-E658-4886-9A10-C5741422A873}" type="slidenum">
              <a:rPr lang="de-DE" sz="1200" b="0" strike="noStrike" spc="-1">
                <a:solidFill>
                  <a:srgbClr val="000000"/>
                </a:solidFill>
                <a:latin typeface="Calibri"/>
              </a:rPr>
              <a:t>13</a:t>
            </a:fld>
            <a:endParaRPr lang="de-DE" sz="1200" b="0" strike="noStrike" spc="-1">
              <a:solidFill>
                <a:srgbClr val="000000"/>
              </a:solidFill>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PlaceHolder 1"/>
          <p:cNvSpPr>
            <a:spLocks noGrp="1" noRot="1" noChangeAspect="1"/>
          </p:cNvSpPr>
          <p:nvPr>
            <p:ph type="sldImg"/>
          </p:nvPr>
        </p:nvSpPr>
        <p:spPr>
          <a:xfrm>
            <a:off x="685800" y="1143000"/>
            <a:ext cx="5486400" cy="3086100"/>
          </a:xfrm>
          <a:prstGeom prst="rect">
            <a:avLst/>
          </a:prstGeom>
          <a:ln w="0">
            <a:noFill/>
          </a:ln>
        </p:spPr>
      </p:sp>
      <p:sp>
        <p:nvSpPr>
          <p:cNvPr id="355"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Calibri"/>
            </a:endParaRPr>
          </a:p>
        </p:txBody>
      </p:sp>
      <p:sp>
        <p:nvSpPr>
          <p:cNvPr id="356" name="PlaceHolder 3"/>
          <p:cNvSpPr>
            <a:spLocks noGrp="1"/>
          </p:cNvSpPr>
          <p:nvPr>
            <p:ph type="sldNum" idx="5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8C65B072-4E15-4372-AE88-D24580B373A9}" type="slidenum">
              <a:rPr lang="de-DE" sz="1200" b="0" strike="noStrike" spc="-1">
                <a:solidFill>
                  <a:srgbClr val="000000"/>
                </a:solidFill>
                <a:latin typeface="Calibri"/>
              </a:rPr>
              <a:t>16</a:t>
            </a:fld>
            <a:endParaRPr lang="de-DE" sz="1200" b="0" strike="noStrike" spc="-1">
              <a:solidFill>
                <a:srgbClr val="000000"/>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PlaceHolder 1"/>
          <p:cNvSpPr>
            <a:spLocks noGrp="1" noRot="1" noChangeAspect="1"/>
          </p:cNvSpPr>
          <p:nvPr>
            <p:ph type="sldImg"/>
          </p:nvPr>
        </p:nvSpPr>
        <p:spPr>
          <a:xfrm>
            <a:off x="685800" y="1143000"/>
            <a:ext cx="5486400" cy="3086100"/>
          </a:xfrm>
          <a:prstGeom prst="rect">
            <a:avLst/>
          </a:prstGeom>
          <a:ln w="0">
            <a:noFill/>
          </a:ln>
        </p:spPr>
      </p:sp>
      <p:sp>
        <p:nvSpPr>
          <p:cNvPr id="35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defTabSz="914400">
              <a:lnSpc>
                <a:spcPct val="100000"/>
              </a:lnSpc>
              <a:buNone/>
              <a:tabLst>
                <a:tab pos="0" algn="l"/>
              </a:tabLst>
            </a:pPr>
            <a:r>
              <a:rPr lang="de-DE" sz="2000" b="0" strike="noStrike" spc="-1" dirty="0">
                <a:solidFill>
                  <a:srgbClr val="000000"/>
                </a:solidFill>
                <a:latin typeface="Calibri"/>
              </a:rPr>
              <a:t>Die Phasen der Ökobilanz haben wir bereits ausführlich im vorherigen Block besprochen, jetzt geht es um die konkreten Auswirkungen der Materialien.</a:t>
            </a:r>
          </a:p>
          <a:p>
            <a:pPr indent="0" defTabSz="914400">
              <a:lnSpc>
                <a:spcPct val="100000"/>
              </a:lnSpc>
              <a:buNone/>
              <a:tabLst>
                <a:tab pos="0" algn="l"/>
              </a:tabLst>
            </a:pPr>
            <a:endParaRPr lang="de-DE" sz="2000" b="0" strike="noStrike" spc="-1" dirty="0">
              <a:solidFill>
                <a:srgbClr val="000000"/>
              </a:solidFill>
              <a:latin typeface="Calibri"/>
            </a:endParaRPr>
          </a:p>
          <a:p>
            <a:pPr indent="0" defTabSz="914400">
              <a:lnSpc>
                <a:spcPct val="100000"/>
              </a:lnSpc>
              <a:buNone/>
              <a:tabLst>
                <a:tab pos="0" algn="l"/>
              </a:tabLst>
            </a:pPr>
            <a:r>
              <a:rPr lang="de-DE" sz="2000" b="0" strike="noStrike" spc="-1" dirty="0">
                <a:solidFill>
                  <a:srgbClr val="000000"/>
                </a:solidFill>
                <a:latin typeface="Calibri"/>
              </a:rPr>
              <a:t>Grundlagen der Ökobilanzen bilden sogenannte „Environmental </a:t>
            </a:r>
            <a:r>
              <a:rPr lang="de-DE" sz="2000" b="0" strike="noStrike" spc="-1" dirty="0" err="1">
                <a:solidFill>
                  <a:srgbClr val="000000"/>
                </a:solidFill>
                <a:latin typeface="Calibri"/>
              </a:rPr>
              <a:t>Product</a:t>
            </a:r>
            <a:r>
              <a:rPr lang="de-DE" sz="2000" b="0" strike="noStrike" spc="-1" dirty="0">
                <a:solidFill>
                  <a:srgbClr val="000000"/>
                </a:solidFill>
                <a:latin typeface="Calibri"/>
              </a:rPr>
              <a:t> </a:t>
            </a:r>
            <a:r>
              <a:rPr lang="de-DE" sz="2000" b="0" strike="noStrike" spc="-1" dirty="0" err="1">
                <a:solidFill>
                  <a:srgbClr val="000000"/>
                </a:solidFill>
                <a:latin typeface="Calibri"/>
              </a:rPr>
              <a:t>Declarations</a:t>
            </a:r>
            <a:r>
              <a:rPr lang="de-DE" sz="2000" b="0" strike="noStrike" spc="-1" dirty="0">
                <a:solidFill>
                  <a:srgbClr val="000000"/>
                </a:solidFill>
                <a:latin typeface="Calibri"/>
              </a:rPr>
              <a:t>“ Kurz EPDs oder Umweltproduktdeklarationen.</a:t>
            </a:r>
          </a:p>
          <a:p>
            <a:pPr indent="0" defTabSz="914400">
              <a:lnSpc>
                <a:spcPct val="100000"/>
              </a:lnSpc>
              <a:buNone/>
              <a:tabLst>
                <a:tab pos="0" algn="l"/>
              </a:tabLst>
            </a:pPr>
            <a:r>
              <a:rPr lang="de-DE" sz="2000" b="0" strike="noStrike" spc="-1" dirty="0">
                <a:solidFill>
                  <a:srgbClr val="000000"/>
                </a:solidFill>
                <a:latin typeface="Calibri"/>
              </a:rPr>
              <a:t>In diesen werden alle Umweltrelevanten Faktoren zu den Baustoffen/Produkten gesammelt. Es gibt Branchenübergreifende allgemeine EPDs oder Herstellerspezifische Dokumente.</a:t>
            </a:r>
          </a:p>
          <a:p>
            <a:pPr indent="0" defTabSz="914400">
              <a:lnSpc>
                <a:spcPct val="100000"/>
              </a:lnSpc>
              <a:buNone/>
              <a:tabLst>
                <a:tab pos="0" algn="l"/>
              </a:tabLst>
            </a:pPr>
            <a:endParaRPr lang="de-DE" sz="2000" b="0" strike="noStrike" spc="-1" dirty="0">
              <a:solidFill>
                <a:srgbClr val="000000"/>
              </a:solidFill>
              <a:latin typeface="Calibri"/>
            </a:endParaRPr>
          </a:p>
          <a:p>
            <a:pPr indent="0" defTabSz="914400">
              <a:lnSpc>
                <a:spcPct val="100000"/>
              </a:lnSpc>
              <a:buNone/>
              <a:tabLst>
                <a:tab pos="0" algn="l"/>
              </a:tabLst>
            </a:pPr>
            <a:r>
              <a:rPr lang="de-DE" sz="2000" b="0" strike="noStrike" spc="-1" dirty="0">
                <a:solidFill>
                  <a:srgbClr val="000000"/>
                </a:solidFill>
                <a:latin typeface="Calibri"/>
              </a:rPr>
              <a:t>Um eine Vergleichbarkeit herstellen zu können, sind alle ähnlich aufgebaut und nach den gleichen regeln erstellt.</a:t>
            </a:r>
          </a:p>
          <a:p>
            <a:pPr indent="0" defTabSz="914400">
              <a:lnSpc>
                <a:spcPct val="100000"/>
              </a:lnSpc>
              <a:buNone/>
              <a:tabLst>
                <a:tab pos="0" algn="l"/>
              </a:tabLst>
            </a:pPr>
            <a:endParaRPr lang="de-DE" sz="2000" b="0" strike="noStrike" spc="-1" dirty="0">
              <a:solidFill>
                <a:srgbClr val="000000"/>
              </a:solidFill>
              <a:latin typeface="Calibri"/>
            </a:endParaRPr>
          </a:p>
          <a:p>
            <a:pPr indent="0" defTabSz="914400">
              <a:lnSpc>
                <a:spcPct val="100000"/>
              </a:lnSpc>
              <a:buNone/>
              <a:tabLst>
                <a:tab pos="0" algn="l"/>
              </a:tabLst>
            </a:pPr>
            <a:r>
              <a:rPr lang="de-DE" sz="2000" b="0" strike="noStrike" spc="-1" dirty="0">
                <a:solidFill>
                  <a:srgbClr val="000000"/>
                </a:solidFill>
                <a:latin typeface="Calibri"/>
              </a:rPr>
              <a:t>Es gibt Online Datenbanken, die alle Werte aufgelistet haben und frei zugänglich sind. Diese werte z.B. der </a:t>
            </a:r>
            <a:r>
              <a:rPr lang="de-DE" sz="2000" b="0" strike="noStrike" spc="-1" dirty="0" err="1">
                <a:solidFill>
                  <a:srgbClr val="000000"/>
                </a:solidFill>
                <a:latin typeface="Calibri"/>
              </a:rPr>
              <a:t>Ökobaudat</a:t>
            </a:r>
            <a:r>
              <a:rPr lang="de-DE" sz="2000" b="0" strike="noStrike" spc="-1" dirty="0">
                <a:solidFill>
                  <a:srgbClr val="000000"/>
                </a:solidFill>
                <a:latin typeface="Calibri"/>
              </a:rPr>
              <a:t> werden zur Erstellung einer Ökobilanz mit dem Bauteileditor verwendet.</a:t>
            </a:r>
          </a:p>
          <a:p>
            <a:pPr indent="0" defTabSz="914400">
              <a:lnSpc>
                <a:spcPct val="100000"/>
              </a:lnSpc>
              <a:buNone/>
              <a:tabLst>
                <a:tab pos="0" algn="l"/>
              </a:tabLst>
            </a:pPr>
            <a:endParaRPr lang="de-DE" sz="2000" b="0" strike="noStrike" spc="-1" dirty="0">
              <a:solidFill>
                <a:srgbClr val="000000"/>
              </a:solidFill>
              <a:latin typeface="Calibri"/>
            </a:endParaRPr>
          </a:p>
          <a:p>
            <a:pPr indent="0" defTabSz="914400">
              <a:lnSpc>
                <a:spcPct val="100000"/>
              </a:lnSpc>
              <a:buNone/>
              <a:tabLst>
                <a:tab pos="0" algn="l"/>
              </a:tabLst>
            </a:pPr>
            <a:endParaRPr lang="de-DE" sz="2000" b="0" strike="noStrike" spc="-1" dirty="0">
              <a:solidFill>
                <a:srgbClr val="000000"/>
              </a:solidFill>
              <a:latin typeface="Calibri"/>
            </a:endParaRPr>
          </a:p>
          <a:p>
            <a:pPr indent="0" defTabSz="914400">
              <a:lnSpc>
                <a:spcPct val="100000"/>
              </a:lnSpc>
              <a:buNone/>
              <a:tabLst>
                <a:tab pos="0" algn="l"/>
              </a:tabLst>
            </a:pPr>
            <a:endParaRPr lang="de-DE" sz="2000" b="0" strike="noStrike" spc="-1" dirty="0">
              <a:solidFill>
                <a:srgbClr val="000000"/>
              </a:solidFill>
              <a:latin typeface="Calibri"/>
            </a:endParaRPr>
          </a:p>
        </p:txBody>
      </p:sp>
      <p:sp>
        <p:nvSpPr>
          <p:cNvPr id="359" name="PlaceHolder 3"/>
          <p:cNvSpPr>
            <a:spLocks noGrp="1"/>
          </p:cNvSpPr>
          <p:nvPr>
            <p:ph type="sldNum" idx="51"/>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5FC1DB32-1D15-46FC-B9D5-D9B2227D2425}" type="slidenum">
              <a:rPr lang="de-DE" sz="1200" b="0" strike="noStrike" spc="-1">
                <a:solidFill>
                  <a:srgbClr val="000000"/>
                </a:solidFill>
                <a:latin typeface="Calibri"/>
              </a:rPr>
              <a:t>17</a:t>
            </a:fld>
            <a:endParaRPr lang="de-DE" sz="1200" b="0" strike="noStrike" spc="-1">
              <a:solidFill>
                <a:srgbClr val="000000"/>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PlaceHolder 1"/>
          <p:cNvSpPr>
            <a:spLocks noGrp="1" noRot="1" noChangeAspect="1"/>
          </p:cNvSpPr>
          <p:nvPr>
            <p:ph type="sldImg"/>
          </p:nvPr>
        </p:nvSpPr>
        <p:spPr>
          <a:xfrm>
            <a:off x="685800" y="1143000"/>
            <a:ext cx="5486400" cy="3086100"/>
          </a:xfrm>
          <a:prstGeom prst="rect">
            <a:avLst/>
          </a:prstGeom>
          <a:ln w="0">
            <a:noFill/>
          </a:ln>
        </p:spPr>
      </p:sp>
      <p:sp>
        <p:nvSpPr>
          <p:cNvPr id="361"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Im 1. Kapitel werden allgemeine Angaben genannt:</a:t>
            </a:r>
          </a:p>
          <a:p>
            <a:pPr marL="216000" indent="0">
              <a:lnSpc>
                <a:spcPct val="100000"/>
              </a:lnSpc>
              <a:buNone/>
            </a:pPr>
            <a:r>
              <a:rPr lang="de-DE" sz="2000" b="0" strike="noStrike" spc="-1" dirty="0">
                <a:solidFill>
                  <a:srgbClr val="000000"/>
                </a:solidFill>
                <a:latin typeface="Calibri"/>
              </a:rPr>
              <a:t>Ersteller und Eigentümer der Deklaration</a:t>
            </a:r>
          </a:p>
          <a:p>
            <a:pPr marL="216000" indent="0">
              <a:lnSpc>
                <a:spcPct val="100000"/>
              </a:lnSpc>
              <a:buNone/>
            </a:pPr>
            <a:r>
              <a:rPr lang="de-DE" sz="2000" b="0" strike="noStrike" spc="-1" dirty="0">
                <a:solidFill>
                  <a:srgbClr val="000000"/>
                </a:solidFill>
                <a:latin typeface="Calibri"/>
              </a:rPr>
              <a:t>Genaue Produktbezeichnung</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Gültigkeit</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Und sehr wichtig die deklarierte Einheit.</a:t>
            </a:r>
          </a:p>
          <a:p>
            <a:pPr marL="216000" indent="0">
              <a:lnSpc>
                <a:spcPct val="100000"/>
              </a:lnSpc>
              <a:buNone/>
            </a:pPr>
            <a:r>
              <a:rPr lang="de-DE" sz="2000" b="0" strike="noStrike" spc="-1" dirty="0">
                <a:solidFill>
                  <a:srgbClr val="000000"/>
                </a:solidFill>
                <a:latin typeface="Calibri"/>
              </a:rPr>
              <a:t>- m3, qm, </a:t>
            </a:r>
            <a:r>
              <a:rPr lang="de-DE" sz="2000" b="0" strike="noStrike" spc="-1" dirty="0" err="1">
                <a:solidFill>
                  <a:srgbClr val="000000"/>
                </a:solidFill>
                <a:latin typeface="Calibri"/>
              </a:rPr>
              <a:t>stk</a:t>
            </a:r>
            <a:r>
              <a:rPr lang="de-DE" sz="2000" b="0" strike="noStrike" spc="-1" dirty="0">
                <a:solidFill>
                  <a:srgbClr val="000000"/>
                </a:solidFill>
                <a:latin typeface="Calibri"/>
              </a:rPr>
              <a:t>, kg </a:t>
            </a:r>
            <a:r>
              <a:rPr lang="de-DE" sz="2000" b="0" strike="noStrike" spc="-1" dirty="0" err="1">
                <a:solidFill>
                  <a:srgbClr val="000000"/>
                </a:solidFill>
                <a:latin typeface="Calibri"/>
              </a:rPr>
              <a:t>etc</a:t>
            </a:r>
            <a:r>
              <a:rPr lang="de-DE" sz="2000" b="0" strike="noStrike" spc="-1" dirty="0">
                <a:solidFill>
                  <a:srgbClr val="000000"/>
                </a:solidFill>
                <a:latin typeface="Calibri"/>
              </a:rPr>
              <a:t> sind möglich Einheiten.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 Müssen mit weiteren Angaben der Deklaration abgeglichen werden.</a:t>
            </a:r>
          </a:p>
          <a:p>
            <a:pPr marL="216000" indent="0">
              <a:lnSpc>
                <a:spcPct val="100000"/>
              </a:lnSpc>
              <a:buNone/>
            </a:pPr>
            <a:r>
              <a:rPr lang="de-DE" sz="2000" b="0" strike="noStrike" spc="-1" dirty="0">
                <a:solidFill>
                  <a:srgbClr val="000000"/>
                </a:solidFill>
                <a:latin typeface="Calibri"/>
              </a:rPr>
              <a:t>- In Ökobilanzen werden Bauteile Volumenbezogen ermittelt: Schichtdicke + Fläche. (Manchmal auch Stückzahl) und mit dem Wert der EPD multipliziert.</a:t>
            </a:r>
          </a:p>
          <a:p>
            <a:pPr marL="216000" indent="0">
              <a:lnSpc>
                <a:spcPct val="100000"/>
              </a:lnSpc>
              <a:buNone/>
            </a:pPr>
            <a:endParaRPr lang="de-DE" sz="2000" b="0" strike="noStrike" spc="-1" dirty="0">
              <a:solidFill>
                <a:srgbClr val="000000"/>
              </a:solidFill>
              <a:latin typeface="Calibri"/>
            </a:endParaRPr>
          </a:p>
        </p:txBody>
      </p:sp>
      <p:sp>
        <p:nvSpPr>
          <p:cNvPr id="362" name="PlaceHolder 3"/>
          <p:cNvSpPr>
            <a:spLocks noGrp="1"/>
          </p:cNvSpPr>
          <p:nvPr>
            <p:ph type="sldNum" idx="52"/>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1A53E042-B6BA-439F-BA53-7F166236A66A}" type="slidenum">
              <a:rPr lang="de-DE" sz="1200" b="0" strike="noStrike" spc="-1">
                <a:solidFill>
                  <a:srgbClr val="000000"/>
                </a:solidFill>
                <a:latin typeface="Calibri"/>
              </a:rPr>
              <a:t>18</a:t>
            </a:fld>
            <a:endParaRPr lang="de-DE" sz="1200" b="0" strike="noStrike" spc="-1">
              <a:solidFill>
                <a:srgbClr val="000000"/>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PlaceHolder 1"/>
          <p:cNvSpPr>
            <a:spLocks noGrp="1" noRot="1" noChangeAspect="1"/>
          </p:cNvSpPr>
          <p:nvPr>
            <p:ph type="sldImg"/>
          </p:nvPr>
        </p:nvSpPr>
        <p:spPr>
          <a:xfrm>
            <a:off x="685800" y="1143000"/>
            <a:ext cx="5486400" cy="3086100"/>
          </a:xfrm>
          <a:prstGeom prst="rect">
            <a:avLst/>
          </a:prstGeom>
          <a:ln w="0">
            <a:noFill/>
          </a:ln>
        </p:spPr>
      </p:sp>
      <p:sp>
        <p:nvSpPr>
          <p:cNvPr id="36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Im Zweiten Kapitel werden allgemeinere Angaben zum Produkt aufgelistet.</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 Alle notwendigeren </a:t>
            </a:r>
            <a:r>
              <a:rPr lang="de-DE" sz="2000" b="0" strike="noStrike" spc="-1" dirty="0" err="1">
                <a:solidFill>
                  <a:srgbClr val="000000"/>
                </a:solidFill>
                <a:latin typeface="Calibri"/>
              </a:rPr>
              <a:t>Grund-und</a:t>
            </a:r>
            <a:r>
              <a:rPr lang="de-DE" sz="2000" b="0" strike="noStrike" spc="-1" dirty="0">
                <a:solidFill>
                  <a:srgbClr val="000000"/>
                </a:solidFill>
                <a:latin typeface="Calibri"/>
              </a:rPr>
              <a:t> Hilfsstoffe, die zur Herstellung benötigt werden: Mal mehr oder weniger ausführlich</a:t>
            </a:r>
          </a:p>
          <a:p>
            <a:pPr marL="216000" indent="0">
              <a:lnSpc>
                <a:spcPct val="100000"/>
              </a:lnSpc>
              <a:buNone/>
            </a:pPr>
            <a:r>
              <a:rPr lang="de-DE" sz="2000" b="0" strike="noStrike" spc="-1" dirty="0">
                <a:solidFill>
                  <a:srgbClr val="000000"/>
                </a:solidFill>
                <a:latin typeface="Calibri"/>
              </a:rPr>
              <a:t>- Darstellung des Herstellungsprozesses: welche Schritte notwendig sind, welche Anlagen, welche Energieformen etc.</a:t>
            </a:r>
          </a:p>
          <a:p>
            <a:pPr marL="216000" indent="0">
              <a:lnSpc>
                <a:spcPct val="100000"/>
              </a:lnSpc>
              <a:buNone/>
            </a:pPr>
            <a:r>
              <a:rPr lang="de-DE" sz="2000" b="0" strike="noStrike" spc="-1" dirty="0">
                <a:solidFill>
                  <a:srgbClr val="000000"/>
                </a:solidFill>
                <a:latin typeface="Calibri"/>
              </a:rPr>
              <a:t>- Produktverarbeitung und Installation gibt Aufschluss welche Verarbeitungsmöglichkeiten bestehen. Es kann auf eine Rückbaufähigkeit etc. geschlossen werden.</a:t>
            </a:r>
          </a:p>
          <a:p>
            <a:pPr marL="216000" indent="0">
              <a:lnSpc>
                <a:spcPct val="100000"/>
              </a:lnSpc>
              <a:buNone/>
            </a:pPr>
            <a:r>
              <a:rPr lang="de-DE" sz="2000" b="0" strike="noStrike" spc="-1" dirty="0">
                <a:solidFill>
                  <a:srgbClr val="000000"/>
                </a:solidFill>
                <a:latin typeface="Calibri"/>
              </a:rPr>
              <a:t>- Umwelt- und Gesundheitsauswirkungen, die in der Nutzungsphase auftreten, werden deklariert: Ausdünstungen Leimen oder Lacken), Verunreinigungen von Wasser (durch Auswaschungen, z.B. chemische wurzelsperren von Bitumenbahnen)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Wichtig: Referenznutzungsdauer: Gibt an wie lange das Produkt im Bauwerk hält. Eine Ökobilanz wird immer auf 50 Jahre gerechnet. Das bedeutet, dass der errechnete Wert für Herstellung, Nutzung und Nachnutzung durch 50 geteilt wird und pro Jahr ausgegeben wird. Wenn ein Produkt nur 25 Jahre lange hält muss es doppelt eingepreist werden.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 Angaben zu möglichen Nachnutzungsphasen und zur Entsorgung. Hier werden Teilweise mehrere Möglichkeiten genannt, und später nur einzelne Szenarien Deklariert.</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FRAGE:</a:t>
            </a:r>
          </a:p>
          <a:p>
            <a:pPr marL="216000" indent="0">
              <a:lnSpc>
                <a:spcPct val="100000"/>
              </a:lnSpc>
              <a:buNone/>
            </a:pPr>
            <a:r>
              <a:rPr lang="de-DE" sz="2000" b="0" strike="noStrike" spc="-1" dirty="0">
                <a:solidFill>
                  <a:srgbClr val="000000"/>
                </a:solidFill>
                <a:latin typeface="Calibri"/>
              </a:rPr>
              <a:t>Gibt es in euren Deklarationen zu den vorher genannten Produkten Auffälligkeiten, die ihr so nicht erwartet hättet?</a:t>
            </a:r>
          </a:p>
          <a:p>
            <a:pPr marL="216000" indent="0">
              <a:lnSpc>
                <a:spcPct val="100000"/>
              </a:lnSpc>
              <a:buNone/>
            </a:pPr>
            <a:r>
              <a:rPr lang="de-DE" sz="2000" b="0" strike="noStrike" spc="-1" dirty="0">
                <a:solidFill>
                  <a:srgbClr val="000000"/>
                </a:solidFill>
                <a:latin typeface="Calibri"/>
              </a:rPr>
              <a:t>Herstellung und Grundstoffe?</a:t>
            </a:r>
          </a:p>
          <a:p>
            <a:pPr marL="216000" indent="0">
              <a:lnSpc>
                <a:spcPct val="100000"/>
              </a:lnSpc>
              <a:buNone/>
            </a:pPr>
            <a:r>
              <a:rPr lang="de-DE" sz="2000" b="0" strike="noStrike" spc="-1" dirty="0">
                <a:solidFill>
                  <a:srgbClr val="000000"/>
                </a:solidFill>
                <a:latin typeface="Calibri"/>
              </a:rPr>
              <a:t>Nachnutzung?</a:t>
            </a:r>
          </a:p>
          <a:p>
            <a:pPr marL="216000" indent="0">
              <a:lnSpc>
                <a:spcPct val="100000"/>
              </a:lnSpc>
              <a:buNone/>
            </a:pPr>
            <a:r>
              <a:rPr lang="de-DE" sz="2000" b="0" strike="noStrike" spc="-1" dirty="0">
                <a:solidFill>
                  <a:srgbClr val="000000"/>
                </a:solidFill>
                <a:latin typeface="Calibri"/>
              </a:rPr>
              <a:t>Nutzungsdauer?</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endParaRPr lang="de-DE" sz="2000" b="0" strike="noStrike" spc="-1" dirty="0">
              <a:solidFill>
                <a:srgbClr val="000000"/>
              </a:solidFill>
              <a:latin typeface="Calibri"/>
            </a:endParaRPr>
          </a:p>
        </p:txBody>
      </p:sp>
      <p:sp>
        <p:nvSpPr>
          <p:cNvPr id="365" name="PlaceHolder 3"/>
          <p:cNvSpPr>
            <a:spLocks noGrp="1"/>
          </p:cNvSpPr>
          <p:nvPr>
            <p:ph type="sldNum" idx="53"/>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5A632496-D14E-4341-AC06-0D088F7B4C1F}" type="slidenum">
              <a:rPr lang="de-DE" sz="1200" b="0" strike="noStrike" spc="-1">
                <a:solidFill>
                  <a:srgbClr val="000000"/>
                </a:solidFill>
                <a:latin typeface="Calibri"/>
              </a:rPr>
              <a:t>19</a:t>
            </a:fld>
            <a:endParaRPr lang="de-DE" sz="1200" b="0" strike="noStrike" spc="-1">
              <a:solidFill>
                <a:srgbClr val="000000"/>
              </a:solidFill>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PlaceHolder 1"/>
          <p:cNvSpPr>
            <a:spLocks noGrp="1" noRot="1" noChangeAspect="1"/>
          </p:cNvSpPr>
          <p:nvPr>
            <p:ph type="sldImg"/>
          </p:nvPr>
        </p:nvSpPr>
        <p:spPr>
          <a:xfrm>
            <a:off x="685800" y="1143000"/>
            <a:ext cx="5486400" cy="3086100"/>
          </a:xfrm>
          <a:prstGeom prst="rect">
            <a:avLst/>
          </a:prstGeom>
          <a:ln w="0">
            <a:noFill/>
          </a:ln>
        </p:spPr>
      </p:sp>
      <p:sp>
        <p:nvSpPr>
          <p:cNvPr id="36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In diesem Kapitel werden die </a:t>
            </a:r>
            <a:r>
              <a:rPr lang="de-DE" sz="2000" b="0" strike="noStrike" spc="-1" dirty="0" err="1">
                <a:solidFill>
                  <a:srgbClr val="000000"/>
                </a:solidFill>
                <a:latin typeface="Calibri"/>
              </a:rPr>
              <a:t>Erstelungsregeln</a:t>
            </a:r>
            <a:r>
              <a:rPr lang="de-DE" sz="2000" b="0" strike="noStrike" spc="-1" dirty="0">
                <a:solidFill>
                  <a:srgbClr val="000000"/>
                </a:solidFill>
                <a:latin typeface="Calibri"/>
              </a:rPr>
              <a:t> definiert:</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 Deklarierte Einheit wird genauer definiert mit weiteren Eigenschafften.</a:t>
            </a:r>
          </a:p>
          <a:p>
            <a:pPr marL="216000" indent="0">
              <a:lnSpc>
                <a:spcPct val="100000"/>
              </a:lnSpc>
              <a:buNone/>
            </a:pPr>
            <a:r>
              <a:rPr lang="de-DE" sz="2000" b="0" strike="noStrike" spc="-1" dirty="0">
                <a:solidFill>
                  <a:srgbClr val="000000"/>
                </a:solidFill>
                <a:latin typeface="Calibri"/>
              </a:rPr>
              <a:t>- Systemgrenzen der Deklaration: welche Prozesse und Nebenprodukte fließen mit ein. Nebenprodukte von Holz sind z.B. Industrieholz. Gips wird </a:t>
            </a:r>
            <a:r>
              <a:rPr lang="de-DE" sz="2000" b="0" strike="noStrike" spc="-1" dirty="0" err="1">
                <a:solidFill>
                  <a:srgbClr val="000000"/>
                </a:solidFill>
                <a:latin typeface="Calibri"/>
              </a:rPr>
              <a:t>z.T</a:t>
            </a:r>
            <a:r>
              <a:rPr lang="de-DE" sz="2000" b="0" strike="noStrike" spc="-1" dirty="0">
                <a:solidFill>
                  <a:srgbClr val="000000"/>
                </a:solidFill>
                <a:latin typeface="Calibri"/>
              </a:rPr>
              <a:t> aus REA-Gips hergestellt, als Abfallprodukt der Steinkohleverbrennung. Steinkohleverbrennung fließt nicht in Deklaration ein.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 Es können nicht alle Werte zu 100% ermittelt werden, daher müssen teilweise Annahmen getroffen werden, die konservativ geschätzt werden müssen.</a:t>
            </a:r>
          </a:p>
          <a:p>
            <a:pPr marL="216000" indent="0">
              <a:lnSpc>
                <a:spcPct val="100000"/>
              </a:lnSpc>
              <a:buNone/>
            </a:pPr>
            <a:r>
              <a:rPr lang="de-DE" sz="2000" b="0" strike="noStrike" spc="-1" dirty="0">
                <a:solidFill>
                  <a:srgbClr val="000000"/>
                </a:solidFill>
                <a:latin typeface="Calibri"/>
              </a:rPr>
              <a:t>- In den Hintergrunddaten werden die wissenschaftlichen Ermittlungsverfahren auf die sich die Deklaration stützt genannt.</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 Zur Vollständigkeit werden hier noch die Allokationen genannt. Produkte die sich aus dem Prozess ergeben, die nicht mit deklariert sind, können mit angerechnet werden. Z.B. Industrieholz, dass mit getrocknet wurde. Hier wird ein Teil der benötigten Energie auf das Industrieholz angerechnet, da es auch einen wert besitzt. Wird mit Kostenfaktoren verrechnet.</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Fragen: </a:t>
            </a:r>
          </a:p>
          <a:p>
            <a:pPr marL="216000" indent="0">
              <a:lnSpc>
                <a:spcPct val="100000"/>
              </a:lnSpc>
              <a:buNone/>
            </a:pPr>
            <a:r>
              <a:rPr lang="de-DE" sz="2000" b="0" strike="noStrike" spc="-1" dirty="0">
                <a:solidFill>
                  <a:srgbClr val="000000"/>
                </a:solidFill>
                <a:latin typeface="Calibri"/>
              </a:rPr>
              <a:t>- Gibt es Auffälligkeiten? </a:t>
            </a:r>
          </a:p>
          <a:p>
            <a:pPr marL="216000" indent="0">
              <a:lnSpc>
                <a:spcPct val="100000"/>
              </a:lnSpc>
              <a:buNone/>
            </a:pPr>
            <a:r>
              <a:rPr lang="de-DE" sz="2000" b="0" strike="noStrike" spc="-1" dirty="0">
                <a:solidFill>
                  <a:srgbClr val="000000"/>
                </a:solidFill>
                <a:latin typeface="Calibri"/>
              </a:rPr>
              <a:t>- Welche Szenarien werden für die Module C und D Beschrieben?</a:t>
            </a:r>
          </a:p>
          <a:p>
            <a:pPr marL="216000" indent="0">
              <a:lnSpc>
                <a:spcPct val="100000"/>
              </a:lnSpc>
              <a:buNone/>
            </a:pPr>
            <a:r>
              <a:rPr lang="de-DE" sz="2000" b="0" strike="noStrike" spc="-1" dirty="0">
                <a:solidFill>
                  <a:srgbClr val="000000"/>
                </a:solidFill>
                <a:latin typeface="Calibri"/>
              </a:rPr>
              <a:t>- Gibt es Annahmen für B?</a:t>
            </a:r>
          </a:p>
        </p:txBody>
      </p:sp>
      <p:sp>
        <p:nvSpPr>
          <p:cNvPr id="368" name="PlaceHolder 3"/>
          <p:cNvSpPr>
            <a:spLocks noGrp="1"/>
          </p:cNvSpPr>
          <p:nvPr>
            <p:ph type="sldNum" idx="5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A66ABCE7-B726-4317-BBC3-35A6B2272B6E}" type="slidenum">
              <a:rPr lang="de-DE" sz="1200" b="0" strike="noStrike" spc="-1">
                <a:solidFill>
                  <a:srgbClr val="000000"/>
                </a:solidFill>
                <a:latin typeface="Calibri"/>
              </a:rPr>
              <a:t>20</a:t>
            </a:fld>
            <a:endParaRPr lang="de-DE" sz="1200" b="0" strike="noStrike" spc="-1">
              <a:solidFill>
                <a:srgbClr val="000000"/>
              </a:solidFill>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PlaceHolder 1"/>
          <p:cNvSpPr>
            <a:spLocks noGrp="1" noRot="1" noChangeAspect="1"/>
          </p:cNvSpPr>
          <p:nvPr>
            <p:ph type="sldImg"/>
          </p:nvPr>
        </p:nvSpPr>
        <p:spPr>
          <a:xfrm>
            <a:off x="685800" y="1143000"/>
            <a:ext cx="5486400" cy="3086100"/>
          </a:xfrm>
          <a:prstGeom prst="rect">
            <a:avLst/>
          </a:prstGeom>
          <a:ln w="0">
            <a:noFill/>
          </a:ln>
        </p:spPr>
      </p:sp>
      <p:sp>
        <p:nvSpPr>
          <p:cNvPr id="37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In diesem Kapitel werden teilweise genauere Zahlen zu den oben genannten Punkten genannt.</a:t>
            </a:r>
          </a:p>
          <a:p>
            <a:pPr marL="216000" indent="0">
              <a:lnSpc>
                <a:spcPct val="100000"/>
              </a:lnSpc>
              <a:buNone/>
            </a:pPr>
            <a:r>
              <a:rPr lang="de-DE" sz="2000" b="0" strike="noStrike" spc="-1" dirty="0">
                <a:solidFill>
                  <a:srgbClr val="000000"/>
                </a:solidFill>
                <a:latin typeface="Calibri"/>
              </a:rPr>
              <a:t>- Transportwege</a:t>
            </a:r>
          </a:p>
          <a:p>
            <a:pPr marL="216000" indent="0">
              <a:lnSpc>
                <a:spcPct val="100000"/>
              </a:lnSpc>
              <a:buNone/>
            </a:pPr>
            <a:r>
              <a:rPr lang="de-DE" sz="2000" b="0" strike="noStrike" spc="-1" dirty="0">
                <a:solidFill>
                  <a:srgbClr val="000000"/>
                </a:solidFill>
                <a:latin typeface="Calibri"/>
              </a:rPr>
              <a:t>- Definition von Szenarien: Welche Vorrausetzungen werden benötigt, um ein Modul anwenden zu können?</a:t>
            </a:r>
          </a:p>
          <a:p>
            <a:pPr marL="216000" indent="0">
              <a:lnSpc>
                <a:spcPct val="100000"/>
              </a:lnSpc>
              <a:buNone/>
            </a:pPr>
            <a:endParaRPr lang="de-DE" sz="2000" b="0" strike="noStrike" spc="-1" dirty="0">
              <a:solidFill>
                <a:srgbClr val="000000"/>
              </a:solidFill>
              <a:latin typeface="Calibri"/>
            </a:endParaRPr>
          </a:p>
        </p:txBody>
      </p:sp>
      <p:sp>
        <p:nvSpPr>
          <p:cNvPr id="371" name="PlaceHolder 3"/>
          <p:cNvSpPr>
            <a:spLocks noGrp="1"/>
          </p:cNvSpPr>
          <p:nvPr>
            <p:ph type="sldNum" idx="55"/>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634827A6-0847-4F5E-A7D7-345F15C8049A}" type="slidenum">
              <a:rPr lang="de-DE" sz="1200" b="0" strike="noStrike" spc="-1">
                <a:solidFill>
                  <a:srgbClr val="000000"/>
                </a:solidFill>
                <a:latin typeface="Calibri"/>
              </a:rPr>
              <a:t>21</a:t>
            </a:fld>
            <a:endParaRPr lang="de-DE" sz="1200" b="0" strike="noStrike" spc="-1">
              <a:solidFill>
                <a:srgbClr val="000000"/>
              </a:solidFill>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PlaceHolder 1"/>
          <p:cNvSpPr>
            <a:spLocks noGrp="1" noRot="1" noChangeAspect="1"/>
          </p:cNvSpPr>
          <p:nvPr>
            <p:ph type="sldImg"/>
          </p:nvPr>
        </p:nvSpPr>
        <p:spPr>
          <a:xfrm>
            <a:off x="685800" y="1143000"/>
            <a:ext cx="5486400" cy="3086100"/>
          </a:xfrm>
          <a:prstGeom prst="rect">
            <a:avLst/>
          </a:prstGeom>
          <a:ln w="0">
            <a:noFill/>
          </a:ln>
        </p:spPr>
      </p:sp>
      <p:sp>
        <p:nvSpPr>
          <p:cNvPr id="373"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Im 5. Kapitel kommen die spannenden Werte bezogen auf die deklarierte Einheit</a:t>
            </a:r>
          </a:p>
          <a:p>
            <a:pPr marL="216000" indent="0">
              <a:lnSpc>
                <a:spcPct val="100000"/>
              </a:lnSpc>
              <a:buNone/>
            </a:pPr>
            <a:r>
              <a:rPr lang="de-DE" sz="2000" b="0" strike="noStrike" spc="-1" dirty="0">
                <a:solidFill>
                  <a:srgbClr val="000000"/>
                </a:solidFill>
                <a:latin typeface="Calibri"/>
              </a:rPr>
              <a:t>zum Teil weitere Angaben, die zu beachten sind.</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Angabe der Deklarierten Module. Es können verschiedene Arten von Deklarationen erstellt werden, bei denen unterschiedliche Module zusammengefasst werden.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Vier Kapitel mit Werten.</a:t>
            </a:r>
          </a:p>
        </p:txBody>
      </p:sp>
      <p:sp>
        <p:nvSpPr>
          <p:cNvPr id="374" name="PlaceHolder 3"/>
          <p:cNvSpPr>
            <a:spLocks noGrp="1"/>
          </p:cNvSpPr>
          <p:nvPr>
            <p:ph type="sldNum" idx="56"/>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9E73B029-7456-4002-BBD5-859E46ECCDA8}" type="slidenum">
              <a:rPr lang="de-DE" sz="1200" b="0" strike="noStrike" spc="-1">
                <a:solidFill>
                  <a:srgbClr val="000000"/>
                </a:solidFill>
                <a:latin typeface="Calibri"/>
              </a:rPr>
              <a:t>22</a:t>
            </a:fld>
            <a:endParaRPr lang="de-DE" sz="1200" b="0" strike="noStrike" spc="-1">
              <a:solidFill>
                <a:srgbClr val="000000"/>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noRot="1" noChangeAspect="1"/>
          </p:cNvSpPr>
          <p:nvPr>
            <p:ph type="sldImg"/>
          </p:nvPr>
        </p:nvSpPr>
        <p:spPr>
          <a:xfrm>
            <a:off x="685800" y="1143000"/>
            <a:ext cx="5486400" cy="3086100"/>
          </a:xfrm>
          <a:prstGeom prst="rect">
            <a:avLst/>
          </a:prstGeom>
          <a:ln w="0">
            <a:noFill/>
          </a:ln>
        </p:spPr>
      </p:sp>
      <p:sp>
        <p:nvSpPr>
          <p:cNvPr id="322"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Calibri"/>
            </a:endParaRPr>
          </a:p>
        </p:txBody>
      </p:sp>
      <p:sp>
        <p:nvSpPr>
          <p:cNvPr id="323" name="PlaceHolder 3"/>
          <p:cNvSpPr>
            <a:spLocks noGrp="1"/>
          </p:cNvSpPr>
          <p:nvPr>
            <p:ph type="sldNum" idx="39"/>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EF5F8CD1-3D51-48CF-AF6B-FFBF56810B6B}" type="slidenum">
              <a:rPr lang="de-DE" sz="1200" b="0" strike="noStrike" spc="-1">
                <a:solidFill>
                  <a:srgbClr val="000000"/>
                </a:solidFill>
                <a:latin typeface="Calibri"/>
              </a:rPr>
              <a:t>2</a:t>
            </a:fld>
            <a:endParaRPr lang="de-DE" sz="1200" b="0" strike="noStrike" spc="-1">
              <a:solidFill>
                <a:srgbClr val="000000"/>
              </a:solidFill>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PlaceHolder 1"/>
          <p:cNvSpPr>
            <a:spLocks noGrp="1" noRot="1" noChangeAspect="1"/>
          </p:cNvSpPr>
          <p:nvPr>
            <p:ph type="sldImg"/>
          </p:nvPr>
        </p:nvSpPr>
        <p:spPr>
          <a:xfrm>
            <a:off x="685800" y="1143000"/>
            <a:ext cx="5486400" cy="3086100"/>
          </a:xfrm>
          <a:prstGeom prst="rect">
            <a:avLst/>
          </a:prstGeom>
          <a:ln w="0">
            <a:noFill/>
          </a:ln>
        </p:spPr>
      </p:sp>
      <p:sp>
        <p:nvSpPr>
          <p:cNvPr id="376"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Im 5. Kapitel kommen die spannenden Werte bezogen auf die deklarierte Einheit</a:t>
            </a:r>
          </a:p>
          <a:p>
            <a:pPr marL="216000" indent="0">
              <a:lnSpc>
                <a:spcPct val="100000"/>
              </a:lnSpc>
              <a:buNone/>
            </a:pPr>
            <a:r>
              <a:rPr lang="de-DE" sz="2000" b="0" strike="noStrike" spc="-1" dirty="0">
                <a:solidFill>
                  <a:srgbClr val="000000"/>
                </a:solidFill>
                <a:latin typeface="Calibri"/>
              </a:rPr>
              <a:t>zum Teil weitere Angaben, die zu beachten sind.</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Angabe der Deklarierten Module. Es können verschiedene Arten von Deklarationen erstellt werden, bei denen unterschiedliche Module zusammengefasst werden.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Vier Kapitel mit Werten.</a:t>
            </a:r>
          </a:p>
        </p:txBody>
      </p:sp>
      <p:sp>
        <p:nvSpPr>
          <p:cNvPr id="377" name="PlaceHolder 3"/>
          <p:cNvSpPr>
            <a:spLocks noGrp="1"/>
          </p:cNvSpPr>
          <p:nvPr>
            <p:ph type="sldNum" idx="57"/>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86D6B0A6-28E4-4B63-8F79-35D5AEBC93EA}" type="slidenum">
              <a:rPr lang="de-DE" sz="1200" b="0" strike="noStrike" spc="-1">
                <a:solidFill>
                  <a:srgbClr val="000000"/>
                </a:solidFill>
                <a:latin typeface="Calibri"/>
              </a:rPr>
              <a:t>23</a:t>
            </a:fld>
            <a:endParaRPr lang="de-DE" sz="1200" b="0" strike="noStrike" spc="-1">
              <a:solidFill>
                <a:srgbClr val="000000"/>
              </a:solidFill>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PlaceHolder 1"/>
          <p:cNvSpPr>
            <a:spLocks noGrp="1" noRot="1" noChangeAspect="1"/>
          </p:cNvSpPr>
          <p:nvPr>
            <p:ph type="sldImg"/>
          </p:nvPr>
        </p:nvSpPr>
        <p:spPr>
          <a:xfrm>
            <a:off x="685800" y="1143000"/>
            <a:ext cx="5486400" cy="3086100"/>
          </a:xfrm>
          <a:prstGeom prst="rect">
            <a:avLst/>
          </a:prstGeom>
          <a:ln w="0">
            <a:noFill/>
          </a:ln>
        </p:spPr>
      </p:sp>
      <p:sp>
        <p:nvSpPr>
          <p:cNvPr id="379"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Im 5. Kapitel kommen die spannenden Werte bezogen auf die deklarierte Einheit</a:t>
            </a:r>
          </a:p>
          <a:p>
            <a:pPr marL="216000" indent="0">
              <a:lnSpc>
                <a:spcPct val="100000"/>
              </a:lnSpc>
              <a:buNone/>
            </a:pPr>
            <a:r>
              <a:rPr lang="de-DE" sz="2000" b="0" strike="noStrike" spc="-1" dirty="0">
                <a:solidFill>
                  <a:srgbClr val="000000"/>
                </a:solidFill>
                <a:latin typeface="Calibri"/>
              </a:rPr>
              <a:t>zum Teil weitere Angaben, die zu beachten sind.</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Angabe der Deklarierten Module. Es können verschiedene Arten von Deklarationen erstellt werden, bei denen unterschiedliche Module zusammengefasst werden.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Vier Kapitel mit Werten.</a:t>
            </a:r>
          </a:p>
        </p:txBody>
      </p:sp>
      <p:sp>
        <p:nvSpPr>
          <p:cNvPr id="380" name="PlaceHolder 3"/>
          <p:cNvSpPr>
            <a:spLocks noGrp="1"/>
          </p:cNvSpPr>
          <p:nvPr>
            <p:ph type="sldNum" idx="58"/>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8C506B5D-6F91-4BB9-B09E-5152A87B314B}" type="slidenum">
              <a:rPr lang="de-DE" sz="1200" b="0" strike="noStrike" spc="-1">
                <a:solidFill>
                  <a:srgbClr val="000000"/>
                </a:solidFill>
                <a:latin typeface="Calibri"/>
              </a:rPr>
              <a:t>24</a:t>
            </a:fld>
            <a:endParaRPr lang="de-DE" sz="1200" b="0" strike="noStrike" spc="-1">
              <a:solidFill>
                <a:srgbClr val="000000"/>
              </a:solidFill>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PlaceHolder 1"/>
          <p:cNvSpPr>
            <a:spLocks noGrp="1" noRot="1" noChangeAspect="1"/>
          </p:cNvSpPr>
          <p:nvPr>
            <p:ph type="sldImg"/>
          </p:nvPr>
        </p:nvSpPr>
        <p:spPr>
          <a:xfrm>
            <a:off x="685800" y="1143000"/>
            <a:ext cx="5486400" cy="3086100"/>
          </a:xfrm>
          <a:prstGeom prst="rect">
            <a:avLst/>
          </a:prstGeom>
          <a:ln w="0">
            <a:noFill/>
          </a:ln>
        </p:spPr>
      </p:sp>
      <p:sp>
        <p:nvSpPr>
          <p:cNvPr id="382"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Im 5. Kapitel kommen die spannenden Werte bezogen auf die deklarierte Einheit</a:t>
            </a:r>
          </a:p>
          <a:p>
            <a:pPr marL="216000" indent="0">
              <a:lnSpc>
                <a:spcPct val="100000"/>
              </a:lnSpc>
              <a:buNone/>
            </a:pPr>
            <a:r>
              <a:rPr lang="de-DE" sz="2000" b="0" strike="noStrike" spc="-1" dirty="0">
                <a:solidFill>
                  <a:srgbClr val="000000"/>
                </a:solidFill>
                <a:latin typeface="Calibri"/>
              </a:rPr>
              <a:t>zum Teil weitere Angaben, die zu beachten sind.</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Angabe der Deklarierten Module. Es können verschiedene Arten von Deklarationen erstellt werden, bei denen unterschiedliche Module zusammengefasst werden.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Vier Kapitel mit Werten.</a:t>
            </a:r>
          </a:p>
        </p:txBody>
      </p:sp>
      <p:sp>
        <p:nvSpPr>
          <p:cNvPr id="383" name="PlaceHolder 3"/>
          <p:cNvSpPr>
            <a:spLocks noGrp="1"/>
          </p:cNvSpPr>
          <p:nvPr>
            <p:ph type="sldNum" idx="59"/>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1EED4FBB-AFCF-4DD7-A3D9-FF8658F8F3DE}" type="slidenum">
              <a:rPr lang="de-DE" sz="1200" b="0" strike="noStrike" spc="-1">
                <a:solidFill>
                  <a:srgbClr val="000000"/>
                </a:solidFill>
                <a:latin typeface="Calibri"/>
              </a:rPr>
              <a:t>25</a:t>
            </a:fld>
            <a:endParaRPr lang="de-DE" sz="1200" b="0" strike="noStrike" spc="-1">
              <a:solidFill>
                <a:srgbClr val="000000"/>
              </a:solidFill>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PlaceHolder 1"/>
          <p:cNvSpPr>
            <a:spLocks noGrp="1" noRot="1" noChangeAspect="1"/>
          </p:cNvSpPr>
          <p:nvPr>
            <p:ph type="sldImg"/>
          </p:nvPr>
        </p:nvSpPr>
        <p:spPr>
          <a:xfrm>
            <a:off x="685800" y="1143000"/>
            <a:ext cx="5486400" cy="3086100"/>
          </a:xfrm>
          <a:prstGeom prst="rect">
            <a:avLst/>
          </a:prstGeom>
          <a:ln w="0">
            <a:noFill/>
          </a:ln>
        </p:spPr>
      </p:sp>
      <p:sp>
        <p:nvSpPr>
          <p:cNvPr id="385"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Im 5. Kapitel kommen die spannenden Werte bezogen auf die deklarierte Einheit</a:t>
            </a:r>
          </a:p>
          <a:p>
            <a:pPr marL="216000" indent="0">
              <a:lnSpc>
                <a:spcPct val="100000"/>
              </a:lnSpc>
              <a:buNone/>
            </a:pPr>
            <a:r>
              <a:rPr lang="de-DE" sz="2000" b="0" strike="noStrike" spc="-1" dirty="0">
                <a:solidFill>
                  <a:srgbClr val="000000"/>
                </a:solidFill>
                <a:latin typeface="Calibri"/>
              </a:rPr>
              <a:t>zum Teil weitere Angaben, die zu beachten sind.</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Angabe der Deklarierten Module. Es können verschiedene Arten von Deklarationen erstellt werden, bei denen unterschiedliche Module zusammengefasst werden.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Vier Kapitel mit Werten.</a:t>
            </a:r>
          </a:p>
        </p:txBody>
      </p:sp>
      <p:sp>
        <p:nvSpPr>
          <p:cNvPr id="386" name="PlaceHolder 3"/>
          <p:cNvSpPr>
            <a:spLocks noGrp="1"/>
          </p:cNvSpPr>
          <p:nvPr>
            <p:ph type="sldNum" idx="6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009F33E6-2DF2-4DC9-94EA-B4FC1DD02172}" type="slidenum">
              <a:rPr lang="de-DE" sz="1200" b="0" strike="noStrike" spc="-1">
                <a:solidFill>
                  <a:srgbClr val="000000"/>
                </a:solidFill>
                <a:latin typeface="Calibri"/>
              </a:rPr>
              <a:t>26</a:t>
            </a:fld>
            <a:endParaRPr lang="de-DE" sz="1200" b="0" strike="noStrike" spc="-1">
              <a:solidFill>
                <a:srgbClr val="000000"/>
              </a:solidFill>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PlaceHolder 1"/>
          <p:cNvSpPr>
            <a:spLocks noGrp="1" noRot="1" noChangeAspect="1"/>
          </p:cNvSpPr>
          <p:nvPr>
            <p:ph type="sldImg"/>
          </p:nvPr>
        </p:nvSpPr>
        <p:spPr>
          <a:xfrm>
            <a:off x="685800" y="1143000"/>
            <a:ext cx="5486400" cy="3086100"/>
          </a:xfrm>
          <a:prstGeom prst="rect">
            <a:avLst/>
          </a:prstGeom>
          <a:ln w="0">
            <a:noFill/>
          </a:ln>
        </p:spPr>
      </p:sp>
      <p:sp>
        <p:nvSpPr>
          <p:cNvPr id="38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Im 5. Kapitel kommen die spannenden Werte bezogen auf die deklarierte Einheit</a:t>
            </a:r>
          </a:p>
          <a:p>
            <a:pPr marL="216000" indent="0">
              <a:lnSpc>
                <a:spcPct val="100000"/>
              </a:lnSpc>
              <a:buNone/>
            </a:pPr>
            <a:r>
              <a:rPr lang="de-DE" sz="2000" b="0" strike="noStrike" spc="-1" dirty="0">
                <a:solidFill>
                  <a:srgbClr val="000000"/>
                </a:solidFill>
                <a:latin typeface="Calibri"/>
              </a:rPr>
              <a:t>zum Teil weitere Angaben, die zu beachten sind.</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Angabe der Deklarierten Module. Es können verschiedene Arten von Deklarationen erstellt werden, bei denen unterschiedliche Module zusammengefasst werden.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Vier Kapitel mit Werten.</a:t>
            </a:r>
          </a:p>
        </p:txBody>
      </p:sp>
      <p:sp>
        <p:nvSpPr>
          <p:cNvPr id="389" name="PlaceHolder 3"/>
          <p:cNvSpPr>
            <a:spLocks noGrp="1"/>
          </p:cNvSpPr>
          <p:nvPr>
            <p:ph type="sldNum" idx="61"/>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CA24A236-8CEA-4C08-BAB4-DB27A98CDA7F}" type="slidenum">
              <a:rPr lang="de-DE" sz="1200" b="0" strike="noStrike" spc="-1">
                <a:solidFill>
                  <a:srgbClr val="000000"/>
                </a:solidFill>
                <a:latin typeface="Calibri"/>
              </a:rPr>
              <a:t>27</a:t>
            </a:fld>
            <a:endParaRPr lang="de-DE" sz="1200" b="0" strike="noStrike" spc="-1">
              <a:solidFill>
                <a:srgbClr val="000000"/>
              </a:solidFill>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PlaceHolder 1"/>
          <p:cNvSpPr>
            <a:spLocks noGrp="1" noRot="1" noChangeAspect="1"/>
          </p:cNvSpPr>
          <p:nvPr>
            <p:ph type="sldImg"/>
          </p:nvPr>
        </p:nvSpPr>
        <p:spPr>
          <a:xfrm>
            <a:off x="685800" y="1143000"/>
            <a:ext cx="5486400" cy="3086100"/>
          </a:xfrm>
          <a:prstGeom prst="rect">
            <a:avLst/>
          </a:prstGeom>
          <a:ln w="0">
            <a:noFill/>
          </a:ln>
        </p:spPr>
      </p:sp>
      <p:sp>
        <p:nvSpPr>
          <p:cNvPr id="391"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Im 5. Kapitel kommen die spannenden Werte bezogen auf die deklarierte Einheit</a:t>
            </a:r>
          </a:p>
          <a:p>
            <a:pPr marL="216000" indent="0">
              <a:lnSpc>
                <a:spcPct val="100000"/>
              </a:lnSpc>
              <a:buNone/>
            </a:pPr>
            <a:r>
              <a:rPr lang="de-DE" sz="2000" b="0" strike="noStrike" spc="-1" dirty="0">
                <a:solidFill>
                  <a:srgbClr val="000000"/>
                </a:solidFill>
                <a:latin typeface="Calibri"/>
              </a:rPr>
              <a:t>zum Teil weitere Angaben, die zu beachten sind.</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Angabe der Deklarierten Module. Es können verschiedene Arten von Deklarationen erstellt werden, bei denen unterschiedliche Module zusammengefasst werden.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Vier Kapitel mit Werten.</a:t>
            </a:r>
          </a:p>
        </p:txBody>
      </p:sp>
      <p:sp>
        <p:nvSpPr>
          <p:cNvPr id="392" name="PlaceHolder 3"/>
          <p:cNvSpPr>
            <a:spLocks noGrp="1"/>
          </p:cNvSpPr>
          <p:nvPr>
            <p:ph type="sldNum" idx="62"/>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5B6494D9-5328-48A4-9088-1C984319B8AE}" type="slidenum">
              <a:rPr lang="de-DE" sz="1200" b="0" strike="noStrike" spc="-1">
                <a:solidFill>
                  <a:srgbClr val="000000"/>
                </a:solidFill>
                <a:latin typeface="Calibri"/>
              </a:rPr>
              <a:t>28</a:t>
            </a:fld>
            <a:endParaRPr lang="de-DE" sz="1200" b="0" strike="noStrike" spc="-1">
              <a:solidFill>
                <a:srgbClr val="000000"/>
              </a:solidFill>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PlaceHolder 1"/>
          <p:cNvSpPr>
            <a:spLocks noGrp="1" noRot="1" noChangeAspect="1"/>
          </p:cNvSpPr>
          <p:nvPr>
            <p:ph type="sldImg"/>
          </p:nvPr>
        </p:nvSpPr>
        <p:spPr>
          <a:xfrm>
            <a:off x="685800" y="1143000"/>
            <a:ext cx="5486400" cy="3086100"/>
          </a:xfrm>
          <a:prstGeom prst="rect">
            <a:avLst/>
          </a:prstGeom>
          <a:ln w="0">
            <a:noFill/>
          </a:ln>
        </p:spPr>
      </p:sp>
      <p:sp>
        <p:nvSpPr>
          <p:cNvPr id="39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Im 5. Kapitel kommen die spannenden Werte bezogen auf die deklarierte Einheit</a:t>
            </a:r>
          </a:p>
          <a:p>
            <a:pPr marL="216000" indent="0">
              <a:lnSpc>
                <a:spcPct val="100000"/>
              </a:lnSpc>
              <a:buNone/>
            </a:pPr>
            <a:r>
              <a:rPr lang="de-DE" sz="2000" b="0" strike="noStrike" spc="-1" dirty="0">
                <a:solidFill>
                  <a:srgbClr val="000000"/>
                </a:solidFill>
                <a:latin typeface="Calibri"/>
              </a:rPr>
              <a:t>zum Teil weitere Angaben, die zu beachten sind.</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Angabe der Deklarierten Module. Es können verschiedene Arten von Deklarationen erstellt werden, bei denen unterschiedliche Module zusammengefasst werden.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Vier Kapitel mit Werten.</a:t>
            </a:r>
          </a:p>
        </p:txBody>
      </p:sp>
      <p:sp>
        <p:nvSpPr>
          <p:cNvPr id="395" name="PlaceHolder 3"/>
          <p:cNvSpPr>
            <a:spLocks noGrp="1"/>
          </p:cNvSpPr>
          <p:nvPr>
            <p:ph type="sldNum" idx="63"/>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81744E84-B30E-418B-8B78-5C93C11D82A7}" type="slidenum">
              <a:rPr lang="de-DE" sz="1200" b="0" strike="noStrike" spc="-1">
                <a:solidFill>
                  <a:srgbClr val="000000"/>
                </a:solidFill>
                <a:latin typeface="Calibri"/>
              </a:rPr>
              <a:t>29</a:t>
            </a:fld>
            <a:endParaRPr lang="de-DE" sz="1200" b="0" strike="noStrike" spc="-1">
              <a:solidFill>
                <a:srgbClr val="000000"/>
              </a:solidFill>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PlaceHolder 1"/>
          <p:cNvSpPr>
            <a:spLocks noGrp="1" noRot="1" noChangeAspect="1"/>
          </p:cNvSpPr>
          <p:nvPr>
            <p:ph type="sldImg"/>
          </p:nvPr>
        </p:nvSpPr>
        <p:spPr>
          <a:xfrm>
            <a:off x="685800" y="1143000"/>
            <a:ext cx="5486400" cy="3086100"/>
          </a:xfrm>
          <a:prstGeom prst="rect">
            <a:avLst/>
          </a:prstGeom>
          <a:ln w="0">
            <a:noFill/>
          </a:ln>
        </p:spPr>
      </p:sp>
      <p:sp>
        <p:nvSpPr>
          <p:cNvPr id="39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Im 5. Kapitel kommen die spannenden Werte bezogen auf die deklarierte Einheit</a:t>
            </a:r>
          </a:p>
          <a:p>
            <a:pPr marL="216000" indent="0">
              <a:lnSpc>
                <a:spcPct val="100000"/>
              </a:lnSpc>
              <a:buNone/>
            </a:pPr>
            <a:r>
              <a:rPr lang="de-DE" sz="2000" b="0" strike="noStrike" spc="-1" dirty="0">
                <a:solidFill>
                  <a:srgbClr val="000000"/>
                </a:solidFill>
                <a:latin typeface="Calibri"/>
              </a:rPr>
              <a:t>zum Teil weitere Angaben, die zu beachten sind.</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Angabe der Deklarierten Module. Es können verschiedene Arten von Deklarationen erstellt werden, bei denen unterschiedliche Module zusammengefasst werden.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Vier Kapitel mit Werten.</a:t>
            </a:r>
          </a:p>
        </p:txBody>
      </p:sp>
      <p:sp>
        <p:nvSpPr>
          <p:cNvPr id="398" name="PlaceHolder 3"/>
          <p:cNvSpPr>
            <a:spLocks noGrp="1"/>
          </p:cNvSpPr>
          <p:nvPr>
            <p:ph type="sldNum" idx="6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610EDA93-6112-415D-8DA2-6C64AD531BA5}" type="slidenum">
              <a:rPr lang="de-DE" sz="1200" b="0" strike="noStrike" spc="-1">
                <a:solidFill>
                  <a:srgbClr val="000000"/>
                </a:solidFill>
                <a:latin typeface="Calibri"/>
              </a:rPr>
              <a:t>30</a:t>
            </a:fld>
            <a:endParaRPr lang="de-DE" sz="1200" b="0" strike="noStrike" spc="-1">
              <a:solidFill>
                <a:srgbClr val="000000"/>
              </a:solidFill>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noRot="1" noChangeAspect="1"/>
          </p:cNvSpPr>
          <p:nvPr>
            <p:ph type="sldImg"/>
          </p:nvPr>
        </p:nvSpPr>
        <p:spPr>
          <a:xfrm>
            <a:off x="685800" y="1143000"/>
            <a:ext cx="5486400" cy="3086100"/>
          </a:xfrm>
          <a:prstGeom prst="rect">
            <a:avLst/>
          </a:prstGeom>
          <a:ln w="0">
            <a:noFill/>
          </a:ln>
        </p:spPr>
      </p:sp>
      <p:sp>
        <p:nvSpPr>
          <p:cNvPr id="40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Im 5. Kapitel kommen die spannenden Werte bezogen auf die deklarierte Einheit</a:t>
            </a:r>
          </a:p>
          <a:p>
            <a:pPr marL="216000" indent="0">
              <a:lnSpc>
                <a:spcPct val="100000"/>
              </a:lnSpc>
              <a:buNone/>
            </a:pPr>
            <a:r>
              <a:rPr lang="de-DE" sz="2000" b="0" strike="noStrike" spc="-1" dirty="0">
                <a:solidFill>
                  <a:srgbClr val="000000"/>
                </a:solidFill>
                <a:latin typeface="Calibri"/>
              </a:rPr>
              <a:t>zum Teil weitere Angaben, die zu beachten sind.</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Angabe der Deklarierten Module. Es können verschiedene Arten von Deklarationen erstellt werden, bei denen unterschiedliche Module zusammengefasst werden.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Vier Kapitel mit Werten.</a:t>
            </a:r>
          </a:p>
        </p:txBody>
      </p:sp>
      <p:sp>
        <p:nvSpPr>
          <p:cNvPr id="401" name="PlaceHolder 3"/>
          <p:cNvSpPr>
            <a:spLocks noGrp="1"/>
          </p:cNvSpPr>
          <p:nvPr>
            <p:ph type="sldNum" idx="65"/>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05DC270B-C170-40D8-86F3-C12BB9FC5A5C}" type="slidenum">
              <a:rPr lang="de-DE" sz="1200" b="0" strike="noStrike" spc="-1">
                <a:solidFill>
                  <a:srgbClr val="000000"/>
                </a:solidFill>
                <a:latin typeface="Calibri"/>
              </a:rPr>
              <a:t>31</a:t>
            </a:fld>
            <a:endParaRPr lang="de-DE" sz="1200" b="0" strike="noStrike" spc="-1">
              <a:solidFill>
                <a:srgbClr val="000000"/>
              </a:solidFill>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PlaceHolder 1"/>
          <p:cNvSpPr>
            <a:spLocks noGrp="1" noRot="1" noChangeAspect="1"/>
          </p:cNvSpPr>
          <p:nvPr>
            <p:ph type="sldImg"/>
          </p:nvPr>
        </p:nvSpPr>
        <p:spPr>
          <a:xfrm>
            <a:off x="685800" y="1143000"/>
            <a:ext cx="5486400" cy="3086100"/>
          </a:xfrm>
          <a:prstGeom prst="rect">
            <a:avLst/>
          </a:prstGeom>
          <a:ln w="0">
            <a:noFill/>
          </a:ln>
        </p:spPr>
      </p:sp>
      <p:sp>
        <p:nvSpPr>
          <p:cNvPr id="403"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Im 5. Kapitel kommen die spannenden Werte bezogen auf die deklarierte Einheit</a:t>
            </a:r>
          </a:p>
          <a:p>
            <a:pPr marL="216000" indent="0">
              <a:lnSpc>
                <a:spcPct val="100000"/>
              </a:lnSpc>
              <a:buNone/>
            </a:pPr>
            <a:r>
              <a:rPr lang="de-DE" sz="2000" b="0" strike="noStrike" spc="-1" dirty="0">
                <a:solidFill>
                  <a:srgbClr val="000000"/>
                </a:solidFill>
                <a:latin typeface="Calibri"/>
              </a:rPr>
              <a:t>zum Teil weitere Angaben, die zu beachten sind.</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Angabe der Deklarierten Module. Es können verschiedene Arten von Deklarationen erstellt werden, bei denen unterschiedliche Module zusammengefasst werden.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Vier Kapitel mit Werten.</a:t>
            </a:r>
          </a:p>
        </p:txBody>
      </p:sp>
      <p:sp>
        <p:nvSpPr>
          <p:cNvPr id="404" name="PlaceHolder 3"/>
          <p:cNvSpPr>
            <a:spLocks noGrp="1"/>
          </p:cNvSpPr>
          <p:nvPr>
            <p:ph type="sldNum" idx="66"/>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F7D2724D-35D4-46EA-9048-096407E7D0C9}" type="slidenum">
              <a:rPr lang="de-DE" sz="1200" b="0" strike="noStrike" spc="-1">
                <a:solidFill>
                  <a:srgbClr val="000000"/>
                </a:solidFill>
                <a:latin typeface="Calibri"/>
              </a:rPr>
              <a:t>32</a:t>
            </a:fld>
            <a:endParaRPr lang="de-DE" sz="1200" b="0" strike="noStrike" spc="-1">
              <a:solidFill>
                <a:srgbClr val="000000"/>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PlaceHolder 1"/>
          <p:cNvSpPr>
            <a:spLocks noGrp="1" noRot="1" noChangeAspect="1"/>
          </p:cNvSpPr>
          <p:nvPr>
            <p:ph type="sldImg"/>
          </p:nvPr>
        </p:nvSpPr>
        <p:spPr>
          <a:xfrm>
            <a:off x="685800" y="1143000"/>
            <a:ext cx="5486400" cy="3086100"/>
          </a:xfrm>
          <a:prstGeom prst="rect">
            <a:avLst/>
          </a:prstGeom>
          <a:ln w="0">
            <a:noFill/>
          </a:ln>
        </p:spPr>
      </p:sp>
      <p:sp>
        <p:nvSpPr>
          <p:cNvPr id="325"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Calibri"/>
            </a:endParaRPr>
          </a:p>
        </p:txBody>
      </p:sp>
      <p:sp>
        <p:nvSpPr>
          <p:cNvPr id="326" name="PlaceHolder 3"/>
          <p:cNvSpPr>
            <a:spLocks noGrp="1"/>
          </p:cNvSpPr>
          <p:nvPr>
            <p:ph type="sldNum" idx="4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EC8C0F7F-6AE4-4FF4-8170-3ECCB412FBE9}" type="slidenum">
              <a:rPr lang="de-DE" sz="1200" b="0" strike="noStrike" spc="-1">
                <a:solidFill>
                  <a:srgbClr val="000000"/>
                </a:solidFill>
                <a:latin typeface="Calibri"/>
              </a:rPr>
              <a:t>4</a:t>
            </a:fld>
            <a:endParaRPr lang="de-DE" sz="1200" b="0" strike="noStrike" spc="-1">
              <a:solidFill>
                <a:srgbClr val="000000"/>
              </a:solidFill>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PlaceHolder 1"/>
          <p:cNvSpPr>
            <a:spLocks noGrp="1" noRot="1" noChangeAspect="1"/>
          </p:cNvSpPr>
          <p:nvPr>
            <p:ph type="sldImg"/>
          </p:nvPr>
        </p:nvSpPr>
        <p:spPr>
          <a:xfrm>
            <a:off x="685800" y="1143000"/>
            <a:ext cx="5486400" cy="3086100"/>
          </a:xfrm>
          <a:prstGeom prst="rect">
            <a:avLst/>
          </a:prstGeom>
          <a:ln w="0">
            <a:noFill/>
          </a:ln>
        </p:spPr>
      </p:sp>
      <p:sp>
        <p:nvSpPr>
          <p:cNvPr id="406"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Im 5. Kapitel kommen die spannenden Werte bezogen auf die deklarierte Einheit</a:t>
            </a:r>
          </a:p>
          <a:p>
            <a:pPr marL="216000" indent="0">
              <a:lnSpc>
                <a:spcPct val="100000"/>
              </a:lnSpc>
              <a:buNone/>
            </a:pPr>
            <a:r>
              <a:rPr lang="de-DE" sz="2000" b="0" strike="noStrike" spc="-1" dirty="0">
                <a:solidFill>
                  <a:srgbClr val="000000"/>
                </a:solidFill>
                <a:latin typeface="Calibri"/>
              </a:rPr>
              <a:t>zum Teil weitere Angaben, die zu beachten sind.</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Angabe der Deklarierten Module. Es können verschiedene Arten von Deklarationen erstellt werden, bei denen unterschiedliche Module zusammengefasst werden.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Vier Kapitel mit Werten.</a:t>
            </a:r>
          </a:p>
        </p:txBody>
      </p:sp>
      <p:sp>
        <p:nvSpPr>
          <p:cNvPr id="407" name="PlaceHolder 3"/>
          <p:cNvSpPr>
            <a:spLocks noGrp="1"/>
          </p:cNvSpPr>
          <p:nvPr>
            <p:ph type="sldNum" idx="67"/>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E36C8684-4784-4B2B-8E69-78300707DF29}" type="slidenum">
              <a:rPr lang="de-DE" sz="1200" b="0" strike="noStrike" spc="-1">
                <a:solidFill>
                  <a:srgbClr val="000000"/>
                </a:solidFill>
                <a:latin typeface="Calibri"/>
              </a:rPr>
              <a:t>33</a:t>
            </a:fld>
            <a:endParaRPr lang="de-DE" sz="1200" b="0" strike="noStrike" spc="-1">
              <a:solidFill>
                <a:srgbClr val="000000"/>
              </a:solidFill>
              <a:latin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PlaceHolder 1"/>
          <p:cNvSpPr>
            <a:spLocks noGrp="1" noRot="1" noChangeAspect="1"/>
          </p:cNvSpPr>
          <p:nvPr>
            <p:ph type="sldImg"/>
          </p:nvPr>
        </p:nvSpPr>
        <p:spPr>
          <a:xfrm>
            <a:off x="685800" y="1143000"/>
            <a:ext cx="5486400" cy="3086100"/>
          </a:xfrm>
          <a:prstGeom prst="rect">
            <a:avLst/>
          </a:prstGeom>
          <a:ln w="0">
            <a:noFill/>
          </a:ln>
        </p:spPr>
      </p:sp>
      <p:sp>
        <p:nvSpPr>
          <p:cNvPr id="409"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a:solidFill>
                  <a:srgbClr val="000000"/>
                </a:solidFill>
                <a:latin typeface="Calibri"/>
              </a:rPr>
              <a:t>Gegenüberstellung der GWP-Werte ausgewählter Baustoffe:</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Luluc: mit Aufgenommen kaum messbare Einflussgröße.</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Holz: Negative Emissionen durch Kohlenstoffspeicherung, Ausstoße durch Verbrennung (entspricht dem Speicher), Gutschrift durch Substitution fossiler Energieträger durch Verbrennung.</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Beton pro Tonne weniger Emissionen als Holz, aber ohne Stahl gerechnet und wesentlich Schwerer, wird in größerer Quantität verbaut. Gutschriften im Modul B fallen erstaunlich gering aus. Gutschrift durch ersetzten von Kies o. Sand.</a:t>
            </a:r>
          </a:p>
        </p:txBody>
      </p:sp>
      <p:sp>
        <p:nvSpPr>
          <p:cNvPr id="410" name="PlaceHolder 3"/>
          <p:cNvSpPr>
            <a:spLocks noGrp="1"/>
          </p:cNvSpPr>
          <p:nvPr>
            <p:ph type="sldNum" idx="68"/>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D4D8C1B0-98EC-40A8-8FE6-E148FA0806E8}" type="slidenum">
              <a:rPr lang="de-DE" sz="1200" b="0" strike="noStrike" spc="-1">
                <a:solidFill>
                  <a:srgbClr val="000000"/>
                </a:solidFill>
                <a:latin typeface="Calibri"/>
              </a:rPr>
              <a:t>34</a:t>
            </a:fld>
            <a:endParaRPr lang="de-DE" sz="1200" b="0" strike="noStrike" spc="-1">
              <a:solidFill>
                <a:srgbClr val="000000"/>
              </a:solidFill>
              <a:latin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PlaceHolder 1"/>
          <p:cNvSpPr>
            <a:spLocks noGrp="1" noRot="1" noChangeAspect="1"/>
          </p:cNvSpPr>
          <p:nvPr>
            <p:ph type="sldImg"/>
          </p:nvPr>
        </p:nvSpPr>
        <p:spPr>
          <a:xfrm>
            <a:off x="685800" y="1143000"/>
            <a:ext cx="5486400" cy="3086100"/>
          </a:xfrm>
          <a:prstGeom prst="rect">
            <a:avLst/>
          </a:prstGeom>
          <a:ln w="0">
            <a:noFill/>
          </a:ln>
        </p:spPr>
      </p:sp>
      <p:sp>
        <p:nvSpPr>
          <p:cNvPr id="412"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Calibri"/>
            </a:endParaRPr>
          </a:p>
        </p:txBody>
      </p:sp>
      <p:sp>
        <p:nvSpPr>
          <p:cNvPr id="413" name="PlaceHolder 3"/>
          <p:cNvSpPr>
            <a:spLocks noGrp="1"/>
          </p:cNvSpPr>
          <p:nvPr>
            <p:ph type="sldNum" idx="69"/>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61C2753D-64CB-4406-82BF-9496D132E9D2}" type="slidenum">
              <a:rPr lang="de-DE" sz="1200" b="0" strike="noStrike" spc="-1">
                <a:solidFill>
                  <a:srgbClr val="000000"/>
                </a:solidFill>
                <a:latin typeface="Calibri"/>
              </a:rPr>
              <a:t>35</a:t>
            </a:fld>
            <a:endParaRPr lang="de-DE" sz="1200" b="0" strike="noStrike" spc="-1">
              <a:solidFill>
                <a:srgbClr val="000000"/>
              </a:solidFill>
              <a:latin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PlaceHolder 1"/>
          <p:cNvSpPr>
            <a:spLocks noGrp="1" noRot="1" noChangeAspect="1"/>
          </p:cNvSpPr>
          <p:nvPr>
            <p:ph type="sldImg"/>
          </p:nvPr>
        </p:nvSpPr>
        <p:spPr>
          <a:xfrm>
            <a:off x="685800" y="1143000"/>
            <a:ext cx="5486400" cy="3086100"/>
          </a:xfrm>
          <a:prstGeom prst="rect">
            <a:avLst/>
          </a:prstGeom>
          <a:ln w="0">
            <a:noFill/>
          </a:ln>
        </p:spPr>
      </p:sp>
      <p:sp>
        <p:nvSpPr>
          <p:cNvPr id="415"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Calibri"/>
            </a:endParaRPr>
          </a:p>
        </p:txBody>
      </p:sp>
      <p:sp>
        <p:nvSpPr>
          <p:cNvPr id="416" name="PlaceHolder 3"/>
          <p:cNvSpPr>
            <a:spLocks noGrp="1"/>
          </p:cNvSpPr>
          <p:nvPr>
            <p:ph type="sldNum" idx="7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EF9E4169-95D8-4AD3-A2A1-817940B38150}" type="slidenum">
              <a:rPr lang="de-DE" sz="1200" b="0" strike="noStrike" spc="-1">
                <a:solidFill>
                  <a:srgbClr val="000000"/>
                </a:solidFill>
                <a:latin typeface="Calibri"/>
              </a:rPr>
              <a:t>36</a:t>
            </a:fld>
            <a:endParaRPr lang="de-DE" sz="1200" b="0" strike="noStrike" spc="-1">
              <a:solidFill>
                <a:srgbClr val="000000"/>
              </a:solidFill>
              <a:latin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PlaceHolder 1"/>
          <p:cNvSpPr>
            <a:spLocks noGrp="1" noRot="1" noChangeAspect="1"/>
          </p:cNvSpPr>
          <p:nvPr>
            <p:ph type="sldImg"/>
          </p:nvPr>
        </p:nvSpPr>
        <p:spPr>
          <a:xfrm>
            <a:off x="685800" y="1143000"/>
            <a:ext cx="5486400" cy="3086100"/>
          </a:xfrm>
          <a:prstGeom prst="rect">
            <a:avLst/>
          </a:prstGeom>
          <a:ln w="0">
            <a:noFill/>
          </a:ln>
        </p:spPr>
      </p:sp>
      <p:sp>
        <p:nvSpPr>
          <p:cNvPr id="41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Calibri"/>
            </a:endParaRPr>
          </a:p>
        </p:txBody>
      </p:sp>
      <p:sp>
        <p:nvSpPr>
          <p:cNvPr id="419" name="PlaceHolder 3"/>
          <p:cNvSpPr>
            <a:spLocks noGrp="1"/>
          </p:cNvSpPr>
          <p:nvPr>
            <p:ph type="sldNum" idx="71"/>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0618A579-6658-41BB-AFB5-B8201E597D38}" type="slidenum">
              <a:rPr lang="de-DE" sz="1200" b="0" strike="noStrike" spc="-1">
                <a:solidFill>
                  <a:srgbClr val="000000"/>
                </a:solidFill>
                <a:latin typeface="Calibri"/>
              </a:rPr>
              <a:t>37</a:t>
            </a:fld>
            <a:endParaRPr lang="de-DE" sz="1200" b="0" strike="noStrike" spc="-1">
              <a:solidFill>
                <a:srgbClr val="000000"/>
              </a:solidFill>
              <a:latin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PlaceHolder 1"/>
          <p:cNvSpPr>
            <a:spLocks noGrp="1" noRot="1" noChangeAspect="1"/>
          </p:cNvSpPr>
          <p:nvPr>
            <p:ph type="sldImg"/>
          </p:nvPr>
        </p:nvSpPr>
        <p:spPr>
          <a:xfrm>
            <a:off x="685800" y="1143000"/>
            <a:ext cx="5486400" cy="3086100"/>
          </a:xfrm>
          <a:prstGeom prst="rect">
            <a:avLst/>
          </a:prstGeom>
          <a:ln w="0">
            <a:noFill/>
          </a:ln>
        </p:spPr>
      </p:sp>
      <p:sp>
        <p:nvSpPr>
          <p:cNvPr id="421"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a:solidFill>
                  <a:srgbClr val="000000"/>
                </a:solidFill>
                <a:latin typeface="Calibri"/>
              </a:rPr>
              <a:t>Material-Kreislauf zur Verdeutlichung der Wiederverwendungsmöglichkeiten</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Widerverwendung auf Bauteilebene: erneuter Einsatz ganzer Elemente</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Materialebene: Recycling</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Produkt: Wiederverwendung auf Produktnormebene</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endParaRPr lang="de-DE" sz="2000" b="0" strike="noStrike" spc="-1">
              <a:solidFill>
                <a:srgbClr val="000000"/>
              </a:solidFill>
              <a:latin typeface="Calibri"/>
            </a:endParaRPr>
          </a:p>
        </p:txBody>
      </p:sp>
      <p:sp>
        <p:nvSpPr>
          <p:cNvPr id="422" name="PlaceHolder 3"/>
          <p:cNvSpPr>
            <a:spLocks noGrp="1"/>
          </p:cNvSpPr>
          <p:nvPr>
            <p:ph type="sldNum" idx="72"/>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29C98734-2DDB-4DC7-814E-5848958D6F2D}" type="slidenum">
              <a:rPr lang="de-DE" sz="1200" b="0" strike="noStrike" spc="-1">
                <a:solidFill>
                  <a:srgbClr val="000000"/>
                </a:solidFill>
                <a:latin typeface="Calibri"/>
              </a:rPr>
              <a:t>38</a:t>
            </a:fld>
            <a:endParaRPr lang="de-DE" sz="1200" b="0" strike="noStrike" spc="-1">
              <a:solidFill>
                <a:srgbClr val="000000"/>
              </a:solidFill>
              <a:latin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PlaceHolder 1"/>
          <p:cNvSpPr>
            <a:spLocks noGrp="1" noRot="1" noChangeAspect="1"/>
          </p:cNvSpPr>
          <p:nvPr>
            <p:ph type="sldImg"/>
          </p:nvPr>
        </p:nvSpPr>
        <p:spPr>
          <a:xfrm>
            <a:off x="685800" y="1143000"/>
            <a:ext cx="5486400" cy="3086100"/>
          </a:xfrm>
          <a:prstGeom prst="rect">
            <a:avLst/>
          </a:prstGeom>
          <a:ln w="0">
            <a:noFill/>
          </a:ln>
        </p:spPr>
      </p:sp>
      <p:sp>
        <p:nvSpPr>
          <p:cNvPr id="42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a:solidFill>
                  <a:srgbClr val="000000"/>
                </a:solidFill>
                <a:latin typeface="Calibri"/>
              </a:rPr>
              <a:t>Bauteile müssen genauen Anforderungen erfüllen: oft schwierig, da Anforderungen veränderlich sind. Dämmerte, Schallschutz, Brandschutz. Überprüfung ganzer Bauteile möglich. Wenn prüfverfahren festgelegt ist kann konformität überprüft werden. Irgendjemand muss die Leistungen deklarieren und dafür Gewährleistung übernehmen.</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Produkt: Inverkehrbringer ist Hersteller. Dadurch muss Inverkehrbringer für die Leistungen Haften. Die darf der Hersteller allerdings nur durch geeignete Zulassung Ausstellen. ZiE ist möglicher weg aber sehr aufwendig und teuer.</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de-DE" sz="2000" b="0" strike="noStrike" spc="-1">
                <a:solidFill>
                  <a:srgbClr val="000000"/>
                </a:solidFill>
                <a:latin typeface="Calibri"/>
              </a:rPr>
              <a:t>Material wiederverwenden ist nicht geregelt, da Produktionsprozess erneut Durchlaufen wird und geregeltes Produkt hergestellt wird.</a:t>
            </a: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endParaRPr lang="de-DE" sz="2000" b="0" strike="noStrike" spc="-1">
              <a:solidFill>
                <a:srgbClr val="000000"/>
              </a:solidFill>
              <a:latin typeface="Calibri"/>
            </a:endParaRPr>
          </a:p>
        </p:txBody>
      </p:sp>
      <p:sp>
        <p:nvSpPr>
          <p:cNvPr id="425" name="PlaceHolder 3"/>
          <p:cNvSpPr>
            <a:spLocks noGrp="1"/>
          </p:cNvSpPr>
          <p:nvPr>
            <p:ph type="sldNum" idx="73"/>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52CE8C7C-B792-45E5-80B5-D7CD13E233D6}" type="slidenum">
              <a:rPr lang="de-DE" sz="1200" b="0" strike="noStrike" spc="-1">
                <a:solidFill>
                  <a:srgbClr val="000000"/>
                </a:solidFill>
                <a:latin typeface="Calibri"/>
              </a:rPr>
              <a:t>39</a:t>
            </a:fld>
            <a:endParaRPr lang="de-DE" sz="1200" b="0" strike="noStrike" spc="-1">
              <a:solidFill>
                <a:srgbClr val="000000"/>
              </a:solidFill>
              <a:latin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PlaceHolder 1"/>
          <p:cNvSpPr>
            <a:spLocks noGrp="1" noRot="1" noChangeAspect="1"/>
          </p:cNvSpPr>
          <p:nvPr>
            <p:ph type="sldImg"/>
          </p:nvPr>
        </p:nvSpPr>
        <p:spPr>
          <a:xfrm>
            <a:off x="685800" y="1143000"/>
            <a:ext cx="5486400" cy="3086100"/>
          </a:xfrm>
          <a:prstGeom prst="rect">
            <a:avLst/>
          </a:prstGeom>
          <a:ln w="0">
            <a:noFill/>
          </a:ln>
        </p:spPr>
      </p:sp>
      <p:sp>
        <p:nvSpPr>
          <p:cNvPr id="42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WSC:</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Forschungsprojekt zur Überprüfung der Produkte auf Wiederverwendung.</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Rückbaufähigkeit ist allgemeine Vorrausetzung.</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Geeignete Dimension ebenfalls. Diese ist in der Regel nicht normativ geregelt. Allerdings werden nur Produkte sinnvoll wieder eingesetzt, wenn sie Verlege-Größen entsprechen.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Qualität: Ist normativ geregelt, kann abgeglichen werden und neu deklariert werden.</a:t>
            </a:r>
          </a:p>
        </p:txBody>
      </p:sp>
      <p:sp>
        <p:nvSpPr>
          <p:cNvPr id="428" name="PlaceHolder 3"/>
          <p:cNvSpPr>
            <a:spLocks noGrp="1"/>
          </p:cNvSpPr>
          <p:nvPr>
            <p:ph type="sldNum" idx="7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CF1D0912-53D2-4909-9B3D-C4024B5FF713}" type="slidenum">
              <a:rPr lang="de-DE" sz="1200" b="0" strike="noStrike" spc="-1">
                <a:solidFill>
                  <a:srgbClr val="000000"/>
                </a:solidFill>
                <a:latin typeface="Calibri"/>
              </a:rPr>
              <a:t>40</a:t>
            </a:fld>
            <a:endParaRPr lang="de-DE" sz="1200" b="0" strike="noStrike" spc="-1">
              <a:solidFill>
                <a:srgbClr val="000000"/>
              </a:solidFill>
              <a:latin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PlaceHolder 1"/>
          <p:cNvSpPr>
            <a:spLocks noGrp="1" noRot="1" noChangeAspect="1"/>
          </p:cNvSpPr>
          <p:nvPr>
            <p:ph type="sldImg"/>
          </p:nvPr>
        </p:nvSpPr>
        <p:spPr>
          <a:xfrm>
            <a:off x="685800" y="1143000"/>
            <a:ext cx="5486400" cy="3086100"/>
          </a:xfrm>
          <a:prstGeom prst="rect">
            <a:avLst/>
          </a:prstGeom>
          <a:ln w="0">
            <a:noFill/>
          </a:ln>
        </p:spPr>
      </p:sp>
      <p:sp>
        <p:nvSpPr>
          <p:cNvPr id="43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err="1">
                <a:solidFill>
                  <a:srgbClr val="000000"/>
                </a:solidFill>
                <a:latin typeface="Calibri"/>
              </a:rPr>
              <a:t>Besispiel</a:t>
            </a:r>
            <a:r>
              <a:rPr lang="de-DE" sz="2000" b="0" strike="noStrike" spc="-1" dirty="0">
                <a:solidFill>
                  <a:srgbClr val="000000"/>
                </a:solidFill>
                <a:latin typeface="Calibri"/>
              </a:rPr>
              <a:t> 1:</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Leitfaden des Landes Brandenburg zur Wiederverwendung von Stahlbauteilen.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Es werden notwendige Dokumente und Prüfverfahren festgelegt, damit schnell eine </a:t>
            </a:r>
            <a:r>
              <a:rPr lang="de-DE" sz="2000" b="0" strike="noStrike" spc="-1" dirty="0" err="1">
                <a:solidFill>
                  <a:srgbClr val="000000"/>
                </a:solidFill>
                <a:latin typeface="Calibri"/>
              </a:rPr>
              <a:t>ZiE</a:t>
            </a:r>
            <a:r>
              <a:rPr lang="de-DE" sz="2000" b="0" strike="noStrike" spc="-1" dirty="0">
                <a:solidFill>
                  <a:srgbClr val="000000"/>
                </a:solidFill>
                <a:latin typeface="Calibri"/>
              </a:rPr>
              <a:t> erteilt werden kann.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Dadurch entsteht Planungssicherheit für Unternehmen, um selbst schneller einschätzen zu können, ob eine Wiederverwendung wirtschaftlich ist. Und Zulassungsstelle, Oberste Bauaufsicht muss das Rad nicht neu erfinden.</a:t>
            </a:r>
          </a:p>
          <a:p>
            <a:pPr marL="216000" indent="0">
              <a:lnSpc>
                <a:spcPct val="100000"/>
              </a:lnSpc>
              <a:buNone/>
            </a:pPr>
            <a:endParaRPr lang="de-DE" sz="2000" b="0" strike="noStrike" spc="-1" dirty="0">
              <a:solidFill>
                <a:srgbClr val="000000"/>
              </a:solidFill>
              <a:latin typeface="Calibri"/>
            </a:endParaRPr>
          </a:p>
        </p:txBody>
      </p:sp>
      <p:sp>
        <p:nvSpPr>
          <p:cNvPr id="431" name="PlaceHolder 3"/>
          <p:cNvSpPr>
            <a:spLocks noGrp="1"/>
          </p:cNvSpPr>
          <p:nvPr>
            <p:ph type="sldNum" idx="75"/>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B6690473-8A9F-4EF9-822A-B8C3D5672D87}" type="slidenum">
              <a:rPr lang="de-DE" sz="1200" b="0" strike="noStrike" spc="-1">
                <a:solidFill>
                  <a:srgbClr val="000000"/>
                </a:solidFill>
                <a:latin typeface="Calibri"/>
              </a:rPr>
              <a:t>41</a:t>
            </a:fld>
            <a:endParaRPr lang="de-DE" sz="1200" b="0" strike="noStrike" spc="-1">
              <a:solidFill>
                <a:srgbClr val="000000"/>
              </a:solidFill>
              <a:latin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PlaceHolder 1"/>
          <p:cNvSpPr>
            <a:spLocks noGrp="1" noRot="1" noChangeAspect="1"/>
          </p:cNvSpPr>
          <p:nvPr>
            <p:ph type="sldImg"/>
          </p:nvPr>
        </p:nvSpPr>
        <p:spPr>
          <a:xfrm>
            <a:off x="685800" y="1143000"/>
            <a:ext cx="5486400" cy="3086100"/>
          </a:xfrm>
          <a:prstGeom prst="rect">
            <a:avLst/>
          </a:prstGeom>
          <a:ln w="0">
            <a:noFill/>
          </a:ln>
        </p:spPr>
      </p:sp>
      <p:sp>
        <p:nvSpPr>
          <p:cNvPr id="433"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Verband Holzbau Deutschland hat Infoblatt herausgegeben und darauf hingewiesen, dass gebrauchtes Holz vor einem erneuten Einsatz wieder CE-Gekennzeichnet werden muss. Dies wurde veröffentlicht in der Zeit vor ein paar Jahren als Holz Knapp war und viele Unternehmen angefragt haben, ob sie zurückgebautes Holz oder selbst zugeschnittenes Holz zum Bauen verwenden dürfen.</a:t>
            </a: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de-DE" sz="2000" b="0" strike="noStrike" spc="-1" dirty="0">
                <a:solidFill>
                  <a:srgbClr val="000000"/>
                </a:solidFill>
                <a:latin typeface="Calibri"/>
              </a:rPr>
              <a:t>Es ist möglich, Holz erneut zu Kennzeichnen, macht nur niemand.</a:t>
            </a:r>
          </a:p>
          <a:p>
            <a:pPr marL="216000" indent="0">
              <a:lnSpc>
                <a:spcPct val="100000"/>
              </a:lnSpc>
              <a:buNone/>
            </a:pPr>
            <a:endParaRPr lang="de-DE" sz="2000" b="0" strike="noStrike" spc="-1" dirty="0">
              <a:solidFill>
                <a:srgbClr val="000000"/>
              </a:solidFill>
              <a:latin typeface="Calibri"/>
            </a:endParaRPr>
          </a:p>
        </p:txBody>
      </p:sp>
      <p:sp>
        <p:nvSpPr>
          <p:cNvPr id="434" name="PlaceHolder 3"/>
          <p:cNvSpPr>
            <a:spLocks noGrp="1"/>
          </p:cNvSpPr>
          <p:nvPr>
            <p:ph type="sldNum" idx="76"/>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55F70B7E-925B-4064-9030-2507FCDC1ACD}" type="slidenum">
              <a:rPr lang="de-DE" sz="1200" b="0" strike="noStrike" spc="-1">
                <a:solidFill>
                  <a:srgbClr val="000000"/>
                </a:solidFill>
                <a:latin typeface="Calibri"/>
              </a:rPr>
              <a:t>42</a:t>
            </a:fld>
            <a:endParaRPr lang="de-DE" sz="1200" b="0" strike="noStrike" spc="-1">
              <a:solidFill>
                <a:srgbClr val="000000"/>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PlaceHolder 1"/>
          <p:cNvSpPr>
            <a:spLocks noGrp="1" noRot="1" noChangeAspect="1"/>
          </p:cNvSpPr>
          <p:nvPr>
            <p:ph type="sldImg"/>
          </p:nvPr>
        </p:nvSpPr>
        <p:spPr>
          <a:xfrm>
            <a:off x="685800" y="1143000"/>
            <a:ext cx="5486400" cy="3086100"/>
          </a:xfrm>
          <a:prstGeom prst="rect">
            <a:avLst/>
          </a:prstGeom>
          <a:ln w="0">
            <a:noFill/>
          </a:ln>
        </p:spPr>
      </p:sp>
      <p:sp>
        <p:nvSpPr>
          <p:cNvPr id="32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Calibri"/>
            </a:endParaRPr>
          </a:p>
        </p:txBody>
      </p:sp>
      <p:sp>
        <p:nvSpPr>
          <p:cNvPr id="329" name="PlaceHolder 3"/>
          <p:cNvSpPr>
            <a:spLocks noGrp="1"/>
          </p:cNvSpPr>
          <p:nvPr>
            <p:ph type="sldNum" idx="41"/>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6DEF2203-BFC6-48E7-85C3-024B6DB326C0}" type="slidenum">
              <a:rPr lang="de-DE" sz="1200" b="0" strike="noStrike" spc="-1">
                <a:solidFill>
                  <a:srgbClr val="000000"/>
                </a:solidFill>
                <a:latin typeface="Calibri"/>
              </a:rPr>
              <a:t>5</a:t>
            </a:fld>
            <a:endParaRPr lang="de-DE" sz="1200" b="0" strike="noStrike" spc="-1">
              <a:solidFill>
                <a:srgbClr val="000000"/>
              </a:solidFill>
              <a:latin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PlaceHolder 1"/>
          <p:cNvSpPr>
            <a:spLocks noGrp="1" noRot="1" noChangeAspect="1"/>
          </p:cNvSpPr>
          <p:nvPr>
            <p:ph type="sldImg"/>
          </p:nvPr>
        </p:nvSpPr>
        <p:spPr>
          <a:xfrm>
            <a:off x="685800" y="1143000"/>
            <a:ext cx="5486400" cy="3086100"/>
          </a:xfrm>
          <a:prstGeom prst="rect">
            <a:avLst/>
          </a:prstGeom>
          <a:ln w="0">
            <a:noFill/>
          </a:ln>
        </p:spPr>
      </p:sp>
      <p:sp>
        <p:nvSpPr>
          <p:cNvPr id="436"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a:solidFill>
                  <a:srgbClr val="000000"/>
                </a:solidFill>
                <a:latin typeface="Calibri"/>
              </a:rPr>
              <a:t>Änderungen Planungsseits, Ausführungsseits, Produktangebot?</a:t>
            </a:r>
          </a:p>
          <a:p>
            <a:pPr marL="216000" indent="0">
              <a:lnSpc>
                <a:spcPct val="100000"/>
              </a:lnSpc>
              <a:buNone/>
            </a:pPr>
            <a:r>
              <a:rPr lang="de-DE" sz="2000" b="0" strike="noStrike" spc="-1">
                <a:solidFill>
                  <a:srgbClr val="000000"/>
                </a:solidFill>
                <a:latin typeface="Calibri"/>
              </a:rPr>
              <a:t>Kann Handwerk Produktprüfung übernehmen? Ist das Sinnvoll?</a:t>
            </a:r>
          </a:p>
        </p:txBody>
      </p:sp>
      <p:sp>
        <p:nvSpPr>
          <p:cNvPr id="437" name="PlaceHolder 3"/>
          <p:cNvSpPr>
            <a:spLocks noGrp="1"/>
          </p:cNvSpPr>
          <p:nvPr>
            <p:ph type="sldNum" idx="77"/>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EB1AC777-FB98-4D3C-9D0E-0E63FE5A7B76}" type="slidenum">
              <a:rPr lang="de-DE" sz="1200" b="0" strike="noStrike" spc="-1">
                <a:solidFill>
                  <a:srgbClr val="000000"/>
                </a:solidFill>
                <a:latin typeface="Calibri"/>
              </a:rPr>
              <a:t>43</a:t>
            </a:fld>
            <a:endParaRPr lang="de-DE" sz="1200" b="0" strike="noStrike" spc="-1">
              <a:solidFill>
                <a:srgbClr val="000000"/>
              </a:solidFill>
              <a:latin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PlaceHolder 1"/>
          <p:cNvSpPr>
            <a:spLocks noGrp="1" noRot="1" noChangeAspect="1"/>
          </p:cNvSpPr>
          <p:nvPr>
            <p:ph type="sldImg"/>
          </p:nvPr>
        </p:nvSpPr>
        <p:spPr>
          <a:xfrm>
            <a:off x="685800" y="1143000"/>
            <a:ext cx="5486400" cy="3086100"/>
          </a:xfrm>
          <a:prstGeom prst="rect">
            <a:avLst/>
          </a:prstGeom>
          <a:ln w="0">
            <a:noFill/>
          </a:ln>
        </p:spPr>
      </p:sp>
      <p:sp>
        <p:nvSpPr>
          <p:cNvPr id="439"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a:solidFill>
                  <a:srgbClr val="000000"/>
                </a:solidFill>
                <a:latin typeface="Calibri"/>
              </a:rPr>
              <a:t>Was hat das mit ihnen gemacht?</a:t>
            </a:r>
          </a:p>
        </p:txBody>
      </p:sp>
      <p:sp>
        <p:nvSpPr>
          <p:cNvPr id="440" name="PlaceHolder 3"/>
          <p:cNvSpPr>
            <a:spLocks noGrp="1"/>
          </p:cNvSpPr>
          <p:nvPr>
            <p:ph type="sldNum" idx="78"/>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87145ABF-3F7E-4AD9-BEDB-591F6452463F}" type="slidenum">
              <a:rPr lang="de-DE" sz="1200" b="0" strike="noStrike" spc="-1">
                <a:solidFill>
                  <a:srgbClr val="000000"/>
                </a:solidFill>
                <a:latin typeface="Calibri"/>
              </a:rPr>
              <a:t>46</a:t>
            </a:fld>
            <a:endParaRPr lang="de-DE" sz="1200" b="0" strike="noStrike" spc="-1">
              <a:solidFill>
                <a:srgbClr val="000000"/>
              </a:solidFill>
              <a:latin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PlaceHolder 1"/>
          <p:cNvSpPr>
            <a:spLocks noGrp="1" noRot="1" noChangeAspect="1"/>
          </p:cNvSpPr>
          <p:nvPr>
            <p:ph type="sldImg"/>
          </p:nvPr>
        </p:nvSpPr>
        <p:spPr>
          <a:xfrm>
            <a:off x="685800" y="1143000"/>
            <a:ext cx="5486400" cy="3086100"/>
          </a:xfrm>
          <a:prstGeom prst="rect">
            <a:avLst/>
          </a:prstGeom>
          <a:ln w="0">
            <a:noFill/>
          </a:ln>
        </p:spPr>
      </p:sp>
      <p:sp>
        <p:nvSpPr>
          <p:cNvPr id="442"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GB" sz="2000" b="0" strike="noStrike" spc="-1">
                <a:solidFill>
                  <a:srgbClr val="000000"/>
                </a:solidFill>
                <a:latin typeface="Calibri"/>
              </a:rPr>
              <a:t>Asbest Lager in Nordhessen 720 Meter untererdisch. Material wird in Luftdichte Kammern eingemauert und bleibt mindestens 10.000 Jahren dort. Es ist effektiv wie Nuklearabfall.</a:t>
            </a:r>
            <a:endParaRPr lang="de-DE" sz="2000" b="0" strike="noStrike" spc="-1">
              <a:solidFill>
                <a:srgbClr val="000000"/>
              </a:solidFill>
              <a:latin typeface="Calibri"/>
            </a:endParaRPr>
          </a:p>
          <a:p>
            <a:pPr marL="216000" indent="0">
              <a:lnSpc>
                <a:spcPct val="100000"/>
              </a:lnSpc>
              <a:buNone/>
            </a:pPr>
            <a:endParaRPr lang="de-DE" sz="2000" b="0" strike="noStrike" spc="-1">
              <a:solidFill>
                <a:srgbClr val="000000"/>
              </a:solidFill>
              <a:latin typeface="Calibri"/>
            </a:endParaRPr>
          </a:p>
          <a:p>
            <a:pPr marL="216000" indent="0">
              <a:lnSpc>
                <a:spcPct val="100000"/>
              </a:lnSpc>
              <a:buNone/>
            </a:pPr>
            <a:r>
              <a:rPr lang="en-GB" sz="2000" b="0" strike="noStrike" spc="-1">
                <a:solidFill>
                  <a:srgbClr val="000000"/>
                </a:solidFill>
                <a:latin typeface="Calibri"/>
              </a:rPr>
              <a:t>https://www.tagesschau.de/inland/gesellschaft/giftmuell-deponie-hessen-100.html</a:t>
            </a:r>
            <a:endParaRPr lang="de-DE" sz="2000" b="0" strike="noStrike" spc="-1">
              <a:solidFill>
                <a:srgbClr val="000000"/>
              </a:solidFill>
              <a:latin typeface="Calibri"/>
            </a:endParaRPr>
          </a:p>
        </p:txBody>
      </p:sp>
      <p:sp>
        <p:nvSpPr>
          <p:cNvPr id="443" name="PlaceHolder 3"/>
          <p:cNvSpPr>
            <a:spLocks noGrp="1"/>
          </p:cNvSpPr>
          <p:nvPr>
            <p:ph type="sldNum" idx="79"/>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6A20CAB4-B2FF-45A7-BEB4-6D3DEE8F54CA}" type="slidenum">
              <a:rPr lang="de-DE" sz="1200" b="0" strike="noStrike" spc="-1">
                <a:solidFill>
                  <a:srgbClr val="000000"/>
                </a:solidFill>
                <a:latin typeface="Calibri"/>
              </a:rPr>
              <a:t>47</a:t>
            </a:fld>
            <a:endParaRPr lang="de-DE" sz="1200" b="0" strike="noStrike" spc="-1">
              <a:solidFill>
                <a:srgbClr val="000000"/>
              </a:solidFill>
              <a:latin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PlaceHolder 1"/>
          <p:cNvSpPr>
            <a:spLocks noGrp="1" noRot="1" noChangeAspect="1"/>
          </p:cNvSpPr>
          <p:nvPr>
            <p:ph type="sldImg"/>
          </p:nvPr>
        </p:nvSpPr>
        <p:spPr>
          <a:xfrm>
            <a:off x="685800" y="1143000"/>
            <a:ext cx="5486400" cy="3086100"/>
          </a:xfrm>
          <a:prstGeom prst="rect">
            <a:avLst/>
          </a:prstGeom>
          <a:ln w="0">
            <a:noFill/>
          </a:ln>
        </p:spPr>
      </p:sp>
      <p:sp>
        <p:nvSpPr>
          <p:cNvPr id="445"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DE" sz="2000" b="0" strike="noStrike" spc="-1" dirty="0">
                <a:solidFill>
                  <a:srgbClr val="000000"/>
                </a:solidFill>
                <a:latin typeface="Calibri"/>
              </a:rPr>
              <a:t>In Berlin kostet die Entsorgung mindestens 70€ pro m3. Über das zweifache der </a:t>
            </a:r>
            <a:r>
              <a:rPr lang="de-DE" sz="2000" b="0" strike="noStrike" spc="-1" dirty="0">
                <a:solidFill>
                  <a:srgbClr val="000000"/>
                </a:solidFill>
                <a:latin typeface="Calibri"/>
              </a:rPr>
              <a:t>N</a:t>
            </a:r>
            <a:r>
              <a:rPr lang="en-DE" sz="2000" b="0" strike="noStrike" spc="-1" dirty="0">
                <a:solidFill>
                  <a:srgbClr val="000000"/>
                </a:solidFill>
                <a:latin typeface="Calibri"/>
              </a:rPr>
              <a:t>eupreis</a:t>
            </a:r>
            <a:r>
              <a:rPr lang="de-DE" sz="2000" b="0" strike="noStrike" spc="-1" dirty="0">
                <a:solidFill>
                  <a:srgbClr val="000000"/>
                </a:solidFill>
                <a:latin typeface="Calibri"/>
              </a:rPr>
              <a:t>es</a:t>
            </a:r>
            <a:r>
              <a:rPr lang="en-DE" sz="2000" b="0" strike="noStrike" spc="-1" dirty="0">
                <a:solidFill>
                  <a:srgbClr val="000000"/>
                </a:solidFill>
                <a:latin typeface="Calibri"/>
              </a:rPr>
              <a:t>. </a:t>
            </a:r>
            <a:endParaRPr lang="de-DE" sz="2000" b="0" strike="noStrike" spc="-1" dirty="0">
              <a:solidFill>
                <a:srgbClr val="000000"/>
              </a:solidFill>
              <a:latin typeface="Calibri"/>
            </a:endParaRPr>
          </a:p>
          <a:p>
            <a:pPr marL="216000" indent="0">
              <a:lnSpc>
                <a:spcPct val="100000"/>
              </a:lnSpc>
              <a:buNone/>
            </a:pPr>
            <a:r>
              <a:rPr lang="en-GB" sz="2000" b="0" strike="noStrike" spc="-1" dirty="0">
                <a:solidFill>
                  <a:srgbClr val="000000"/>
                </a:solidFill>
                <a:latin typeface="Calibri"/>
              </a:rPr>
              <a:t>https://www.berlin-recycling.de/entsorgung/sondermuell/styropor-entsorgen/eps-entsorgen</a:t>
            </a:r>
            <a:endParaRPr lang="de-DE" sz="2000" b="0" strike="noStrike" spc="-1" dirty="0">
              <a:solidFill>
                <a:srgbClr val="000000"/>
              </a:solidFill>
              <a:latin typeface="Calibri"/>
            </a:endParaRP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en-DE" sz="2000" b="0" strike="noStrike" spc="-1" dirty="0">
                <a:solidFill>
                  <a:srgbClr val="000000"/>
                </a:solidFill>
                <a:latin typeface="Calibri"/>
              </a:rPr>
              <a:t>Es ist zur Zeit nicht möglich</a:t>
            </a:r>
            <a:r>
              <a:rPr lang="de-DE" sz="2000" b="0" strike="noStrike" spc="-1" dirty="0">
                <a:solidFill>
                  <a:srgbClr val="000000"/>
                </a:solidFill>
                <a:latin typeface="Calibri"/>
              </a:rPr>
              <a:t>,</a:t>
            </a:r>
            <a:r>
              <a:rPr lang="en-DE" sz="2000" b="0" strike="noStrike" spc="-1" dirty="0">
                <a:solidFill>
                  <a:srgbClr val="000000"/>
                </a:solidFill>
                <a:latin typeface="Calibri"/>
              </a:rPr>
              <a:t> EPS zu recyclen aufgrund die niedrige Material Qualität und </a:t>
            </a:r>
            <a:r>
              <a:rPr lang="de-DE" sz="2000" b="0" strike="noStrike" spc="-1" dirty="0">
                <a:solidFill>
                  <a:srgbClr val="000000"/>
                </a:solidFill>
                <a:latin typeface="Calibri"/>
              </a:rPr>
              <a:t>der</a:t>
            </a:r>
            <a:r>
              <a:rPr lang="en-DE" sz="2000" b="0" strike="noStrike" spc="-1" dirty="0">
                <a:solidFill>
                  <a:srgbClr val="000000"/>
                </a:solidFill>
                <a:latin typeface="Calibri"/>
              </a:rPr>
              <a:t> </a:t>
            </a:r>
            <a:r>
              <a:rPr lang="de-DE" sz="2000" b="0" strike="noStrike" spc="-1" dirty="0">
                <a:solidFill>
                  <a:srgbClr val="000000"/>
                </a:solidFill>
                <a:latin typeface="Calibri"/>
              </a:rPr>
              <a:t>c</a:t>
            </a:r>
            <a:r>
              <a:rPr lang="en-DE" sz="2000" b="0" strike="noStrike" spc="-1" dirty="0">
                <a:solidFill>
                  <a:srgbClr val="000000"/>
                </a:solidFill>
                <a:latin typeface="Calibri"/>
              </a:rPr>
              <a:t>hemische</a:t>
            </a:r>
            <a:r>
              <a:rPr lang="de-DE" sz="2000" b="0" strike="noStrike" spc="-1" dirty="0">
                <a:solidFill>
                  <a:srgbClr val="000000"/>
                </a:solidFill>
                <a:latin typeface="Calibri"/>
              </a:rPr>
              <a:t>n</a:t>
            </a:r>
            <a:r>
              <a:rPr lang="en-DE" sz="2000" b="0" strike="noStrike" spc="-1" dirty="0">
                <a:solidFill>
                  <a:srgbClr val="000000"/>
                </a:solidFill>
                <a:latin typeface="Calibri"/>
              </a:rPr>
              <a:t> (oft schädliche</a:t>
            </a:r>
            <a:r>
              <a:rPr lang="de-DE" sz="2000" b="0" strike="noStrike" spc="-1" dirty="0">
                <a:solidFill>
                  <a:srgbClr val="000000"/>
                </a:solidFill>
                <a:latin typeface="Calibri"/>
              </a:rPr>
              <a:t>n</a:t>
            </a:r>
            <a:r>
              <a:rPr lang="en-DE" sz="2000" b="0" strike="noStrike" spc="-1" dirty="0">
                <a:solidFill>
                  <a:srgbClr val="000000"/>
                </a:solidFill>
                <a:latin typeface="Calibri"/>
              </a:rPr>
              <a:t>) Bran</a:t>
            </a:r>
            <a:r>
              <a:rPr lang="de-DE" sz="2000" b="0" strike="noStrike" spc="-1" dirty="0">
                <a:solidFill>
                  <a:srgbClr val="000000"/>
                </a:solidFill>
                <a:latin typeface="Calibri"/>
              </a:rPr>
              <a:t>d</a:t>
            </a:r>
            <a:r>
              <a:rPr lang="en-DE" sz="2000" b="0" strike="noStrike" spc="-1" dirty="0">
                <a:solidFill>
                  <a:srgbClr val="000000"/>
                </a:solidFill>
                <a:latin typeface="Calibri"/>
              </a:rPr>
              <a:t>schutz</a:t>
            </a:r>
            <a:r>
              <a:rPr lang="de-DE" sz="2000" b="0" strike="noStrike" spc="-1" dirty="0">
                <a:solidFill>
                  <a:srgbClr val="000000"/>
                </a:solidFill>
                <a:latin typeface="Calibri"/>
              </a:rPr>
              <a:t>b</a:t>
            </a:r>
            <a:r>
              <a:rPr lang="en-DE" sz="2000" b="0" strike="noStrike" spc="-1" dirty="0">
                <a:solidFill>
                  <a:srgbClr val="000000"/>
                </a:solidFill>
                <a:latin typeface="Calibri"/>
              </a:rPr>
              <a:t>estandteile. In Deutschland wird EPS häufig thermisch verwertet aber nur unter extremst kontrollierte Bedingungen z.b. Filteranlagen</a:t>
            </a:r>
            <a:r>
              <a:rPr lang="de-DE" sz="2000" b="0" strike="noStrike" spc="-1" dirty="0">
                <a:solidFill>
                  <a:srgbClr val="000000"/>
                </a:solidFill>
                <a:latin typeface="Calibri"/>
              </a:rPr>
              <a:t>.</a:t>
            </a:r>
            <a:r>
              <a:rPr lang="en-DE" sz="2000" b="0" strike="noStrike" spc="-1" dirty="0">
                <a:solidFill>
                  <a:srgbClr val="000000"/>
                </a:solidFill>
                <a:latin typeface="Calibri"/>
              </a:rPr>
              <a:t> Die Kosten zeigen de</a:t>
            </a:r>
            <a:r>
              <a:rPr lang="de-DE" sz="2000" b="0" strike="noStrike" spc="-1" dirty="0">
                <a:solidFill>
                  <a:srgbClr val="000000"/>
                </a:solidFill>
                <a:latin typeface="Calibri"/>
              </a:rPr>
              <a:t>n</a:t>
            </a:r>
            <a:r>
              <a:rPr lang="en-DE" sz="2000" b="0" strike="noStrike" spc="-1" dirty="0">
                <a:solidFill>
                  <a:srgbClr val="000000"/>
                </a:solidFill>
                <a:latin typeface="Calibri"/>
              </a:rPr>
              <a:t> Aufwand.</a:t>
            </a:r>
            <a:endParaRPr lang="de-DE" sz="2000" b="0" strike="noStrike" spc="-1" dirty="0">
              <a:solidFill>
                <a:srgbClr val="000000"/>
              </a:solidFill>
              <a:latin typeface="Calibri"/>
            </a:endParaRPr>
          </a:p>
        </p:txBody>
      </p:sp>
      <p:sp>
        <p:nvSpPr>
          <p:cNvPr id="446" name="PlaceHolder 3"/>
          <p:cNvSpPr>
            <a:spLocks noGrp="1"/>
          </p:cNvSpPr>
          <p:nvPr>
            <p:ph type="sldNum" idx="8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180D8229-760A-4CFE-A573-B2A54B70AC1C}" type="slidenum">
              <a:rPr lang="de-DE" sz="1200" b="0" strike="noStrike" spc="-1">
                <a:solidFill>
                  <a:srgbClr val="000000"/>
                </a:solidFill>
                <a:latin typeface="Calibri"/>
              </a:rPr>
              <a:t>48</a:t>
            </a:fld>
            <a:endParaRPr lang="de-DE" sz="1200" b="0" strike="noStrike" spc="-1">
              <a:solidFill>
                <a:srgbClr val="000000"/>
              </a:solidFill>
              <a:latin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0" y="812800"/>
            <a:ext cx="0" cy="0"/>
          </a:xfrm>
        </p:spPr>
      </p:sp>
      <p:sp>
        <p:nvSpPr>
          <p:cNvPr id="3" name="Notizenplatzhalter 2"/>
          <p:cNvSpPr>
            <a:spLocks noGrp="1"/>
          </p:cNvSpPr>
          <p:nvPr>
            <p:ph type="body" idx="1"/>
          </p:nvPr>
        </p:nvSpPr>
        <p:spPr/>
        <p:txBody>
          <a:bodyPr/>
          <a:lstStyle/>
          <a:p>
            <a:r>
              <a:rPr lang="de-DE" dirty="0"/>
              <a:t>https://www.hornbach.de/p/steicoflex-holzfaser-daemmmatte-wls-036-1220-mm-x-575-mm-x-240-mm-abnahme-nur-palettenweise-moeglich/10597064/</a:t>
            </a:r>
          </a:p>
          <a:p>
            <a:r>
              <a:rPr lang="de-DE" dirty="0"/>
              <a:t>https://www.bauhaus.info/glaswolle/probau-glaswolle-trennwandplatte-twp1/p/13892576?search_p=true&amp;adb_search=glaswolle</a:t>
            </a:r>
            <a:r>
              <a:rPr lang="de-DE" dirty="0">
                <a:hlinkClick r:id="rId3"/>
              </a:rPr>
              <a:t>Glaswolle | Die Stadtreiniger</a:t>
            </a:r>
            <a:r>
              <a:rPr lang="de-DE" dirty="0"/>
              <a:t> Kassel, Anruf am 23.01.25</a:t>
            </a:r>
          </a:p>
          <a:p>
            <a:endParaRPr lang="de-DE" dirty="0"/>
          </a:p>
          <a:p>
            <a:pPr algn="l">
              <a:lnSpc>
                <a:spcPts val="2250"/>
              </a:lnSpc>
              <a:spcAft>
                <a:spcPts val="1800"/>
              </a:spcAft>
            </a:pPr>
            <a:r>
              <a:rPr lang="de-DE" b="0" i="0" dirty="0">
                <a:solidFill>
                  <a:srgbClr val="222222"/>
                </a:solidFill>
                <a:effectLst/>
                <a:latin typeface="Verdana" panose="020B0604030504040204" pitchFamily="34" charset="0"/>
              </a:rPr>
              <a:t>Kubikmeter = Quadratmeter * Meter</a:t>
            </a:r>
          </a:p>
          <a:p>
            <a:pPr algn="l">
              <a:lnSpc>
                <a:spcPts val="2250"/>
              </a:lnSpc>
            </a:pPr>
            <a:r>
              <a:rPr lang="de-DE" b="0" i="0" dirty="0">
                <a:solidFill>
                  <a:srgbClr val="222222"/>
                </a:solidFill>
                <a:effectLst/>
                <a:latin typeface="Verdana" panose="020B0604030504040204" pitchFamily="34" charset="0"/>
              </a:rPr>
              <a:t>1 m</a:t>
            </a:r>
            <a:r>
              <a:rPr lang="de-DE" b="0" i="0" baseline="30000" dirty="0">
                <a:solidFill>
                  <a:srgbClr val="222222"/>
                </a:solidFill>
                <a:effectLst/>
                <a:latin typeface="Verdana" panose="020B0604030504040204" pitchFamily="34" charset="0"/>
              </a:rPr>
              <a:t>3</a:t>
            </a:r>
            <a:r>
              <a:rPr lang="de-DE" b="0" i="0" dirty="0">
                <a:solidFill>
                  <a:srgbClr val="222222"/>
                </a:solidFill>
                <a:effectLst/>
                <a:latin typeface="Verdana" panose="020B0604030504040204" pitchFamily="34" charset="0"/>
              </a:rPr>
              <a:t> = 1 m</a:t>
            </a:r>
            <a:r>
              <a:rPr lang="de-DE" b="0" i="0" baseline="30000" dirty="0">
                <a:solidFill>
                  <a:srgbClr val="222222"/>
                </a:solidFill>
                <a:effectLst/>
                <a:latin typeface="Verdana" panose="020B0604030504040204" pitchFamily="34" charset="0"/>
              </a:rPr>
              <a:t>2</a:t>
            </a:r>
            <a:r>
              <a:rPr lang="de-DE" b="0" i="0" dirty="0">
                <a:solidFill>
                  <a:srgbClr val="222222"/>
                </a:solidFill>
                <a:effectLst/>
                <a:latin typeface="Verdana" panose="020B0604030504040204" pitchFamily="34" charset="0"/>
              </a:rPr>
              <a:t> * 1 m</a:t>
            </a:r>
          </a:p>
          <a:p>
            <a:pPr algn="l">
              <a:lnSpc>
                <a:spcPts val="2250"/>
              </a:lnSpc>
            </a:pPr>
            <a:endParaRPr lang="de-DE" b="0" i="0" dirty="0">
              <a:solidFill>
                <a:srgbClr val="222222"/>
              </a:solidFill>
              <a:effectLst/>
              <a:latin typeface="Verdana" panose="020B0604030504040204" pitchFamily="34" charset="0"/>
            </a:endParaRPr>
          </a:p>
          <a:p>
            <a:pPr algn="l">
              <a:lnSpc>
                <a:spcPts val="2250"/>
              </a:lnSpc>
            </a:pPr>
            <a:r>
              <a:rPr lang="de-DE" b="0" i="0" dirty="0">
                <a:solidFill>
                  <a:srgbClr val="222222"/>
                </a:solidFill>
                <a:effectLst/>
                <a:latin typeface="Verdana" panose="020B0604030504040204" pitchFamily="34" charset="0"/>
              </a:rPr>
              <a:t>Architekten beraten beim Hausbau bis zur Schlüsselübergabe. Umbau, Rückbau und Entsorgung werden im konventionellen Bauen nicht mitbedacht. Diese Posten tauchen in der Kalkulation nicht auf. Wenn die Kunden aber nach der momentan üblichen Nutzungsdauer umbauen oder abreißen, kommen diese Kosten auf sie zu. </a:t>
            </a:r>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49</a:t>
            </a:fld>
            <a:endParaRPr lang="de-DE"/>
          </a:p>
        </p:txBody>
      </p:sp>
    </p:spTree>
    <p:extLst>
      <p:ext uri="{BB962C8B-B14F-4D97-AF65-F5344CB8AC3E}">
        <p14:creationId xmlns:p14="http://schemas.microsoft.com/office/powerpoint/2010/main" val="7067369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PlaceHolder 1"/>
          <p:cNvSpPr>
            <a:spLocks noGrp="1" noRot="1" noChangeAspect="1"/>
          </p:cNvSpPr>
          <p:nvPr>
            <p:ph type="sldImg"/>
          </p:nvPr>
        </p:nvSpPr>
        <p:spPr>
          <a:xfrm>
            <a:off x="685800" y="1143000"/>
            <a:ext cx="5486400" cy="3086100"/>
          </a:xfrm>
          <a:prstGeom prst="rect">
            <a:avLst/>
          </a:prstGeom>
          <a:ln w="0">
            <a:noFill/>
          </a:ln>
        </p:spPr>
      </p:sp>
      <p:sp>
        <p:nvSpPr>
          <p:cNvPr id="44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GB" sz="2000" b="0" strike="noStrike" spc="-1" dirty="0" err="1">
                <a:solidFill>
                  <a:srgbClr val="000000"/>
                </a:solidFill>
                <a:latin typeface="Calibri"/>
              </a:rPr>
              <a:t>Naturbaustoffe</a:t>
            </a:r>
            <a:r>
              <a:rPr lang="en-GB" sz="2000" b="0" strike="noStrike" spc="-1" dirty="0">
                <a:solidFill>
                  <a:srgbClr val="000000"/>
                </a:solidFill>
                <a:latin typeface="Calibri"/>
              </a:rPr>
              <a:t> </a:t>
            </a:r>
            <a:r>
              <a:rPr lang="en-GB" sz="2000" b="0" strike="noStrike" spc="-1" dirty="0" err="1">
                <a:solidFill>
                  <a:srgbClr val="000000"/>
                </a:solidFill>
                <a:latin typeface="Calibri"/>
              </a:rPr>
              <a:t>können</a:t>
            </a:r>
            <a:r>
              <a:rPr lang="en-GB" sz="2000" b="0" strike="noStrike" spc="-1" dirty="0">
                <a:solidFill>
                  <a:srgbClr val="000000"/>
                </a:solidFill>
                <a:latin typeface="Calibri"/>
              </a:rPr>
              <a:t> </a:t>
            </a:r>
            <a:r>
              <a:rPr lang="en-GB" sz="2000" b="0" strike="noStrike" spc="-1" dirty="0" err="1">
                <a:solidFill>
                  <a:srgbClr val="000000"/>
                </a:solidFill>
                <a:latin typeface="Calibri"/>
              </a:rPr>
              <a:t>Wasserfeuchte</a:t>
            </a:r>
            <a:r>
              <a:rPr lang="en-GB" sz="2000" b="0" strike="noStrike" spc="-1" dirty="0">
                <a:solidFill>
                  <a:srgbClr val="000000"/>
                </a:solidFill>
                <a:latin typeface="Calibri"/>
              </a:rPr>
              <a:t> </a:t>
            </a:r>
            <a:r>
              <a:rPr lang="en-GB" sz="2000" b="0" strike="noStrike" spc="-1" dirty="0" err="1">
                <a:solidFill>
                  <a:srgbClr val="000000"/>
                </a:solidFill>
                <a:latin typeface="Calibri"/>
              </a:rPr>
              <a:t>speichern</a:t>
            </a:r>
            <a:r>
              <a:rPr lang="en-GB" sz="2000" b="0" strike="noStrike" spc="-1" dirty="0">
                <a:solidFill>
                  <a:srgbClr val="000000"/>
                </a:solidFill>
                <a:latin typeface="Calibri"/>
              </a:rPr>
              <a:t> und über </a:t>
            </a:r>
            <a:r>
              <a:rPr lang="en-GB" sz="2000" b="0" strike="noStrike" spc="-1" dirty="0" err="1">
                <a:solidFill>
                  <a:srgbClr val="000000"/>
                </a:solidFill>
                <a:latin typeface="Calibri"/>
              </a:rPr>
              <a:t>eine</a:t>
            </a:r>
            <a:r>
              <a:rPr lang="en-GB" sz="2000" b="0" strike="noStrike" spc="-1" dirty="0">
                <a:solidFill>
                  <a:srgbClr val="000000"/>
                </a:solidFill>
                <a:latin typeface="Calibri"/>
              </a:rPr>
              <a:t> </a:t>
            </a:r>
            <a:r>
              <a:rPr lang="en-GB" sz="2000" b="0" strike="noStrike" spc="-1" dirty="0" err="1">
                <a:solidFill>
                  <a:srgbClr val="000000"/>
                </a:solidFill>
                <a:latin typeface="Calibri"/>
              </a:rPr>
              <a:t>lange</a:t>
            </a:r>
            <a:r>
              <a:rPr lang="en-GB" sz="2000" b="0" strike="noStrike" spc="-1" dirty="0">
                <a:solidFill>
                  <a:srgbClr val="000000"/>
                </a:solidFill>
                <a:latin typeface="Calibri"/>
              </a:rPr>
              <a:t> Zeit </a:t>
            </a:r>
            <a:r>
              <a:rPr lang="en-GB" sz="2000" b="0" strike="noStrike" spc="-1" dirty="0" err="1">
                <a:solidFill>
                  <a:srgbClr val="000000"/>
                </a:solidFill>
                <a:latin typeface="Calibri"/>
              </a:rPr>
              <a:t>wieder</a:t>
            </a:r>
            <a:r>
              <a:rPr lang="en-GB" sz="2000" b="0" strike="noStrike" spc="-1" dirty="0">
                <a:solidFill>
                  <a:srgbClr val="000000"/>
                </a:solidFill>
                <a:latin typeface="Calibri"/>
              </a:rPr>
              <a:t> </a:t>
            </a:r>
            <a:r>
              <a:rPr lang="en-GB" sz="2000" b="0" strike="noStrike" spc="-1" dirty="0" err="1">
                <a:solidFill>
                  <a:srgbClr val="000000"/>
                </a:solidFill>
                <a:latin typeface="Calibri"/>
              </a:rPr>
              <a:t>freisetzen</a:t>
            </a:r>
            <a:r>
              <a:rPr lang="en-GB" sz="2000" b="0" strike="noStrike" spc="-1" dirty="0">
                <a:solidFill>
                  <a:srgbClr val="000000"/>
                </a:solidFill>
                <a:latin typeface="Calibri"/>
              </a:rPr>
              <a:t>. </a:t>
            </a:r>
            <a:r>
              <a:rPr lang="en-GB" sz="2000" b="0" strike="noStrike" spc="-1" dirty="0" err="1">
                <a:solidFill>
                  <a:srgbClr val="000000"/>
                </a:solidFill>
                <a:latin typeface="Calibri"/>
              </a:rPr>
              <a:t>Diese</a:t>
            </a:r>
            <a:r>
              <a:rPr lang="en-GB" sz="2000" b="0" strike="noStrike" spc="-1" dirty="0">
                <a:solidFill>
                  <a:srgbClr val="000000"/>
                </a:solidFill>
                <a:latin typeface="Calibri"/>
              </a:rPr>
              <a:t> </a:t>
            </a:r>
            <a:r>
              <a:rPr lang="en-GB" sz="2000" b="0" strike="noStrike" spc="-1" dirty="0" err="1">
                <a:solidFill>
                  <a:srgbClr val="000000"/>
                </a:solidFill>
                <a:latin typeface="Calibri"/>
              </a:rPr>
              <a:t>Fähigkeit</a:t>
            </a:r>
            <a:r>
              <a:rPr lang="en-GB" sz="2000" b="0" strike="noStrike" spc="-1" dirty="0">
                <a:solidFill>
                  <a:srgbClr val="000000"/>
                </a:solidFill>
                <a:latin typeface="Calibri"/>
              </a:rPr>
              <a:t> </a:t>
            </a:r>
            <a:r>
              <a:rPr lang="en-GB" sz="2000" b="0" strike="noStrike" spc="-1" dirty="0" err="1">
                <a:solidFill>
                  <a:srgbClr val="000000"/>
                </a:solidFill>
                <a:latin typeface="Calibri"/>
              </a:rPr>
              <a:t>steuert</a:t>
            </a:r>
            <a:r>
              <a:rPr lang="en-GB" sz="2000" b="0" strike="noStrike" spc="-1" dirty="0">
                <a:solidFill>
                  <a:srgbClr val="000000"/>
                </a:solidFill>
                <a:latin typeface="Calibri"/>
              </a:rPr>
              <a:t> der </a:t>
            </a:r>
            <a:r>
              <a:rPr lang="en-GB" sz="2000" b="0" strike="noStrike" spc="-1" dirty="0" err="1">
                <a:solidFill>
                  <a:srgbClr val="000000"/>
                </a:solidFill>
                <a:latin typeface="Calibri"/>
              </a:rPr>
              <a:t>Feuchte</a:t>
            </a:r>
            <a:r>
              <a:rPr lang="en-GB" sz="2000" b="0" strike="noStrike" spc="-1" dirty="0">
                <a:solidFill>
                  <a:srgbClr val="000000"/>
                </a:solidFill>
                <a:latin typeface="Calibri"/>
              </a:rPr>
              <a:t> und </a:t>
            </a:r>
            <a:r>
              <a:rPr lang="en-GB" sz="2000" b="0" strike="noStrike" spc="-1" dirty="0" err="1">
                <a:solidFill>
                  <a:srgbClr val="000000"/>
                </a:solidFill>
                <a:latin typeface="Calibri"/>
              </a:rPr>
              <a:t>Temperatur</a:t>
            </a:r>
            <a:r>
              <a:rPr lang="en-GB" sz="2000" b="0" strike="noStrike" spc="-1" dirty="0">
                <a:solidFill>
                  <a:srgbClr val="000000"/>
                </a:solidFill>
                <a:latin typeface="Calibri"/>
              </a:rPr>
              <a:t> und </a:t>
            </a:r>
            <a:r>
              <a:rPr lang="en-GB" sz="2000" b="0" strike="noStrike" spc="-1" dirty="0" err="1">
                <a:solidFill>
                  <a:srgbClr val="000000"/>
                </a:solidFill>
                <a:latin typeface="Calibri"/>
              </a:rPr>
              <a:t>erzeugt</a:t>
            </a:r>
            <a:r>
              <a:rPr lang="en-GB" sz="2000" b="0" strike="noStrike" spc="-1" dirty="0">
                <a:solidFill>
                  <a:srgbClr val="000000"/>
                </a:solidFill>
                <a:latin typeface="Calibri"/>
              </a:rPr>
              <a:t> </a:t>
            </a:r>
            <a:r>
              <a:rPr lang="en-GB" sz="2000" b="0" strike="noStrike" spc="-1" dirty="0" err="1">
                <a:solidFill>
                  <a:srgbClr val="000000"/>
                </a:solidFill>
                <a:latin typeface="Calibri"/>
              </a:rPr>
              <a:t>ein</a:t>
            </a:r>
            <a:r>
              <a:rPr lang="en-GB" sz="2000" b="0" strike="noStrike" spc="-1" dirty="0">
                <a:solidFill>
                  <a:srgbClr val="000000"/>
                </a:solidFill>
                <a:latin typeface="Calibri"/>
              </a:rPr>
              <a:t> </a:t>
            </a:r>
            <a:r>
              <a:rPr lang="en-GB" sz="2000" b="0" strike="noStrike" spc="-1" dirty="0" err="1">
                <a:solidFill>
                  <a:srgbClr val="000000"/>
                </a:solidFill>
                <a:latin typeface="Calibri"/>
              </a:rPr>
              <a:t>gesundes</a:t>
            </a:r>
            <a:r>
              <a:rPr lang="en-GB" sz="2000" b="0" strike="noStrike" spc="-1" dirty="0">
                <a:solidFill>
                  <a:srgbClr val="000000"/>
                </a:solidFill>
                <a:latin typeface="Calibri"/>
              </a:rPr>
              <a:t> </a:t>
            </a:r>
            <a:r>
              <a:rPr lang="en-GB" sz="2000" b="0" strike="noStrike" spc="-1" dirty="0" err="1">
                <a:solidFill>
                  <a:srgbClr val="000000"/>
                </a:solidFill>
                <a:latin typeface="Calibri"/>
              </a:rPr>
              <a:t>Raumklima</a:t>
            </a:r>
            <a:r>
              <a:rPr lang="en-GB" sz="2000" b="0" strike="noStrike" spc="-1" dirty="0">
                <a:solidFill>
                  <a:srgbClr val="000000"/>
                </a:solidFill>
                <a:latin typeface="Calibri"/>
              </a:rPr>
              <a:t>. </a:t>
            </a:r>
            <a:r>
              <a:rPr lang="en-GB" sz="2000" b="0" strike="noStrike" spc="-1" dirty="0" err="1">
                <a:solidFill>
                  <a:srgbClr val="000000"/>
                </a:solidFill>
                <a:latin typeface="Calibri"/>
              </a:rPr>
              <a:t>Konventionelle</a:t>
            </a:r>
            <a:r>
              <a:rPr lang="en-GB" sz="2000" b="0" strike="noStrike" spc="-1" dirty="0">
                <a:solidFill>
                  <a:srgbClr val="000000"/>
                </a:solidFill>
                <a:latin typeface="Calibri"/>
              </a:rPr>
              <a:t> </a:t>
            </a:r>
            <a:r>
              <a:rPr lang="en-GB" sz="2000" b="0" strike="noStrike" spc="-1" dirty="0" err="1">
                <a:solidFill>
                  <a:srgbClr val="000000"/>
                </a:solidFill>
                <a:latin typeface="Calibri"/>
              </a:rPr>
              <a:t>Materialien</a:t>
            </a:r>
            <a:r>
              <a:rPr lang="en-GB" sz="2000" b="0" strike="noStrike" spc="-1" dirty="0">
                <a:solidFill>
                  <a:srgbClr val="000000"/>
                </a:solidFill>
                <a:latin typeface="Calibri"/>
              </a:rPr>
              <a:t> </a:t>
            </a:r>
            <a:r>
              <a:rPr lang="en-GB" sz="2000" b="0" strike="noStrike" spc="-1" dirty="0" err="1">
                <a:solidFill>
                  <a:srgbClr val="000000"/>
                </a:solidFill>
                <a:latin typeface="Calibri"/>
              </a:rPr>
              <a:t>wie</a:t>
            </a:r>
            <a:r>
              <a:rPr lang="en-GB" sz="2000" b="0" strike="noStrike" spc="-1" dirty="0">
                <a:solidFill>
                  <a:srgbClr val="000000"/>
                </a:solidFill>
                <a:latin typeface="Calibri"/>
              </a:rPr>
              <a:t> </a:t>
            </a:r>
            <a:r>
              <a:rPr lang="en-GB" sz="2000" b="0" strike="noStrike" spc="-1" dirty="0" err="1">
                <a:solidFill>
                  <a:srgbClr val="000000"/>
                </a:solidFill>
                <a:latin typeface="Calibri"/>
              </a:rPr>
              <a:t>Gipskarton</a:t>
            </a:r>
            <a:r>
              <a:rPr lang="en-GB" sz="2000" b="0" strike="noStrike" spc="-1" dirty="0">
                <a:solidFill>
                  <a:srgbClr val="000000"/>
                </a:solidFill>
                <a:latin typeface="Calibri"/>
              </a:rPr>
              <a:t>, Beton, </a:t>
            </a:r>
            <a:r>
              <a:rPr lang="en-GB" sz="2000" b="0" strike="noStrike" spc="-1" dirty="0" err="1">
                <a:solidFill>
                  <a:srgbClr val="000000"/>
                </a:solidFill>
                <a:latin typeface="Calibri"/>
              </a:rPr>
              <a:t>Dispersionsfarbe</a:t>
            </a:r>
            <a:r>
              <a:rPr lang="en-GB" sz="2000" b="0" strike="noStrike" spc="-1" dirty="0">
                <a:solidFill>
                  <a:srgbClr val="000000"/>
                </a:solidFill>
                <a:latin typeface="Calibri"/>
              </a:rPr>
              <a:t> </a:t>
            </a:r>
            <a:r>
              <a:rPr lang="en-GB" sz="2000" b="0" strike="noStrike" spc="-1" dirty="0" err="1">
                <a:solidFill>
                  <a:srgbClr val="000000"/>
                </a:solidFill>
                <a:latin typeface="Calibri"/>
              </a:rPr>
              <a:t>können</a:t>
            </a:r>
            <a:r>
              <a:rPr lang="en-GB" sz="2000" b="0" strike="noStrike" spc="-1" dirty="0">
                <a:solidFill>
                  <a:srgbClr val="000000"/>
                </a:solidFill>
                <a:latin typeface="Calibri"/>
              </a:rPr>
              <a:t> </a:t>
            </a:r>
            <a:r>
              <a:rPr lang="en-GB" sz="2000" b="0" strike="noStrike" spc="-1" dirty="0" err="1">
                <a:solidFill>
                  <a:srgbClr val="000000"/>
                </a:solidFill>
                <a:latin typeface="Calibri"/>
              </a:rPr>
              <a:t>wesentlich</a:t>
            </a:r>
            <a:r>
              <a:rPr lang="en-GB" sz="2000" b="0" strike="noStrike" spc="-1" dirty="0">
                <a:solidFill>
                  <a:srgbClr val="000000"/>
                </a:solidFill>
                <a:latin typeface="Calibri"/>
              </a:rPr>
              <a:t> </a:t>
            </a:r>
            <a:r>
              <a:rPr lang="en-GB" sz="2000" b="0" strike="noStrike" spc="-1" dirty="0" err="1">
                <a:solidFill>
                  <a:srgbClr val="000000"/>
                </a:solidFill>
                <a:latin typeface="Calibri"/>
              </a:rPr>
              <a:t>weniger</a:t>
            </a:r>
            <a:r>
              <a:rPr lang="en-GB" sz="2000" b="0" strike="noStrike" spc="-1" dirty="0">
                <a:solidFill>
                  <a:srgbClr val="000000"/>
                </a:solidFill>
                <a:latin typeface="Calibri"/>
              </a:rPr>
              <a:t> </a:t>
            </a:r>
            <a:r>
              <a:rPr lang="en-GB" sz="2000" b="0" strike="noStrike" spc="-1" dirty="0" err="1">
                <a:solidFill>
                  <a:srgbClr val="000000"/>
                </a:solidFill>
                <a:latin typeface="Calibri"/>
              </a:rPr>
              <a:t>Feuchte</a:t>
            </a:r>
            <a:r>
              <a:rPr lang="en-GB" sz="2000" b="0" strike="noStrike" spc="-1" dirty="0">
                <a:solidFill>
                  <a:srgbClr val="000000"/>
                </a:solidFill>
                <a:latin typeface="Calibri"/>
              </a:rPr>
              <a:t> </a:t>
            </a:r>
            <a:r>
              <a:rPr lang="en-GB" sz="2000" b="0" strike="noStrike" spc="-1" dirty="0" err="1">
                <a:solidFill>
                  <a:srgbClr val="000000"/>
                </a:solidFill>
                <a:latin typeface="Calibri"/>
              </a:rPr>
              <a:t>aufnehmen</a:t>
            </a:r>
            <a:r>
              <a:rPr lang="en-GB" sz="2000" b="0" strike="noStrike" spc="-1" dirty="0">
                <a:solidFill>
                  <a:srgbClr val="000000"/>
                </a:solidFill>
                <a:latin typeface="Calibri"/>
              </a:rPr>
              <a:t> und </a:t>
            </a:r>
            <a:r>
              <a:rPr lang="en-GB" sz="2000" b="0" strike="noStrike" spc="-1" dirty="0" err="1">
                <a:solidFill>
                  <a:srgbClr val="000000"/>
                </a:solidFill>
                <a:latin typeface="Calibri"/>
              </a:rPr>
              <a:t>erzeugen</a:t>
            </a:r>
            <a:r>
              <a:rPr lang="en-GB" sz="2000" b="0" strike="noStrike" spc="-1" dirty="0">
                <a:solidFill>
                  <a:srgbClr val="000000"/>
                </a:solidFill>
                <a:latin typeface="Calibri"/>
              </a:rPr>
              <a:t> </a:t>
            </a:r>
            <a:r>
              <a:rPr lang="en-GB" sz="2000" b="0" strike="noStrike" spc="-1" dirty="0" err="1">
                <a:solidFill>
                  <a:srgbClr val="000000"/>
                </a:solidFill>
                <a:latin typeface="Calibri"/>
              </a:rPr>
              <a:t>Räume</a:t>
            </a:r>
            <a:r>
              <a:rPr lang="en-GB" sz="2000" b="0" strike="noStrike" spc="-1" dirty="0">
                <a:solidFill>
                  <a:srgbClr val="000000"/>
                </a:solidFill>
                <a:latin typeface="Calibri"/>
              </a:rPr>
              <a:t>, die </a:t>
            </a:r>
            <a:r>
              <a:rPr lang="en-GB" sz="2000" b="0" strike="noStrike" spc="-1" dirty="0" err="1">
                <a:solidFill>
                  <a:srgbClr val="000000"/>
                </a:solidFill>
                <a:latin typeface="Calibri"/>
              </a:rPr>
              <a:t>nur</a:t>
            </a:r>
            <a:r>
              <a:rPr lang="en-GB" sz="2000" b="0" strike="noStrike" spc="-1" dirty="0">
                <a:solidFill>
                  <a:srgbClr val="000000"/>
                </a:solidFill>
                <a:latin typeface="Calibri"/>
              </a:rPr>
              <a:t> über der </a:t>
            </a:r>
            <a:r>
              <a:rPr lang="en-GB" sz="2000" b="0" strike="noStrike" spc="-1" dirty="0" err="1">
                <a:solidFill>
                  <a:srgbClr val="000000"/>
                </a:solidFill>
                <a:latin typeface="Calibri"/>
              </a:rPr>
              <a:t>Einsatz</a:t>
            </a:r>
            <a:r>
              <a:rPr lang="en-GB" sz="2000" b="0" strike="noStrike" spc="-1" dirty="0">
                <a:solidFill>
                  <a:srgbClr val="000000"/>
                </a:solidFill>
                <a:latin typeface="Calibri"/>
              </a:rPr>
              <a:t> von </a:t>
            </a:r>
            <a:r>
              <a:rPr lang="en-GB" sz="2000" b="0" strike="noStrike" spc="-1" dirty="0" err="1">
                <a:solidFill>
                  <a:srgbClr val="000000"/>
                </a:solidFill>
                <a:latin typeface="Calibri"/>
              </a:rPr>
              <a:t>Gebäudetechnik</a:t>
            </a:r>
            <a:r>
              <a:rPr lang="en-GB" sz="2000" b="0" strike="noStrike" spc="-1" dirty="0">
                <a:solidFill>
                  <a:srgbClr val="000000"/>
                </a:solidFill>
                <a:latin typeface="Calibri"/>
              </a:rPr>
              <a:t>/</a:t>
            </a:r>
            <a:r>
              <a:rPr lang="en-GB" sz="2000" b="0" strike="noStrike" spc="-1" dirty="0" err="1">
                <a:solidFill>
                  <a:srgbClr val="000000"/>
                </a:solidFill>
                <a:latin typeface="Calibri"/>
              </a:rPr>
              <a:t>Klimaanlagen</a:t>
            </a:r>
            <a:r>
              <a:rPr lang="en-GB" sz="2000" b="0" strike="noStrike" spc="-1" dirty="0">
                <a:solidFill>
                  <a:srgbClr val="000000"/>
                </a:solidFill>
                <a:latin typeface="Calibri"/>
              </a:rPr>
              <a:t> </a:t>
            </a:r>
            <a:r>
              <a:rPr lang="en-GB" sz="2000" b="0" strike="noStrike" spc="-1" dirty="0" err="1">
                <a:solidFill>
                  <a:srgbClr val="000000"/>
                </a:solidFill>
                <a:latin typeface="Calibri"/>
              </a:rPr>
              <a:t>wieder</a:t>
            </a:r>
            <a:r>
              <a:rPr lang="en-GB" sz="2000" b="0" strike="noStrike" spc="-1" dirty="0">
                <a:solidFill>
                  <a:srgbClr val="000000"/>
                </a:solidFill>
                <a:latin typeface="Calibri"/>
              </a:rPr>
              <a:t> </a:t>
            </a:r>
            <a:r>
              <a:rPr lang="en-GB" sz="2000" b="0" strike="noStrike" spc="-1" dirty="0" err="1">
                <a:solidFill>
                  <a:srgbClr val="000000"/>
                </a:solidFill>
                <a:latin typeface="Calibri"/>
              </a:rPr>
              <a:t>bewohnbar</a:t>
            </a:r>
            <a:r>
              <a:rPr lang="en-GB" sz="2000" b="0" strike="noStrike" spc="-1" dirty="0">
                <a:solidFill>
                  <a:srgbClr val="000000"/>
                </a:solidFill>
                <a:latin typeface="Calibri"/>
              </a:rPr>
              <a:t> </a:t>
            </a:r>
            <a:r>
              <a:rPr lang="en-GB" sz="2000" b="0" strike="noStrike" spc="-1" dirty="0" err="1">
                <a:solidFill>
                  <a:srgbClr val="000000"/>
                </a:solidFill>
                <a:latin typeface="Calibri"/>
              </a:rPr>
              <a:t>gemacht</a:t>
            </a:r>
            <a:r>
              <a:rPr lang="en-GB" sz="2000" b="0" strike="noStrike" spc="-1" dirty="0">
                <a:solidFill>
                  <a:srgbClr val="000000"/>
                </a:solidFill>
                <a:latin typeface="Calibri"/>
              </a:rPr>
              <a:t> </a:t>
            </a:r>
            <a:r>
              <a:rPr lang="en-GB" sz="2000" b="0" strike="noStrike" spc="-1" dirty="0" err="1">
                <a:solidFill>
                  <a:srgbClr val="000000"/>
                </a:solidFill>
                <a:latin typeface="Calibri"/>
              </a:rPr>
              <a:t>werden</a:t>
            </a:r>
            <a:r>
              <a:rPr lang="en-GB" sz="2000" b="0" strike="noStrike" spc="-1" dirty="0">
                <a:solidFill>
                  <a:srgbClr val="000000"/>
                </a:solidFill>
                <a:latin typeface="Calibri"/>
              </a:rPr>
              <a:t> </a:t>
            </a:r>
            <a:r>
              <a:rPr lang="en-GB" sz="2000" b="0" strike="noStrike" spc="-1" dirty="0" err="1">
                <a:solidFill>
                  <a:srgbClr val="000000"/>
                </a:solidFill>
                <a:latin typeface="Calibri"/>
              </a:rPr>
              <a:t>können</a:t>
            </a:r>
            <a:r>
              <a:rPr lang="en-GB" sz="2000" b="0" strike="noStrike" spc="-1" dirty="0">
                <a:solidFill>
                  <a:srgbClr val="000000"/>
                </a:solidFill>
                <a:latin typeface="Calibri"/>
              </a:rPr>
              <a:t>. (das </a:t>
            </a:r>
            <a:r>
              <a:rPr lang="en-GB" sz="2000" b="0" strike="noStrike" spc="-1" dirty="0" err="1">
                <a:solidFill>
                  <a:srgbClr val="000000"/>
                </a:solidFill>
                <a:latin typeface="Calibri"/>
              </a:rPr>
              <a:t>sogennante</a:t>
            </a:r>
            <a:r>
              <a:rPr lang="en-GB" sz="2000" b="0" strike="noStrike" spc="-1" dirty="0">
                <a:solidFill>
                  <a:srgbClr val="000000"/>
                </a:solidFill>
                <a:latin typeface="Calibri"/>
              </a:rPr>
              <a:t> </a:t>
            </a:r>
            <a:r>
              <a:rPr lang="en-GB" sz="2000" b="0" strike="noStrike" spc="-1" dirty="0" err="1">
                <a:solidFill>
                  <a:srgbClr val="000000"/>
                </a:solidFill>
                <a:latin typeface="Calibri"/>
              </a:rPr>
              <a:t>Wohnen</a:t>
            </a:r>
            <a:r>
              <a:rPr lang="en-GB" sz="2000" b="0" strike="noStrike" spc="-1" dirty="0">
                <a:solidFill>
                  <a:srgbClr val="000000"/>
                </a:solidFill>
                <a:latin typeface="Calibri"/>
              </a:rPr>
              <a:t> in </a:t>
            </a:r>
            <a:r>
              <a:rPr lang="en-GB" sz="2000" b="0" strike="noStrike" spc="-1" dirty="0" err="1">
                <a:solidFill>
                  <a:srgbClr val="000000"/>
                </a:solidFill>
                <a:latin typeface="Calibri"/>
              </a:rPr>
              <a:t>eine</a:t>
            </a:r>
            <a:r>
              <a:rPr lang="en-GB" sz="2000" b="0" strike="noStrike" spc="-1" dirty="0">
                <a:solidFill>
                  <a:srgbClr val="000000"/>
                </a:solidFill>
                <a:latin typeface="Calibri"/>
              </a:rPr>
              <a:t> </a:t>
            </a:r>
            <a:r>
              <a:rPr lang="en-GB" sz="2000" b="0" strike="noStrike" spc="-1" dirty="0" err="1">
                <a:solidFill>
                  <a:srgbClr val="000000"/>
                </a:solidFill>
                <a:latin typeface="Calibri"/>
              </a:rPr>
              <a:t>Platiktüte</a:t>
            </a:r>
            <a:r>
              <a:rPr lang="en-GB" sz="2000" b="0" strike="noStrike" spc="-1" dirty="0">
                <a:solidFill>
                  <a:srgbClr val="000000"/>
                </a:solidFill>
                <a:latin typeface="Calibri"/>
              </a:rPr>
              <a:t> </a:t>
            </a:r>
            <a:r>
              <a:rPr lang="en-GB" sz="2000" b="0" strike="noStrike" spc="-1" dirty="0" err="1">
                <a:solidFill>
                  <a:srgbClr val="000000"/>
                </a:solidFill>
                <a:latin typeface="Calibri"/>
              </a:rPr>
              <a:t>Phenomen</a:t>
            </a:r>
            <a:r>
              <a:rPr lang="en-GB" sz="2000" b="0" strike="noStrike" spc="-1" dirty="0">
                <a:solidFill>
                  <a:srgbClr val="000000"/>
                </a:solidFill>
                <a:latin typeface="Calibri"/>
              </a:rPr>
              <a:t>). </a:t>
            </a:r>
            <a:r>
              <a:rPr lang="en-GB" sz="2000" b="0" strike="noStrike" spc="-1" dirty="0" err="1">
                <a:solidFill>
                  <a:srgbClr val="000000"/>
                </a:solidFill>
                <a:latin typeface="Calibri"/>
              </a:rPr>
              <a:t>Großen</a:t>
            </a:r>
            <a:r>
              <a:rPr lang="en-GB" sz="2000" b="0" strike="noStrike" spc="-1" dirty="0">
                <a:solidFill>
                  <a:srgbClr val="000000"/>
                </a:solidFill>
                <a:latin typeface="Calibri"/>
              </a:rPr>
              <a:t> </a:t>
            </a:r>
            <a:r>
              <a:rPr lang="en-GB" sz="2000" b="0" strike="noStrike" spc="-1" dirty="0" err="1">
                <a:solidFill>
                  <a:srgbClr val="000000"/>
                </a:solidFill>
                <a:latin typeface="Calibri"/>
              </a:rPr>
              <a:t>Glasflächen</a:t>
            </a:r>
            <a:r>
              <a:rPr lang="en-GB" sz="2000" b="0" strike="noStrike" spc="-1" dirty="0">
                <a:solidFill>
                  <a:srgbClr val="000000"/>
                </a:solidFill>
                <a:latin typeface="Calibri"/>
              </a:rPr>
              <a:t> </a:t>
            </a:r>
            <a:r>
              <a:rPr lang="en-GB" sz="2000" b="0" strike="noStrike" spc="-1" dirty="0" err="1">
                <a:solidFill>
                  <a:srgbClr val="000000"/>
                </a:solidFill>
                <a:latin typeface="Calibri"/>
              </a:rPr>
              <a:t>z.b.</a:t>
            </a:r>
            <a:r>
              <a:rPr lang="en-GB" sz="2000" b="0" strike="noStrike" spc="-1" dirty="0">
                <a:solidFill>
                  <a:srgbClr val="000000"/>
                </a:solidFill>
                <a:latin typeface="Calibri"/>
              </a:rPr>
              <a:t> </a:t>
            </a:r>
            <a:r>
              <a:rPr lang="en-GB" sz="2000" b="0" strike="noStrike" spc="-1" dirty="0" err="1">
                <a:solidFill>
                  <a:srgbClr val="000000"/>
                </a:solidFill>
                <a:latin typeface="Calibri"/>
              </a:rPr>
              <a:t>Hochaus</a:t>
            </a:r>
            <a:r>
              <a:rPr lang="en-GB" sz="2000" b="0" strike="noStrike" spc="-1" dirty="0">
                <a:solidFill>
                  <a:srgbClr val="000000"/>
                </a:solidFill>
                <a:latin typeface="Calibri"/>
              </a:rPr>
              <a:t> </a:t>
            </a:r>
            <a:r>
              <a:rPr lang="en-GB" sz="2000" b="0" strike="noStrike" spc="-1" dirty="0" err="1">
                <a:solidFill>
                  <a:srgbClr val="000000"/>
                </a:solidFill>
                <a:latin typeface="Calibri"/>
              </a:rPr>
              <a:t>tragen</a:t>
            </a:r>
            <a:r>
              <a:rPr lang="en-GB" sz="2000" b="0" strike="noStrike" spc="-1" dirty="0">
                <a:solidFill>
                  <a:srgbClr val="000000"/>
                </a:solidFill>
                <a:latin typeface="Calibri"/>
              </a:rPr>
              <a:t> </a:t>
            </a:r>
            <a:r>
              <a:rPr lang="en-GB" sz="2000" b="0" strike="noStrike" spc="-1" dirty="0" err="1">
                <a:solidFill>
                  <a:srgbClr val="000000"/>
                </a:solidFill>
                <a:latin typeface="Calibri"/>
              </a:rPr>
              <a:t>auch</a:t>
            </a:r>
            <a:r>
              <a:rPr lang="en-GB" sz="2000" b="0" strike="noStrike" spc="-1" dirty="0">
                <a:solidFill>
                  <a:srgbClr val="000000"/>
                </a:solidFill>
                <a:latin typeface="Calibri"/>
              </a:rPr>
              <a:t> </a:t>
            </a:r>
            <a:r>
              <a:rPr lang="en-GB" sz="2000" b="0" strike="noStrike" spc="-1" dirty="0" err="1">
                <a:solidFill>
                  <a:srgbClr val="000000"/>
                </a:solidFill>
                <a:latin typeface="Calibri"/>
              </a:rPr>
              <a:t>wesentlich</a:t>
            </a:r>
            <a:r>
              <a:rPr lang="en-GB" sz="2000" b="0" strike="noStrike" spc="-1" dirty="0">
                <a:solidFill>
                  <a:srgbClr val="000000"/>
                </a:solidFill>
                <a:latin typeface="Calibri"/>
              </a:rPr>
              <a:t> </a:t>
            </a:r>
            <a:r>
              <a:rPr lang="en-GB" sz="2000" b="0" strike="noStrike" spc="-1" dirty="0" err="1">
                <a:solidFill>
                  <a:srgbClr val="000000"/>
                </a:solidFill>
                <a:latin typeface="Calibri"/>
              </a:rPr>
              <a:t>zu</a:t>
            </a:r>
            <a:r>
              <a:rPr lang="en-GB" sz="2000" b="0" strike="noStrike" spc="-1" dirty="0">
                <a:solidFill>
                  <a:srgbClr val="000000"/>
                </a:solidFill>
                <a:latin typeface="Calibri"/>
              </a:rPr>
              <a:t> </a:t>
            </a:r>
            <a:r>
              <a:rPr lang="en-GB" sz="2000" b="0" strike="noStrike" spc="-1" dirty="0" err="1">
                <a:solidFill>
                  <a:srgbClr val="000000"/>
                </a:solidFill>
                <a:latin typeface="Calibri"/>
              </a:rPr>
              <a:t>diesem</a:t>
            </a:r>
            <a:r>
              <a:rPr lang="en-GB" sz="2000" b="0" strike="noStrike" spc="-1" dirty="0">
                <a:solidFill>
                  <a:srgbClr val="000000"/>
                </a:solidFill>
                <a:latin typeface="Calibri"/>
              </a:rPr>
              <a:t> </a:t>
            </a:r>
            <a:r>
              <a:rPr lang="en-GB" sz="2000" b="0" strike="noStrike" spc="-1" dirty="0" err="1">
                <a:solidFill>
                  <a:srgbClr val="000000"/>
                </a:solidFill>
                <a:latin typeface="Calibri"/>
              </a:rPr>
              <a:t>Effekt</a:t>
            </a:r>
            <a:r>
              <a:rPr lang="en-GB" sz="2000" b="0" strike="noStrike" spc="-1" dirty="0">
                <a:solidFill>
                  <a:srgbClr val="000000"/>
                </a:solidFill>
                <a:latin typeface="Calibri"/>
              </a:rPr>
              <a:t> </a:t>
            </a:r>
            <a:r>
              <a:rPr lang="en-GB" sz="2000" b="0" strike="noStrike" spc="-1" dirty="0" err="1">
                <a:solidFill>
                  <a:srgbClr val="000000"/>
                </a:solidFill>
                <a:latin typeface="Calibri"/>
              </a:rPr>
              <a:t>bei</a:t>
            </a:r>
            <a:r>
              <a:rPr lang="en-GB" sz="2000" b="0" strike="noStrike" spc="-1" dirty="0">
                <a:solidFill>
                  <a:srgbClr val="000000"/>
                </a:solidFill>
                <a:latin typeface="Calibri"/>
              </a:rPr>
              <a:t>. </a:t>
            </a:r>
            <a:endParaRPr lang="de-DE" sz="2000" b="0" strike="noStrike" spc="-1" dirty="0">
              <a:solidFill>
                <a:srgbClr val="000000"/>
              </a:solidFill>
              <a:latin typeface="Calibri"/>
            </a:endParaRP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en-GB" sz="2000" b="0" strike="noStrike" spc="-1" dirty="0">
                <a:solidFill>
                  <a:srgbClr val="000000"/>
                </a:solidFill>
                <a:latin typeface="Calibri"/>
              </a:rPr>
              <a:t>https://www.baunetzwissen.de/gebaeudetechnik/fachwissen/planungsgrundlagen/kenngroessen-der-behaglichkeit-160152</a:t>
            </a:r>
            <a:endParaRPr lang="de-DE" sz="2000" b="0" strike="noStrike" spc="-1" dirty="0">
              <a:solidFill>
                <a:srgbClr val="000000"/>
              </a:solidFill>
              <a:latin typeface="Calibri"/>
            </a:endParaRPr>
          </a:p>
          <a:p>
            <a:pPr marL="216000" indent="0">
              <a:lnSpc>
                <a:spcPct val="100000"/>
              </a:lnSpc>
              <a:buNone/>
            </a:pPr>
            <a:endParaRPr lang="de-DE" sz="2000" b="0" strike="noStrike" spc="-1" dirty="0">
              <a:solidFill>
                <a:srgbClr val="000000"/>
              </a:solidFill>
              <a:latin typeface="Calibri"/>
            </a:endParaRPr>
          </a:p>
        </p:txBody>
      </p:sp>
      <p:sp>
        <p:nvSpPr>
          <p:cNvPr id="449" name="PlaceHolder 3"/>
          <p:cNvSpPr>
            <a:spLocks noGrp="1"/>
          </p:cNvSpPr>
          <p:nvPr>
            <p:ph type="sldNum" idx="81"/>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25B16480-039B-421B-A476-6CCBFF1FA972}" type="slidenum">
              <a:rPr lang="de-DE" sz="1200" b="0" strike="noStrike" spc="-1">
                <a:solidFill>
                  <a:srgbClr val="000000"/>
                </a:solidFill>
                <a:latin typeface="Calibri"/>
              </a:rPr>
              <a:t>50</a:t>
            </a:fld>
            <a:endParaRPr lang="de-DE" sz="1200" b="0" strike="noStrike" spc="-1">
              <a:solidFill>
                <a:srgbClr val="000000"/>
              </a:solidFill>
              <a:latin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685800" y="1143000"/>
            <a:ext cx="5486400" cy="3086100"/>
          </a:xfrm>
          <a:prstGeom prst="rect">
            <a:avLst/>
          </a:prstGeom>
          <a:ln w="0">
            <a:noFill/>
          </a:ln>
        </p:spPr>
      </p:sp>
      <p:sp>
        <p:nvSpPr>
          <p:cNvPr id="451"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de-DE" sz="2000" b="0" strike="noStrike" spc="-1" dirty="0">
                <a:solidFill>
                  <a:srgbClr val="000000"/>
                </a:solidFill>
                <a:latin typeface="Calibri"/>
              </a:rPr>
              <a:t>Wir bauen als ob es keine Morgen gäbe. Wer bezahlt diese Kosten?</a:t>
            </a:r>
          </a:p>
        </p:txBody>
      </p:sp>
      <p:sp>
        <p:nvSpPr>
          <p:cNvPr id="452" name="PlaceHolder 3"/>
          <p:cNvSpPr>
            <a:spLocks noGrp="1"/>
          </p:cNvSpPr>
          <p:nvPr>
            <p:ph type="sldNum" idx="82"/>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AB911049-4BC4-46D7-A0E3-AE345D7E7681}" type="slidenum">
              <a:rPr lang="de-DE" sz="1200" b="0" strike="noStrike" spc="-1">
                <a:solidFill>
                  <a:srgbClr val="000000"/>
                </a:solidFill>
                <a:latin typeface="Calibri"/>
              </a:rPr>
              <a:t>51</a:t>
            </a:fld>
            <a:endParaRPr lang="de-DE" sz="1200" b="0" strike="noStrike" spc="-1">
              <a:solidFill>
                <a:srgbClr val="000000"/>
              </a:solidFill>
              <a:latin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PlaceHolder 1"/>
          <p:cNvSpPr>
            <a:spLocks noGrp="1" noRot="1" noChangeAspect="1"/>
          </p:cNvSpPr>
          <p:nvPr>
            <p:ph type="sldImg"/>
          </p:nvPr>
        </p:nvSpPr>
        <p:spPr>
          <a:xfrm>
            <a:off x="685800" y="1143000"/>
            <a:ext cx="5486400" cy="3086100"/>
          </a:xfrm>
          <a:prstGeom prst="rect">
            <a:avLst/>
          </a:prstGeom>
          <a:ln w="0">
            <a:noFill/>
          </a:ln>
        </p:spPr>
      </p:sp>
      <p:sp>
        <p:nvSpPr>
          <p:cNvPr id="45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Calibri"/>
            </a:endParaRPr>
          </a:p>
        </p:txBody>
      </p:sp>
      <p:sp>
        <p:nvSpPr>
          <p:cNvPr id="455" name="PlaceHolder 3"/>
          <p:cNvSpPr>
            <a:spLocks noGrp="1"/>
          </p:cNvSpPr>
          <p:nvPr>
            <p:ph type="sldNum" idx="83"/>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7FBEA6C0-8B0C-41E5-A167-DA956AB0A22B}" type="slidenum">
              <a:rPr lang="de-DE" sz="1200" b="0" strike="noStrike" spc="-1">
                <a:solidFill>
                  <a:srgbClr val="000000"/>
                </a:solidFill>
                <a:latin typeface="Calibri"/>
              </a:rPr>
              <a:t>52</a:t>
            </a:fld>
            <a:endParaRPr lang="de-DE" sz="1200" b="0" strike="noStrike" spc="-1">
              <a:solidFill>
                <a:srgbClr val="000000"/>
              </a:solidFill>
              <a:latin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noRot="1" noChangeAspect="1"/>
          </p:cNvSpPr>
          <p:nvPr>
            <p:ph type="sldImg"/>
          </p:nvPr>
        </p:nvSpPr>
        <p:spPr>
          <a:xfrm>
            <a:off x="685800" y="1143000"/>
            <a:ext cx="5486400" cy="3086100"/>
          </a:xfrm>
          <a:prstGeom prst="rect">
            <a:avLst/>
          </a:prstGeom>
          <a:ln w="0">
            <a:noFill/>
          </a:ln>
        </p:spPr>
      </p:sp>
      <p:sp>
        <p:nvSpPr>
          <p:cNvPr id="45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Calibri"/>
            </a:endParaRPr>
          </a:p>
        </p:txBody>
      </p:sp>
      <p:sp>
        <p:nvSpPr>
          <p:cNvPr id="458" name="PlaceHolder 3"/>
          <p:cNvSpPr>
            <a:spLocks noGrp="1"/>
          </p:cNvSpPr>
          <p:nvPr>
            <p:ph type="sldNum" idx="8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6425E203-FE22-4A06-8D54-DB42444D53C8}" type="slidenum">
              <a:rPr lang="de-DE" sz="1200" b="0" strike="noStrike" spc="-1">
                <a:solidFill>
                  <a:srgbClr val="000000"/>
                </a:solidFill>
                <a:latin typeface="Calibri"/>
              </a:rPr>
              <a:t>55</a:t>
            </a:fld>
            <a:endParaRPr lang="de-DE" sz="1200" b="0" strike="noStrike" spc="-1">
              <a:solidFill>
                <a:srgbClr val="000000"/>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PlaceHolder 1"/>
          <p:cNvSpPr>
            <a:spLocks noGrp="1" noRot="1" noChangeAspect="1"/>
          </p:cNvSpPr>
          <p:nvPr>
            <p:ph type="sldImg"/>
          </p:nvPr>
        </p:nvSpPr>
        <p:spPr>
          <a:xfrm>
            <a:off x="685800" y="1143000"/>
            <a:ext cx="5486400" cy="3086100"/>
          </a:xfrm>
          <a:prstGeom prst="rect">
            <a:avLst/>
          </a:prstGeom>
          <a:ln w="0">
            <a:noFill/>
          </a:ln>
        </p:spPr>
      </p:sp>
      <p:sp>
        <p:nvSpPr>
          <p:cNvPr id="331"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DE" sz="2000" b="0" strike="noStrike" spc="-1">
                <a:solidFill>
                  <a:srgbClr val="000000"/>
                </a:solidFill>
                <a:latin typeface="Calibri"/>
              </a:rPr>
              <a:t>(keine Statistik Seminar)</a:t>
            </a:r>
            <a:endParaRPr lang="de-DE" sz="2000" b="0" strike="noStrike" spc="-1">
              <a:solidFill>
                <a:srgbClr val="000000"/>
              </a:solidFill>
              <a:latin typeface="Calibri"/>
            </a:endParaRPr>
          </a:p>
        </p:txBody>
      </p:sp>
      <p:sp>
        <p:nvSpPr>
          <p:cNvPr id="332" name="PlaceHolder 3"/>
          <p:cNvSpPr>
            <a:spLocks noGrp="1"/>
          </p:cNvSpPr>
          <p:nvPr>
            <p:ph type="sldNum" idx="42"/>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42EDB692-7240-4858-A20F-C7E12E23036E}" type="slidenum">
              <a:rPr lang="de-DE" sz="1200" b="0" strike="noStrike" spc="-1">
                <a:solidFill>
                  <a:srgbClr val="000000"/>
                </a:solidFill>
                <a:latin typeface="Calibri"/>
              </a:rPr>
              <a:t>6</a:t>
            </a:fld>
            <a:endParaRPr lang="de-DE" sz="1200" b="0" strike="noStrike" spc="-1">
              <a:solidFill>
                <a:srgbClr val="000000"/>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PlaceHolder 1"/>
          <p:cNvSpPr>
            <a:spLocks noGrp="1" noRot="1" noChangeAspect="1"/>
          </p:cNvSpPr>
          <p:nvPr>
            <p:ph type="sldImg"/>
          </p:nvPr>
        </p:nvSpPr>
        <p:spPr>
          <a:xfrm>
            <a:off x="685800" y="1143000"/>
            <a:ext cx="5486400" cy="3086100"/>
          </a:xfrm>
          <a:prstGeom prst="rect">
            <a:avLst/>
          </a:prstGeom>
          <a:ln w="0">
            <a:noFill/>
          </a:ln>
        </p:spPr>
      </p:sp>
      <p:sp>
        <p:nvSpPr>
          <p:cNvPr id="33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DE" sz="2000" b="0" strike="noStrike" spc="-1">
                <a:solidFill>
                  <a:srgbClr val="000000"/>
                </a:solidFill>
                <a:latin typeface="Calibri"/>
              </a:rPr>
              <a:t>Warum: kleinere Gebäude, nicht so hoch, einfacher mit Holz/Ziegel zu arbeiten </a:t>
            </a:r>
            <a:endParaRPr lang="de-DE" sz="2000" b="0" strike="noStrike" spc="-1">
              <a:solidFill>
                <a:srgbClr val="000000"/>
              </a:solidFill>
              <a:latin typeface="Calibri"/>
            </a:endParaRPr>
          </a:p>
        </p:txBody>
      </p:sp>
      <p:sp>
        <p:nvSpPr>
          <p:cNvPr id="335" name="PlaceHolder 3"/>
          <p:cNvSpPr>
            <a:spLocks noGrp="1"/>
          </p:cNvSpPr>
          <p:nvPr>
            <p:ph type="sldNum" idx="43"/>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8BF3CDC3-3D55-4C1C-829D-38C7B7EC18E9}" type="slidenum">
              <a:rPr lang="de-DE" sz="1200" b="0" strike="noStrike" spc="-1">
                <a:solidFill>
                  <a:srgbClr val="000000"/>
                </a:solidFill>
                <a:latin typeface="Calibri"/>
              </a:rPr>
              <a:t>7</a:t>
            </a:fld>
            <a:endParaRPr lang="de-DE" sz="1200" b="0" strike="noStrike" spc="-1">
              <a:solidFill>
                <a:srgbClr val="000000"/>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PlaceHolder 1"/>
          <p:cNvSpPr>
            <a:spLocks noGrp="1" noRot="1" noChangeAspect="1"/>
          </p:cNvSpPr>
          <p:nvPr>
            <p:ph type="sldImg"/>
          </p:nvPr>
        </p:nvSpPr>
        <p:spPr>
          <a:xfrm>
            <a:off x="685800" y="1143000"/>
            <a:ext cx="5486400" cy="3086100"/>
          </a:xfrm>
          <a:prstGeom prst="rect">
            <a:avLst/>
          </a:prstGeom>
          <a:ln w="0">
            <a:noFill/>
          </a:ln>
        </p:spPr>
      </p:sp>
      <p:sp>
        <p:nvSpPr>
          <p:cNvPr id="33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DE" sz="2000" b="0" strike="noStrike" spc="-1">
                <a:solidFill>
                  <a:srgbClr val="000000"/>
                </a:solidFill>
                <a:latin typeface="Calibri"/>
              </a:rPr>
              <a:t>Warum: Gebäude werden größer/höher, brauchen mehr Tragwerk</a:t>
            </a:r>
            <a:endParaRPr lang="de-DE" sz="2000" b="0" strike="noStrike" spc="-1">
              <a:solidFill>
                <a:srgbClr val="000000"/>
              </a:solidFill>
              <a:latin typeface="Calibri"/>
            </a:endParaRPr>
          </a:p>
        </p:txBody>
      </p:sp>
      <p:sp>
        <p:nvSpPr>
          <p:cNvPr id="338" name="PlaceHolder 3"/>
          <p:cNvSpPr>
            <a:spLocks noGrp="1"/>
          </p:cNvSpPr>
          <p:nvPr>
            <p:ph type="sldNum" idx="4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1CC3F5F2-0A66-4098-BF52-45ADB5DD4003}" type="slidenum">
              <a:rPr lang="de-DE" sz="1200" b="0" strike="noStrike" spc="-1">
                <a:solidFill>
                  <a:srgbClr val="000000"/>
                </a:solidFill>
                <a:latin typeface="Calibri"/>
              </a:rPr>
              <a:t>8</a:t>
            </a:fld>
            <a:endParaRPr lang="de-DE" sz="1200" b="0" strike="noStrike" spc="-1">
              <a:solidFill>
                <a:srgbClr val="000000"/>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PlaceHolder 1"/>
          <p:cNvSpPr>
            <a:spLocks noGrp="1" noRot="1" noChangeAspect="1"/>
          </p:cNvSpPr>
          <p:nvPr>
            <p:ph type="sldImg"/>
          </p:nvPr>
        </p:nvSpPr>
        <p:spPr>
          <a:xfrm>
            <a:off x="685800" y="1143000"/>
            <a:ext cx="5486400" cy="3086100"/>
          </a:xfrm>
          <a:prstGeom prst="rect">
            <a:avLst/>
          </a:prstGeom>
          <a:ln w="0">
            <a:noFill/>
          </a:ln>
        </p:spPr>
      </p:sp>
      <p:sp>
        <p:nvSpPr>
          <p:cNvPr id="34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defTabSz="914400">
              <a:lnSpc>
                <a:spcPct val="100000"/>
              </a:lnSpc>
              <a:buNone/>
              <a:tabLst>
                <a:tab pos="0" algn="l"/>
              </a:tabLst>
            </a:pPr>
            <a:r>
              <a:rPr lang="en-DE" sz="2000" b="0" strike="noStrike" spc="-1">
                <a:solidFill>
                  <a:srgbClr val="000000"/>
                </a:solidFill>
                <a:latin typeface="Calibri"/>
              </a:rPr>
              <a:t>Alle über ein Kategorie</a:t>
            </a:r>
            <a:br>
              <a:rPr sz="2000"/>
            </a:br>
            <a:r>
              <a:rPr lang="en-DE" sz="2000" b="0" strike="noStrike" spc="-1">
                <a:solidFill>
                  <a:srgbClr val="000000"/>
                </a:solidFill>
                <a:latin typeface="Calibri"/>
              </a:rPr>
              <a:t>Warum: Gebäude werden größer/höher, brauchen mehr Tragwerk</a:t>
            </a:r>
            <a:endParaRPr lang="de-DE" sz="2000" b="0" strike="noStrike" spc="-1">
              <a:solidFill>
                <a:srgbClr val="000000"/>
              </a:solidFill>
              <a:latin typeface="Calibri"/>
            </a:endParaRPr>
          </a:p>
          <a:p>
            <a:pPr indent="0" defTabSz="914400">
              <a:lnSpc>
                <a:spcPct val="100000"/>
              </a:lnSpc>
              <a:buNone/>
              <a:tabLst>
                <a:tab pos="0" algn="l"/>
              </a:tabLst>
            </a:pPr>
            <a:r>
              <a:rPr lang="en-DE" sz="2000" b="0" strike="noStrike" spc="-1">
                <a:solidFill>
                  <a:srgbClr val="000000"/>
                </a:solidFill>
                <a:latin typeface="Calibri"/>
              </a:rPr>
              <a:t>Holz wird eigentlich für viele Gebäuden (Anzahl Fertigstellungen) verbaut aber die Kosten fallen hauptsächlich in Projekten mit einem sehr großen Bauvolume und viel Stahlbeton an.</a:t>
            </a:r>
            <a:endParaRPr lang="de-DE" sz="2000" b="0" strike="noStrike" spc="-1">
              <a:solidFill>
                <a:srgbClr val="000000"/>
              </a:solidFill>
              <a:latin typeface="Calibri"/>
            </a:endParaRPr>
          </a:p>
          <a:p>
            <a:pPr indent="0" defTabSz="914400">
              <a:lnSpc>
                <a:spcPct val="100000"/>
              </a:lnSpc>
              <a:buNone/>
              <a:tabLst>
                <a:tab pos="0" algn="l"/>
              </a:tabLst>
            </a:pPr>
            <a:endParaRPr lang="de-DE" sz="2000" b="0" strike="noStrike" spc="-1">
              <a:solidFill>
                <a:srgbClr val="000000"/>
              </a:solidFill>
              <a:latin typeface="Calibri"/>
            </a:endParaRPr>
          </a:p>
          <a:p>
            <a:pPr indent="0" defTabSz="914400">
              <a:lnSpc>
                <a:spcPct val="100000"/>
              </a:lnSpc>
              <a:buNone/>
              <a:tabLst>
                <a:tab pos="0" algn="l"/>
              </a:tabLst>
            </a:pPr>
            <a:r>
              <a:rPr lang="en-DE" sz="2000" b="0" strike="noStrike" spc="-1">
                <a:solidFill>
                  <a:srgbClr val="000000"/>
                </a:solidFill>
                <a:latin typeface="Calibri"/>
              </a:rPr>
              <a:t>Insgesamt wurde in 2023 / 31 Milliarden Euro für überwiegend Stahlbetonbauten ausgegeben</a:t>
            </a:r>
            <a:endParaRPr lang="de-DE" sz="2000" b="0" strike="noStrike" spc="-1">
              <a:solidFill>
                <a:srgbClr val="000000"/>
              </a:solidFill>
              <a:latin typeface="Calibri"/>
            </a:endParaRPr>
          </a:p>
          <a:p>
            <a:pPr indent="0" defTabSz="914400">
              <a:lnSpc>
                <a:spcPct val="100000"/>
              </a:lnSpc>
              <a:buNone/>
              <a:tabLst>
                <a:tab pos="0" algn="l"/>
              </a:tabLst>
            </a:pPr>
            <a:endParaRPr lang="de-DE" sz="2000" b="0" strike="noStrike" spc="-1">
              <a:solidFill>
                <a:srgbClr val="000000"/>
              </a:solidFill>
              <a:latin typeface="Calibri"/>
            </a:endParaRPr>
          </a:p>
          <a:p>
            <a:pPr indent="0" defTabSz="914400">
              <a:lnSpc>
                <a:spcPct val="100000"/>
              </a:lnSpc>
              <a:buNone/>
              <a:tabLst>
                <a:tab pos="0" algn="l"/>
              </a:tabLst>
            </a:pPr>
            <a:endParaRPr lang="de-DE" sz="2000" b="0" strike="noStrike" spc="-1">
              <a:solidFill>
                <a:srgbClr val="000000"/>
              </a:solidFill>
              <a:latin typeface="Calibri"/>
            </a:endParaRPr>
          </a:p>
        </p:txBody>
      </p:sp>
      <p:sp>
        <p:nvSpPr>
          <p:cNvPr id="341" name="PlaceHolder 3"/>
          <p:cNvSpPr>
            <a:spLocks noGrp="1"/>
          </p:cNvSpPr>
          <p:nvPr>
            <p:ph type="sldNum" idx="45"/>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BFAEC5E6-57E5-4261-AE0A-CB2301EF7899}" type="slidenum">
              <a:rPr lang="de-DE" sz="1200" b="0" strike="noStrike" spc="-1">
                <a:solidFill>
                  <a:srgbClr val="000000"/>
                </a:solidFill>
                <a:latin typeface="Calibri"/>
              </a:rPr>
              <a:t>9</a:t>
            </a:fld>
            <a:endParaRPr lang="de-DE" sz="1200" b="0" strike="noStrike" spc="-1">
              <a:solidFill>
                <a:srgbClr val="000000"/>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PlaceHolder 1"/>
          <p:cNvSpPr>
            <a:spLocks noGrp="1" noRot="1" noChangeAspect="1"/>
          </p:cNvSpPr>
          <p:nvPr>
            <p:ph type="sldImg"/>
          </p:nvPr>
        </p:nvSpPr>
        <p:spPr>
          <a:xfrm>
            <a:off x="685800" y="1143000"/>
            <a:ext cx="5486400" cy="3086100"/>
          </a:xfrm>
          <a:prstGeom prst="rect">
            <a:avLst/>
          </a:prstGeom>
          <a:ln w="0">
            <a:noFill/>
          </a:ln>
        </p:spPr>
      </p:sp>
      <p:sp>
        <p:nvSpPr>
          <p:cNvPr id="343"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DE" sz="2000" b="0" strike="noStrike" spc="-1" dirty="0">
                <a:solidFill>
                  <a:srgbClr val="000000"/>
                </a:solidFill>
                <a:latin typeface="Calibri"/>
              </a:rPr>
              <a:t>Beton ist das zweithäufigst vorkommende Material (nach Wasser) auf der Erde. China hat in zwei Jahren mehr Beton gegossen als d</a:t>
            </a:r>
            <a:r>
              <a:rPr lang="de-DE" sz="2000" b="0" strike="noStrike" spc="-1" dirty="0" err="1">
                <a:solidFill>
                  <a:srgbClr val="000000"/>
                </a:solidFill>
                <a:latin typeface="Calibri"/>
              </a:rPr>
              <a:t>ie</a:t>
            </a:r>
            <a:r>
              <a:rPr lang="en-DE" sz="2000" b="0" strike="noStrike" spc="-1" dirty="0">
                <a:solidFill>
                  <a:srgbClr val="000000"/>
                </a:solidFill>
                <a:latin typeface="Calibri"/>
              </a:rPr>
              <a:t> USA i</a:t>
            </a:r>
            <a:r>
              <a:rPr lang="de-DE" sz="2000" b="0" strike="noStrike" spc="-1" dirty="0">
                <a:solidFill>
                  <a:srgbClr val="000000"/>
                </a:solidFill>
                <a:latin typeface="Calibri"/>
              </a:rPr>
              <a:t>m</a:t>
            </a:r>
            <a:r>
              <a:rPr lang="en-DE" sz="2000" b="0" strike="noStrike" spc="-1" dirty="0">
                <a:solidFill>
                  <a:srgbClr val="000000"/>
                </a:solidFill>
                <a:latin typeface="Calibri"/>
              </a:rPr>
              <a:t> gesamte</a:t>
            </a:r>
            <a:r>
              <a:rPr lang="de-DE" sz="2000" b="0" strike="noStrike" spc="-1" dirty="0">
                <a:solidFill>
                  <a:srgbClr val="000000"/>
                </a:solidFill>
                <a:latin typeface="Calibri"/>
              </a:rPr>
              <a:t>n</a:t>
            </a:r>
            <a:r>
              <a:rPr lang="en-DE" sz="2000" b="0" strike="noStrike" spc="-1" dirty="0">
                <a:solidFill>
                  <a:srgbClr val="000000"/>
                </a:solidFill>
                <a:latin typeface="Calibri"/>
              </a:rPr>
              <a:t> 20. Jahrhundert.</a:t>
            </a:r>
            <a:endParaRPr lang="de-DE" sz="2000" b="0" strike="noStrike" spc="-1" dirty="0">
              <a:solidFill>
                <a:srgbClr val="000000"/>
              </a:solidFill>
              <a:latin typeface="Calibri"/>
            </a:endParaRP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en-DE" sz="2000" b="0" strike="noStrike" spc="-1" dirty="0">
                <a:solidFill>
                  <a:srgbClr val="000000"/>
                </a:solidFill>
                <a:latin typeface="Calibri"/>
              </a:rPr>
              <a:t>Ist das ein Problem — ja</a:t>
            </a:r>
            <a:r>
              <a:rPr lang="de-DE" sz="2000" b="0" strike="noStrike" spc="-1" dirty="0">
                <a:solidFill>
                  <a:srgbClr val="000000"/>
                </a:solidFill>
                <a:latin typeface="Calibri"/>
              </a:rPr>
              <a:t>,</a:t>
            </a:r>
            <a:r>
              <a:rPr lang="en-DE" sz="2000" b="0" strike="noStrike" spc="-1" dirty="0">
                <a:solidFill>
                  <a:srgbClr val="000000"/>
                </a:solidFill>
                <a:latin typeface="Calibri"/>
              </a:rPr>
              <a:t> wegen Energy/Emissionen und auch wegen Ressourcen Verbrauch (z.b. Wasser), Abfall (Abbruch Downcycling) und Abbau (Bergbau/Biodversität)</a:t>
            </a:r>
            <a:endParaRPr lang="de-DE" sz="2000" b="0" strike="noStrike" spc="-1" dirty="0">
              <a:solidFill>
                <a:srgbClr val="000000"/>
              </a:solidFill>
              <a:latin typeface="Calibri"/>
            </a:endParaRPr>
          </a:p>
          <a:p>
            <a:pPr marL="216000" indent="0">
              <a:lnSpc>
                <a:spcPct val="100000"/>
              </a:lnSpc>
              <a:buNone/>
            </a:pPr>
            <a:endParaRPr lang="de-DE" sz="2000" b="0" strike="noStrike" spc="-1" dirty="0">
              <a:solidFill>
                <a:srgbClr val="000000"/>
              </a:solidFill>
              <a:latin typeface="Calibri"/>
            </a:endParaRPr>
          </a:p>
          <a:p>
            <a:pPr marL="216000" indent="0">
              <a:lnSpc>
                <a:spcPct val="100000"/>
              </a:lnSpc>
              <a:buNone/>
            </a:pPr>
            <a:r>
              <a:rPr lang="en-GB" sz="2000" b="0" strike="noStrike" spc="-1" dirty="0">
                <a:solidFill>
                  <a:srgbClr val="000000"/>
                </a:solidFill>
                <a:latin typeface="Calibri"/>
              </a:rPr>
              <a:t>https://www.theguardian.com/cities/2019/feb/25/concrete-the-most-destructive-material-on-earth</a:t>
            </a:r>
            <a:endParaRPr lang="de-DE" sz="2000" b="0" strike="noStrike" spc="-1" dirty="0">
              <a:solidFill>
                <a:srgbClr val="000000"/>
              </a:solidFill>
              <a:latin typeface="Calibri"/>
            </a:endParaRPr>
          </a:p>
        </p:txBody>
      </p:sp>
      <p:sp>
        <p:nvSpPr>
          <p:cNvPr id="344" name="PlaceHolder 3"/>
          <p:cNvSpPr>
            <a:spLocks noGrp="1"/>
          </p:cNvSpPr>
          <p:nvPr>
            <p:ph type="sldNum" idx="46"/>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1C4A32E2-4303-4F2D-B67C-92123BB62322}" type="slidenum">
              <a:rPr lang="de-DE" sz="1200" b="0" strike="noStrike" spc="-1">
                <a:solidFill>
                  <a:srgbClr val="000000"/>
                </a:solidFill>
                <a:latin typeface="Calibri"/>
              </a:rPr>
              <a:t>10</a:t>
            </a:fld>
            <a:endParaRPr lang="de-DE" sz="1200" b="0" strike="noStrike" spc="-1">
              <a:solidFill>
                <a:srgbClr val="000000"/>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11.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sv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äsentationsanleitun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AC22BCA6-DD33-3219-6AA9-1E0E5218A2E6}"/>
              </a:ext>
            </a:extLst>
          </p:cNvPr>
          <p:cNvSpPr>
            <a:spLocks noGrp="1" noRot="1" noMove="1" noResize="1" noEditPoints="1" noAdjustHandles="1" noChangeArrowheads="1" noChangeShapeType="1"/>
          </p:cNvSpPr>
          <p:nvPr>
            <p:ph type="title" hasCustomPrompt="1"/>
          </p:nvPr>
        </p:nvSpPr>
        <p:spPr>
          <a:xfrm>
            <a:off x="559806" y="561762"/>
            <a:ext cx="11072387" cy="685800"/>
          </a:xfrm>
          <a:prstGeom prst="rect">
            <a:avLst/>
          </a:prstGeom>
        </p:spPr>
        <p:txBody>
          <a:bodyPr anchor="t">
            <a:normAutofit/>
          </a:bodyPr>
          <a:lstStyle>
            <a:lvl1pPr>
              <a:defRPr sz="3200" b="0">
                <a:solidFill>
                  <a:srgbClr val="182952"/>
                </a:solidFill>
                <a:latin typeface="Neue Plak Wide Black" panose="020B0A07030202020204" pitchFamily="34" charset="0"/>
              </a:defRPr>
            </a:lvl1pPr>
          </a:lstStyle>
          <a:p>
            <a:r>
              <a:rPr lang="de-DE" dirty="0"/>
              <a:t>Überschrift</a:t>
            </a:r>
          </a:p>
        </p:txBody>
      </p:sp>
    </p:spTree>
    <p:extLst>
      <p:ext uri="{BB962C8B-B14F-4D97-AF65-F5344CB8AC3E}">
        <p14:creationId xmlns:p14="http://schemas.microsoft.com/office/powerpoint/2010/main" val="3077491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ontaktfolie_extern">
    <p:bg>
      <p:bgPr>
        <a:solidFill>
          <a:schemeClr val="bg1"/>
        </a:solidFill>
        <a:effectLst/>
      </p:bgPr>
    </p:bg>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92B2E21D-10D7-2ADC-A8D4-273D5D10B161}"/>
              </a:ext>
            </a:extLst>
          </p:cNvPr>
          <p:cNvSpPr/>
          <p:nvPr userDrawn="1"/>
        </p:nvSpPr>
        <p:spPr>
          <a:xfrm>
            <a:off x="486299" y="962667"/>
            <a:ext cx="11315176" cy="736663"/>
          </a:xfrm>
          <a:prstGeom prst="rect">
            <a:avLst/>
          </a:prstGeom>
          <a:solidFill>
            <a:srgbClr val="E8ED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5">
            <a:extLst>
              <a:ext uri="{FF2B5EF4-FFF2-40B4-BE49-F238E27FC236}">
                <a16:creationId xmlns:a16="http://schemas.microsoft.com/office/drawing/2014/main" id="{ADAAD358-6D56-BF67-23FB-CF1DA327C6E6}"/>
              </a:ext>
            </a:extLst>
          </p:cNvPr>
          <p:cNvSpPr>
            <a:spLocks noGrp="1"/>
          </p:cNvSpPr>
          <p:nvPr>
            <p:ph type="body" sz="quarter" idx="13" hasCustomPrompt="1"/>
          </p:nvPr>
        </p:nvSpPr>
        <p:spPr>
          <a:xfrm>
            <a:off x="499238" y="3629323"/>
            <a:ext cx="4765071" cy="428040"/>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sp>
        <p:nvSpPr>
          <p:cNvPr id="13" name="Textfeld 12">
            <a:extLst>
              <a:ext uri="{FF2B5EF4-FFF2-40B4-BE49-F238E27FC236}">
                <a16:creationId xmlns:a16="http://schemas.microsoft.com/office/drawing/2014/main" id="{261F5FA7-5C7A-2762-BEDF-15B7F1FC1CE5}"/>
              </a:ext>
            </a:extLst>
          </p:cNvPr>
          <p:cNvSpPr txBox="1"/>
          <p:nvPr userDrawn="1"/>
        </p:nvSpPr>
        <p:spPr>
          <a:xfrm>
            <a:off x="486298" y="961912"/>
            <a:ext cx="57422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3600" dirty="0">
                <a:solidFill>
                  <a:srgbClr val="182952"/>
                </a:solidFill>
                <a:latin typeface="Neue Plak Wide Black" panose="020B0A07030202020204" pitchFamily="34" charset="77"/>
              </a:rPr>
              <a:t>Kontakt</a:t>
            </a:r>
          </a:p>
        </p:txBody>
      </p:sp>
      <p:pic>
        <p:nvPicPr>
          <p:cNvPr id="14" name="Grafik 13" descr="Ein Bild, das Schwarz, Dunkelheit, Schwarzweiß, Screenshot enthält.&#10;&#10;Automatisch generierte Beschreibung">
            <a:extLst>
              <a:ext uri="{FF2B5EF4-FFF2-40B4-BE49-F238E27FC236}">
                <a16:creationId xmlns:a16="http://schemas.microsoft.com/office/drawing/2014/main" id="{30BBDCA1-113D-AB74-BD84-FD422C244A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9238" y="4902595"/>
            <a:ext cx="448574" cy="448574"/>
          </a:xfrm>
          <a:prstGeom prst="rect">
            <a:avLst/>
          </a:prstGeom>
        </p:spPr>
      </p:pic>
      <p:pic>
        <p:nvPicPr>
          <p:cNvPr id="3" name="Grafik 2" descr="Ein Bild, das Grafiken, Screenshot, Schrift, Grafikdesign enthält.&#10;&#10;Automatisch generierte Beschreibung">
            <a:extLst>
              <a:ext uri="{FF2B5EF4-FFF2-40B4-BE49-F238E27FC236}">
                <a16:creationId xmlns:a16="http://schemas.microsoft.com/office/drawing/2014/main" id="{585C079A-57ED-E10A-9833-930FF51ED4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17" name="Grafik 16" descr="Ein Bild, das Text, Screenshot, Schrift, Grafiken enthält.&#10;&#10;Automatisch generierte Beschreibung">
            <a:extLst>
              <a:ext uri="{FF2B5EF4-FFF2-40B4-BE49-F238E27FC236}">
                <a16:creationId xmlns:a16="http://schemas.microsoft.com/office/drawing/2014/main" id="{FC115E6E-9965-635E-F594-54F2A474781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sp>
        <p:nvSpPr>
          <p:cNvPr id="6" name="Textplatzhalter 5">
            <a:extLst>
              <a:ext uri="{FF2B5EF4-FFF2-40B4-BE49-F238E27FC236}">
                <a16:creationId xmlns:a16="http://schemas.microsoft.com/office/drawing/2014/main" id="{A175AEF1-A454-E737-ABBF-06A7599D6BE8}"/>
              </a:ext>
            </a:extLst>
          </p:cNvPr>
          <p:cNvSpPr>
            <a:spLocks noGrp="1"/>
          </p:cNvSpPr>
          <p:nvPr userDrawn="1">
            <p:ph type="body" sz="quarter" idx="14" hasCustomPrompt="1"/>
          </p:nvPr>
        </p:nvSpPr>
        <p:spPr>
          <a:xfrm>
            <a:off x="486298" y="4112840"/>
            <a:ext cx="4765071" cy="428040"/>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sp>
        <p:nvSpPr>
          <p:cNvPr id="10" name="Textplatzhalter 5">
            <a:extLst>
              <a:ext uri="{FF2B5EF4-FFF2-40B4-BE49-F238E27FC236}">
                <a16:creationId xmlns:a16="http://schemas.microsoft.com/office/drawing/2014/main" id="{A291EB21-B927-FA76-7190-06780897DF31}"/>
              </a:ext>
            </a:extLst>
          </p:cNvPr>
          <p:cNvSpPr>
            <a:spLocks noGrp="1"/>
          </p:cNvSpPr>
          <p:nvPr userDrawn="1">
            <p:ph type="body" sz="quarter" idx="15" hasCustomPrompt="1"/>
          </p:nvPr>
        </p:nvSpPr>
        <p:spPr>
          <a:xfrm>
            <a:off x="499238" y="2221722"/>
            <a:ext cx="4765071" cy="428040"/>
          </a:xfrm>
          <a:prstGeom prst="rect">
            <a:avLst/>
          </a:prstGeom>
        </p:spPr>
        <p:txBody>
          <a:bodyPr>
            <a:normAutofit/>
          </a:bodyPr>
          <a:lstStyle>
            <a:lvl1pPr marL="0" indent="0">
              <a:buNone/>
              <a:defRPr sz="2000">
                <a:solidFill>
                  <a:schemeClr val="tx1"/>
                </a:solidFill>
                <a:latin typeface="Neue Plak Text" panose="020B0804030202020204" pitchFamily="34" charset="0"/>
              </a:defRPr>
            </a:lvl1pPr>
          </a:lstStyle>
          <a:p>
            <a:pPr lvl="0"/>
            <a:r>
              <a:rPr lang="de-DE" dirty="0"/>
              <a:t>Name der Organisation</a:t>
            </a:r>
          </a:p>
        </p:txBody>
      </p:sp>
      <p:sp>
        <p:nvSpPr>
          <p:cNvPr id="24" name="Textplatzhalter 5">
            <a:extLst>
              <a:ext uri="{FF2B5EF4-FFF2-40B4-BE49-F238E27FC236}">
                <a16:creationId xmlns:a16="http://schemas.microsoft.com/office/drawing/2014/main" id="{90EFA25D-87E9-B714-D608-DAE3F4840288}"/>
              </a:ext>
            </a:extLst>
          </p:cNvPr>
          <p:cNvSpPr>
            <a:spLocks noGrp="1"/>
          </p:cNvSpPr>
          <p:nvPr userDrawn="1">
            <p:ph type="body" sz="quarter" idx="16" hasCustomPrompt="1"/>
          </p:nvPr>
        </p:nvSpPr>
        <p:spPr>
          <a:xfrm>
            <a:off x="499238" y="2803948"/>
            <a:ext cx="4765071" cy="677680"/>
          </a:xfrm>
          <a:prstGeom prst="rect">
            <a:avLst/>
          </a:prstGeom>
        </p:spPr>
        <p:txBody>
          <a:bodyPr>
            <a:noAutofit/>
          </a:bodyPr>
          <a:lstStyle>
            <a:lvl1pPr marL="0" indent="0">
              <a:buNone/>
              <a:defRPr sz="1800">
                <a:solidFill>
                  <a:schemeClr val="tx1"/>
                </a:solidFill>
                <a:latin typeface="FreightText Pro Book" panose="02000603060000020004" pitchFamily="50" charset="0"/>
              </a:defRPr>
            </a:lvl1pPr>
          </a:lstStyle>
          <a:p>
            <a:pPr lvl="0"/>
            <a:r>
              <a:rPr lang="de-DE" dirty="0"/>
              <a:t>Straße, Hausnummer                                    Postleitzahl, Stadt</a:t>
            </a:r>
          </a:p>
        </p:txBody>
      </p:sp>
      <p:sp>
        <p:nvSpPr>
          <p:cNvPr id="25" name="Textplatzhalter 5">
            <a:extLst>
              <a:ext uri="{FF2B5EF4-FFF2-40B4-BE49-F238E27FC236}">
                <a16:creationId xmlns:a16="http://schemas.microsoft.com/office/drawing/2014/main" id="{1D88004B-F76A-6A1D-9EF4-9D154112900C}"/>
              </a:ext>
            </a:extLst>
          </p:cNvPr>
          <p:cNvSpPr>
            <a:spLocks noGrp="1"/>
          </p:cNvSpPr>
          <p:nvPr>
            <p:ph type="body" sz="quarter" idx="17" hasCustomPrompt="1"/>
          </p:nvPr>
        </p:nvSpPr>
        <p:spPr>
          <a:xfrm>
            <a:off x="974869" y="5003919"/>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pic>
        <p:nvPicPr>
          <p:cNvPr id="28" name="Grafik 27">
            <a:extLst>
              <a:ext uri="{FF2B5EF4-FFF2-40B4-BE49-F238E27FC236}">
                <a16:creationId xmlns:a16="http://schemas.microsoft.com/office/drawing/2014/main" id="{BA82F036-7908-9747-46E9-C5C23727B79D}"/>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524585" y="5497454"/>
            <a:ext cx="397879" cy="397879"/>
          </a:xfrm>
          <a:prstGeom prst="rect">
            <a:avLst/>
          </a:prstGeom>
        </p:spPr>
      </p:pic>
      <p:sp>
        <p:nvSpPr>
          <p:cNvPr id="29" name="Textplatzhalter 5">
            <a:extLst>
              <a:ext uri="{FF2B5EF4-FFF2-40B4-BE49-F238E27FC236}">
                <a16:creationId xmlns:a16="http://schemas.microsoft.com/office/drawing/2014/main" id="{450F4472-6389-0363-8962-B7D2EDFBFF95}"/>
              </a:ext>
            </a:extLst>
          </p:cNvPr>
          <p:cNvSpPr>
            <a:spLocks noGrp="1"/>
          </p:cNvSpPr>
          <p:nvPr>
            <p:ph type="body" sz="quarter" idx="18" hasCustomPrompt="1"/>
          </p:nvPr>
        </p:nvSpPr>
        <p:spPr>
          <a:xfrm>
            <a:off x="974869" y="5532571"/>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Internetseite</a:t>
            </a:r>
          </a:p>
        </p:txBody>
      </p:sp>
    </p:spTree>
    <p:extLst>
      <p:ext uri="{BB962C8B-B14F-4D97-AF65-F5344CB8AC3E}">
        <p14:creationId xmlns:p14="http://schemas.microsoft.com/office/powerpoint/2010/main" val="2107048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ntaktfolie_NELA_und_BFW">
    <p:bg>
      <p:bgPr>
        <a:solidFill>
          <a:schemeClr val="bg1"/>
        </a:solidFill>
        <a:effectLst/>
      </p:bgPr>
    </p:bg>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92B2E21D-10D7-2ADC-A8D4-273D5D10B161}"/>
              </a:ext>
            </a:extLst>
          </p:cNvPr>
          <p:cNvSpPr/>
          <p:nvPr userDrawn="1"/>
        </p:nvSpPr>
        <p:spPr>
          <a:xfrm>
            <a:off x="486299" y="962667"/>
            <a:ext cx="11315176" cy="736663"/>
          </a:xfrm>
          <a:prstGeom prst="rect">
            <a:avLst/>
          </a:prstGeom>
          <a:solidFill>
            <a:srgbClr val="E8ED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5">
            <a:extLst>
              <a:ext uri="{FF2B5EF4-FFF2-40B4-BE49-F238E27FC236}">
                <a16:creationId xmlns:a16="http://schemas.microsoft.com/office/drawing/2014/main" id="{ADAAD358-6D56-BF67-23FB-CF1DA327C6E6}"/>
              </a:ext>
            </a:extLst>
          </p:cNvPr>
          <p:cNvSpPr>
            <a:spLocks noGrp="1"/>
          </p:cNvSpPr>
          <p:nvPr>
            <p:ph type="body" sz="quarter" idx="13" hasCustomPrompt="1"/>
          </p:nvPr>
        </p:nvSpPr>
        <p:spPr>
          <a:xfrm>
            <a:off x="505251" y="4037408"/>
            <a:ext cx="4765071" cy="505393"/>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sp>
        <p:nvSpPr>
          <p:cNvPr id="11" name="Textfeld 10">
            <a:extLst>
              <a:ext uri="{FF2B5EF4-FFF2-40B4-BE49-F238E27FC236}">
                <a16:creationId xmlns:a16="http://schemas.microsoft.com/office/drawing/2014/main" id="{A59A8FE2-EFE7-952B-A2B8-3189203C43D1}"/>
              </a:ext>
            </a:extLst>
          </p:cNvPr>
          <p:cNvSpPr txBox="1"/>
          <p:nvPr userDrawn="1"/>
        </p:nvSpPr>
        <p:spPr>
          <a:xfrm>
            <a:off x="511266" y="3213064"/>
            <a:ext cx="5742215" cy="707886"/>
          </a:xfrm>
          <a:prstGeom prst="rect">
            <a:avLst/>
          </a:prstGeom>
          <a:noFill/>
        </p:spPr>
        <p:txBody>
          <a:bodyPr wrap="square" rtlCol="0">
            <a:spAutoFit/>
          </a:bodyPr>
          <a:lstStyle/>
          <a:p>
            <a:pPr lvl="0"/>
            <a:r>
              <a:rPr lang="de-DE" sz="2000" dirty="0">
                <a:latin typeface="FreightText Pro Book" panose="02000603060000020004" pitchFamily="2" charset="0"/>
              </a:rPr>
              <a:t>Thomas-Mann-Str. 36</a:t>
            </a:r>
          </a:p>
          <a:p>
            <a:pPr lvl="0"/>
            <a:r>
              <a:rPr lang="de-DE" sz="2000" dirty="0">
                <a:latin typeface="FreightText Pro Book" panose="02000603060000020004" pitchFamily="2" charset="0"/>
              </a:rPr>
              <a:t>53111 Bonn</a:t>
            </a:r>
          </a:p>
        </p:txBody>
      </p:sp>
      <p:sp>
        <p:nvSpPr>
          <p:cNvPr id="12" name="Textfeld 11">
            <a:extLst>
              <a:ext uri="{FF2B5EF4-FFF2-40B4-BE49-F238E27FC236}">
                <a16:creationId xmlns:a16="http://schemas.microsoft.com/office/drawing/2014/main" id="{6AEC9CB0-BE03-66B7-2534-AD28886AE58E}"/>
              </a:ext>
            </a:extLst>
          </p:cNvPr>
          <p:cNvSpPr txBox="1"/>
          <p:nvPr userDrawn="1"/>
        </p:nvSpPr>
        <p:spPr>
          <a:xfrm>
            <a:off x="511266" y="2787186"/>
            <a:ext cx="5742214" cy="400110"/>
          </a:xfrm>
          <a:prstGeom prst="rect">
            <a:avLst/>
          </a:prstGeom>
          <a:noFill/>
        </p:spPr>
        <p:txBody>
          <a:bodyPr wrap="square" rtlCol="0">
            <a:spAutoFit/>
          </a:bodyPr>
          <a:lstStyle/>
          <a:p>
            <a:r>
              <a:rPr lang="de-DE" sz="2000" dirty="0">
                <a:solidFill>
                  <a:schemeClr val="tx1"/>
                </a:solidFill>
                <a:latin typeface="Neue Plak Text" panose="020B0804030202020204" pitchFamily="34" charset="0"/>
              </a:rPr>
              <a:t>NELA. Next Economy Lab</a:t>
            </a:r>
          </a:p>
        </p:txBody>
      </p:sp>
      <p:sp>
        <p:nvSpPr>
          <p:cNvPr id="13" name="Textfeld 12">
            <a:extLst>
              <a:ext uri="{FF2B5EF4-FFF2-40B4-BE49-F238E27FC236}">
                <a16:creationId xmlns:a16="http://schemas.microsoft.com/office/drawing/2014/main" id="{261F5FA7-5C7A-2762-BEDF-15B7F1FC1CE5}"/>
              </a:ext>
            </a:extLst>
          </p:cNvPr>
          <p:cNvSpPr txBox="1"/>
          <p:nvPr userDrawn="1"/>
        </p:nvSpPr>
        <p:spPr>
          <a:xfrm>
            <a:off x="486298" y="961912"/>
            <a:ext cx="57422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3600" dirty="0">
                <a:solidFill>
                  <a:srgbClr val="182952"/>
                </a:solidFill>
                <a:latin typeface="Neue Plak Wide Black" panose="020B0A07030202020204" pitchFamily="34" charset="77"/>
              </a:rPr>
              <a:t>Kontakt</a:t>
            </a:r>
          </a:p>
        </p:txBody>
      </p:sp>
      <p:pic>
        <p:nvPicPr>
          <p:cNvPr id="14" name="Grafik 13" descr="Ein Bild, das Schwarz, Dunkelheit, Schwarzweiß, Screenshot enthält.&#10;&#10;Automatisch generierte Beschreibung">
            <a:extLst>
              <a:ext uri="{FF2B5EF4-FFF2-40B4-BE49-F238E27FC236}">
                <a16:creationId xmlns:a16="http://schemas.microsoft.com/office/drawing/2014/main" id="{30BBDCA1-113D-AB74-BD84-FD422C244A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9238" y="4709917"/>
            <a:ext cx="448574" cy="448574"/>
          </a:xfrm>
          <a:prstGeom prst="rect">
            <a:avLst/>
          </a:prstGeom>
        </p:spPr>
      </p:pic>
      <p:sp>
        <p:nvSpPr>
          <p:cNvPr id="15" name="Textfeld 14">
            <a:extLst>
              <a:ext uri="{FF2B5EF4-FFF2-40B4-BE49-F238E27FC236}">
                <a16:creationId xmlns:a16="http://schemas.microsoft.com/office/drawing/2014/main" id="{5DA6F6BB-978E-A778-F09B-BB087604A68F}"/>
              </a:ext>
            </a:extLst>
          </p:cNvPr>
          <p:cNvSpPr txBox="1"/>
          <p:nvPr userDrawn="1"/>
        </p:nvSpPr>
        <p:spPr>
          <a:xfrm>
            <a:off x="6821289" y="2504964"/>
            <a:ext cx="9891624" cy="707886"/>
          </a:xfrm>
          <a:prstGeom prst="rect">
            <a:avLst/>
          </a:prstGeom>
          <a:noFill/>
        </p:spPr>
        <p:txBody>
          <a:bodyPr wrap="square" rtlCol="0">
            <a:spAutoFit/>
          </a:bodyPr>
          <a:lstStyle/>
          <a:p>
            <a:r>
              <a:rPr lang="de-DE" sz="2000" dirty="0">
                <a:solidFill>
                  <a:schemeClr val="tx1"/>
                </a:solidFill>
                <a:latin typeface="Neue Plak Text" panose="020B0804030202020204" pitchFamily="34" charset="0"/>
              </a:rPr>
              <a:t>Berufsförderungswerk der Bauindustrie </a:t>
            </a:r>
          </a:p>
          <a:p>
            <a:r>
              <a:rPr lang="de-DE" sz="2000" dirty="0">
                <a:solidFill>
                  <a:schemeClr val="tx1"/>
                </a:solidFill>
                <a:latin typeface="Neue Plak Text" panose="020B0804030202020204" pitchFamily="34" charset="0"/>
              </a:rPr>
              <a:t>Berlin-Brandenburg e.V.</a:t>
            </a:r>
          </a:p>
        </p:txBody>
      </p:sp>
      <p:sp>
        <p:nvSpPr>
          <p:cNvPr id="16" name="Textfeld 15">
            <a:extLst>
              <a:ext uri="{FF2B5EF4-FFF2-40B4-BE49-F238E27FC236}">
                <a16:creationId xmlns:a16="http://schemas.microsoft.com/office/drawing/2014/main" id="{4F3A5B93-9364-F078-5790-314DE8C79BD5}"/>
              </a:ext>
            </a:extLst>
          </p:cNvPr>
          <p:cNvSpPr txBox="1"/>
          <p:nvPr userDrawn="1"/>
        </p:nvSpPr>
        <p:spPr>
          <a:xfrm>
            <a:off x="6811633" y="3211701"/>
            <a:ext cx="5742215" cy="707886"/>
          </a:xfrm>
          <a:prstGeom prst="rect">
            <a:avLst/>
          </a:prstGeom>
          <a:noFill/>
        </p:spPr>
        <p:txBody>
          <a:bodyPr wrap="square" rtlCol="0">
            <a:spAutoFit/>
          </a:bodyPr>
          <a:lstStyle/>
          <a:p>
            <a:pPr lvl="0"/>
            <a:r>
              <a:rPr lang="de-DE" sz="2000" dirty="0" err="1">
                <a:solidFill>
                  <a:schemeClr val="tx1"/>
                </a:solidFill>
                <a:latin typeface="FreightText Pro Book" panose="02000603060000020004" pitchFamily="2" charset="0"/>
              </a:rPr>
              <a:t>Dissenchener</a:t>
            </a:r>
            <a:r>
              <a:rPr lang="de-DE" sz="2000" dirty="0">
                <a:solidFill>
                  <a:schemeClr val="tx1"/>
                </a:solidFill>
                <a:latin typeface="FreightText Pro Book" panose="02000603060000020004" pitchFamily="2" charset="0"/>
              </a:rPr>
              <a:t> Schulstraße 15</a:t>
            </a:r>
          </a:p>
          <a:p>
            <a:pPr lvl="0"/>
            <a:r>
              <a:rPr lang="de-DE" sz="2000" dirty="0">
                <a:solidFill>
                  <a:schemeClr val="tx1"/>
                </a:solidFill>
                <a:latin typeface="FreightText Pro Book" panose="02000603060000020004" pitchFamily="2" charset="0"/>
              </a:rPr>
              <a:t>03052 Cottbus-</a:t>
            </a:r>
            <a:r>
              <a:rPr lang="de-DE" sz="2000" dirty="0" err="1">
                <a:solidFill>
                  <a:schemeClr val="tx1"/>
                </a:solidFill>
                <a:latin typeface="FreightText Pro Book" panose="02000603060000020004" pitchFamily="2" charset="0"/>
              </a:rPr>
              <a:t>Dissenchen</a:t>
            </a:r>
            <a:endParaRPr lang="de-DE" sz="2000" dirty="0">
              <a:solidFill>
                <a:schemeClr val="tx1"/>
              </a:solidFill>
              <a:latin typeface="FreightText Pro Book" panose="02000603060000020004" pitchFamily="2" charset="0"/>
            </a:endParaRPr>
          </a:p>
        </p:txBody>
      </p:sp>
      <p:pic>
        <p:nvPicPr>
          <p:cNvPr id="20" name="Grafik 19" descr="Ein Bild, das Logo, Symbol, Grafiken, Schwarz enthält.&#10;&#10;Automatisch generierte Beschreibung">
            <a:extLst>
              <a:ext uri="{FF2B5EF4-FFF2-40B4-BE49-F238E27FC236}">
                <a16:creationId xmlns:a16="http://schemas.microsoft.com/office/drawing/2014/main" id="{C18DC9DA-DCE4-9E09-089B-17641AD0582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11633" y="5583490"/>
            <a:ext cx="429261" cy="464389"/>
          </a:xfrm>
          <a:prstGeom prst="rect">
            <a:avLst/>
          </a:prstGeom>
        </p:spPr>
      </p:pic>
      <p:pic>
        <p:nvPicPr>
          <p:cNvPr id="21" name="Grafik 20" descr="Ein Bild, das Schwarz, Dunkelheit, Schwarzweiß, Screenshot enthält.&#10;&#10;Automatisch generierte Beschreibung">
            <a:extLst>
              <a:ext uri="{FF2B5EF4-FFF2-40B4-BE49-F238E27FC236}">
                <a16:creationId xmlns:a16="http://schemas.microsoft.com/office/drawing/2014/main" id="{CFFB1FA3-FBB3-E48E-7B2F-61AA0D9259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11633" y="4666602"/>
            <a:ext cx="448574" cy="448574"/>
          </a:xfrm>
          <a:prstGeom prst="rect">
            <a:avLst/>
          </a:prstGeom>
        </p:spPr>
      </p:pic>
      <p:sp>
        <p:nvSpPr>
          <p:cNvPr id="19" name="Textplatzhalter 5">
            <a:extLst>
              <a:ext uri="{FF2B5EF4-FFF2-40B4-BE49-F238E27FC236}">
                <a16:creationId xmlns:a16="http://schemas.microsoft.com/office/drawing/2014/main" id="{14C4BA22-598D-498A-CDAB-322FFA9AA80C}"/>
              </a:ext>
            </a:extLst>
          </p:cNvPr>
          <p:cNvSpPr>
            <a:spLocks noGrp="1"/>
          </p:cNvSpPr>
          <p:nvPr>
            <p:ph type="body" sz="quarter" idx="14" hasCustomPrompt="1"/>
          </p:nvPr>
        </p:nvSpPr>
        <p:spPr>
          <a:xfrm>
            <a:off x="6821289" y="4040398"/>
            <a:ext cx="4765071" cy="505393"/>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pic>
        <p:nvPicPr>
          <p:cNvPr id="3" name="Grafik 2" descr="Ein Bild, das Grafiken, Screenshot, Schrift, Grafikdesign enthält.&#10;&#10;Automatisch generierte Beschreibung">
            <a:extLst>
              <a:ext uri="{FF2B5EF4-FFF2-40B4-BE49-F238E27FC236}">
                <a16:creationId xmlns:a16="http://schemas.microsoft.com/office/drawing/2014/main" id="{585C079A-57ED-E10A-9833-930FF51ED4E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17" name="Grafik 16" descr="Ein Bild, das Text, Screenshot, Schrift, Grafiken enthält.&#10;&#10;Automatisch generierte Beschreibung">
            <a:extLst>
              <a:ext uri="{FF2B5EF4-FFF2-40B4-BE49-F238E27FC236}">
                <a16:creationId xmlns:a16="http://schemas.microsoft.com/office/drawing/2014/main" id="{FC115E6E-9965-635E-F594-54F2A474781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4" name="Grafik 3">
            <a:extLst>
              <a:ext uri="{FF2B5EF4-FFF2-40B4-BE49-F238E27FC236}">
                <a16:creationId xmlns:a16="http://schemas.microsoft.com/office/drawing/2014/main" id="{303D84FD-3EA2-CD35-3082-00D5EBC49C75}"/>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511266" y="5185611"/>
            <a:ext cx="397879" cy="397879"/>
          </a:xfrm>
          <a:prstGeom prst="rect">
            <a:avLst/>
          </a:prstGeom>
        </p:spPr>
      </p:pic>
      <p:pic>
        <p:nvPicPr>
          <p:cNvPr id="6" name="Grafik 5">
            <a:extLst>
              <a:ext uri="{FF2B5EF4-FFF2-40B4-BE49-F238E27FC236}">
                <a16:creationId xmlns:a16="http://schemas.microsoft.com/office/drawing/2014/main" id="{9344ADD0-8B60-6A5D-F881-D467EE3633E9}"/>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6827323" y="5158491"/>
            <a:ext cx="397879" cy="397879"/>
          </a:xfrm>
          <a:prstGeom prst="rect">
            <a:avLst/>
          </a:prstGeom>
        </p:spPr>
      </p:pic>
      <p:sp>
        <p:nvSpPr>
          <p:cNvPr id="7" name="Textplatzhalter 5">
            <a:extLst>
              <a:ext uri="{FF2B5EF4-FFF2-40B4-BE49-F238E27FC236}">
                <a16:creationId xmlns:a16="http://schemas.microsoft.com/office/drawing/2014/main" id="{5C485A5E-E788-86C6-EFDF-CF540986A8C4}"/>
              </a:ext>
            </a:extLst>
          </p:cNvPr>
          <p:cNvSpPr>
            <a:spLocks noGrp="1"/>
          </p:cNvSpPr>
          <p:nvPr>
            <p:ph type="body" sz="quarter" idx="18" hasCustomPrompt="1"/>
          </p:nvPr>
        </p:nvSpPr>
        <p:spPr>
          <a:xfrm>
            <a:off x="980883" y="5236883"/>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Internetseite</a:t>
            </a:r>
          </a:p>
        </p:txBody>
      </p:sp>
      <p:sp>
        <p:nvSpPr>
          <p:cNvPr id="10" name="Textplatzhalter 5">
            <a:extLst>
              <a:ext uri="{FF2B5EF4-FFF2-40B4-BE49-F238E27FC236}">
                <a16:creationId xmlns:a16="http://schemas.microsoft.com/office/drawing/2014/main" id="{BB18B917-4DA2-7B85-AB65-114B0BB0AB04}"/>
              </a:ext>
            </a:extLst>
          </p:cNvPr>
          <p:cNvSpPr>
            <a:spLocks noGrp="1"/>
          </p:cNvSpPr>
          <p:nvPr>
            <p:ph type="body" sz="quarter" idx="19" hasCustomPrompt="1"/>
          </p:nvPr>
        </p:nvSpPr>
        <p:spPr>
          <a:xfrm>
            <a:off x="7391295" y="5233125"/>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Internetseite</a:t>
            </a:r>
          </a:p>
        </p:txBody>
      </p:sp>
      <p:sp>
        <p:nvSpPr>
          <p:cNvPr id="24" name="Textplatzhalter 5">
            <a:extLst>
              <a:ext uri="{FF2B5EF4-FFF2-40B4-BE49-F238E27FC236}">
                <a16:creationId xmlns:a16="http://schemas.microsoft.com/office/drawing/2014/main" id="{97C8EEDE-4156-410F-BCC6-3933012D958B}"/>
              </a:ext>
            </a:extLst>
          </p:cNvPr>
          <p:cNvSpPr>
            <a:spLocks noGrp="1"/>
          </p:cNvSpPr>
          <p:nvPr>
            <p:ph type="body" sz="quarter" idx="17" hasCustomPrompt="1"/>
          </p:nvPr>
        </p:nvSpPr>
        <p:spPr>
          <a:xfrm>
            <a:off x="980883" y="4802559"/>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sp>
        <p:nvSpPr>
          <p:cNvPr id="25" name="Textplatzhalter 5">
            <a:extLst>
              <a:ext uri="{FF2B5EF4-FFF2-40B4-BE49-F238E27FC236}">
                <a16:creationId xmlns:a16="http://schemas.microsoft.com/office/drawing/2014/main" id="{D6BFD381-67DF-C3F0-650F-2A913F7F5D35}"/>
              </a:ext>
            </a:extLst>
          </p:cNvPr>
          <p:cNvSpPr>
            <a:spLocks noGrp="1"/>
          </p:cNvSpPr>
          <p:nvPr>
            <p:ph type="body" sz="quarter" idx="20" hasCustomPrompt="1"/>
          </p:nvPr>
        </p:nvSpPr>
        <p:spPr>
          <a:xfrm>
            <a:off x="7381426" y="4758668"/>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sp>
        <p:nvSpPr>
          <p:cNvPr id="26" name="Textplatzhalter 5">
            <a:extLst>
              <a:ext uri="{FF2B5EF4-FFF2-40B4-BE49-F238E27FC236}">
                <a16:creationId xmlns:a16="http://schemas.microsoft.com/office/drawing/2014/main" id="{9F004591-733D-8116-A182-E72E2093CADB}"/>
              </a:ext>
            </a:extLst>
          </p:cNvPr>
          <p:cNvSpPr>
            <a:spLocks noGrp="1"/>
          </p:cNvSpPr>
          <p:nvPr>
            <p:ph type="body" sz="quarter" idx="21" hasCustomPrompt="1"/>
          </p:nvPr>
        </p:nvSpPr>
        <p:spPr>
          <a:xfrm>
            <a:off x="7381426" y="5668017"/>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spTree>
    <p:extLst>
      <p:ext uri="{BB962C8B-B14F-4D97-AF65-F5344CB8AC3E}">
        <p14:creationId xmlns:p14="http://schemas.microsoft.com/office/powerpoint/2010/main" val="2734411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3588356F-AB5C-D909-8A4D-57D7E2106F6D}"/>
              </a:ext>
            </a:extLst>
          </p:cNvPr>
          <p:cNvSpPr/>
          <p:nvPr userDrawn="1"/>
        </p:nvSpPr>
        <p:spPr>
          <a:xfrm>
            <a:off x="0" y="934224"/>
            <a:ext cx="12192000" cy="4634622"/>
          </a:xfrm>
          <a:prstGeom prst="rect">
            <a:avLst/>
          </a:prstGeom>
          <a:solidFill>
            <a:srgbClr val="182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C3818"/>
              </a:solidFill>
            </a:endParaRPr>
          </a:p>
        </p:txBody>
      </p:sp>
      <p:sp>
        <p:nvSpPr>
          <p:cNvPr id="18" name="Titel 17">
            <a:extLst>
              <a:ext uri="{FF2B5EF4-FFF2-40B4-BE49-F238E27FC236}">
                <a16:creationId xmlns:a16="http://schemas.microsoft.com/office/drawing/2014/main" id="{25E496D7-74D2-C511-BA23-768B4232B66B}"/>
              </a:ext>
            </a:extLst>
          </p:cNvPr>
          <p:cNvSpPr>
            <a:spLocks noGrp="1"/>
          </p:cNvSpPr>
          <p:nvPr>
            <p:ph type="title" hasCustomPrompt="1"/>
          </p:nvPr>
        </p:nvSpPr>
        <p:spPr>
          <a:xfrm>
            <a:off x="505251" y="1101286"/>
            <a:ext cx="5923696" cy="1969423"/>
          </a:xfrm>
        </p:spPr>
        <p:txBody>
          <a:bodyPr>
            <a:normAutofit/>
          </a:bodyPr>
          <a:lstStyle>
            <a:lvl1pPr>
              <a:defRPr sz="3600">
                <a:solidFill>
                  <a:schemeClr val="bg1"/>
                </a:solidFill>
                <a:latin typeface="Neue Plak Wide Black" panose="020B0A07030202020204" pitchFamily="34" charset="77"/>
              </a:defRPr>
            </a:lvl1pPr>
          </a:lstStyle>
          <a:p>
            <a:r>
              <a:rPr lang="de-DE" dirty="0"/>
              <a:t>Vielen Dank für die Aufmerksamkeit und Teilnahme!</a:t>
            </a:r>
          </a:p>
        </p:txBody>
      </p:sp>
      <p:sp>
        <p:nvSpPr>
          <p:cNvPr id="21" name="Textplatzhalter 20">
            <a:extLst>
              <a:ext uri="{FF2B5EF4-FFF2-40B4-BE49-F238E27FC236}">
                <a16:creationId xmlns:a16="http://schemas.microsoft.com/office/drawing/2014/main" id="{613AB729-1F1C-4312-877E-59CF3006C98C}"/>
              </a:ext>
            </a:extLst>
          </p:cNvPr>
          <p:cNvSpPr>
            <a:spLocks noGrp="1"/>
          </p:cNvSpPr>
          <p:nvPr>
            <p:ph type="body" sz="quarter" idx="13" hasCustomPrompt="1"/>
          </p:nvPr>
        </p:nvSpPr>
        <p:spPr>
          <a:xfrm>
            <a:off x="505251" y="3346532"/>
            <a:ext cx="5923695" cy="473076"/>
          </a:xfrm>
        </p:spPr>
        <p:txBody>
          <a:bodyPr>
            <a:normAutofit/>
          </a:bodyPr>
          <a:lstStyle>
            <a:lvl1pPr marL="0" indent="0">
              <a:buNone/>
              <a:defRPr sz="2200" b="0">
                <a:solidFill>
                  <a:schemeClr val="bg1"/>
                </a:solidFill>
                <a:latin typeface="Neue Plak Text" panose="020B0804030202020204" pitchFamily="34" charset="0"/>
              </a:defRPr>
            </a:lvl1pPr>
          </a:lstStyle>
          <a:p>
            <a:pPr lvl="0"/>
            <a:r>
              <a:rPr lang="de-DE" dirty="0"/>
              <a:t>Projekt NBAU im Internet:</a:t>
            </a:r>
          </a:p>
        </p:txBody>
      </p:sp>
      <p:sp>
        <p:nvSpPr>
          <p:cNvPr id="25" name="Textplatzhalter 24">
            <a:extLst>
              <a:ext uri="{FF2B5EF4-FFF2-40B4-BE49-F238E27FC236}">
                <a16:creationId xmlns:a16="http://schemas.microsoft.com/office/drawing/2014/main" id="{79E376CF-B4C3-2000-FDCB-F5B6CEBCF8C4}"/>
              </a:ext>
            </a:extLst>
          </p:cNvPr>
          <p:cNvSpPr>
            <a:spLocks noGrp="1"/>
          </p:cNvSpPr>
          <p:nvPr>
            <p:ph type="body" sz="quarter" idx="15" hasCustomPrompt="1"/>
          </p:nvPr>
        </p:nvSpPr>
        <p:spPr>
          <a:xfrm>
            <a:off x="505251" y="4095432"/>
            <a:ext cx="5923694" cy="1149646"/>
          </a:xfrm>
        </p:spPr>
        <p:txBody>
          <a:bodyPr>
            <a:normAutofit/>
          </a:bodyPr>
          <a:lstStyle>
            <a:lvl1pPr marL="0" indent="0">
              <a:buNone/>
              <a:defRPr sz="1600" b="1" i="0">
                <a:solidFill>
                  <a:schemeClr val="bg1"/>
                </a:solidFill>
                <a:latin typeface="FreightText Pro Bold" panose="02000803080000020004" charset="0"/>
              </a:defRPr>
            </a:lvl1pPr>
          </a:lstStyle>
          <a:p>
            <a:r>
              <a:rPr lang="de-DE" sz="1600" dirty="0"/>
              <a:t>https://bfw-bb.eu/nbau/</a:t>
            </a:r>
          </a:p>
          <a:p>
            <a:r>
              <a:rPr lang="de-DE" sz="1600" dirty="0"/>
              <a:t>https://nexteconomylab.de/de/projekte/nachhaltigkeit-im-bau </a:t>
            </a:r>
          </a:p>
          <a:p>
            <a:pPr lvl="0"/>
            <a:endParaRPr lang="de-DE" dirty="0"/>
          </a:p>
        </p:txBody>
      </p:sp>
      <p:sp>
        <p:nvSpPr>
          <p:cNvPr id="27" name="Bildplatzhalter 26">
            <a:extLst>
              <a:ext uri="{FF2B5EF4-FFF2-40B4-BE49-F238E27FC236}">
                <a16:creationId xmlns:a16="http://schemas.microsoft.com/office/drawing/2014/main" id="{2A45A7D6-89D9-7407-8744-2B871BE69BEC}"/>
              </a:ext>
            </a:extLst>
          </p:cNvPr>
          <p:cNvSpPr>
            <a:spLocks noGrp="1"/>
          </p:cNvSpPr>
          <p:nvPr>
            <p:ph type="pic" sz="quarter" idx="16"/>
          </p:nvPr>
        </p:nvSpPr>
        <p:spPr>
          <a:xfrm>
            <a:off x="6842125" y="934224"/>
            <a:ext cx="5349875" cy="4634622"/>
          </a:xfrm>
        </p:spPr>
        <p:txBody>
          <a:bodyPr/>
          <a:lstStyle>
            <a:lvl1pPr>
              <a:defRPr>
                <a:solidFill>
                  <a:schemeClr val="bg1"/>
                </a:solidFill>
              </a:defRPr>
            </a:lvl1pPr>
          </a:lstStyle>
          <a:p>
            <a:endParaRPr lang="de-DE" dirty="0"/>
          </a:p>
        </p:txBody>
      </p:sp>
      <p:pic>
        <p:nvPicPr>
          <p:cNvPr id="23" name="Grafik 22" descr="Ein Bild, das Grafiken, Screenshot, Schrift, Grafikdesign enthält.&#10;&#10;Automatisch generierte Beschreibung">
            <a:extLst>
              <a:ext uri="{FF2B5EF4-FFF2-40B4-BE49-F238E27FC236}">
                <a16:creationId xmlns:a16="http://schemas.microsoft.com/office/drawing/2014/main" id="{FA0E1F6C-E08B-BC4B-6E98-B47565717B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3" name="Grafik 2" descr="Ein Bild, das Text, Screenshot, Schrift, Grafiken enthält.&#10;&#10;Automatisch generierte Beschreibung">
            <a:extLst>
              <a:ext uri="{FF2B5EF4-FFF2-40B4-BE49-F238E27FC236}">
                <a16:creationId xmlns:a16="http://schemas.microsoft.com/office/drawing/2014/main" id="{6DFA9EF9-76AB-BCA4-B15E-7D31CF3314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4" name="Grafik 3">
            <a:extLst>
              <a:ext uri="{FF2B5EF4-FFF2-40B4-BE49-F238E27FC236}">
                <a16:creationId xmlns:a16="http://schemas.microsoft.com/office/drawing/2014/main" id="{99973D7A-109B-2904-82D0-0ACA6D53FAD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2846965" y="119615"/>
            <a:ext cx="1124514" cy="749677"/>
          </a:xfrm>
          <a:prstGeom prst="rect">
            <a:avLst/>
          </a:prstGeom>
        </p:spPr>
      </p:pic>
      <p:pic>
        <p:nvPicPr>
          <p:cNvPr id="6" name="Grafik 5" descr="Ein Bild, das Screenshot, Grafiken, Schrift, Grafikdesign enthält.&#10;&#10;Automatisch generierte Beschreibung">
            <a:extLst>
              <a:ext uri="{FF2B5EF4-FFF2-40B4-BE49-F238E27FC236}">
                <a16:creationId xmlns:a16="http://schemas.microsoft.com/office/drawing/2014/main" id="{2AC6A454-46D9-DBFE-BF65-4DCA6563E74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38721" y="233678"/>
            <a:ext cx="1858513" cy="500914"/>
          </a:xfrm>
          <a:prstGeom prst="rect">
            <a:avLst/>
          </a:prstGeom>
        </p:spPr>
      </p:pic>
      <p:pic>
        <p:nvPicPr>
          <p:cNvPr id="2" name="Grafik 1">
            <a:extLst>
              <a:ext uri="{FF2B5EF4-FFF2-40B4-BE49-F238E27FC236}">
                <a16:creationId xmlns:a16="http://schemas.microsoft.com/office/drawing/2014/main" id="{C2DAB700-2375-BD47-F38C-7CD4277C2FE1}"/>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612822" y="5595706"/>
            <a:ext cx="4455155" cy="1262294"/>
          </a:xfrm>
          <a:prstGeom prst="rect">
            <a:avLst/>
          </a:prstGeom>
        </p:spPr>
      </p:pic>
    </p:spTree>
    <p:extLst>
      <p:ext uri="{BB962C8B-B14F-4D97-AF65-F5344CB8AC3E}">
        <p14:creationId xmlns:p14="http://schemas.microsoft.com/office/powerpoint/2010/main" val="1421038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3588356F-AB5C-D909-8A4D-57D7E2106F6D}"/>
              </a:ext>
            </a:extLst>
          </p:cNvPr>
          <p:cNvSpPr/>
          <p:nvPr userDrawn="1"/>
        </p:nvSpPr>
        <p:spPr>
          <a:xfrm>
            <a:off x="0" y="934224"/>
            <a:ext cx="12192000" cy="4634622"/>
          </a:xfrm>
          <a:prstGeom prst="rect">
            <a:avLst/>
          </a:prstGeom>
          <a:solidFill>
            <a:srgbClr val="182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C3818"/>
              </a:solidFill>
            </a:endParaRPr>
          </a:p>
        </p:txBody>
      </p:sp>
      <p:sp>
        <p:nvSpPr>
          <p:cNvPr id="18" name="Titel 17">
            <a:extLst>
              <a:ext uri="{FF2B5EF4-FFF2-40B4-BE49-F238E27FC236}">
                <a16:creationId xmlns:a16="http://schemas.microsoft.com/office/drawing/2014/main" id="{25E496D7-74D2-C511-BA23-768B4232B66B}"/>
              </a:ext>
            </a:extLst>
          </p:cNvPr>
          <p:cNvSpPr>
            <a:spLocks noGrp="1"/>
          </p:cNvSpPr>
          <p:nvPr>
            <p:ph type="title" hasCustomPrompt="1"/>
          </p:nvPr>
        </p:nvSpPr>
        <p:spPr>
          <a:xfrm>
            <a:off x="505251" y="1246954"/>
            <a:ext cx="5923696" cy="1823755"/>
          </a:xfrm>
          <a:prstGeom prst="rect">
            <a:avLst/>
          </a:prstGeom>
        </p:spPr>
        <p:txBody>
          <a:bodyPr>
            <a:normAutofit/>
          </a:bodyPr>
          <a:lstStyle>
            <a:lvl1pPr>
              <a:defRPr sz="3600">
                <a:solidFill>
                  <a:schemeClr val="bg1"/>
                </a:solidFill>
                <a:latin typeface="Neue Plak Wide Black" panose="020B0A07030202020204" pitchFamily="34" charset="77"/>
              </a:defRPr>
            </a:lvl1pPr>
          </a:lstStyle>
          <a:p>
            <a:r>
              <a:rPr lang="de-DE" dirty="0"/>
              <a:t>Titel</a:t>
            </a:r>
          </a:p>
        </p:txBody>
      </p:sp>
      <p:sp>
        <p:nvSpPr>
          <p:cNvPr id="21" name="Textplatzhalter 20">
            <a:extLst>
              <a:ext uri="{FF2B5EF4-FFF2-40B4-BE49-F238E27FC236}">
                <a16:creationId xmlns:a16="http://schemas.microsoft.com/office/drawing/2014/main" id="{613AB729-1F1C-4312-877E-59CF3006C98C}"/>
              </a:ext>
            </a:extLst>
          </p:cNvPr>
          <p:cNvSpPr>
            <a:spLocks noGrp="1"/>
          </p:cNvSpPr>
          <p:nvPr>
            <p:ph type="body" sz="quarter" idx="13" hasCustomPrompt="1"/>
          </p:nvPr>
        </p:nvSpPr>
        <p:spPr>
          <a:xfrm>
            <a:off x="505251" y="3346531"/>
            <a:ext cx="5923695" cy="1149649"/>
          </a:xfrm>
          <a:prstGeom prst="rect">
            <a:avLst/>
          </a:prstGeom>
        </p:spPr>
        <p:txBody>
          <a:bodyPr>
            <a:normAutofit/>
          </a:bodyPr>
          <a:lstStyle>
            <a:lvl1pPr marL="0" indent="0">
              <a:buNone/>
              <a:defRPr sz="2400" b="0">
                <a:solidFill>
                  <a:schemeClr val="bg1"/>
                </a:solidFill>
                <a:latin typeface="Neue Plak Text" panose="020B0804030202020204" pitchFamily="34" charset="0"/>
              </a:defRPr>
            </a:lvl1pPr>
          </a:lstStyle>
          <a:p>
            <a:pPr lvl="0"/>
            <a:r>
              <a:rPr lang="de-DE" dirty="0"/>
              <a:t>Name Vortragende</a:t>
            </a:r>
          </a:p>
        </p:txBody>
      </p:sp>
      <p:sp>
        <p:nvSpPr>
          <p:cNvPr id="25" name="Textplatzhalter 24">
            <a:extLst>
              <a:ext uri="{FF2B5EF4-FFF2-40B4-BE49-F238E27FC236}">
                <a16:creationId xmlns:a16="http://schemas.microsoft.com/office/drawing/2014/main" id="{79E376CF-B4C3-2000-FDCB-F5B6CEBCF8C4}"/>
              </a:ext>
            </a:extLst>
          </p:cNvPr>
          <p:cNvSpPr>
            <a:spLocks noGrp="1" noRot="1" noMove="1" noResize="1" noEditPoints="1" noAdjustHandles="1" noChangeArrowheads="1" noChangeShapeType="1"/>
          </p:cNvSpPr>
          <p:nvPr>
            <p:ph type="body" sz="quarter" idx="15" hasCustomPrompt="1"/>
          </p:nvPr>
        </p:nvSpPr>
        <p:spPr>
          <a:xfrm>
            <a:off x="505251" y="4772002"/>
            <a:ext cx="5923694" cy="473075"/>
          </a:xfrm>
          <a:prstGeom prst="rect">
            <a:avLst/>
          </a:prstGeom>
        </p:spPr>
        <p:txBody>
          <a:bodyPr>
            <a:normAutofit/>
          </a:bodyPr>
          <a:lstStyle>
            <a:lvl1pPr marL="0" indent="0">
              <a:buNone/>
              <a:defRPr sz="1600" b="1" i="0">
                <a:solidFill>
                  <a:schemeClr val="bg1"/>
                </a:solidFill>
                <a:latin typeface="FreightText Pro Bold" panose="02000803080000020004" charset="0"/>
              </a:defRPr>
            </a:lvl1pPr>
          </a:lstStyle>
          <a:p>
            <a:pPr lvl="0"/>
            <a:r>
              <a:rPr lang="de-DE" dirty="0"/>
              <a:t>Ort, Datum</a:t>
            </a:r>
          </a:p>
        </p:txBody>
      </p:sp>
      <p:sp>
        <p:nvSpPr>
          <p:cNvPr id="27" name="Bildplatzhalter 26">
            <a:extLst>
              <a:ext uri="{FF2B5EF4-FFF2-40B4-BE49-F238E27FC236}">
                <a16:creationId xmlns:a16="http://schemas.microsoft.com/office/drawing/2014/main" id="{2A45A7D6-89D9-7407-8744-2B871BE69BEC}"/>
              </a:ext>
            </a:extLst>
          </p:cNvPr>
          <p:cNvSpPr>
            <a:spLocks noGrp="1"/>
          </p:cNvSpPr>
          <p:nvPr>
            <p:ph type="pic" sz="quarter" idx="16"/>
          </p:nvPr>
        </p:nvSpPr>
        <p:spPr>
          <a:xfrm>
            <a:off x="6842125" y="934224"/>
            <a:ext cx="5349875" cy="4634622"/>
          </a:xfrm>
          <a:prstGeom prst="rect">
            <a:avLst/>
          </a:prstGeom>
        </p:spPr>
        <p:txBody>
          <a:bodyPr/>
          <a:lstStyle>
            <a:lvl1pPr>
              <a:defRPr>
                <a:solidFill>
                  <a:schemeClr val="bg1"/>
                </a:solidFill>
              </a:defRPr>
            </a:lvl1pPr>
          </a:lstStyle>
          <a:p>
            <a:endParaRPr lang="de-DE" dirty="0"/>
          </a:p>
        </p:txBody>
      </p:sp>
      <p:pic>
        <p:nvPicPr>
          <p:cNvPr id="23" name="Grafik 22" descr="Ein Bild, das Grafiken, Screenshot, Schrift, Grafikdesign enthält.&#10;&#10;Automatisch generierte Beschreibung">
            <a:extLst>
              <a:ext uri="{FF2B5EF4-FFF2-40B4-BE49-F238E27FC236}">
                <a16:creationId xmlns:a16="http://schemas.microsoft.com/office/drawing/2014/main" id="{FA0E1F6C-E08B-BC4B-6E98-B47565717B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3" name="Grafik 2" descr="Ein Bild, das Text, Screenshot, Schrift, Grafiken enthält.&#10;&#10;Automatisch generierte Beschreibung">
            <a:extLst>
              <a:ext uri="{FF2B5EF4-FFF2-40B4-BE49-F238E27FC236}">
                <a16:creationId xmlns:a16="http://schemas.microsoft.com/office/drawing/2014/main" id="{6DFA9EF9-76AB-BCA4-B15E-7D31CF3314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4" name="Grafik 3">
            <a:extLst>
              <a:ext uri="{FF2B5EF4-FFF2-40B4-BE49-F238E27FC236}">
                <a16:creationId xmlns:a16="http://schemas.microsoft.com/office/drawing/2014/main" id="{99973D7A-109B-2904-82D0-0ACA6D53FAD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2826451" y="232447"/>
            <a:ext cx="1154483" cy="571915"/>
          </a:xfrm>
          <a:prstGeom prst="rect">
            <a:avLst/>
          </a:prstGeom>
        </p:spPr>
      </p:pic>
      <p:pic>
        <p:nvPicPr>
          <p:cNvPr id="6" name="Grafik 5" descr="Ein Bild, das Screenshot, Grafiken, Schrift, Grafikdesign enthält.&#10;&#10;Automatisch generierte Beschreibung">
            <a:extLst>
              <a:ext uri="{FF2B5EF4-FFF2-40B4-BE49-F238E27FC236}">
                <a16:creationId xmlns:a16="http://schemas.microsoft.com/office/drawing/2014/main" id="{2AC6A454-46D9-DBFE-BF65-4DCA6563E74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38721" y="233678"/>
            <a:ext cx="1858513" cy="500914"/>
          </a:xfrm>
          <a:prstGeom prst="rect">
            <a:avLst/>
          </a:prstGeom>
        </p:spPr>
      </p:pic>
      <p:pic>
        <p:nvPicPr>
          <p:cNvPr id="5" name="Grafik 4">
            <a:extLst>
              <a:ext uri="{FF2B5EF4-FFF2-40B4-BE49-F238E27FC236}">
                <a16:creationId xmlns:a16="http://schemas.microsoft.com/office/drawing/2014/main" id="{C2DAB700-2375-BD47-F38C-7CD4277C2FE1}"/>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505251" y="5595706"/>
            <a:ext cx="4455155" cy="1262294"/>
          </a:xfrm>
          <a:prstGeom prst="rect">
            <a:avLst/>
          </a:prstGeom>
        </p:spPr>
      </p:pic>
    </p:spTree>
    <p:extLst>
      <p:ext uri="{BB962C8B-B14F-4D97-AF65-F5344CB8AC3E}">
        <p14:creationId xmlns:p14="http://schemas.microsoft.com/office/powerpoint/2010/main" val="353891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iele und Ablauf">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4BCE0808-C8A5-7B3A-DAC9-84FC36D9343B}"/>
              </a:ext>
            </a:extLst>
          </p:cNvPr>
          <p:cNvSpPr/>
          <p:nvPr userDrawn="1"/>
        </p:nvSpPr>
        <p:spPr>
          <a:xfrm>
            <a:off x="0" y="952500"/>
            <a:ext cx="12191999" cy="5905499"/>
          </a:xfrm>
          <a:prstGeom prst="rect">
            <a:avLst/>
          </a:prstGeom>
          <a:solidFill>
            <a:srgbClr val="E8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B9DE1CE2-78B4-055F-18A8-76EB8F83940B}"/>
              </a:ext>
            </a:extLst>
          </p:cNvPr>
          <p:cNvSpPr>
            <a:spLocks noGrp="1" noRot="1" noMove="1" noResize="1" noEditPoints="1" noAdjustHandles="1" noChangeArrowheads="1" noChangeShapeType="1"/>
          </p:cNvSpPr>
          <p:nvPr>
            <p:ph type="title" hasCustomPrompt="1"/>
          </p:nvPr>
        </p:nvSpPr>
        <p:spPr>
          <a:xfrm>
            <a:off x="559805" y="1189083"/>
            <a:ext cx="11072387" cy="685800"/>
          </a:xfrm>
          <a:prstGeom prst="rect">
            <a:avLst/>
          </a:prstGeom>
        </p:spPr>
        <p:txBody>
          <a:bodyPr anchor="t">
            <a:normAutofit/>
          </a:bodyPr>
          <a:lstStyle>
            <a:lvl1pPr>
              <a:defRPr sz="3200" b="0">
                <a:solidFill>
                  <a:srgbClr val="182952"/>
                </a:solidFill>
                <a:latin typeface="Neue Plak Wide Black" panose="020B0A07030202020204" pitchFamily="34" charset="0"/>
              </a:defRPr>
            </a:lvl1pPr>
          </a:lstStyle>
          <a:p>
            <a:r>
              <a:rPr lang="de-DE" dirty="0"/>
              <a:t>Ziele/Ablauf der Präsentation</a:t>
            </a:r>
          </a:p>
        </p:txBody>
      </p:sp>
      <p:sp>
        <p:nvSpPr>
          <p:cNvPr id="10" name="Textplatzhalter 9">
            <a:extLst>
              <a:ext uri="{FF2B5EF4-FFF2-40B4-BE49-F238E27FC236}">
                <a16:creationId xmlns:a16="http://schemas.microsoft.com/office/drawing/2014/main" id="{596ED105-A951-DB5B-3278-2C68E7898799}"/>
              </a:ext>
            </a:extLst>
          </p:cNvPr>
          <p:cNvSpPr>
            <a:spLocks noGrp="1"/>
          </p:cNvSpPr>
          <p:nvPr>
            <p:ph type="body" sz="quarter" idx="10" hasCustomPrompt="1"/>
          </p:nvPr>
        </p:nvSpPr>
        <p:spPr>
          <a:xfrm>
            <a:off x="614362" y="2111466"/>
            <a:ext cx="11017829" cy="4427557"/>
          </a:xfrm>
          <a:prstGeom prst="rect">
            <a:avLst/>
          </a:prstGeom>
        </p:spPr>
        <p:txBody>
          <a:bodyPr>
            <a:normAutofit/>
          </a:bodyPr>
          <a:lstStyle>
            <a:lvl1pPr marL="514350" indent="-514350">
              <a:buAutoNum type="arabicPeriod"/>
              <a:defRPr sz="2400" b="0">
                <a:solidFill>
                  <a:schemeClr val="tx1"/>
                </a:solidFill>
                <a:latin typeface="Neue Plak Text" panose="020B0804030202020204" pitchFamily="34" charset="0"/>
              </a:defRPr>
            </a:lvl1pPr>
            <a:lvl2pPr>
              <a:defRPr sz="2200">
                <a:latin typeface="FreightText Pro Book" panose="02000603060000020004" pitchFamily="50" charset="0"/>
              </a:defRPr>
            </a:lvl2pPr>
          </a:lstStyle>
          <a:p>
            <a:pPr lvl="0"/>
            <a:r>
              <a:rPr lang="de-DE" dirty="0"/>
              <a:t>Thema XYZ</a:t>
            </a:r>
          </a:p>
          <a:p>
            <a:pPr lvl="1"/>
            <a:r>
              <a:rPr lang="de-DE" dirty="0"/>
              <a:t>Unterthema A</a:t>
            </a:r>
          </a:p>
          <a:p>
            <a:pPr lvl="1"/>
            <a:r>
              <a:rPr lang="de-DE" dirty="0"/>
              <a:t>Unterthema B</a:t>
            </a:r>
          </a:p>
          <a:p>
            <a:pPr lvl="0"/>
            <a:r>
              <a:rPr lang="de-DE" dirty="0"/>
              <a:t>Thema XYZ</a:t>
            </a:r>
          </a:p>
          <a:p>
            <a:pPr lvl="1"/>
            <a:r>
              <a:rPr lang="de-DE" dirty="0"/>
              <a:t>Unterthema C</a:t>
            </a:r>
          </a:p>
          <a:p>
            <a:pPr lvl="1"/>
            <a:r>
              <a:rPr lang="de-DE" dirty="0"/>
              <a:t>Unterthema D</a:t>
            </a:r>
          </a:p>
          <a:p>
            <a:pPr lvl="0"/>
            <a:r>
              <a:rPr lang="de-DE" dirty="0"/>
              <a:t>Thema XYZ</a:t>
            </a:r>
          </a:p>
          <a:p>
            <a:pPr lvl="1"/>
            <a:r>
              <a:rPr lang="de-DE" dirty="0"/>
              <a:t>Unterthema E</a:t>
            </a:r>
          </a:p>
          <a:p>
            <a:pPr lvl="1"/>
            <a:r>
              <a:rPr lang="de-DE" dirty="0"/>
              <a:t>Unterthema F</a:t>
            </a:r>
          </a:p>
        </p:txBody>
      </p:sp>
      <p:pic>
        <p:nvPicPr>
          <p:cNvPr id="3" name="Grafik 2" descr="Ein Bild, das Text, Screenshot, Schrift, Grafiken enthält.&#10;&#10;Automatisch generierte Beschreibung">
            <a:extLst>
              <a:ext uri="{FF2B5EF4-FFF2-40B4-BE49-F238E27FC236}">
                <a16:creationId xmlns:a16="http://schemas.microsoft.com/office/drawing/2014/main" id="{05E71F46-E836-2BEA-3D27-562EA37509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8" name="Grafik 7" descr="Ein Bild, das Grafiken, Screenshot, Schrift, Grafikdesign enthält.&#10;&#10;Automatisch generierte Beschreibung">
            <a:extLst>
              <a:ext uri="{FF2B5EF4-FFF2-40B4-BE49-F238E27FC236}">
                <a16:creationId xmlns:a16="http://schemas.microsoft.com/office/drawing/2014/main" id="{BEE409A8-BFE4-1A49-89DA-E2CF47F737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1397588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4BCE0808-C8A5-7B3A-DAC9-84FC36D9343B}"/>
              </a:ext>
            </a:extLst>
          </p:cNvPr>
          <p:cNvSpPr/>
          <p:nvPr userDrawn="1"/>
        </p:nvSpPr>
        <p:spPr>
          <a:xfrm>
            <a:off x="0" y="952500"/>
            <a:ext cx="12191999" cy="5905499"/>
          </a:xfrm>
          <a:prstGeom prst="rect">
            <a:avLst/>
          </a:prstGeom>
          <a:solidFill>
            <a:srgbClr val="E8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B9DE1CE2-78B4-055F-18A8-76EB8F83940B}"/>
              </a:ext>
            </a:extLst>
          </p:cNvPr>
          <p:cNvSpPr>
            <a:spLocks noGrp="1"/>
          </p:cNvSpPr>
          <p:nvPr>
            <p:ph type="title" hasCustomPrompt="1"/>
          </p:nvPr>
        </p:nvSpPr>
        <p:spPr>
          <a:xfrm>
            <a:off x="559805" y="1189083"/>
            <a:ext cx="11072387" cy="685800"/>
          </a:xfrm>
          <a:prstGeom prst="rect">
            <a:avLst/>
          </a:prstGeom>
        </p:spPr>
        <p:txBody>
          <a:bodyPr anchor="t">
            <a:normAutofit/>
          </a:bodyPr>
          <a:lstStyle>
            <a:lvl1pPr>
              <a:defRPr sz="3200" b="0">
                <a:solidFill>
                  <a:srgbClr val="182952"/>
                </a:solidFill>
                <a:latin typeface="Neue Plak Wide Black" panose="020B0A07030202020204" pitchFamily="34" charset="0"/>
              </a:defRPr>
            </a:lvl1pPr>
          </a:lstStyle>
          <a:p>
            <a:r>
              <a:rPr lang="de-DE" dirty="0"/>
              <a:t>Überschrift</a:t>
            </a:r>
          </a:p>
        </p:txBody>
      </p:sp>
      <p:sp>
        <p:nvSpPr>
          <p:cNvPr id="10" name="Textplatzhalter 9">
            <a:extLst>
              <a:ext uri="{FF2B5EF4-FFF2-40B4-BE49-F238E27FC236}">
                <a16:creationId xmlns:a16="http://schemas.microsoft.com/office/drawing/2014/main" id="{596ED105-A951-DB5B-3278-2C68E7898799}"/>
              </a:ext>
            </a:extLst>
          </p:cNvPr>
          <p:cNvSpPr>
            <a:spLocks noGrp="1"/>
          </p:cNvSpPr>
          <p:nvPr>
            <p:ph type="body" sz="quarter" idx="10" hasCustomPrompt="1"/>
          </p:nvPr>
        </p:nvSpPr>
        <p:spPr>
          <a:xfrm>
            <a:off x="614362" y="2111466"/>
            <a:ext cx="11017829" cy="4090926"/>
          </a:xfrm>
          <a:prstGeom prst="rect">
            <a:avLst/>
          </a:prstGeom>
        </p:spPr>
        <p:txBody>
          <a:bodyPr>
            <a:normAutofit/>
          </a:bodyPr>
          <a:lstStyle>
            <a:lvl1pPr marL="514350" indent="-514350">
              <a:buFont typeface="Arial" panose="020B0604020202020204" pitchFamily="34" charset="0"/>
              <a:buChar char="•"/>
              <a:defRPr sz="2400" b="0">
                <a:solidFill>
                  <a:schemeClr val="tx1"/>
                </a:solidFill>
                <a:latin typeface="FreightText Pro Book" panose="02000603060000020004" pitchFamily="50" charset="0"/>
              </a:defRPr>
            </a:lvl1pPr>
          </a:lstStyle>
          <a:p>
            <a:pPr lvl="0"/>
            <a:r>
              <a:rPr lang="de-DE" dirty="0"/>
              <a:t>Text hinzufügen</a:t>
            </a:r>
          </a:p>
        </p:txBody>
      </p:sp>
      <p:pic>
        <p:nvPicPr>
          <p:cNvPr id="3" name="Grafik 2" descr="Ein Bild, das Text, Screenshot, Schrift, Grafiken enthält.&#10;&#10;Automatisch generierte Beschreibung">
            <a:extLst>
              <a:ext uri="{FF2B5EF4-FFF2-40B4-BE49-F238E27FC236}">
                <a16:creationId xmlns:a16="http://schemas.microsoft.com/office/drawing/2014/main" id="{05E71F46-E836-2BEA-3D27-562EA37509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8" name="Grafik 7" descr="Ein Bild, das Grafiken, Screenshot, Schrift, Grafikdesign enthält.&#10;&#10;Automatisch generierte Beschreibung">
            <a:extLst>
              <a:ext uri="{FF2B5EF4-FFF2-40B4-BE49-F238E27FC236}">
                <a16:creationId xmlns:a16="http://schemas.microsoft.com/office/drawing/2014/main" id="{BEE409A8-BFE4-1A49-89DA-E2CF47F737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2157837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und Bi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91571A0-49BE-6C75-112E-8504C49FB21F}"/>
              </a:ext>
            </a:extLst>
          </p:cNvPr>
          <p:cNvSpPr/>
          <p:nvPr userDrawn="1"/>
        </p:nvSpPr>
        <p:spPr>
          <a:xfrm>
            <a:off x="0" y="952500"/>
            <a:ext cx="12191999" cy="5905499"/>
          </a:xfrm>
          <a:prstGeom prst="rect">
            <a:avLst/>
          </a:prstGeom>
          <a:solidFill>
            <a:srgbClr val="E8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E10E684C-097D-4224-083C-A8654297D5B4}"/>
              </a:ext>
            </a:extLst>
          </p:cNvPr>
          <p:cNvSpPr>
            <a:spLocks noGrp="1"/>
          </p:cNvSpPr>
          <p:nvPr>
            <p:ph type="title" hasCustomPrompt="1"/>
          </p:nvPr>
        </p:nvSpPr>
        <p:spPr>
          <a:xfrm>
            <a:off x="505249" y="1167116"/>
            <a:ext cx="6643063" cy="826861"/>
          </a:xfrm>
          <a:prstGeom prst="rect">
            <a:avLst/>
          </a:prstGeom>
        </p:spPr>
        <p:txBody>
          <a:bodyPr anchor="t"/>
          <a:lstStyle>
            <a:lvl1pPr>
              <a:defRPr sz="3200">
                <a:solidFill>
                  <a:srgbClr val="182952"/>
                </a:solidFill>
                <a:latin typeface="Neue Plak Wide Black" panose="020B0A07030202020204" pitchFamily="34" charset="0"/>
              </a:defRPr>
            </a:lvl1pPr>
          </a:lstStyle>
          <a:p>
            <a:r>
              <a:rPr lang="de-DE" dirty="0"/>
              <a:t>Überschrift</a:t>
            </a:r>
          </a:p>
        </p:txBody>
      </p:sp>
      <p:sp>
        <p:nvSpPr>
          <p:cNvPr id="9" name="Textplatzhalter 8">
            <a:extLst>
              <a:ext uri="{FF2B5EF4-FFF2-40B4-BE49-F238E27FC236}">
                <a16:creationId xmlns:a16="http://schemas.microsoft.com/office/drawing/2014/main" id="{429C4A1D-9F88-7832-AD52-A9C32D22EC25}"/>
              </a:ext>
            </a:extLst>
          </p:cNvPr>
          <p:cNvSpPr>
            <a:spLocks noGrp="1"/>
          </p:cNvSpPr>
          <p:nvPr>
            <p:ph type="body" sz="quarter" idx="12"/>
          </p:nvPr>
        </p:nvSpPr>
        <p:spPr>
          <a:xfrm>
            <a:off x="505250" y="2208592"/>
            <a:ext cx="6643062" cy="4380489"/>
          </a:xfrm>
          <a:prstGeom prst="rect">
            <a:avLst/>
          </a:prstGeom>
        </p:spPr>
        <p:txBody>
          <a:bodyPr>
            <a:normAutofit/>
          </a:bodyPr>
          <a:lstStyle>
            <a:lvl1pPr>
              <a:defRPr sz="2400">
                <a:solidFill>
                  <a:schemeClr val="tx1"/>
                </a:solidFill>
                <a:latin typeface="FreightText Pro Book" panose="02000603060000020004" pitchFamily="50" charset="0"/>
              </a:defRPr>
            </a:lvl1pPr>
          </a:lstStyle>
          <a:p>
            <a:pPr lvl="0"/>
            <a:endParaRPr lang="de-DE" dirty="0"/>
          </a:p>
        </p:txBody>
      </p:sp>
      <p:sp>
        <p:nvSpPr>
          <p:cNvPr id="6" name="Bildplatzhalter 5">
            <a:extLst>
              <a:ext uri="{FF2B5EF4-FFF2-40B4-BE49-F238E27FC236}">
                <a16:creationId xmlns:a16="http://schemas.microsoft.com/office/drawing/2014/main" id="{2EFCE420-E2E7-8C22-F727-DABBCE062D06}"/>
              </a:ext>
            </a:extLst>
          </p:cNvPr>
          <p:cNvSpPr>
            <a:spLocks noGrp="1"/>
          </p:cNvSpPr>
          <p:nvPr>
            <p:ph type="pic" sz="quarter" idx="13"/>
          </p:nvPr>
        </p:nvSpPr>
        <p:spPr>
          <a:xfrm>
            <a:off x="7591425" y="952500"/>
            <a:ext cx="4600575" cy="5905500"/>
          </a:xfrm>
          <a:prstGeom prst="rect">
            <a:avLst/>
          </a:prstGeom>
        </p:spPr>
        <p:txBody>
          <a:bodyPr/>
          <a:lstStyle/>
          <a:p>
            <a:endParaRPr lang="de-DE"/>
          </a:p>
        </p:txBody>
      </p:sp>
      <p:pic>
        <p:nvPicPr>
          <p:cNvPr id="3" name="Grafik 2" descr="Ein Bild, das Text, Screenshot, Schrift, Grafiken enthält.&#10;&#10;Automatisch generierte Beschreibung">
            <a:extLst>
              <a:ext uri="{FF2B5EF4-FFF2-40B4-BE49-F238E27FC236}">
                <a16:creationId xmlns:a16="http://schemas.microsoft.com/office/drawing/2014/main" id="{DDF8853A-65E6-15EF-1757-8BE464F14FD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11" name="Grafik 10" descr="Ein Bild, das Grafiken, Screenshot, Schrift, Grafikdesign enthält.&#10;&#10;Automatisch generierte Beschreibung">
            <a:extLst>
              <a:ext uri="{FF2B5EF4-FFF2-40B4-BE49-F238E27FC236}">
                <a16:creationId xmlns:a16="http://schemas.microsoft.com/office/drawing/2014/main" id="{2D967D00-B118-5702-9595-381305BE32F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4176586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schnittswechsel/Strukturfolie">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667CE1CA-718D-1351-152F-885021239BE3}"/>
              </a:ext>
            </a:extLst>
          </p:cNvPr>
          <p:cNvSpPr/>
          <p:nvPr userDrawn="1"/>
        </p:nvSpPr>
        <p:spPr>
          <a:xfrm>
            <a:off x="422694" y="942975"/>
            <a:ext cx="11395495" cy="5484432"/>
          </a:xfrm>
          <a:prstGeom prst="rect">
            <a:avLst/>
          </a:prstGeom>
          <a:solidFill>
            <a:srgbClr val="0044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6">
            <a:extLst>
              <a:ext uri="{FF2B5EF4-FFF2-40B4-BE49-F238E27FC236}">
                <a16:creationId xmlns:a16="http://schemas.microsoft.com/office/drawing/2014/main" id="{579236BB-83ED-EF78-7C71-33AD99373B28}"/>
              </a:ext>
            </a:extLst>
          </p:cNvPr>
          <p:cNvSpPr>
            <a:spLocks noGrp="1"/>
          </p:cNvSpPr>
          <p:nvPr>
            <p:ph type="body" sz="quarter" idx="11" hasCustomPrompt="1"/>
          </p:nvPr>
        </p:nvSpPr>
        <p:spPr>
          <a:xfrm>
            <a:off x="1883568" y="2244725"/>
            <a:ext cx="8424862" cy="2368550"/>
          </a:xfrm>
        </p:spPr>
        <p:txBody>
          <a:bodyPr anchor="ctr">
            <a:normAutofit/>
          </a:bodyPr>
          <a:lstStyle>
            <a:lvl1pPr marL="0" indent="0" algn="ctr">
              <a:buNone/>
              <a:defRPr sz="3600">
                <a:solidFill>
                  <a:schemeClr val="bg1"/>
                </a:solidFill>
                <a:latin typeface="Neue Plak Wide Black" panose="020B0A07030202020204" pitchFamily="34" charset="77"/>
              </a:defRPr>
            </a:lvl1pPr>
          </a:lstStyle>
          <a:p>
            <a:pPr lvl="0"/>
            <a:r>
              <a:rPr lang="de-DE" dirty="0">
                <a:latin typeface="Neue Plak Wide Black" panose="020B0A07030202020204" pitchFamily="34" charset="77"/>
              </a:rPr>
              <a:t>Aufgabe/Frage?</a:t>
            </a:r>
            <a:endParaRPr lang="de-DE" dirty="0"/>
          </a:p>
        </p:txBody>
      </p:sp>
      <p:pic>
        <p:nvPicPr>
          <p:cNvPr id="2" name="Grafik 1" descr="Ein Bild, das Grafiken, Screenshot, Schrift, Grafikdesign enthält.&#10;&#10;Automatisch generierte Beschreibung">
            <a:extLst>
              <a:ext uri="{FF2B5EF4-FFF2-40B4-BE49-F238E27FC236}">
                <a16:creationId xmlns:a16="http://schemas.microsoft.com/office/drawing/2014/main" id="{42AB68D7-4950-EBF7-E09A-62B25DDCD3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9" name="Grafik 8" descr="Ein Bild, das Text, Screenshot, Schrift, Grafiken enthält.&#10;&#10;Automatisch generierte Beschreibung">
            <a:extLst>
              <a:ext uri="{FF2B5EF4-FFF2-40B4-BE49-F238E27FC236}">
                <a16:creationId xmlns:a16="http://schemas.microsoft.com/office/drawing/2014/main" id="{482A4C68-A791-2B77-42D3-0B180049546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spTree>
    <p:extLst>
      <p:ext uri="{BB962C8B-B14F-4D97-AF65-F5344CB8AC3E}">
        <p14:creationId xmlns:p14="http://schemas.microsoft.com/office/powerpoint/2010/main" val="403618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ufgabe/Frage">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8938FD85-6981-67C7-2CE1-87BBE6F6E997}"/>
              </a:ext>
            </a:extLst>
          </p:cNvPr>
          <p:cNvSpPr/>
          <p:nvPr userDrawn="1"/>
        </p:nvSpPr>
        <p:spPr>
          <a:xfrm>
            <a:off x="422694" y="942975"/>
            <a:ext cx="11395495" cy="5484432"/>
          </a:xfrm>
          <a:prstGeom prst="rect">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A6936B9F-A779-496C-6316-3F0E34F39B09}"/>
              </a:ext>
            </a:extLst>
          </p:cNvPr>
          <p:cNvSpPr>
            <a:spLocks noGrp="1"/>
          </p:cNvSpPr>
          <p:nvPr>
            <p:ph type="body" sz="quarter" idx="11" hasCustomPrompt="1"/>
          </p:nvPr>
        </p:nvSpPr>
        <p:spPr>
          <a:xfrm>
            <a:off x="1097622" y="1510762"/>
            <a:ext cx="10139873" cy="4312522"/>
          </a:xfrm>
        </p:spPr>
        <p:txBody>
          <a:bodyPr>
            <a:normAutofit/>
          </a:bodyPr>
          <a:lstStyle>
            <a:lvl1pPr marL="0" indent="0">
              <a:buNone/>
              <a:defRPr sz="3600">
                <a:solidFill>
                  <a:schemeClr val="bg1"/>
                </a:solidFill>
                <a:latin typeface="Neue Plak Wide Black" panose="020B0A07030202020204"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latin typeface="Neue Plak Wide Black" panose="020B0A07030202020204" pitchFamily="34" charset="77"/>
              </a:rPr>
              <a:t>Zusammenfassung</a:t>
            </a:r>
            <a:endPar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endParaRPr>
          </a:p>
          <a:p>
            <a:pPr lvl="0"/>
            <a:endParaRPr lang="de-DE" dirty="0"/>
          </a:p>
        </p:txBody>
      </p:sp>
      <p:pic>
        <p:nvPicPr>
          <p:cNvPr id="2" name="Grafik 1" descr="Ein Bild, das Text, Screenshot, Schrift, Grafiken enthält.&#10;&#10;Automatisch generierte Beschreibung">
            <a:extLst>
              <a:ext uri="{FF2B5EF4-FFF2-40B4-BE49-F238E27FC236}">
                <a16:creationId xmlns:a16="http://schemas.microsoft.com/office/drawing/2014/main" id="{CC15C311-4A2B-339F-6030-F7077807F0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9" name="Grafik 8" descr="Ein Bild, das Grafiken, Screenshot, Schrift, Grafikdesign enthält.&#10;&#10;Automatisch generierte Beschreibung">
            <a:extLst>
              <a:ext uri="{FF2B5EF4-FFF2-40B4-BE49-F238E27FC236}">
                <a16:creationId xmlns:a16="http://schemas.microsoft.com/office/drawing/2014/main" id="{B5584395-E9DF-2397-DE50-16CC53A8D3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145311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use">
    <p:bg>
      <p:bgPr>
        <a:solidFill>
          <a:srgbClr val="E8EDF8"/>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C38AC1A-A127-037F-E0A4-603BCD9E9BFD}"/>
              </a:ext>
            </a:extLst>
          </p:cNvPr>
          <p:cNvSpPr/>
          <p:nvPr userDrawn="1"/>
        </p:nvSpPr>
        <p:spPr>
          <a:xfrm>
            <a:off x="916110" y="1790189"/>
            <a:ext cx="10359777" cy="10135621"/>
          </a:xfrm>
          <a:prstGeom prst="ellipse">
            <a:avLst/>
          </a:prstGeom>
          <a:solidFill>
            <a:srgbClr val="0044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5BD622B2-C5DF-0BA4-8A36-1D4E97C5E862}"/>
              </a:ext>
            </a:extLst>
          </p:cNvPr>
          <p:cNvSpPr txBox="1"/>
          <p:nvPr userDrawn="1"/>
        </p:nvSpPr>
        <p:spPr>
          <a:xfrm>
            <a:off x="3589562" y="4730282"/>
            <a:ext cx="5012872" cy="707886"/>
          </a:xfrm>
          <a:prstGeom prst="rect">
            <a:avLst/>
          </a:prstGeom>
          <a:noFill/>
        </p:spPr>
        <p:txBody>
          <a:bodyPr wrap="square" rtlCol="0">
            <a:spAutoFit/>
          </a:bodyPr>
          <a:lstStyle/>
          <a:p>
            <a:pPr algn="ctr"/>
            <a:r>
              <a:rPr lang="de-DE" sz="4000" dirty="0">
                <a:solidFill>
                  <a:schemeClr val="bg1"/>
                </a:solidFill>
                <a:latin typeface="Neue Plak Wide Black" panose="020B0A07030202020204" pitchFamily="34" charset="77"/>
              </a:rPr>
              <a:t>Pause</a:t>
            </a:r>
          </a:p>
        </p:txBody>
      </p:sp>
      <p:pic>
        <p:nvPicPr>
          <p:cNvPr id="12" name="Grafik 11" descr="Kaffee mit einfarbiger Füllung">
            <a:extLst>
              <a:ext uri="{FF2B5EF4-FFF2-40B4-BE49-F238E27FC236}">
                <a16:creationId xmlns:a16="http://schemas.microsoft.com/office/drawing/2014/main" id="{605B049B-6185-1F1A-2C95-D6796E37DF1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2185" y="3230245"/>
            <a:ext cx="1347629" cy="1347629"/>
          </a:xfrm>
          <a:prstGeom prst="rect">
            <a:avLst/>
          </a:prstGeom>
        </p:spPr>
      </p:pic>
      <p:pic>
        <p:nvPicPr>
          <p:cNvPr id="2" name="Grafik 1" descr="Ein Bild, das Text, Screenshot, Schrift, Grafiken enthält.&#10;&#10;Automatisch generierte Beschreibung">
            <a:extLst>
              <a:ext uri="{FF2B5EF4-FFF2-40B4-BE49-F238E27FC236}">
                <a16:creationId xmlns:a16="http://schemas.microsoft.com/office/drawing/2014/main" id="{0289906A-AA64-80B5-2777-513E6E94E6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8" name="Grafik 7" descr="Ein Bild, das Grafiken, Screenshot, Schrift, Grafikdesign enthält.&#10;&#10;Automatisch generierte Beschreibung">
            <a:extLst>
              <a:ext uri="{FF2B5EF4-FFF2-40B4-BE49-F238E27FC236}">
                <a16:creationId xmlns:a16="http://schemas.microsoft.com/office/drawing/2014/main" id="{F4AC7C5F-8DB6-3693-16A7-4FB61118823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3272070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schnittswechsel, Frage, Diskussion">
    <p:bg>
      <p:bgPr>
        <a:solidFill>
          <a:srgbClr val="E8EDF8"/>
        </a:solidFill>
        <a:effectLst/>
      </p:bgPr>
    </p:bg>
    <p:spTree>
      <p:nvGrpSpPr>
        <p:cNvPr id="1" name=""/>
        <p:cNvGrpSpPr/>
        <p:nvPr/>
      </p:nvGrpSpPr>
      <p:grpSpPr>
        <a:xfrm>
          <a:off x="0" y="0"/>
          <a:ext cx="0" cy="0"/>
          <a:chOff x="0" y="0"/>
          <a:chExt cx="0" cy="0"/>
        </a:xfrm>
      </p:grpSpPr>
      <p:sp>
        <p:nvSpPr>
          <p:cNvPr id="11" name="Oval 3">
            <a:extLst>
              <a:ext uri="{FF2B5EF4-FFF2-40B4-BE49-F238E27FC236}">
                <a16:creationId xmlns:a16="http://schemas.microsoft.com/office/drawing/2014/main" id="{4C7C5CA4-A2C5-786C-705B-1E2900BB9CF3}"/>
              </a:ext>
            </a:extLst>
          </p:cNvPr>
          <p:cNvSpPr/>
          <p:nvPr userDrawn="1"/>
        </p:nvSpPr>
        <p:spPr>
          <a:xfrm>
            <a:off x="916110" y="1790189"/>
            <a:ext cx="10359777" cy="10135621"/>
          </a:xfrm>
          <a:prstGeom prst="ellipse">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descr="Ein Bild, das Text, Screenshot, Schrift, Grafiken enthält.&#10;&#10;Automatisch generierte Beschreibung">
            <a:extLst>
              <a:ext uri="{FF2B5EF4-FFF2-40B4-BE49-F238E27FC236}">
                <a16:creationId xmlns:a16="http://schemas.microsoft.com/office/drawing/2014/main" id="{66CA15AB-3380-FA92-683D-F1E347D617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6" name="Grafik 5" descr="Ein Bild, das Grafiken, Screenshot, Schrift, Grafikdesign enthält.&#10;&#10;Automatisch generierte Beschreibung">
            <a:extLst>
              <a:ext uri="{FF2B5EF4-FFF2-40B4-BE49-F238E27FC236}">
                <a16:creationId xmlns:a16="http://schemas.microsoft.com/office/drawing/2014/main" id="{E828A12A-D62C-22A1-54C8-C84D330A297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
        <p:nvSpPr>
          <p:cNvPr id="2" name="Textplatzhalter 6">
            <a:extLst>
              <a:ext uri="{FF2B5EF4-FFF2-40B4-BE49-F238E27FC236}">
                <a16:creationId xmlns:a16="http://schemas.microsoft.com/office/drawing/2014/main" id="{74BE0BB1-D9C4-048B-FBC2-A63C6C158EF2}"/>
              </a:ext>
            </a:extLst>
          </p:cNvPr>
          <p:cNvSpPr>
            <a:spLocks noGrp="1"/>
          </p:cNvSpPr>
          <p:nvPr>
            <p:ph type="body" sz="quarter" idx="11" hasCustomPrompt="1"/>
          </p:nvPr>
        </p:nvSpPr>
        <p:spPr>
          <a:xfrm>
            <a:off x="4425855" y="4125433"/>
            <a:ext cx="3340289" cy="1608322"/>
          </a:xfrm>
        </p:spPr>
        <p:txBody>
          <a:bodyPr anchor="ctr">
            <a:normAutofit/>
          </a:bodyPr>
          <a:lstStyle>
            <a:lvl1pPr marL="0" indent="0" algn="ctr">
              <a:buNone/>
              <a:defRPr sz="3600">
                <a:solidFill>
                  <a:schemeClr val="bg1"/>
                </a:solidFill>
                <a:latin typeface="Neue Plak Wide Black" panose="020B0A07030202020204" pitchFamily="34" charset="77"/>
              </a:defRPr>
            </a:lvl1pPr>
          </a:lstStyle>
          <a:p>
            <a:pPr lvl="0"/>
            <a:r>
              <a:rPr lang="de-DE" dirty="0">
                <a:latin typeface="Neue Plak Wide Black" panose="020B0A07030202020204" pitchFamily="34" charset="77"/>
              </a:rPr>
              <a:t>Text</a:t>
            </a:r>
            <a:endParaRPr lang="de-DE" dirty="0"/>
          </a:p>
        </p:txBody>
      </p:sp>
    </p:spTree>
    <p:extLst>
      <p:ext uri="{BB962C8B-B14F-4D97-AF65-F5344CB8AC3E}">
        <p14:creationId xmlns:p14="http://schemas.microsoft.com/office/powerpoint/2010/main" val="3550504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B9AA42B-8959-624F-A938-1565AE4AB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EFA3122-E69D-5CE5-A6F9-BEB8121F81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38F98F6-B990-E44F-8EE6-3B52D21067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428FD8A-5735-42A9-B5C2-B062EAC8E5D0}" type="datetimeFigureOut">
              <a:rPr lang="de-DE" smtClean="0"/>
              <a:t>22.04.2026</a:t>
            </a:fld>
            <a:endParaRPr lang="de-DE"/>
          </a:p>
        </p:txBody>
      </p:sp>
      <p:sp>
        <p:nvSpPr>
          <p:cNvPr id="5" name="Fußzeilenplatzhalter 4">
            <a:extLst>
              <a:ext uri="{FF2B5EF4-FFF2-40B4-BE49-F238E27FC236}">
                <a16:creationId xmlns:a16="http://schemas.microsoft.com/office/drawing/2014/main" id="{3A274506-E82D-2D88-4667-51AE7699A6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364ECEDE-4FFF-812A-B784-B4A9A2728F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67EC99-5D6A-4824-8C94-B441089E8860}" type="slidenum">
              <a:rPr lang="de-DE" smtClean="0"/>
              <a:t>‹Nr.›</a:t>
            </a:fld>
            <a:endParaRPr lang="de-DE"/>
          </a:p>
        </p:txBody>
      </p:sp>
    </p:spTree>
    <p:extLst>
      <p:ext uri="{BB962C8B-B14F-4D97-AF65-F5344CB8AC3E}">
        <p14:creationId xmlns:p14="http://schemas.microsoft.com/office/powerpoint/2010/main" val="111390592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5"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wmf"/><Relationship Id="rId4" Type="http://schemas.openxmlformats.org/officeDocument/2006/relationships/image" Target="../media/image14.w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3.wmf"/></Relationships>
</file>

<file path=ppt/slides/_rels/slide24.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36.svg"/><Relationship Id="rId4" Type="http://schemas.openxmlformats.org/officeDocument/2006/relationships/image" Target="../media/image3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14.w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PlaceHolder 1"/>
          <p:cNvSpPr>
            <a:spLocks noGrp="1"/>
          </p:cNvSpPr>
          <p:nvPr>
            <p:ph type="title"/>
          </p:nvPr>
        </p:nvSpPr>
        <p:spPr>
          <a:xfrm>
            <a:off x="505251" y="1246954"/>
            <a:ext cx="5923696" cy="1823755"/>
          </a:xfrm>
          <a:noFill/>
          <a:ln w="0">
            <a:noFill/>
          </a:ln>
        </p:spPr>
        <p:txBody>
          <a:bodyPr lIns="91440" tIns="45720" rIns="91440" bIns="45720" anchor="ctr">
            <a:normAutofit/>
          </a:bodyPr>
          <a:lstStyle/>
          <a:p>
            <a:r>
              <a:rPr lang="de-DE" dirty="0"/>
              <a:t>Die Materialwende</a:t>
            </a:r>
          </a:p>
        </p:txBody>
      </p:sp>
      <p:sp>
        <p:nvSpPr>
          <p:cNvPr id="116" name="PlaceHolder 2"/>
          <p:cNvSpPr>
            <a:spLocks noGrp="1"/>
          </p:cNvSpPr>
          <p:nvPr>
            <p:ph type="body" sz="quarter" idx="13"/>
          </p:nvPr>
        </p:nvSpPr>
        <p:spPr>
          <a:xfrm>
            <a:off x="505251" y="3110958"/>
            <a:ext cx="5923695" cy="1149649"/>
          </a:xfrm>
          <a:noFill/>
          <a:ln w="0">
            <a:noFill/>
          </a:ln>
        </p:spPr>
        <p:txBody>
          <a:bodyPr lIns="91440" tIns="45720" rIns="91440" bIns="45720" anchor="t">
            <a:noAutofit/>
          </a:bodyPr>
          <a:lstStyle/>
          <a:p>
            <a:r>
              <a:rPr lang="de-DE" sz="2000" dirty="0"/>
              <a:t>Erstellt von: </a:t>
            </a:r>
          </a:p>
          <a:p>
            <a:r>
              <a:rPr lang="de-DE" sz="2000" dirty="0"/>
              <a:t>Moritz </a:t>
            </a:r>
            <a:r>
              <a:rPr lang="de-DE" sz="2000" dirty="0" err="1"/>
              <a:t>Henes</a:t>
            </a:r>
            <a:r>
              <a:rPr lang="de-DE" sz="2000" dirty="0"/>
              <a:t> &amp; Ammon Budde, Natural Building Lab, TU Berlin </a:t>
            </a:r>
            <a:r>
              <a:rPr lang="en-DE" sz="2000" dirty="0"/>
              <a:t> </a:t>
            </a:r>
            <a:endParaRPr lang="de-DE" sz="2000" dirty="0"/>
          </a:p>
        </p:txBody>
      </p:sp>
      <p:sp>
        <p:nvSpPr>
          <p:cNvPr id="117" name="PlaceHolder 3"/>
          <p:cNvSpPr>
            <a:spLocks noGrp="1"/>
          </p:cNvSpPr>
          <p:nvPr>
            <p:ph type="body" sz="quarter" idx="15"/>
          </p:nvPr>
        </p:nvSpPr>
        <p:spPr>
          <a:xfrm>
            <a:off x="505251" y="4559955"/>
            <a:ext cx="5923694" cy="473075"/>
          </a:xfrm>
          <a:noFill/>
          <a:ln w="0">
            <a:noFill/>
          </a:ln>
        </p:spPr>
        <p:txBody>
          <a:bodyPr lIns="91440" tIns="45720" rIns="91440" bIns="45720" anchor="t">
            <a:noAutofit/>
          </a:bodyPr>
          <a:lstStyle/>
          <a:p>
            <a:pPr>
              <a:lnSpc>
                <a:spcPct val="100000"/>
              </a:lnSpc>
            </a:pPr>
            <a:r>
              <a:rPr lang="de-DE" sz="1100" dirty="0"/>
              <a:t>Berlin, 2025</a:t>
            </a:r>
          </a:p>
          <a:p>
            <a:pPr>
              <a:lnSpc>
                <a:spcPct val="100000"/>
              </a:lnSpc>
            </a:pPr>
            <a:r>
              <a:rPr lang="de-DE" sz="1100" dirty="0"/>
              <a:t>Lizenz: CC BY-NC 4.0 (keine kommerzielle Nutzung, Bearbeitung erlaubt, Autor*in nennen)</a:t>
            </a:r>
          </a:p>
          <a:p>
            <a:endParaRPr lang="de-DE" dirty="0"/>
          </a:p>
        </p:txBody>
      </p:sp>
      <p:pic>
        <p:nvPicPr>
          <p:cNvPr id="4" name="Picture Placeholder 1">
            <a:extLst>
              <a:ext uri="{FF2B5EF4-FFF2-40B4-BE49-F238E27FC236}">
                <a16:creationId xmlns:a16="http://schemas.microsoft.com/office/drawing/2014/main" id="{5FB7D561-8CC8-F103-7F22-D02E2A2D031F}"/>
              </a:ext>
            </a:extLst>
          </p:cNvPr>
          <p:cNvPicPr>
            <a:picLocks noGrp="1"/>
          </p:cNvPicPr>
          <p:nvPr>
            <p:ph type="pic" sz="quarter" idx="16"/>
          </p:nvPr>
        </p:nvPicPr>
        <p:blipFill>
          <a:blip r:embed="rId3" cstate="email">
            <a:extLst>
              <a:ext uri="{28A0092B-C50C-407E-A947-70E740481C1C}">
                <a14:useLocalDpi xmlns:a14="http://schemas.microsoft.com/office/drawing/2010/main"/>
              </a:ext>
            </a:extLst>
          </a:blip>
          <a:srcRect/>
          <a:stretch/>
        </p:blipFill>
        <p:spPr>
          <a:xfrm>
            <a:off x="6842125" y="934224"/>
            <a:ext cx="5349875" cy="4634622"/>
          </a:xfrm>
          <a:ln w="0">
            <a:noFill/>
          </a:ln>
        </p:spPr>
      </p:pic>
      <p:pic>
        <p:nvPicPr>
          <p:cNvPr id="125" name="Picture 6"/>
          <p:cNvPicPr/>
          <p:nvPr/>
        </p:nvPicPr>
        <p:blipFill>
          <a:blip r:embed="rId4"/>
          <a:stretch/>
        </p:blipFill>
        <p:spPr>
          <a:xfrm>
            <a:off x="9772920" y="6081120"/>
            <a:ext cx="1507680" cy="378360"/>
          </a:xfrm>
          <a:prstGeom prst="rect">
            <a:avLst/>
          </a:prstGeom>
          <a:ln w="0">
            <a:noFill/>
          </a:ln>
        </p:spPr>
      </p:pic>
      <p:pic>
        <p:nvPicPr>
          <p:cNvPr id="126" name="Picture 8"/>
          <p:cNvPicPr/>
          <p:nvPr/>
        </p:nvPicPr>
        <p:blipFill>
          <a:blip r:embed="rId5"/>
          <a:stretch/>
        </p:blipFill>
        <p:spPr>
          <a:xfrm>
            <a:off x="11460600" y="6073560"/>
            <a:ext cx="507240" cy="378360"/>
          </a:xfrm>
          <a:prstGeom prst="rect">
            <a:avLst/>
          </a:prstGeom>
          <a:ln w="0">
            <a:noFill/>
          </a:ln>
        </p:spPr>
      </p:pic>
      <p:sp>
        <p:nvSpPr>
          <p:cNvPr id="9" name="Textplatzhalter 2">
            <a:extLst>
              <a:ext uri="{FF2B5EF4-FFF2-40B4-BE49-F238E27FC236}">
                <a16:creationId xmlns:a16="http://schemas.microsoft.com/office/drawing/2014/main" id="{8580263E-FD39-2152-A247-F085E7FE89C5}"/>
              </a:ext>
            </a:extLst>
          </p:cNvPr>
          <p:cNvSpPr txBox="1">
            <a:spLocks/>
          </p:cNvSpPr>
          <p:nvPr/>
        </p:nvSpPr>
        <p:spPr>
          <a:xfrm>
            <a:off x="10291671" y="5691064"/>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extplatzhalter 2"/>
          <p:cNvSpPr/>
          <p:nvPr/>
        </p:nvSpPr>
        <p:spPr>
          <a:xfrm>
            <a:off x="614520" y="643968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Natural Building Lab mit Daten der International Energy </a:t>
            </a:r>
            <a:r>
              <a:rPr lang="de-DE" sz="1200" b="0" strike="noStrike" spc="-1" dirty="0" err="1">
                <a:solidFill>
                  <a:schemeClr val="tx1">
                    <a:lumMod val="50000"/>
                    <a:lumOff val="50000"/>
                  </a:schemeClr>
                </a:solidFill>
                <a:latin typeface="FreightText Pro Book" panose="02000603060000020004" pitchFamily="50" charset="0"/>
              </a:rPr>
              <a:t>Association</a:t>
            </a:r>
            <a:endParaRPr lang="de-DE" sz="1200" b="0" strike="noStrike" spc="-1" dirty="0">
              <a:solidFill>
                <a:schemeClr val="tx1">
                  <a:lumMod val="50000"/>
                  <a:lumOff val="50000"/>
                </a:schemeClr>
              </a:solidFill>
              <a:latin typeface="FreightText Pro Book" panose="02000603060000020004" pitchFamily="50" charset="0"/>
            </a:endParaRPr>
          </a:p>
        </p:txBody>
      </p:sp>
      <p:sp>
        <p:nvSpPr>
          <p:cNvPr id="4" name="Titel 3">
            <a:extLst>
              <a:ext uri="{FF2B5EF4-FFF2-40B4-BE49-F238E27FC236}">
                <a16:creationId xmlns:a16="http://schemas.microsoft.com/office/drawing/2014/main" id="{C777511E-F858-A9CD-D1BB-5A46CB00A938}"/>
              </a:ext>
            </a:extLst>
          </p:cNvPr>
          <p:cNvSpPr>
            <a:spLocks noGrp="1"/>
          </p:cNvSpPr>
          <p:nvPr>
            <p:ph type="title"/>
          </p:nvPr>
        </p:nvSpPr>
        <p:spPr/>
        <p:txBody>
          <a:bodyPr/>
          <a:lstStyle/>
          <a:p>
            <a:r>
              <a:rPr lang="de-DE" dirty="0"/>
              <a:t>CO2 Emissionen 2017, in Mio. Tonnen</a:t>
            </a:r>
          </a:p>
        </p:txBody>
      </p:sp>
      <p:sp>
        <p:nvSpPr>
          <p:cNvPr id="5" name="Textplatzhalter 4">
            <a:extLst>
              <a:ext uri="{FF2B5EF4-FFF2-40B4-BE49-F238E27FC236}">
                <a16:creationId xmlns:a16="http://schemas.microsoft.com/office/drawing/2014/main" id="{239C4D80-7392-4DBF-93D8-875885E76E4C}"/>
              </a:ext>
            </a:extLst>
          </p:cNvPr>
          <p:cNvSpPr>
            <a:spLocks noGrp="1"/>
          </p:cNvSpPr>
          <p:nvPr>
            <p:ph type="body" sz="quarter" idx="10"/>
          </p:nvPr>
        </p:nvSpPr>
        <p:spPr>
          <a:xfrm>
            <a:off x="614362" y="2111466"/>
            <a:ext cx="11017829" cy="403134"/>
          </a:xfrm>
        </p:spPr>
        <p:txBody>
          <a:bodyPr>
            <a:normAutofit lnSpcReduction="10000"/>
          </a:bodyPr>
          <a:lstStyle/>
          <a:p>
            <a:pPr marL="0" indent="0">
              <a:buNone/>
            </a:pPr>
            <a:r>
              <a:rPr lang="de-DE" dirty="0"/>
              <a:t>Top 6 Länder verglichen mit der Betonindustrie</a:t>
            </a:r>
          </a:p>
        </p:txBody>
      </p:sp>
      <p:pic>
        <p:nvPicPr>
          <p:cNvPr id="11" name="Grafik 10" descr="Ein Bild, das Kreis, Screenshot, Text, Design enthält.&#10;&#10;KI-generierte Inhalte können fehlerhaft sein.">
            <a:extLst>
              <a:ext uri="{FF2B5EF4-FFF2-40B4-BE49-F238E27FC236}">
                <a16:creationId xmlns:a16="http://schemas.microsoft.com/office/drawing/2014/main" id="{540A9EEB-0AE5-B9A0-AF1B-F3DCB5FACB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4850" y="2628137"/>
            <a:ext cx="6724650" cy="3498919"/>
          </a:xfrm>
          <a:prstGeom prst="rect">
            <a:avLst/>
          </a:prstGeom>
          <a:solidFill>
            <a:srgbClr val="004488"/>
          </a:solid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Grafik 6"/>
          <p:cNvPicPr/>
          <p:nvPr/>
        </p:nvPicPr>
        <p:blipFill>
          <a:blip r:embed="rId3" cstate="email">
            <a:extLst>
              <a:ext uri="{28A0092B-C50C-407E-A947-70E740481C1C}">
                <a14:useLocalDpi xmlns:a14="http://schemas.microsoft.com/office/drawing/2010/main"/>
              </a:ext>
            </a:extLst>
          </a:blip>
          <a:stretch/>
        </p:blipFill>
        <p:spPr>
          <a:xfrm>
            <a:off x="766920" y="2021975"/>
            <a:ext cx="8597880" cy="4192920"/>
          </a:xfrm>
          <a:prstGeom prst="rect">
            <a:avLst/>
          </a:prstGeom>
          <a:ln w="0">
            <a:noFill/>
          </a:ln>
        </p:spPr>
      </p:pic>
      <p:sp>
        <p:nvSpPr>
          <p:cNvPr id="165" name="Textplatzhalter 2"/>
          <p:cNvSpPr/>
          <p:nvPr/>
        </p:nvSpPr>
        <p:spPr>
          <a:xfrm>
            <a:off x="766920" y="6361987"/>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Weidner, S. (2020) </a:t>
            </a:r>
            <a:r>
              <a:rPr lang="de-DE" sz="1200" b="0" i="1" strike="noStrike" spc="-1" dirty="0">
                <a:solidFill>
                  <a:schemeClr val="tx1">
                    <a:lumMod val="50000"/>
                    <a:lumOff val="50000"/>
                  </a:schemeClr>
                </a:solidFill>
                <a:latin typeface="FreightText Pro Book" panose="02000603060000020004" pitchFamily="50" charset="0"/>
              </a:rPr>
              <a:t>Grundlagen für die Planung von ressourcenminimalen urbanen Strukturen</a:t>
            </a:r>
            <a:r>
              <a:rPr lang="de-DE" sz="1200" b="0" strike="noStrike" spc="-1" dirty="0">
                <a:solidFill>
                  <a:schemeClr val="tx1">
                    <a:lumMod val="50000"/>
                    <a:lumOff val="50000"/>
                  </a:schemeClr>
                </a:solidFill>
                <a:latin typeface="FreightText Pro Book" panose="02000603060000020004" pitchFamily="50" charset="0"/>
              </a:rPr>
              <a:t> [Dissertation]. Universität Stuttgart</a:t>
            </a:r>
          </a:p>
        </p:txBody>
      </p:sp>
      <p:sp>
        <p:nvSpPr>
          <p:cNvPr id="2" name="Titel 1">
            <a:extLst>
              <a:ext uri="{FF2B5EF4-FFF2-40B4-BE49-F238E27FC236}">
                <a16:creationId xmlns:a16="http://schemas.microsoft.com/office/drawing/2014/main" id="{04AA9353-46AD-D7C0-4FAF-992CCC99DFC7}"/>
              </a:ext>
            </a:extLst>
          </p:cNvPr>
          <p:cNvSpPr>
            <a:spLocks noGrp="1"/>
          </p:cNvSpPr>
          <p:nvPr>
            <p:ph type="title"/>
          </p:nvPr>
        </p:nvSpPr>
        <p:spPr/>
        <p:txBody>
          <a:bodyPr>
            <a:normAutofit fontScale="90000"/>
          </a:bodyPr>
          <a:lstStyle/>
          <a:p>
            <a:r>
              <a:rPr lang="de-DE" dirty="0"/>
              <a:t>Ressourcenverbrauch versch. </a:t>
            </a:r>
            <a:r>
              <a:rPr lang="de-DE" sz="3600" dirty="0"/>
              <a:t>Bautypologien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prstGeom prst="rect">
            <a:avLst/>
          </a:prstGeom>
          <a:noFill/>
          <a:ln w="0">
            <a:noFill/>
          </a:ln>
        </p:spPr>
        <p:txBody>
          <a:bodyPr lIns="91440" tIns="45720" rIns="91440" bIns="45720" anchor="t">
            <a:normAutofit fontScale="90000"/>
          </a:bodyPr>
          <a:lstStyle/>
          <a:p>
            <a:pPr indent="0" defTabSz="914400">
              <a:lnSpc>
                <a:spcPct val="90000"/>
              </a:lnSpc>
              <a:buNone/>
            </a:pPr>
            <a:r>
              <a:rPr lang="en-US" sz="3600" b="0" strike="noStrike" spc="-1" dirty="0" err="1">
                <a:solidFill>
                  <a:srgbClr val="182952"/>
                </a:solidFill>
                <a:latin typeface="Neue Plak Wide Black"/>
              </a:rPr>
              <a:t>Baufertigstellungen</a:t>
            </a:r>
            <a:r>
              <a:rPr lang="en-US" sz="3600" b="0" strike="noStrike" spc="-1" dirty="0">
                <a:solidFill>
                  <a:srgbClr val="182952"/>
                </a:solidFill>
                <a:latin typeface="Neue Plak Wide Black"/>
              </a:rPr>
              <a:t> </a:t>
            </a:r>
            <a:r>
              <a:rPr lang="en-US" sz="3600" b="0" strike="noStrike" spc="-1" dirty="0" err="1">
                <a:solidFill>
                  <a:srgbClr val="182952"/>
                </a:solidFill>
                <a:latin typeface="Neue Plak Wide Black"/>
              </a:rPr>
              <a:t>neuer</a:t>
            </a:r>
            <a:r>
              <a:rPr lang="en-US" sz="3600" b="0" strike="noStrike" spc="-1" dirty="0">
                <a:solidFill>
                  <a:srgbClr val="182952"/>
                </a:solidFill>
                <a:latin typeface="Neue Plak Wide Black"/>
              </a:rPr>
              <a:t> </a:t>
            </a:r>
            <a:r>
              <a:rPr lang="en-US" sz="3600" b="0" strike="noStrike" spc="-1" dirty="0" err="1">
                <a:solidFill>
                  <a:srgbClr val="182952"/>
                </a:solidFill>
                <a:latin typeface="Neue Plak Wide Black"/>
              </a:rPr>
              <a:t>Gebäude</a:t>
            </a:r>
            <a:r>
              <a:rPr lang="en-US" sz="3600" b="0" strike="noStrike" spc="-1" dirty="0">
                <a:solidFill>
                  <a:srgbClr val="182952"/>
                </a:solidFill>
                <a:latin typeface="Neue Plak Wide Black"/>
              </a:rPr>
              <a:t> </a:t>
            </a:r>
            <a:r>
              <a:rPr lang="en-US" sz="3600" b="0" strike="noStrike" spc="-1" dirty="0" err="1">
                <a:solidFill>
                  <a:srgbClr val="182952"/>
                </a:solidFill>
                <a:latin typeface="Neue Plak Wide Black"/>
              </a:rPr>
              <a:t>nach</a:t>
            </a:r>
            <a:r>
              <a:rPr lang="en-US" sz="3600" b="0" strike="noStrike" spc="-1" dirty="0">
                <a:solidFill>
                  <a:srgbClr val="182952"/>
                </a:solidFill>
                <a:latin typeface="Neue Plak Wide Black"/>
              </a:rPr>
              <a:t> </a:t>
            </a:r>
            <a:r>
              <a:rPr lang="en-US" sz="3600" b="0" strike="noStrike" spc="-1" dirty="0" err="1">
                <a:solidFill>
                  <a:srgbClr val="182952"/>
                </a:solidFill>
                <a:latin typeface="Neue Plak Wide Black"/>
              </a:rPr>
              <a:t>Gebäudetypologie</a:t>
            </a:r>
            <a:br>
              <a:rPr sz="3200" dirty="0"/>
            </a:br>
            <a:endParaRPr lang="de-DE" sz="3600" b="0" strike="noStrike" spc="-1" dirty="0">
              <a:solidFill>
                <a:schemeClr val="dk1"/>
              </a:solidFill>
              <a:latin typeface="Aptos"/>
            </a:endParaRPr>
          </a:p>
        </p:txBody>
      </p:sp>
      <p:graphicFrame>
        <p:nvGraphicFramePr>
          <p:cNvPr id="167" name="Diagramm 3"/>
          <p:cNvGraphicFramePr/>
          <p:nvPr>
            <p:extLst>
              <p:ext uri="{D42A27DB-BD31-4B8C-83A1-F6EECF244321}">
                <p14:modId xmlns:p14="http://schemas.microsoft.com/office/powerpoint/2010/main" val="724809027"/>
              </p:ext>
            </p:extLst>
          </p:nvPr>
        </p:nvGraphicFramePr>
        <p:xfrm>
          <a:off x="614520" y="2111400"/>
          <a:ext cx="10695960" cy="40266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platzhalter 2">
            <a:extLst>
              <a:ext uri="{FF2B5EF4-FFF2-40B4-BE49-F238E27FC236}">
                <a16:creationId xmlns:a16="http://schemas.microsoft.com/office/drawing/2014/main" id="{B5DC61A6-420B-AB20-69AA-50B6BC893109}"/>
              </a:ext>
            </a:extLst>
          </p:cNvPr>
          <p:cNvSpPr/>
          <p:nvPr/>
        </p:nvSpPr>
        <p:spPr>
          <a:xfrm>
            <a:off x="766920" y="6361987"/>
            <a:ext cx="10543560"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Statistisches Bundesamt, Baufertigstellungen neuer Gebäude: Deutschland, Jahre, Gebäudeart (2023)</a:t>
            </a:r>
          </a:p>
          <a:p>
            <a:pPr defTabSz="914400">
              <a:lnSpc>
                <a:spcPct val="90000"/>
              </a:lnSpc>
              <a:spcBef>
                <a:spcPts val="1001"/>
              </a:spcBef>
              <a:tabLst>
                <a:tab pos="0" algn="l"/>
              </a:tabLst>
            </a:pPr>
            <a:endParaRPr lang="de-DE" sz="1200" b="0" strike="noStrike" spc="-1" dirty="0">
              <a:solidFill>
                <a:schemeClr val="tx1">
                  <a:lumMod val="50000"/>
                  <a:lumOff val="50000"/>
                </a:schemeClr>
              </a:solidFill>
              <a:latin typeface="FreightText Pro Book" panose="02000603060000020004" pitchFamily="50"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PlaceHolder 1"/>
          <p:cNvSpPr>
            <a:spLocks noGrp="1"/>
          </p:cNvSpPr>
          <p:nvPr>
            <p:ph type="body" sz="quarter" idx="11"/>
          </p:nvPr>
        </p:nvSpPr>
        <p:spPr>
          <a:prstGeom prst="rect">
            <a:avLst/>
          </a:prstGeom>
          <a:noFill/>
          <a:ln w="0">
            <a:noFill/>
          </a:ln>
        </p:spPr>
        <p:txBody>
          <a:bodyPr lIns="91440" tIns="45720" rIns="91440" bIns="45720" anchor="ctr">
            <a:noAutofit/>
          </a:bodyPr>
          <a:lstStyle/>
          <a:p>
            <a:pPr indent="0" algn="ctr" defTabSz="914400">
              <a:lnSpc>
                <a:spcPct val="90000"/>
              </a:lnSpc>
              <a:spcBef>
                <a:spcPts val="1001"/>
              </a:spcBef>
              <a:buNone/>
              <a:tabLst>
                <a:tab pos="0" algn="l"/>
              </a:tabLst>
            </a:pPr>
            <a:r>
              <a:rPr lang="de-DE" sz="3600" b="0" strike="noStrike" spc="-1" dirty="0">
                <a:solidFill>
                  <a:schemeClr val="lt1"/>
                </a:solidFill>
                <a:latin typeface="Neue Plak Wide Black"/>
              </a:rPr>
              <a:t>Mit welchen Materialien </a:t>
            </a:r>
            <a:br>
              <a:rPr sz="3600" dirty="0"/>
            </a:br>
            <a:r>
              <a:rPr lang="de-DE" sz="3600" b="0" strike="noStrike" spc="-1" dirty="0">
                <a:solidFill>
                  <a:schemeClr val="lt1"/>
                </a:solidFill>
                <a:latin typeface="Neue Plak Wide Black"/>
              </a:rPr>
              <a:t>arbeiten Sie häufig? (und wie nachhaltig sind diese?)</a:t>
            </a:r>
            <a:endParaRPr lang="de-DE" sz="3600" b="0" strike="noStrike" spc="-1" dirty="0">
              <a:solidFill>
                <a:schemeClr val="dk1"/>
              </a:solidFill>
              <a:latin typeface="Apto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p:cNvSpPr>
          <p:nvPr>
            <p:ph type="body" sz="quarter" idx="11"/>
          </p:nvPr>
        </p:nvSpPr>
        <p:spPr>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de-DE" sz="3600" b="1" strike="noStrike" spc="-1" dirty="0">
                <a:solidFill>
                  <a:schemeClr val="lt1"/>
                </a:solidFill>
                <a:latin typeface="Neue Plak Wide Black"/>
              </a:rPr>
              <a:t>Zusammenfassung</a:t>
            </a:r>
          </a:p>
          <a:p>
            <a:pPr indent="0" defTabSz="914400">
              <a:lnSpc>
                <a:spcPct val="90000"/>
              </a:lnSpc>
              <a:spcBef>
                <a:spcPts val="1001"/>
              </a:spcBef>
              <a:buNone/>
              <a:tabLst>
                <a:tab pos="0" algn="l"/>
              </a:tabLst>
            </a:pPr>
            <a:endParaRPr lang="de-DE" sz="3600" b="0" strike="noStrike" spc="-1" dirty="0">
              <a:solidFill>
                <a:schemeClr val="dk1"/>
              </a:solidFill>
              <a:latin typeface="Aptos"/>
            </a:endParaRPr>
          </a:p>
          <a:p>
            <a:pPr marL="571500" indent="-571500" defTabSz="914400">
              <a:lnSpc>
                <a:spcPct val="90000"/>
              </a:lnSpc>
              <a:spcBef>
                <a:spcPts val="1001"/>
              </a:spcBef>
              <a:buFont typeface="Arial" panose="020B0604020202020204" pitchFamily="34" charset="0"/>
              <a:buChar char="•"/>
              <a:tabLst>
                <a:tab pos="0" algn="l"/>
              </a:tabLst>
            </a:pPr>
            <a:r>
              <a:rPr lang="de-DE" sz="3000" b="0" strike="noStrike" spc="-1" dirty="0">
                <a:solidFill>
                  <a:schemeClr val="lt1"/>
                </a:solidFill>
                <a:latin typeface="Neue Plak Text" panose="020B0804030202020204" pitchFamily="34" charset="0"/>
              </a:rPr>
              <a:t>Das heutige Bauwesen ist auf nicht-erneuerbare und nicht-nachhaltige Baustoffe angewiesen</a:t>
            </a:r>
            <a:endParaRPr lang="de-DE" sz="3000" spc="-1" dirty="0">
              <a:solidFill>
                <a:schemeClr val="lt1"/>
              </a:solidFill>
              <a:latin typeface="Neue Plak Text" panose="020B0804030202020204" pitchFamily="34" charset="0"/>
            </a:endParaRPr>
          </a:p>
          <a:p>
            <a:pPr marL="571500" indent="-571500" defTabSz="914400">
              <a:lnSpc>
                <a:spcPct val="90000"/>
              </a:lnSpc>
              <a:spcBef>
                <a:spcPts val="1001"/>
              </a:spcBef>
              <a:buFont typeface="Arial" panose="020B0604020202020204" pitchFamily="34" charset="0"/>
              <a:buChar char="•"/>
              <a:tabLst>
                <a:tab pos="0" algn="l"/>
              </a:tabLst>
            </a:pPr>
            <a:r>
              <a:rPr lang="de-DE" sz="3000" b="0" strike="noStrike" spc="-1" dirty="0">
                <a:solidFill>
                  <a:schemeClr val="lt1"/>
                </a:solidFill>
                <a:latin typeface="Neue Plak Text" panose="020B0804030202020204" pitchFamily="34" charset="0"/>
              </a:rPr>
              <a:t>Diese Materialien ermöglichen uns (theoretisch) das Bauen zu einem hohen Standard und niedrigem Preis</a:t>
            </a:r>
            <a:endParaRPr lang="de-DE" sz="3000" spc="-1" dirty="0">
              <a:solidFill>
                <a:schemeClr val="lt1"/>
              </a:solidFill>
              <a:latin typeface="Neue Plak Text" panose="020B0804030202020204" pitchFamily="34" charset="0"/>
            </a:endParaRPr>
          </a:p>
          <a:p>
            <a:pPr marL="571500" indent="-571500" defTabSz="914400">
              <a:lnSpc>
                <a:spcPct val="90000"/>
              </a:lnSpc>
              <a:spcBef>
                <a:spcPts val="1001"/>
              </a:spcBef>
              <a:buFont typeface="Arial" panose="020B0604020202020204" pitchFamily="34" charset="0"/>
              <a:buChar char="•"/>
              <a:tabLst>
                <a:tab pos="0" algn="l"/>
              </a:tabLst>
            </a:pPr>
            <a:r>
              <a:rPr lang="de-DE" sz="3000" b="0" strike="noStrike" spc="-1" dirty="0">
                <a:solidFill>
                  <a:schemeClr val="lt1"/>
                </a:solidFill>
                <a:latin typeface="Neue Plak Text" panose="020B0804030202020204" pitchFamily="34" charset="0"/>
              </a:rPr>
              <a:t>Aber die Kosten müssen die Umwelt und die nächste Generation zahlen</a:t>
            </a:r>
            <a:endParaRPr lang="de-DE" sz="3000" b="0" strike="noStrike" spc="-1" dirty="0">
              <a:solidFill>
                <a:schemeClr val="dk1"/>
              </a:solidFill>
              <a:latin typeface="Neue Plak Text" panose="020B0804030202020204" pitchFamily="34" charset="0"/>
            </a:endParaRPr>
          </a:p>
          <a:p>
            <a:pPr indent="0" defTabSz="914400">
              <a:lnSpc>
                <a:spcPct val="90000"/>
              </a:lnSpc>
              <a:spcBef>
                <a:spcPts val="1001"/>
              </a:spcBef>
              <a:buNone/>
              <a:tabLst>
                <a:tab pos="0" algn="l"/>
              </a:tabLst>
            </a:pPr>
            <a:endParaRPr lang="de-DE" sz="3600" b="0" strike="noStrike" spc="-1" dirty="0">
              <a:solidFill>
                <a:schemeClr val="dk1"/>
              </a:solidFill>
              <a:latin typeface="Apto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extfeld 1"/>
          <p:cNvSpPr/>
          <p:nvPr/>
        </p:nvSpPr>
        <p:spPr>
          <a:xfrm>
            <a:off x="2289862" y="3768783"/>
            <a:ext cx="7612276" cy="206064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de-DE" sz="3200" b="0" u="sng" strike="noStrike" spc="-1" dirty="0">
                <a:solidFill>
                  <a:schemeClr val="lt1"/>
                </a:solidFill>
                <a:uFillTx/>
                <a:latin typeface="Neue Plak Wide Black"/>
              </a:rPr>
              <a:t>Block 2</a:t>
            </a:r>
            <a:endParaRPr lang="de-DE" sz="3200" b="0" strike="noStrike" spc="-1" dirty="0">
              <a:solidFill>
                <a:srgbClr val="000000"/>
              </a:solidFill>
              <a:latin typeface="Calibri"/>
            </a:endParaRPr>
          </a:p>
          <a:p>
            <a:pPr algn="ctr" defTabSz="914400">
              <a:lnSpc>
                <a:spcPct val="100000"/>
              </a:lnSpc>
            </a:pPr>
            <a:r>
              <a:rPr lang="de-DE" sz="3200" b="0" strike="noStrike" spc="-1" dirty="0">
                <a:solidFill>
                  <a:schemeClr val="lt1"/>
                </a:solidFill>
                <a:latin typeface="Neue Plak Wide Black"/>
              </a:rPr>
              <a:t>Wie wirken unterschiedliche Materialien sich auf die </a:t>
            </a:r>
          </a:p>
          <a:p>
            <a:pPr algn="ctr" defTabSz="914400">
              <a:lnSpc>
                <a:spcPct val="100000"/>
              </a:lnSpc>
            </a:pPr>
            <a:r>
              <a:rPr lang="de-DE" sz="3200" b="0" strike="noStrike" spc="-1" dirty="0">
                <a:solidFill>
                  <a:schemeClr val="lt1"/>
                </a:solidFill>
                <a:latin typeface="Neue Plak Wide Black"/>
              </a:rPr>
              <a:t>Umwelt aus? </a:t>
            </a:r>
            <a:endParaRPr lang="de-DE" sz="3200" b="0" strike="noStrike" spc="-1" dirty="0">
              <a:solidFill>
                <a:srgbClr val="000000"/>
              </a:solidFill>
              <a:latin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PlaceHolder 1"/>
          <p:cNvSpPr>
            <a:spLocks noGrp="1"/>
          </p:cNvSpPr>
          <p:nvPr>
            <p:ph type="title"/>
          </p:nvPr>
        </p:nvSpPr>
        <p:spPr>
          <a:xfrm>
            <a:off x="559805" y="1189083"/>
            <a:ext cx="11072387" cy="685800"/>
          </a:xfrm>
          <a:noFill/>
          <a:ln w="0">
            <a:noFill/>
          </a:ln>
        </p:spPr>
        <p:txBody>
          <a:bodyPr lIns="91440" tIns="45720" rIns="91440" bIns="45720" anchor="t">
            <a:noAutofit/>
          </a:bodyPr>
          <a:lstStyle/>
          <a:p>
            <a:r>
              <a:rPr lang="de-DE"/>
              <a:t>Umwelteinfluss verschiedener Baustoffe</a:t>
            </a:r>
          </a:p>
        </p:txBody>
      </p:sp>
      <p:sp>
        <p:nvSpPr>
          <p:cNvPr id="172" name="PlaceHolder 2"/>
          <p:cNvSpPr>
            <a:spLocks noGrp="1"/>
          </p:cNvSpPr>
          <p:nvPr>
            <p:ph type="body" sz="quarter" idx="10"/>
          </p:nvPr>
        </p:nvSpPr>
        <p:spPr>
          <a:xfrm>
            <a:off x="614363" y="1958975"/>
            <a:ext cx="11017250" cy="4427538"/>
          </a:xfrm>
          <a:noFill/>
          <a:ln w="0">
            <a:noFill/>
          </a:ln>
        </p:spPr>
        <p:txBody>
          <a:bodyPr lIns="91440" tIns="45720" rIns="91440" bIns="45720" anchor="t">
            <a:noAutofit/>
          </a:bodyPr>
          <a:lstStyle/>
          <a:p>
            <a:r>
              <a:rPr lang="de-DE" dirty="0"/>
              <a:t>Umwelt-Produktdeklaration</a:t>
            </a:r>
          </a:p>
          <a:p>
            <a:pPr lvl="1"/>
            <a:r>
              <a:rPr lang="de-DE" dirty="0"/>
              <a:t>Allgemeine Informationen</a:t>
            </a:r>
          </a:p>
          <a:p>
            <a:pPr lvl="1"/>
            <a:r>
              <a:rPr lang="de-DE" dirty="0"/>
              <a:t>Produkt</a:t>
            </a:r>
          </a:p>
          <a:p>
            <a:pPr lvl="1"/>
            <a:r>
              <a:rPr lang="de-DE" dirty="0"/>
              <a:t>LCA-Rechenregeln</a:t>
            </a:r>
          </a:p>
          <a:p>
            <a:pPr lvl="1"/>
            <a:r>
              <a:rPr lang="de-DE" dirty="0"/>
              <a:t>Szenarien und weitere technische Informationen</a:t>
            </a:r>
          </a:p>
          <a:p>
            <a:pPr lvl="1"/>
            <a:r>
              <a:rPr lang="de-DE" dirty="0"/>
              <a:t>LCA: Ergebnisse</a:t>
            </a:r>
          </a:p>
          <a:p>
            <a:r>
              <a:rPr lang="de-DE" dirty="0"/>
              <a:t>Vergleich von Baustoffen</a:t>
            </a:r>
          </a:p>
          <a:p>
            <a:pPr lvl="1"/>
            <a:r>
              <a:rPr lang="de-DE" dirty="0"/>
              <a:t>Beton C50</a:t>
            </a:r>
          </a:p>
          <a:p>
            <a:pPr lvl="1"/>
            <a:r>
              <a:rPr lang="de-DE" dirty="0"/>
              <a:t>RC-Beton C50</a:t>
            </a:r>
          </a:p>
          <a:p>
            <a:pPr lvl="1"/>
            <a:r>
              <a:rPr lang="de-DE" dirty="0"/>
              <a:t>Holz </a:t>
            </a:r>
          </a:p>
          <a:p>
            <a:pPr lvl="1"/>
            <a:r>
              <a:rPr lang="de-DE" dirty="0"/>
              <a:t>Stahl (neu)</a:t>
            </a:r>
          </a:p>
          <a:p>
            <a:pPr lvl="1"/>
            <a:r>
              <a:rPr lang="de-DE" dirty="0"/>
              <a:t>Stahl (schrottbasiert)</a:t>
            </a:r>
          </a:p>
          <a:p>
            <a:pPr lvl="1"/>
            <a:endParaRPr lang="de-DE" dirty="0"/>
          </a:p>
          <a:p>
            <a:pPr lvl="1"/>
            <a:endParaRPr lang="de-DE" dirty="0"/>
          </a:p>
          <a:p>
            <a:pPr lvl="1"/>
            <a:endParaRPr lang="de-DE"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PlaceHolder 1"/>
          <p:cNvSpPr>
            <a:spLocks noGrp="1"/>
          </p:cNvSpPr>
          <p:nvPr>
            <p:ph type="title"/>
          </p:nvPr>
        </p:nvSpPr>
        <p:spPr>
          <a:xfrm>
            <a:off x="505249" y="1167116"/>
            <a:ext cx="6643063" cy="826861"/>
          </a:xfrm>
          <a:noFill/>
          <a:ln w="0">
            <a:noFill/>
          </a:ln>
        </p:spPr>
        <p:txBody>
          <a:bodyPr lIns="91440" tIns="45720" rIns="91440" bIns="45720" anchor="t">
            <a:noAutofit/>
          </a:bodyPr>
          <a:lstStyle/>
          <a:p>
            <a:r>
              <a:rPr lang="de-DE" dirty="0"/>
              <a:t>Umwelt-Produktdeklaration</a:t>
            </a:r>
          </a:p>
        </p:txBody>
      </p:sp>
      <p:sp>
        <p:nvSpPr>
          <p:cNvPr id="174" name="PlaceHolder 2"/>
          <p:cNvSpPr>
            <a:spLocks noGrp="1"/>
          </p:cNvSpPr>
          <p:nvPr>
            <p:ph type="body" sz="quarter" idx="12"/>
          </p:nvPr>
        </p:nvSpPr>
        <p:spPr>
          <a:xfrm>
            <a:off x="505250" y="2208592"/>
            <a:ext cx="6643062" cy="4380489"/>
          </a:xfrm>
          <a:noFill/>
          <a:ln w="0">
            <a:noFill/>
          </a:ln>
        </p:spPr>
        <p:txBody>
          <a:bodyPr lIns="91440" tIns="45720" rIns="91440" bIns="45720" anchor="t">
            <a:noAutofit/>
          </a:bodyPr>
          <a:lstStyle/>
          <a:p>
            <a:r>
              <a:rPr lang="de-DE" dirty="0"/>
              <a:t>Grundlage für Ökobilanzierung nach DIN EN ISO 14040:2021-02</a:t>
            </a:r>
          </a:p>
          <a:p>
            <a:r>
              <a:rPr lang="de-DE" dirty="0"/>
              <a:t>Einheitliche Erstellungsregeln nach EN 15804+A2</a:t>
            </a:r>
          </a:p>
          <a:p>
            <a:r>
              <a:rPr lang="de-DE" dirty="0"/>
              <a:t>Vergleichbarkeit</a:t>
            </a:r>
          </a:p>
          <a:p>
            <a:r>
              <a:rPr lang="de-DE" dirty="0"/>
              <a:t>Erfasst alle wesentlichen Angaben zur Beurteilung eines Produktes</a:t>
            </a:r>
          </a:p>
          <a:p>
            <a:r>
              <a:rPr lang="de-DE" dirty="0"/>
              <a:t>Onlinedatenbanken, z.B. Ökobaudat.de</a:t>
            </a:r>
          </a:p>
          <a:p>
            <a:endParaRPr lang="de-DE" dirty="0"/>
          </a:p>
        </p:txBody>
      </p:sp>
      <p:pic>
        <p:nvPicPr>
          <p:cNvPr id="175" name="Grafik 6"/>
          <p:cNvPicPr/>
          <p:nvPr/>
        </p:nvPicPr>
        <p:blipFill>
          <a:blip r:embed="rId3"/>
          <a:stretch/>
        </p:blipFill>
        <p:spPr>
          <a:xfrm>
            <a:off x="8096675" y="952501"/>
            <a:ext cx="4095325" cy="5905499"/>
          </a:xfrm>
          <a:prstGeom prst="rect">
            <a:avLst/>
          </a:prstGeom>
          <a:ln w="0">
            <a:noFill/>
          </a:ln>
        </p:spPr>
      </p:pic>
      <p:sp>
        <p:nvSpPr>
          <p:cNvPr id="3" name="Textplatzhalter 2">
            <a:extLst>
              <a:ext uri="{FF2B5EF4-FFF2-40B4-BE49-F238E27FC236}">
                <a16:creationId xmlns:a16="http://schemas.microsoft.com/office/drawing/2014/main" id="{54565476-BC5E-2768-DEDE-FB280B9F0ABB}"/>
              </a:ext>
            </a:extLst>
          </p:cNvPr>
          <p:cNvSpPr/>
          <p:nvPr/>
        </p:nvSpPr>
        <p:spPr>
          <a:xfrm>
            <a:off x="766920" y="6361987"/>
            <a:ext cx="2420417"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a:t>
            </a:r>
            <a:r>
              <a:rPr lang="de-DE" sz="1200" spc="-1" dirty="0">
                <a:solidFill>
                  <a:schemeClr val="tx1">
                    <a:lumMod val="50000"/>
                    <a:lumOff val="50000"/>
                  </a:schemeClr>
                </a:solidFill>
                <a:latin typeface="FreightText Pro Book" panose="02000603060000020004" pitchFamily="50" charset="0"/>
              </a:rPr>
              <a:t>ibu-epd.com</a:t>
            </a:r>
            <a:endParaRPr lang="de-DE" sz="1200" b="0" strike="noStrike" spc="-1" dirty="0">
              <a:solidFill>
                <a:schemeClr val="tx1">
                  <a:lumMod val="50000"/>
                  <a:lumOff val="50000"/>
                </a:schemeClr>
              </a:solidFill>
              <a:latin typeface="FreightText Pro Book" panose="02000603060000020004" pitchFamily="50"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PlaceHolder 1"/>
          <p:cNvSpPr>
            <a:spLocks noGrp="1"/>
          </p:cNvSpPr>
          <p:nvPr>
            <p:ph type="title"/>
          </p:nvPr>
        </p:nvSpPr>
        <p:spPr>
          <a:noFill/>
          <a:ln w="0">
            <a:noFill/>
          </a:ln>
        </p:spPr>
        <p:txBody>
          <a:bodyPr lIns="91440" tIns="45720" rIns="91440" bIns="45720" anchor="t">
            <a:noAutofit/>
          </a:bodyPr>
          <a:lstStyle/>
          <a:p>
            <a:r>
              <a:rPr lang="de-DE" dirty="0"/>
              <a:t>Umwelt-Produktdeklaration: Aufbau</a:t>
            </a:r>
          </a:p>
        </p:txBody>
      </p:sp>
      <p:sp>
        <p:nvSpPr>
          <p:cNvPr id="177" name="PlaceHolder 2"/>
          <p:cNvSpPr>
            <a:spLocks noGrp="1"/>
          </p:cNvSpPr>
          <p:nvPr>
            <p:ph type="body" sz="quarter" idx="12"/>
          </p:nvPr>
        </p:nvSpPr>
        <p:spPr>
          <a:xfrm>
            <a:off x="505250" y="2846768"/>
            <a:ext cx="6086050" cy="2477708"/>
          </a:xfrm>
          <a:noFill/>
          <a:ln w="0">
            <a:noFill/>
          </a:ln>
        </p:spPr>
        <p:txBody>
          <a:bodyPr lIns="91440" tIns="45720" rIns="91440" bIns="45720" anchor="t">
            <a:noAutofit/>
          </a:bodyPr>
          <a:lstStyle/>
          <a:p>
            <a:r>
              <a:rPr lang="de-DE" dirty="0"/>
              <a:t>1. Allgemeine Angaben</a:t>
            </a:r>
          </a:p>
          <a:p>
            <a:r>
              <a:rPr lang="de-DE" dirty="0"/>
              <a:t>Ersteller der Deklaration</a:t>
            </a:r>
          </a:p>
          <a:p>
            <a:r>
              <a:rPr lang="de-DE" dirty="0"/>
              <a:t>Hersteller und Produktkennzeichnung</a:t>
            </a:r>
          </a:p>
          <a:p>
            <a:r>
              <a:rPr lang="de-DE" dirty="0"/>
              <a:t>Deklarierte Einheit</a:t>
            </a:r>
          </a:p>
          <a:p>
            <a:r>
              <a:rPr lang="de-DE" dirty="0"/>
              <a:t>Gültigkeit</a:t>
            </a:r>
          </a:p>
          <a:p>
            <a:endParaRPr lang="de-DE" dirty="0"/>
          </a:p>
        </p:txBody>
      </p:sp>
      <p:pic>
        <p:nvPicPr>
          <p:cNvPr id="178" name="Grafik 4"/>
          <p:cNvPicPr/>
          <p:nvPr/>
        </p:nvPicPr>
        <p:blipFill>
          <a:blip r:embed="rId3"/>
          <a:stretch/>
        </p:blipFill>
        <p:spPr>
          <a:xfrm>
            <a:off x="8106632" y="1058528"/>
            <a:ext cx="3997136" cy="5691187"/>
          </a:xfrm>
          <a:prstGeom prst="rect">
            <a:avLst/>
          </a:prstGeom>
          <a:ln w="0">
            <a:noFill/>
          </a:ln>
        </p:spPr>
      </p:pic>
      <p:sp>
        <p:nvSpPr>
          <p:cNvPr id="2" name="Textplatzhalter 2">
            <a:extLst>
              <a:ext uri="{FF2B5EF4-FFF2-40B4-BE49-F238E27FC236}">
                <a16:creationId xmlns:a16="http://schemas.microsoft.com/office/drawing/2014/main" id="{F75A9B15-D369-266B-463B-93121BF081B7}"/>
              </a:ext>
            </a:extLst>
          </p:cNvPr>
          <p:cNvSpPr/>
          <p:nvPr/>
        </p:nvSpPr>
        <p:spPr>
          <a:xfrm>
            <a:off x="766920" y="6361987"/>
            <a:ext cx="2420417"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a:t>
            </a:r>
            <a:r>
              <a:rPr lang="de-DE" sz="1200" spc="-1" dirty="0">
                <a:solidFill>
                  <a:schemeClr val="tx1">
                    <a:lumMod val="50000"/>
                    <a:lumOff val="50000"/>
                  </a:schemeClr>
                </a:solidFill>
                <a:latin typeface="FreightText Pro Book" panose="02000603060000020004" pitchFamily="50" charset="0"/>
              </a:rPr>
              <a:t>ibu-epd.com</a:t>
            </a:r>
            <a:endParaRPr lang="de-DE" sz="1200" b="0" strike="noStrike" spc="-1" dirty="0">
              <a:solidFill>
                <a:schemeClr val="tx1">
                  <a:lumMod val="50000"/>
                  <a:lumOff val="50000"/>
                </a:schemeClr>
              </a:solidFill>
              <a:latin typeface="FreightText Pro Book" panose="02000603060000020004" pitchFamily="50"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PlaceHolder 1"/>
          <p:cNvSpPr>
            <a:spLocks noGrp="1"/>
          </p:cNvSpPr>
          <p:nvPr>
            <p:ph type="title"/>
          </p:nvPr>
        </p:nvSpPr>
        <p:spPr>
          <a:noFill/>
          <a:ln w="0">
            <a:noFill/>
          </a:ln>
        </p:spPr>
        <p:txBody>
          <a:bodyPr lIns="91440" tIns="45720" rIns="91440" bIns="45720" anchor="t">
            <a:noAutofit/>
          </a:bodyPr>
          <a:lstStyle/>
          <a:p>
            <a:r>
              <a:rPr lang="de-DE" dirty="0"/>
              <a:t>Abschnitt 2: Produkt</a:t>
            </a:r>
          </a:p>
        </p:txBody>
      </p:sp>
      <p:sp>
        <p:nvSpPr>
          <p:cNvPr id="180" name="PlaceHolder 2"/>
          <p:cNvSpPr>
            <a:spLocks noGrp="1"/>
          </p:cNvSpPr>
          <p:nvPr>
            <p:ph type="body" sz="quarter" idx="12"/>
          </p:nvPr>
        </p:nvSpPr>
        <p:spPr>
          <a:xfrm>
            <a:off x="505250" y="1875217"/>
            <a:ext cx="6643062" cy="4380489"/>
          </a:xfrm>
          <a:noFill/>
          <a:ln w="0">
            <a:noFill/>
          </a:ln>
        </p:spPr>
        <p:txBody>
          <a:bodyPr lIns="91440" tIns="45720" rIns="91440" bIns="45720" anchor="t">
            <a:noAutofit/>
          </a:bodyPr>
          <a:lstStyle/>
          <a:p>
            <a:r>
              <a:rPr lang="de-DE" dirty="0"/>
              <a:t>Allgemeine Angaben zur Produktspezifikation</a:t>
            </a:r>
          </a:p>
          <a:p>
            <a:r>
              <a:rPr lang="de-DE" dirty="0"/>
              <a:t>Grund- und Hilfsstoffe</a:t>
            </a:r>
          </a:p>
          <a:p>
            <a:r>
              <a:rPr lang="de-DE" dirty="0"/>
              <a:t>Herstellung</a:t>
            </a:r>
          </a:p>
          <a:p>
            <a:r>
              <a:rPr lang="de-DE" dirty="0"/>
              <a:t>Produktverarbeitung / Installation</a:t>
            </a:r>
          </a:p>
          <a:p>
            <a:r>
              <a:rPr lang="de-DE" dirty="0"/>
              <a:t>Umwelt und Gesundheit Nutzung</a:t>
            </a:r>
          </a:p>
          <a:p>
            <a:r>
              <a:rPr lang="de-DE" dirty="0"/>
              <a:t>Referenznutzungsdauer</a:t>
            </a:r>
          </a:p>
          <a:p>
            <a:r>
              <a:rPr lang="de-DE" dirty="0"/>
              <a:t>Nachnutzungsphase</a:t>
            </a:r>
          </a:p>
          <a:p>
            <a:r>
              <a:rPr lang="de-DE" dirty="0"/>
              <a:t>Entsorgung</a:t>
            </a:r>
          </a:p>
          <a:p>
            <a:endParaRPr lang="de-DE" dirty="0"/>
          </a:p>
        </p:txBody>
      </p:sp>
      <p:pic>
        <p:nvPicPr>
          <p:cNvPr id="181" name="Grafik 5"/>
          <p:cNvPicPr/>
          <p:nvPr/>
        </p:nvPicPr>
        <p:blipFill>
          <a:blip r:embed="rId3"/>
          <a:stretch/>
        </p:blipFill>
        <p:spPr>
          <a:xfrm>
            <a:off x="7866000" y="1145880"/>
            <a:ext cx="3825360" cy="5413680"/>
          </a:xfrm>
          <a:prstGeom prst="rect">
            <a:avLst/>
          </a:prstGeom>
          <a:ln w="0">
            <a:noFill/>
          </a:ln>
        </p:spPr>
      </p:pic>
      <p:sp>
        <p:nvSpPr>
          <p:cNvPr id="2" name="Textplatzhalter 2">
            <a:extLst>
              <a:ext uri="{FF2B5EF4-FFF2-40B4-BE49-F238E27FC236}">
                <a16:creationId xmlns:a16="http://schemas.microsoft.com/office/drawing/2014/main" id="{DD6670BB-0230-05AF-E2C6-51F39F2B4527}"/>
              </a:ext>
            </a:extLst>
          </p:cNvPr>
          <p:cNvSpPr/>
          <p:nvPr/>
        </p:nvSpPr>
        <p:spPr>
          <a:xfrm>
            <a:off x="766920" y="6361987"/>
            <a:ext cx="2420417"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a:t>
            </a:r>
            <a:r>
              <a:rPr lang="de-DE" sz="1200" spc="-1" dirty="0">
                <a:solidFill>
                  <a:schemeClr val="tx1">
                    <a:lumMod val="50000"/>
                    <a:lumOff val="50000"/>
                  </a:schemeClr>
                </a:solidFill>
                <a:latin typeface="FreightText Pro Book" panose="02000603060000020004" pitchFamily="50" charset="0"/>
              </a:rPr>
              <a:t>ibu-epd.com</a:t>
            </a:r>
            <a:endParaRPr lang="de-DE" sz="1200" b="0" strike="noStrike" spc="-1" dirty="0">
              <a:solidFill>
                <a:schemeClr val="tx1">
                  <a:lumMod val="50000"/>
                  <a:lumOff val="50000"/>
                </a:schemeClr>
              </a:solidFill>
              <a:latin typeface="FreightText Pro Book" panose="02000603060000020004" pitchFamily="50"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PlaceHolder 1"/>
          <p:cNvSpPr>
            <a:spLocks noGrp="1"/>
          </p:cNvSpPr>
          <p:nvPr>
            <p:ph type="title"/>
          </p:nvPr>
        </p:nvSpPr>
        <p:spPr>
          <a:xfrm>
            <a:off x="559805" y="1189083"/>
            <a:ext cx="11072387" cy="685800"/>
          </a:xfrm>
          <a:noFill/>
          <a:ln w="0">
            <a:noFill/>
          </a:ln>
        </p:spPr>
        <p:txBody>
          <a:bodyPr lIns="91440" tIns="45720" rIns="91440" bIns="45720" anchor="t">
            <a:normAutofit/>
          </a:bodyPr>
          <a:lstStyle/>
          <a:p>
            <a:r>
              <a:rPr lang="de-DE" dirty="0"/>
              <a:t>Aufbau und Themen des Moduls</a:t>
            </a:r>
          </a:p>
        </p:txBody>
      </p:sp>
      <p:sp>
        <p:nvSpPr>
          <p:cNvPr id="140" name="PlaceHolder 2"/>
          <p:cNvSpPr>
            <a:spLocks noGrp="1"/>
          </p:cNvSpPr>
          <p:nvPr>
            <p:ph type="body" sz="quarter" idx="10"/>
          </p:nvPr>
        </p:nvSpPr>
        <p:spPr>
          <a:xfrm>
            <a:off x="614362" y="2111466"/>
            <a:ext cx="11017829" cy="4427557"/>
          </a:xfrm>
          <a:noFill/>
          <a:ln w="0">
            <a:noFill/>
          </a:ln>
        </p:spPr>
        <p:txBody>
          <a:bodyPr lIns="91440" tIns="45720" rIns="91440" bIns="45720" anchor="t">
            <a:normAutofit/>
          </a:bodyPr>
          <a:lstStyle/>
          <a:p>
            <a:r>
              <a:rPr lang="de-DE" dirty="0"/>
              <a:t>Block - Welche Materialien fallen am Bau an?</a:t>
            </a:r>
          </a:p>
          <a:p>
            <a:r>
              <a:rPr lang="de-DE" dirty="0"/>
              <a:t>Block - Wie wirken unterschiedliche Materialien sich auf die Umwelt aus?</a:t>
            </a:r>
          </a:p>
          <a:p>
            <a:pPr lvl="1"/>
            <a:r>
              <a:rPr lang="de-DE" dirty="0"/>
              <a:t>Umwelt-Produktdeklaration </a:t>
            </a:r>
          </a:p>
          <a:p>
            <a:pPr lvl="1"/>
            <a:r>
              <a:rPr lang="de-DE" dirty="0"/>
              <a:t>Vergleich von Baustoffen</a:t>
            </a:r>
          </a:p>
          <a:p>
            <a:r>
              <a:rPr lang="de-DE" dirty="0"/>
              <a:t>Block - Welche Herausforderungen gehen mit der Wiederverwendung von Baustoffen einher? </a:t>
            </a:r>
          </a:p>
          <a:p>
            <a:r>
              <a:rPr lang="de-DE" dirty="0"/>
              <a:t>Block - Welche Auswirkungen hat die Materialwahl auf unsere Gesundheit?</a:t>
            </a:r>
          </a:p>
          <a:p>
            <a:pPr lvl="1"/>
            <a:r>
              <a:rPr lang="de-DE" noProof="0" dirty="0"/>
              <a:t>Exkurs: Asbest</a:t>
            </a:r>
          </a:p>
          <a:p>
            <a:pPr lvl="1"/>
            <a:r>
              <a:rPr lang="de-DE" dirty="0"/>
              <a:t>Der Sondermüll von morgen</a:t>
            </a:r>
            <a:endParaRPr lang="de-DE" noProof="0" dirty="0"/>
          </a:p>
          <a:p>
            <a:endParaRPr lang="de-DE" dirty="0"/>
          </a:p>
          <a:p>
            <a:endParaRPr lang="de-DE" dirty="0"/>
          </a:p>
          <a:p>
            <a:endParaRPr lang="de-D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PlaceHolder 1"/>
          <p:cNvSpPr>
            <a:spLocks noGrp="1"/>
          </p:cNvSpPr>
          <p:nvPr>
            <p:ph type="title"/>
          </p:nvPr>
        </p:nvSpPr>
        <p:spPr>
          <a:noFill/>
          <a:ln w="0">
            <a:noFill/>
          </a:ln>
        </p:spPr>
        <p:txBody>
          <a:bodyPr lIns="91440" tIns="45720" rIns="91440" bIns="45720" anchor="t">
            <a:noAutofit/>
          </a:bodyPr>
          <a:lstStyle/>
          <a:p>
            <a:r>
              <a:rPr lang="de-DE" dirty="0"/>
              <a:t>Abschnitt 3: LCA-Rechenregeln</a:t>
            </a:r>
          </a:p>
        </p:txBody>
      </p:sp>
      <p:sp>
        <p:nvSpPr>
          <p:cNvPr id="183" name="PlaceHolder 2"/>
          <p:cNvSpPr>
            <a:spLocks noGrp="1"/>
          </p:cNvSpPr>
          <p:nvPr>
            <p:ph type="body" sz="quarter" idx="12"/>
          </p:nvPr>
        </p:nvSpPr>
        <p:spPr>
          <a:noFill/>
          <a:ln w="0">
            <a:noFill/>
          </a:ln>
        </p:spPr>
        <p:txBody>
          <a:bodyPr lIns="91440" tIns="45720" rIns="91440" bIns="45720" anchor="t">
            <a:noAutofit/>
          </a:bodyPr>
          <a:lstStyle/>
          <a:p>
            <a:r>
              <a:rPr lang="de-DE" dirty="0"/>
              <a:t>Deklarierte Einheit</a:t>
            </a:r>
          </a:p>
          <a:p>
            <a:r>
              <a:rPr lang="de-DE" dirty="0"/>
              <a:t>Systemgrenzen</a:t>
            </a:r>
          </a:p>
          <a:p>
            <a:r>
              <a:rPr lang="de-DE" dirty="0"/>
              <a:t>Abschätzungen und Annahmen</a:t>
            </a:r>
          </a:p>
          <a:p>
            <a:r>
              <a:rPr lang="de-DE" dirty="0"/>
              <a:t>Hintergrunddaten</a:t>
            </a:r>
          </a:p>
          <a:p>
            <a:r>
              <a:rPr lang="de-DE" dirty="0"/>
              <a:t>Allokationen</a:t>
            </a:r>
          </a:p>
        </p:txBody>
      </p:sp>
      <p:pic>
        <p:nvPicPr>
          <p:cNvPr id="184" name="Grafik 4"/>
          <p:cNvPicPr/>
          <p:nvPr/>
        </p:nvPicPr>
        <p:blipFill>
          <a:blip r:embed="rId3"/>
          <a:stretch/>
        </p:blipFill>
        <p:spPr>
          <a:xfrm>
            <a:off x="7866000" y="1145880"/>
            <a:ext cx="3825360" cy="5413680"/>
          </a:xfrm>
          <a:prstGeom prst="rect">
            <a:avLst/>
          </a:prstGeom>
          <a:ln w="0">
            <a:noFill/>
          </a:ln>
        </p:spPr>
      </p:pic>
      <p:sp>
        <p:nvSpPr>
          <p:cNvPr id="2" name="Textplatzhalter 2">
            <a:extLst>
              <a:ext uri="{FF2B5EF4-FFF2-40B4-BE49-F238E27FC236}">
                <a16:creationId xmlns:a16="http://schemas.microsoft.com/office/drawing/2014/main" id="{C7A6EE92-B778-C146-0DBF-B88978B2EC9C}"/>
              </a:ext>
            </a:extLst>
          </p:cNvPr>
          <p:cNvSpPr/>
          <p:nvPr/>
        </p:nvSpPr>
        <p:spPr>
          <a:xfrm>
            <a:off x="766920" y="6361987"/>
            <a:ext cx="2420417"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a:t>
            </a:r>
            <a:r>
              <a:rPr lang="de-DE" sz="1200" spc="-1" dirty="0">
                <a:solidFill>
                  <a:schemeClr val="tx1">
                    <a:lumMod val="50000"/>
                    <a:lumOff val="50000"/>
                  </a:schemeClr>
                </a:solidFill>
                <a:latin typeface="FreightText Pro Book" panose="02000603060000020004" pitchFamily="50" charset="0"/>
              </a:rPr>
              <a:t>ibu-epd.com</a:t>
            </a:r>
            <a:endParaRPr lang="de-DE" sz="1200" b="0" strike="noStrike" spc="-1" dirty="0">
              <a:solidFill>
                <a:schemeClr val="tx1">
                  <a:lumMod val="50000"/>
                  <a:lumOff val="50000"/>
                </a:schemeClr>
              </a:solidFill>
              <a:latin typeface="FreightText Pro Book" panose="02000603060000020004" pitchFamily="50"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PlaceHolder 1"/>
          <p:cNvSpPr>
            <a:spLocks noGrp="1"/>
          </p:cNvSpPr>
          <p:nvPr>
            <p:ph type="title"/>
          </p:nvPr>
        </p:nvSpPr>
        <p:spPr>
          <a:noFill/>
          <a:ln w="0">
            <a:noFill/>
          </a:ln>
        </p:spPr>
        <p:txBody>
          <a:bodyPr lIns="91440" tIns="45720" rIns="91440" bIns="45720" anchor="t">
            <a:noAutofit/>
          </a:bodyPr>
          <a:lstStyle/>
          <a:p>
            <a:r>
              <a:rPr lang="de-DE" dirty="0"/>
              <a:t>Abschnitt 4: Szenarien und weitere technische Informationen</a:t>
            </a:r>
          </a:p>
        </p:txBody>
      </p:sp>
      <p:sp>
        <p:nvSpPr>
          <p:cNvPr id="186" name="PlaceHolder 2"/>
          <p:cNvSpPr>
            <a:spLocks noGrp="1"/>
          </p:cNvSpPr>
          <p:nvPr>
            <p:ph type="body" sz="quarter" idx="12"/>
          </p:nvPr>
        </p:nvSpPr>
        <p:spPr>
          <a:xfrm>
            <a:off x="505250" y="2673779"/>
            <a:ext cx="6643062" cy="4380489"/>
          </a:xfrm>
          <a:noFill/>
          <a:ln w="0">
            <a:noFill/>
          </a:ln>
        </p:spPr>
        <p:txBody>
          <a:bodyPr lIns="91440" tIns="45720" rIns="91440" bIns="45720" anchor="t">
            <a:noAutofit/>
          </a:bodyPr>
          <a:lstStyle/>
          <a:p>
            <a:r>
              <a:rPr lang="de-DE" dirty="0"/>
              <a:t>Beschreibung weiterer Produktspezifikationen, die in die Betrachtung mit eingehen</a:t>
            </a:r>
          </a:p>
          <a:p>
            <a:r>
              <a:rPr lang="de-DE" dirty="0"/>
              <a:t>Transportwege</a:t>
            </a:r>
          </a:p>
          <a:p>
            <a:r>
              <a:rPr lang="de-DE" dirty="0"/>
              <a:t>Genauere Beschreibung des Lebenswegendes Modul C &amp; D</a:t>
            </a:r>
          </a:p>
        </p:txBody>
      </p:sp>
      <p:pic>
        <p:nvPicPr>
          <p:cNvPr id="187" name="Grafik 4"/>
          <p:cNvPicPr/>
          <p:nvPr/>
        </p:nvPicPr>
        <p:blipFill>
          <a:blip r:embed="rId3"/>
          <a:stretch/>
        </p:blipFill>
        <p:spPr>
          <a:xfrm>
            <a:off x="7148513" y="1145879"/>
            <a:ext cx="4713044" cy="6298076"/>
          </a:xfrm>
          <a:prstGeom prst="rect">
            <a:avLst/>
          </a:prstGeom>
          <a:ln w="0">
            <a:noFill/>
          </a:ln>
        </p:spPr>
      </p:pic>
      <p:sp>
        <p:nvSpPr>
          <p:cNvPr id="2" name="Textplatzhalter 2">
            <a:extLst>
              <a:ext uri="{FF2B5EF4-FFF2-40B4-BE49-F238E27FC236}">
                <a16:creationId xmlns:a16="http://schemas.microsoft.com/office/drawing/2014/main" id="{459A85F4-0FF1-AA67-5189-39762EC539D8}"/>
              </a:ext>
            </a:extLst>
          </p:cNvPr>
          <p:cNvSpPr/>
          <p:nvPr/>
        </p:nvSpPr>
        <p:spPr>
          <a:xfrm>
            <a:off x="766920" y="6361987"/>
            <a:ext cx="2420417"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a:t>
            </a:r>
            <a:r>
              <a:rPr lang="de-DE" sz="1200" spc="-1" dirty="0">
                <a:solidFill>
                  <a:schemeClr val="tx1">
                    <a:lumMod val="50000"/>
                    <a:lumOff val="50000"/>
                  </a:schemeClr>
                </a:solidFill>
                <a:latin typeface="FreightText Pro Book" panose="02000603060000020004" pitchFamily="50" charset="0"/>
              </a:rPr>
              <a:t>ibu-epd.com</a:t>
            </a:r>
            <a:endParaRPr lang="de-DE" sz="1200" b="0" strike="noStrike" spc="-1" dirty="0">
              <a:solidFill>
                <a:schemeClr val="tx1">
                  <a:lumMod val="50000"/>
                  <a:lumOff val="50000"/>
                </a:schemeClr>
              </a:solidFill>
              <a:latin typeface="FreightText Pro Book" panose="02000603060000020004" pitchFamily="50"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PlaceHolder 1"/>
          <p:cNvSpPr>
            <a:spLocks noGrp="1"/>
          </p:cNvSpPr>
          <p:nvPr>
            <p:ph type="title"/>
          </p:nvPr>
        </p:nvSpPr>
        <p:spPr>
          <a:noFill/>
          <a:ln w="0">
            <a:noFill/>
          </a:ln>
        </p:spPr>
        <p:txBody>
          <a:bodyPr lIns="91440" tIns="45720" rIns="91440" bIns="45720" anchor="t">
            <a:noAutofit/>
          </a:bodyPr>
          <a:lstStyle/>
          <a:p>
            <a:r>
              <a:rPr lang="de-DE" dirty="0"/>
              <a:t>Abschnitt 5: LCA- Ergebnisse</a:t>
            </a:r>
          </a:p>
        </p:txBody>
      </p:sp>
      <p:sp>
        <p:nvSpPr>
          <p:cNvPr id="189" name="PlaceHolder 2"/>
          <p:cNvSpPr>
            <a:spLocks noGrp="1"/>
          </p:cNvSpPr>
          <p:nvPr>
            <p:ph type="body" sz="quarter" idx="12"/>
          </p:nvPr>
        </p:nvSpPr>
        <p:spPr>
          <a:noFill/>
          <a:ln w="0">
            <a:noFill/>
          </a:ln>
        </p:spPr>
        <p:txBody>
          <a:bodyPr lIns="91440" tIns="45720" rIns="91440" bIns="45720" anchor="t">
            <a:noAutofit/>
          </a:bodyPr>
          <a:lstStyle/>
          <a:p>
            <a:pPr marL="0" indent="0">
              <a:buNone/>
            </a:pPr>
            <a:r>
              <a:rPr lang="de-DE" dirty="0"/>
              <a:t>Umweltfaktoren in vier Kategorien unterteilt:</a:t>
            </a:r>
          </a:p>
          <a:p>
            <a:pPr marL="457200" indent="-457200">
              <a:buFont typeface="+mj-lt"/>
              <a:buAutoNum type="arabicPeriod"/>
            </a:pPr>
            <a:r>
              <a:rPr lang="de-DE" dirty="0"/>
              <a:t>Umweltauswirkungen </a:t>
            </a:r>
            <a:r>
              <a:rPr lang="de-DE" dirty="0">
                <a:sym typeface="Wingdings" panose="05000000000000000000" pitchFamily="2" charset="2"/>
              </a:rPr>
              <a:t> </a:t>
            </a:r>
            <a:r>
              <a:rPr lang="de-DE" dirty="0"/>
              <a:t>„Ökologischer Fußabdruck“</a:t>
            </a:r>
          </a:p>
          <a:p>
            <a:pPr marL="457200" indent="-457200">
              <a:buFont typeface="+mj-lt"/>
              <a:buAutoNum type="arabicPeriod"/>
            </a:pPr>
            <a:r>
              <a:rPr lang="de-DE" dirty="0"/>
              <a:t>Ressourceneinsatz</a:t>
            </a:r>
          </a:p>
          <a:p>
            <a:pPr marL="457200" indent="-457200">
              <a:buFont typeface="+mj-lt"/>
              <a:buAutoNum type="arabicPeriod"/>
            </a:pPr>
            <a:r>
              <a:rPr lang="de-DE" dirty="0"/>
              <a:t>Abfallkategorien</a:t>
            </a:r>
          </a:p>
          <a:p>
            <a:pPr marL="457200" indent="-457200">
              <a:buFont typeface="+mj-lt"/>
              <a:buAutoNum type="arabicPeriod"/>
            </a:pPr>
            <a:r>
              <a:rPr lang="de-DE" dirty="0"/>
              <a:t>Zusätzliche Wirkungskategorien </a:t>
            </a:r>
          </a:p>
        </p:txBody>
      </p:sp>
      <p:pic>
        <p:nvPicPr>
          <p:cNvPr id="190" name="Grafik 5"/>
          <p:cNvPicPr/>
          <p:nvPr/>
        </p:nvPicPr>
        <p:blipFill>
          <a:blip r:embed="rId3"/>
          <a:stretch/>
        </p:blipFill>
        <p:spPr>
          <a:xfrm>
            <a:off x="7866000" y="1145880"/>
            <a:ext cx="3825360" cy="5413680"/>
          </a:xfrm>
          <a:prstGeom prst="rect">
            <a:avLst/>
          </a:prstGeom>
          <a:ln w="0">
            <a:noFill/>
          </a:ln>
        </p:spPr>
      </p:pic>
      <p:sp>
        <p:nvSpPr>
          <p:cNvPr id="2" name="Textplatzhalter 2">
            <a:extLst>
              <a:ext uri="{FF2B5EF4-FFF2-40B4-BE49-F238E27FC236}">
                <a16:creationId xmlns:a16="http://schemas.microsoft.com/office/drawing/2014/main" id="{3824EA55-073E-9E0D-5851-814C64862A5B}"/>
              </a:ext>
            </a:extLst>
          </p:cNvPr>
          <p:cNvSpPr/>
          <p:nvPr/>
        </p:nvSpPr>
        <p:spPr>
          <a:xfrm>
            <a:off x="766920" y="6361987"/>
            <a:ext cx="2420417"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a:t>
            </a:r>
            <a:r>
              <a:rPr lang="de-DE" sz="1200" spc="-1" dirty="0">
                <a:solidFill>
                  <a:schemeClr val="tx1">
                    <a:lumMod val="50000"/>
                    <a:lumOff val="50000"/>
                  </a:schemeClr>
                </a:solidFill>
                <a:latin typeface="FreightText Pro Book" panose="02000603060000020004" pitchFamily="50" charset="0"/>
              </a:rPr>
              <a:t>ibu-epd.com</a:t>
            </a:r>
            <a:endParaRPr lang="de-DE" sz="1200" b="0" strike="noStrike" spc="-1" dirty="0">
              <a:solidFill>
                <a:schemeClr val="tx1">
                  <a:lumMod val="50000"/>
                  <a:lumOff val="50000"/>
                </a:schemeClr>
              </a:solidFill>
              <a:latin typeface="FreightText Pro Book" panose="02000603060000020004" pitchFamily="50"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PlaceHolder 1"/>
          <p:cNvSpPr>
            <a:spLocks noGrp="1"/>
          </p:cNvSpPr>
          <p:nvPr>
            <p:ph type="title"/>
          </p:nvPr>
        </p:nvSpPr>
        <p:spPr>
          <a:xfrm>
            <a:off x="559805" y="1189083"/>
            <a:ext cx="11072387" cy="685800"/>
          </a:xfrm>
          <a:noFill/>
          <a:ln w="0">
            <a:noFill/>
          </a:ln>
        </p:spPr>
        <p:txBody>
          <a:bodyPr lIns="91440" tIns="45720" rIns="91440" bIns="45720" anchor="t">
            <a:normAutofit fontScale="90000"/>
          </a:bodyPr>
          <a:lstStyle/>
          <a:p>
            <a:r>
              <a:rPr lang="de-DE" dirty="0"/>
              <a:t>Umweltauswirkungen und Planetare Grenzen</a:t>
            </a:r>
            <a:br>
              <a:rPr lang="de-DE" dirty="0"/>
            </a:br>
            <a:endParaRPr lang="de-DE" dirty="0"/>
          </a:p>
        </p:txBody>
      </p:sp>
      <p:pic>
        <p:nvPicPr>
          <p:cNvPr id="192" name="Grafik 6"/>
          <p:cNvPicPr/>
          <p:nvPr/>
        </p:nvPicPr>
        <p:blipFill>
          <a:blip r:embed="rId3" cstate="email">
            <a:extLst>
              <a:ext uri="{28A0092B-C50C-407E-A947-70E740481C1C}">
                <a14:useLocalDpi xmlns:a14="http://schemas.microsoft.com/office/drawing/2010/main"/>
              </a:ext>
            </a:extLst>
          </a:blip>
          <a:stretch/>
        </p:blipFill>
        <p:spPr>
          <a:xfrm>
            <a:off x="700698" y="1874883"/>
            <a:ext cx="3929040" cy="4321800"/>
          </a:xfrm>
          <a:prstGeom prst="rect">
            <a:avLst/>
          </a:prstGeom>
          <a:ln w="0">
            <a:noFill/>
          </a:ln>
        </p:spPr>
      </p:pic>
      <p:pic>
        <p:nvPicPr>
          <p:cNvPr id="193" name="Grafik 13"/>
          <p:cNvPicPr/>
          <p:nvPr/>
        </p:nvPicPr>
        <p:blipFill>
          <a:blip r:embed="rId4"/>
          <a:srcRect l="11240" t="44873" r="11631" b="5552"/>
          <a:stretch/>
        </p:blipFill>
        <p:spPr>
          <a:xfrm>
            <a:off x="5842440" y="1874883"/>
            <a:ext cx="4751640" cy="4321800"/>
          </a:xfrm>
          <a:prstGeom prst="rect">
            <a:avLst/>
          </a:prstGeom>
          <a:ln w="0">
            <a:noFill/>
          </a:ln>
        </p:spPr>
      </p:pic>
      <p:sp>
        <p:nvSpPr>
          <p:cNvPr id="2" name="Textplatzhalter 2">
            <a:extLst>
              <a:ext uri="{FF2B5EF4-FFF2-40B4-BE49-F238E27FC236}">
                <a16:creationId xmlns:a16="http://schemas.microsoft.com/office/drawing/2014/main" id="{3108782D-FE24-B89C-ACC1-AEAA0908F176}"/>
              </a:ext>
            </a:extLst>
          </p:cNvPr>
          <p:cNvSpPr/>
          <p:nvPr/>
        </p:nvSpPr>
        <p:spPr>
          <a:xfrm>
            <a:off x="8173663" y="6283610"/>
            <a:ext cx="2420417"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a:t>
            </a:r>
            <a:r>
              <a:rPr lang="de-DE" sz="1200" spc="-1" dirty="0">
                <a:solidFill>
                  <a:schemeClr val="tx1">
                    <a:lumMod val="50000"/>
                    <a:lumOff val="50000"/>
                  </a:schemeClr>
                </a:solidFill>
                <a:latin typeface="FreightText Pro Book" panose="02000603060000020004" pitchFamily="50" charset="0"/>
              </a:rPr>
              <a:t>ibu-epd.com</a:t>
            </a:r>
            <a:endParaRPr lang="de-DE" sz="1200" b="0" strike="noStrike" spc="-1" dirty="0">
              <a:solidFill>
                <a:schemeClr val="tx1">
                  <a:lumMod val="50000"/>
                  <a:lumOff val="50000"/>
                </a:schemeClr>
              </a:solidFill>
              <a:latin typeface="FreightText Pro Book" panose="02000603060000020004" pitchFamily="50" charset="0"/>
            </a:endParaRPr>
          </a:p>
        </p:txBody>
      </p:sp>
      <p:sp>
        <p:nvSpPr>
          <p:cNvPr id="5" name="Textplatzhalter 2">
            <a:extLst>
              <a:ext uri="{FF2B5EF4-FFF2-40B4-BE49-F238E27FC236}">
                <a16:creationId xmlns:a16="http://schemas.microsoft.com/office/drawing/2014/main" id="{A570E514-2C0D-C994-85A8-E1FB905D59E1}"/>
              </a:ext>
            </a:extLst>
          </p:cNvPr>
          <p:cNvSpPr/>
          <p:nvPr/>
        </p:nvSpPr>
        <p:spPr>
          <a:xfrm>
            <a:off x="639738" y="6283610"/>
            <a:ext cx="3970422"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PIK, “Planetary </a:t>
            </a:r>
            <a:r>
              <a:rPr lang="de-DE" sz="1200" b="0" strike="noStrike" spc="-1" dirty="0" err="1">
                <a:solidFill>
                  <a:schemeClr val="tx1">
                    <a:lumMod val="50000"/>
                    <a:lumOff val="50000"/>
                  </a:schemeClr>
                </a:solidFill>
                <a:latin typeface="FreightText Pro Book" panose="02000603060000020004" pitchFamily="50" charset="0"/>
              </a:rPr>
              <a:t>Boundaries</a:t>
            </a:r>
            <a:r>
              <a:rPr lang="de-DE" sz="1200" b="0" strike="noStrike" spc="-1" dirty="0">
                <a:solidFill>
                  <a:schemeClr val="tx1">
                    <a:lumMod val="50000"/>
                    <a:lumOff val="50000"/>
                  </a:schemeClr>
                </a:solidFill>
                <a:latin typeface="FreightText Pro Book" panose="02000603060000020004" pitchFamily="50" charset="0"/>
              </a:rPr>
              <a:t> – </a:t>
            </a:r>
            <a:r>
              <a:rPr lang="de-DE" sz="1200" b="0" strike="noStrike" spc="-1" dirty="0" err="1">
                <a:solidFill>
                  <a:schemeClr val="tx1">
                    <a:lumMod val="50000"/>
                    <a:lumOff val="50000"/>
                  </a:schemeClr>
                </a:solidFill>
                <a:latin typeface="FreightText Pro Book" panose="02000603060000020004" pitchFamily="50" charset="0"/>
              </a:rPr>
              <a:t>defining</a:t>
            </a:r>
            <a:r>
              <a:rPr lang="de-DE" sz="1200" b="0" strike="noStrike" spc="-1" dirty="0">
                <a:solidFill>
                  <a:schemeClr val="tx1">
                    <a:lumMod val="50000"/>
                    <a:lumOff val="50000"/>
                  </a:schemeClr>
                </a:solidFill>
                <a:latin typeface="FreightText Pro Book" panose="02000603060000020004" pitchFamily="50" charset="0"/>
              </a:rPr>
              <a:t> a </a:t>
            </a:r>
            <a:r>
              <a:rPr lang="de-DE" sz="1200" b="0" strike="noStrike" spc="-1" dirty="0" err="1">
                <a:solidFill>
                  <a:schemeClr val="tx1">
                    <a:lumMod val="50000"/>
                    <a:lumOff val="50000"/>
                  </a:schemeClr>
                </a:solidFill>
                <a:latin typeface="FreightText Pro Book" panose="02000603060000020004" pitchFamily="50" charset="0"/>
              </a:rPr>
              <a:t>safe</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operating</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space</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for</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humanity</a:t>
            </a:r>
            <a:r>
              <a:rPr lang="de-DE" sz="1200" b="0" strike="noStrike" spc="-1" dirty="0">
                <a:solidFill>
                  <a:schemeClr val="tx1">
                    <a:lumMod val="50000"/>
                    <a:lumOff val="50000"/>
                  </a:schemeClr>
                </a:solidFill>
                <a:latin typeface="FreightText Pro Book" panose="02000603060000020004" pitchFamily="50" charset="0"/>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PlaceHolder 1"/>
          <p:cNvSpPr>
            <a:spLocks noGrp="1"/>
          </p:cNvSpPr>
          <p:nvPr>
            <p:ph type="title"/>
          </p:nvPr>
        </p:nvSpPr>
        <p:spPr>
          <a:prstGeom prst="rect">
            <a:avLst/>
          </a:prstGeom>
          <a:noFill/>
          <a:ln w="0">
            <a:noFill/>
          </a:ln>
        </p:spPr>
        <p:txBody>
          <a:bodyPr lIns="91440" tIns="45720" rIns="91440" bIns="45720" anchor="t">
            <a:normAutofit/>
          </a:bodyPr>
          <a:lstStyle/>
          <a:p>
            <a:pPr indent="0" defTabSz="914400">
              <a:lnSpc>
                <a:spcPct val="90000"/>
              </a:lnSpc>
              <a:buNone/>
            </a:pPr>
            <a:r>
              <a:rPr lang="de-DE" sz="2900" b="0" strike="noStrike" spc="-1" dirty="0">
                <a:solidFill>
                  <a:srgbClr val="182952"/>
                </a:solidFill>
                <a:latin typeface="Neue Plak Wide Black"/>
              </a:rPr>
              <a:t>Umweltauswirkungen und Planetare Grenzen</a:t>
            </a:r>
            <a:endParaRPr lang="de-DE" sz="2900" b="0" strike="noStrike" spc="-1" dirty="0">
              <a:solidFill>
                <a:schemeClr val="dk1"/>
              </a:solidFill>
              <a:latin typeface="Aptos"/>
            </a:endParaRPr>
          </a:p>
        </p:txBody>
      </p:sp>
      <p:pic>
        <p:nvPicPr>
          <p:cNvPr id="195" name="Grafik 2"/>
          <p:cNvPicPr/>
          <p:nvPr/>
        </p:nvPicPr>
        <p:blipFill>
          <a:blip r:embed="rId3"/>
          <a:srcRect l="11240" t="44873" r="11631" b="5552"/>
          <a:stretch/>
        </p:blipFill>
        <p:spPr>
          <a:xfrm>
            <a:off x="5842440" y="1874883"/>
            <a:ext cx="4751640" cy="4321800"/>
          </a:xfrm>
          <a:prstGeom prst="rect">
            <a:avLst/>
          </a:prstGeom>
          <a:ln w="0">
            <a:noFill/>
          </a:ln>
        </p:spPr>
      </p:pic>
      <p:pic>
        <p:nvPicPr>
          <p:cNvPr id="196" name="Grafik 6"/>
          <p:cNvPicPr/>
          <p:nvPr/>
        </p:nvPicPr>
        <p:blipFill>
          <a:blip r:embed="rId4" cstate="email">
            <a:extLst>
              <a:ext uri="{28A0092B-C50C-407E-A947-70E740481C1C}">
                <a14:useLocalDpi xmlns:a14="http://schemas.microsoft.com/office/drawing/2010/main"/>
              </a:ext>
            </a:extLst>
          </a:blip>
          <a:stretch/>
        </p:blipFill>
        <p:spPr>
          <a:xfrm>
            <a:off x="681120" y="1874883"/>
            <a:ext cx="3929040" cy="4321800"/>
          </a:xfrm>
          <a:prstGeom prst="rect">
            <a:avLst/>
          </a:prstGeom>
          <a:ln w="0">
            <a:noFill/>
          </a:ln>
        </p:spPr>
      </p:pic>
      <p:sp>
        <p:nvSpPr>
          <p:cNvPr id="197" name="Rechteck 10"/>
          <p:cNvSpPr/>
          <p:nvPr/>
        </p:nvSpPr>
        <p:spPr>
          <a:xfrm>
            <a:off x="5842440" y="2277583"/>
            <a:ext cx="4751640" cy="374400"/>
          </a:xfrm>
          <a:prstGeom prst="rect">
            <a:avLst/>
          </a:prstGeom>
          <a:noFill/>
          <a:ln w="38100" cap="rnd">
            <a:solidFill>
              <a:schemeClr val="tx1"/>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cxnSp>
        <p:nvCxnSpPr>
          <p:cNvPr id="198" name="Gerade Verbindung mit Pfeil 12"/>
          <p:cNvCxnSpPr>
            <a:cxnSpLocks/>
            <a:stCxn id="197" idx="1"/>
          </p:cNvCxnSpPr>
          <p:nvPr/>
        </p:nvCxnSpPr>
        <p:spPr>
          <a:xfrm flipH="1">
            <a:off x="2684931" y="2464783"/>
            <a:ext cx="3157509" cy="0"/>
          </a:xfrm>
          <a:prstGeom prst="straightConnector1">
            <a:avLst/>
          </a:prstGeom>
          <a:ln w="38100">
            <a:solidFill>
              <a:schemeClr val="tx1"/>
            </a:solidFill>
            <a:tailEnd type="triangle" w="med" len="med"/>
          </a:ln>
        </p:spPr>
      </p:cxnSp>
      <p:grpSp>
        <p:nvGrpSpPr>
          <p:cNvPr id="5" name="Gruppieren 4">
            <a:extLst>
              <a:ext uri="{FF2B5EF4-FFF2-40B4-BE49-F238E27FC236}">
                <a16:creationId xmlns:a16="http://schemas.microsoft.com/office/drawing/2014/main" id="{1C3B21FE-094A-3BB5-EAD9-EE5F84568883}"/>
              </a:ext>
            </a:extLst>
          </p:cNvPr>
          <p:cNvGrpSpPr/>
          <p:nvPr/>
        </p:nvGrpSpPr>
        <p:grpSpPr>
          <a:xfrm>
            <a:off x="639738" y="6283610"/>
            <a:ext cx="9954342" cy="334904"/>
            <a:chOff x="639738" y="6283610"/>
            <a:chExt cx="9954342" cy="334904"/>
          </a:xfrm>
        </p:grpSpPr>
        <p:sp>
          <p:nvSpPr>
            <p:cNvPr id="6" name="Textplatzhalter 2">
              <a:extLst>
                <a:ext uri="{FF2B5EF4-FFF2-40B4-BE49-F238E27FC236}">
                  <a16:creationId xmlns:a16="http://schemas.microsoft.com/office/drawing/2014/main" id="{546F170D-52DD-10E3-561D-33AF3BC1501B}"/>
                </a:ext>
              </a:extLst>
            </p:cNvPr>
            <p:cNvSpPr/>
            <p:nvPr/>
          </p:nvSpPr>
          <p:spPr>
            <a:xfrm>
              <a:off x="8173663" y="6283610"/>
              <a:ext cx="2420417"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a:t>
              </a:r>
              <a:r>
                <a:rPr lang="de-DE" sz="1200" spc="-1" dirty="0">
                  <a:solidFill>
                    <a:schemeClr val="tx1">
                      <a:lumMod val="50000"/>
                      <a:lumOff val="50000"/>
                    </a:schemeClr>
                  </a:solidFill>
                  <a:latin typeface="FreightText Pro Book" panose="02000603060000020004" pitchFamily="50" charset="0"/>
                </a:rPr>
                <a:t>ibu-epd.com</a:t>
              </a:r>
              <a:endParaRPr lang="de-DE" sz="1200" b="0" strike="noStrike" spc="-1" dirty="0">
                <a:solidFill>
                  <a:schemeClr val="tx1">
                    <a:lumMod val="50000"/>
                    <a:lumOff val="50000"/>
                  </a:schemeClr>
                </a:solidFill>
                <a:latin typeface="FreightText Pro Book" panose="02000603060000020004" pitchFamily="50" charset="0"/>
              </a:endParaRPr>
            </a:p>
          </p:txBody>
        </p:sp>
        <p:sp>
          <p:nvSpPr>
            <p:cNvPr id="7" name="Textplatzhalter 2">
              <a:extLst>
                <a:ext uri="{FF2B5EF4-FFF2-40B4-BE49-F238E27FC236}">
                  <a16:creationId xmlns:a16="http://schemas.microsoft.com/office/drawing/2014/main" id="{EAE4ABD3-6D42-75C1-5E70-51EC7526DF19}"/>
                </a:ext>
              </a:extLst>
            </p:cNvPr>
            <p:cNvSpPr/>
            <p:nvPr/>
          </p:nvSpPr>
          <p:spPr>
            <a:xfrm>
              <a:off x="639738" y="6283610"/>
              <a:ext cx="3970422"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PIK, “Planetary </a:t>
              </a:r>
              <a:r>
                <a:rPr lang="de-DE" sz="1200" b="0" strike="noStrike" spc="-1" dirty="0" err="1">
                  <a:solidFill>
                    <a:schemeClr val="tx1">
                      <a:lumMod val="50000"/>
                      <a:lumOff val="50000"/>
                    </a:schemeClr>
                  </a:solidFill>
                  <a:latin typeface="FreightText Pro Book" panose="02000603060000020004" pitchFamily="50" charset="0"/>
                </a:rPr>
                <a:t>Boundaries</a:t>
              </a:r>
              <a:r>
                <a:rPr lang="de-DE" sz="1200" b="0" strike="noStrike" spc="-1" dirty="0">
                  <a:solidFill>
                    <a:schemeClr val="tx1">
                      <a:lumMod val="50000"/>
                      <a:lumOff val="50000"/>
                    </a:schemeClr>
                  </a:solidFill>
                  <a:latin typeface="FreightText Pro Book" panose="02000603060000020004" pitchFamily="50" charset="0"/>
                </a:rPr>
                <a:t> – </a:t>
              </a:r>
              <a:r>
                <a:rPr lang="de-DE" sz="1200" b="0" strike="noStrike" spc="-1" dirty="0" err="1">
                  <a:solidFill>
                    <a:schemeClr val="tx1">
                      <a:lumMod val="50000"/>
                      <a:lumOff val="50000"/>
                    </a:schemeClr>
                  </a:solidFill>
                  <a:latin typeface="FreightText Pro Book" panose="02000603060000020004" pitchFamily="50" charset="0"/>
                </a:rPr>
                <a:t>defining</a:t>
              </a:r>
              <a:r>
                <a:rPr lang="de-DE" sz="1200" b="0" strike="noStrike" spc="-1" dirty="0">
                  <a:solidFill>
                    <a:schemeClr val="tx1">
                      <a:lumMod val="50000"/>
                      <a:lumOff val="50000"/>
                    </a:schemeClr>
                  </a:solidFill>
                  <a:latin typeface="FreightText Pro Book" panose="02000603060000020004" pitchFamily="50" charset="0"/>
                </a:rPr>
                <a:t> a </a:t>
              </a:r>
              <a:r>
                <a:rPr lang="de-DE" sz="1200" b="0" strike="noStrike" spc="-1" dirty="0" err="1">
                  <a:solidFill>
                    <a:schemeClr val="tx1">
                      <a:lumMod val="50000"/>
                      <a:lumOff val="50000"/>
                    </a:schemeClr>
                  </a:solidFill>
                  <a:latin typeface="FreightText Pro Book" panose="02000603060000020004" pitchFamily="50" charset="0"/>
                </a:rPr>
                <a:t>safe</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operating</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space</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for</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humanity</a:t>
              </a:r>
              <a:r>
                <a:rPr lang="de-DE" sz="1200" b="0" strike="noStrike" spc="-1" dirty="0">
                  <a:solidFill>
                    <a:schemeClr val="tx1">
                      <a:lumMod val="50000"/>
                      <a:lumOff val="50000"/>
                    </a:schemeClr>
                  </a:solidFill>
                  <a:latin typeface="FreightText Pro Book" panose="02000603060000020004" pitchFamily="50" charset="0"/>
                </a:rPr>
                <a:t>“</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PlaceHolder 1"/>
          <p:cNvSpPr>
            <a:spLocks noGrp="1"/>
          </p:cNvSpPr>
          <p:nvPr>
            <p:ph type="title"/>
          </p:nvPr>
        </p:nvSpPr>
        <p:spPr>
          <a:prstGeom prst="rect">
            <a:avLst/>
          </a:prstGeom>
          <a:noFill/>
          <a:ln w="0">
            <a:noFill/>
          </a:ln>
        </p:spPr>
        <p:txBody>
          <a:bodyPr lIns="91440" tIns="45720" rIns="91440" bIns="45720" anchor="t">
            <a:noAutofit/>
          </a:bodyPr>
          <a:lstStyle/>
          <a:p>
            <a:pPr indent="0" defTabSz="914400">
              <a:lnSpc>
                <a:spcPct val="90000"/>
              </a:lnSpc>
              <a:buNone/>
            </a:pPr>
            <a:r>
              <a:rPr lang="de-DE" sz="2900" b="0" strike="noStrike" spc="-1" dirty="0">
                <a:solidFill>
                  <a:srgbClr val="182952"/>
                </a:solidFill>
                <a:latin typeface="Neue Plak Wide Black"/>
              </a:rPr>
              <a:t>Umweltauswirkungen und Planetare Grenzen</a:t>
            </a:r>
            <a:endParaRPr lang="de-DE" sz="2900" b="0" strike="noStrike" spc="-1" dirty="0">
              <a:solidFill>
                <a:schemeClr val="dk1"/>
              </a:solidFill>
              <a:latin typeface="Aptos"/>
            </a:endParaRPr>
          </a:p>
        </p:txBody>
      </p:sp>
      <p:pic>
        <p:nvPicPr>
          <p:cNvPr id="201" name="Grafik 2"/>
          <p:cNvPicPr/>
          <p:nvPr/>
        </p:nvPicPr>
        <p:blipFill>
          <a:blip r:embed="rId3"/>
          <a:srcRect l="11240" t="44873" r="11631" b="5552"/>
          <a:stretch/>
        </p:blipFill>
        <p:spPr>
          <a:xfrm>
            <a:off x="5856878" y="1874883"/>
            <a:ext cx="4751640" cy="4321800"/>
          </a:xfrm>
          <a:prstGeom prst="rect">
            <a:avLst/>
          </a:prstGeom>
          <a:ln w="0">
            <a:noFill/>
          </a:ln>
        </p:spPr>
      </p:pic>
      <p:pic>
        <p:nvPicPr>
          <p:cNvPr id="202" name="Grafik 6"/>
          <p:cNvPicPr/>
          <p:nvPr/>
        </p:nvPicPr>
        <p:blipFill>
          <a:blip r:embed="rId4" cstate="email">
            <a:extLst>
              <a:ext uri="{28A0092B-C50C-407E-A947-70E740481C1C}">
                <a14:useLocalDpi xmlns:a14="http://schemas.microsoft.com/office/drawing/2010/main"/>
              </a:ext>
            </a:extLst>
          </a:blip>
          <a:stretch/>
        </p:blipFill>
        <p:spPr>
          <a:xfrm>
            <a:off x="717054" y="1874883"/>
            <a:ext cx="3929040" cy="4321800"/>
          </a:xfrm>
          <a:prstGeom prst="rect">
            <a:avLst/>
          </a:prstGeom>
          <a:ln w="0">
            <a:noFill/>
          </a:ln>
        </p:spPr>
      </p:pic>
      <p:sp>
        <p:nvSpPr>
          <p:cNvPr id="203" name="Rechteck 10"/>
          <p:cNvSpPr/>
          <p:nvPr/>
        </p:nvSpPr>
        <p:spPr>
          <a:xfrm>
            <a:off x="5856878" y="2560683"/>
            <a:ext cx="4751640" cy="104400"/>
          </a:xfrm>
          <a:prstGeom prst="rect">
            <a:avLst/>
          </a:prstGeom>
          <a:noFill/>
          <a:ln w="38100" cap="rnd">
            <a:solidFill>
              <a:schemeClr val="tx1"/>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cxnSp>
        <p:nvCxnSpPr>
          <p:cNvPr id="204" name="Gerade Verbindung mit Pfeil 12"/>
          <p:cNvCxnSpPr>
            <a:cxnSpLocks/>
            <a:stCxn id="203" idx="1"/>
          </p:cNvCxnSpPr>
          <p:nvPr/>
        </p:nvCxnSpPr>
        <p:spPr>
          <a:xfrm flipH="1">
            <a:off x="1767840" y="2612883"/>
            <a:ext cx="4089038" cy="931506"/>
          </a:xfrm>
          <a:prstGeom prst="straightConnector1">
            <a:avLst/>
          </a:prstGeom>
          <a:ln w="38100">
            <a:solidFill>
              <a:schemeClr val="tx1"/>
            </a:solidFill>
            <a:tailEnd type="triangle" w="med" len="med"/>
          </a:ln>
        </p:spPr>
      </p:cxnSp>
      <p:sp>
        <p:nvSpPr>
          <p:cNvPr id="7" name="Textplatzhalter 2">
            <a:extLst>
              <a:ext uri="{FF2B5EF4-FFF2-40B4-BE49-F238E27FC236}">
                <a16:creationId xmlns:a16="http://schemas.microsoft.com/office/drawing/2014/main" id="{51594819-5C4E-A669-72F4-124584DDDF3C}"/>
              </a:ext>
            </a:extLst>
          </p:cNvPr>
          <p:cNvSpPr/>
          <p:nvPr/>
        </p:nvSpPr>
        <p:spPr>
          <a:xfrm>
            <a:off x="8173663" y="6283610"/>
            <a:ext cx="2420417"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a:t>
            </a:r>
            <a:r>
              <a:rPr lang="de-DE" sz="1200" spc="-1" dirty="0">
                <a:solidFill>
                  <a:schemeClr val="tx1">
                    <a:lumMod val="50000"/>
                    <a:lumOff val="50000"/>
                  </a:schemeClr>
                </a:solidFill>
                <a:latin typeface="FreightText Pro Book" panose="02000603060000020004" pitchFamily="50" charset="0"/>
              </a:rPr>
              <a:t>ibu-epd.com</a:t>
            </a:r>
            <a:endParaRPr lang="de-DE" sz="1200" b="0" strike="noStrike" spc="-1" dirty="0">
              <a:solidFill>
                <a:schemeClr val="tx1">
                  <a:lumMod val="50000"/>
                  <a:lumOff val="50000"/>
                </a:schemeClr>
              </a:solidFill>
              <a:latin typeface="FreightText Pro Book" panose="02000603060000020004" pitchFamily="50" charset="0"/>
            </a:endParaRPr>
          </a:p>
        </p:txBody>
      </p:sp>
      <p:sp>
        <p:nvSpPr>
          <p:cNvPr id="2" name="Textplatzhalter 2">
            <a:extLst>
              <a:ext uri="{FF2B5EF4-FFF2-40B4-BE49-F238E27FC236}">
                <a16:creationId xmlns:a16="http://schemas.microsoft.com/office/drawing/2014/main" id="{18F3DE70-9C58-900C-5EC6-ED0CE7F1B523}"/>
              </a:ext>
            </a:extLst>
          </p:cNvPr>
          <p:cNvSpPr/>
          <p:nvPr/>
        </p:nvSpPr>
        <p:spPr>
          <a:xfrm>
            <a:off x="639738" y="6283610"/>
            <a:ext cx="3970422"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PIK, “Planetary </a:t>
            </a:r>
            <a:r>
              <a:rPr lang="de-DE" sz="1200" b="0" strike="noStrike" spc="-1" dirty="0" err="1">
                <a:solidFill>
                  <a:schemeClr val="tx1">
                    <a:lumMod val="50000"/>
                    <a:lumOff val="50000"/>
                  </a:schemeClr>
                </a:solidFill>
                <a:latin typeface="FreightText Pro Book" panose="02000603060000020004" pitchFamily="50" charset="0"/>
              </a:rPr>
              <a:t>Boundaries</a:t>
            </a:r>
            <a:r>
              <a:rPr lang="de-DE" sz="1200" b="0" strike="noStrike" spc="-1" dirty="0">
                <a:solidFill>
                  <a:schemeClr val="tx1">
                    <a:lumMod val="50000"/>
                    <a:lumOff val="50000"/>
                  </a:schemeClr>
                </a:solidFill>
                <a:latin typeface="FreightText Pro Book" panose="02000603060000020004" pitchFamily="50" charset="0"/>
              </a:rPr>
              <a:t> – </a:t>
            </a:r>
            <a:r>
              <a:rPr lang="de-DE" sz="1200" b="0" strike="noStrike" spc="-1" dirty="0" err="1">
                <a:solidFill>
                  <a:schemeClr val="tx1">
                    <a:lumMod val="50000"/>
                    <a:lumOff val="50000"/>
                  </a:schemeClr>
                </a:solidFill>
                <a:latin typeface="FreightText Pro Book" panose="02000603060000020004" pitchFamily="50" charset="0"/>
              </a:rPr>
              <a:t>defining</a:t>
            </a:r>
            <a:r>
              <a:rPr lang="de-DE" sz="1200" b="0" strike="noStrike" spc="-1" dirty="0">
                <a:solidFill>
                  <a:schemeClr val="tx1">
                    <a:lumMod val="50000"/>
                    <a:lumOff val="50000"/>
                  </a:schemeClr>
                </a:solidFill>
                <a:latin typeface="FreightText Pro Book" panose="02000603060000020004" pitchFamily="50" charset="0"/>
              </a:rPr>
              <a:t> a </a:t>
            </a:r>
            <a:r>
              <a:rPr lang="de-DE" sz="1200" b="0" strike="noStrike" spc="-1" dirty="0" err="1">
                <a:solidFill>
                  <a:schemeClr val="tx1">
                    <a:lumMod val="50000"/>
                    <a:lumOff val="50000"/>
                  </a:schemeClr>
                </a:solidFill>
                <a:latin typeface="FreightText Pro Book" panose="02000603060000020004" pitchFamily="50" charset="0"/>
              </a:rPr>
              <a:t>safe</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operating</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space</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for</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humanity</a:t>
            </a:r>
            <a:r>
              <a:rPr lang="de-DE" sz="1200" b="0" strike="noStrike" spc="-1" dirty="0">
                <a:solidFill>
                  <a:schemeClr val="tx1">
                    <a:lumMod val="50000"/>
                    <a:lumOff val="50000"/>
                  </a:schemeClr>
                </a:solidFill>
                <a:latin typeface="FreightText Pro Book" panose="02000603060000020004" pitchFamily="50" charset="0"/>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PlaceHolder 1"/>
          <p:cNvSpPr>
            <a:spLocks noGrp="1"/>
          </p:cNvSpPr>
          <p:nvPr>
            <p:ph type="title"/>
          </p:nvPr>
        </p:nvSpPr>
        <p:spPr>
          <a:prstGeom prst="rect">
            <a:avLst/>
          </a:prstGeom>
          <a:noFill/>
          <a:ln w="0">
            <a:noFill/>
          </a:ln>
        </p:spPr>
        <p:txBody>
          <a:bodyPr lIns="91440" tIns="45720" rIns="91440" bIns="45720" anchor="t">
            <a:normAutofit/>
          </a:bodyPr>
          <a:lstStyle/>
          <a:p>
            <a:pPr indent="0" defTabSz="914400">
              <a:lnSpc>
                <a:spcPct val="90000"/>
              </a:lnSpc>
              <a:buNone/>
            </a:pPr>
            <a:r>
              <a:rPr lang="de-DE" sz="2900" b="0" strike="noStrike" spc="-1" dirty="0">
                <a:solidFill>
                  <a:srgbClr val="182952"/>
                </a:solidFill>
                <a:latin typeface="Neue Plak Wide Black"/>
              </a:rPr>
              <a:t>Umweltauswirkungen und Planetare Grenzen</a:t>
            </a:r>
            <a:endParaRPr lang="de-DE" sz="2900" b="0" strike="noStrike" spc="-1" dirty="0">
              <a:solidFill>
                <a:schemeClr val="dk1"/>
              </a:solidFill>
              <a:latin typeface="Aptos"/>
            </a:endParaRPr>
          </a:p>
        </p:txBody>
      </p:sp>
      <p:pic>
        <p:nvPicPr>
          <p:cNvPr id="207" name="Grafik 2"/>
          <p:cNvPicPr/>
          <p:nvPr/>
        </p:nvPicPr>
        <p:blipFill>
          <a:blip r:embed="rId3"/>
          <a:srcRect l="11240" t="44873" r="11631" b="5552"/>
          <a:stretch/>
        </p:blipFill>
        <p:spPr>
          <a:xfrm>
            <a:off x="5834820" y="1874883"/>
            <a:ext cx="4751640" cy="4321800"/>
          </a:xfrm>
          <a:prstGeom prst="rect">
            <a:avLst/>
          </a:prstGeom>
          <a:ln w="0">
            <a:noFill/>
          </a:ln>
        </p:spPr>
      </p:pic>
      <p:pic>
        <p:nvPicPr>
          <p:cNvPr id="208" name="Grafik 6"/>
          <p:cNvPicPr/>
          <p:nvPr/>
        </p:nvPicPr>
        <p:blipFill>
          <a:blip r:embed="rId4" cstate="email">
            <a:extLst>
              <a:ext uri="{28A0092B-C50C-407E-A947-70E740481C1C}">
                <a14:useLocalDpi xmlns:a14="http://schemas.microsoft.com/office/drawing/2010/main"/>
              </a:ext>
            </a:extLst>
          </a:blip>
          <a:stretch/>
        </p:blipFill>
        <p:spPr>
          <a:xfrm>
            <a:off x="719475" y="1874883"/>
            <a:ext cx="3929040" cy="4321800"/>
          </a:xfrm>
          <a:prstGeom prst="rect">
            <a:avLst/>
          </a:prstGeom>
          <a:ln w="0">
            <a:noFill/>
          </a:ln>
        </p:spPr>
      </p:pic>
      <p:grpSp>
        <p:nvGrpSpPr>
          <p:cNvPr id="209" name="Gruppieren 14"/>
          <p:cNvGrpSpPr/>
          <p:nvPr/>
        </p:nvGrpSpPr>
        <p:grpSpPr>
          <a:xfrm>
            <a:off x="2978331" y="2662380"/>
            <a:ext cx="7608129" cy="2049841"/>
            <a:chOff x="2978331" y="2662380"/>
            <a:chExt cx="7608129" cy="2049841"/>
          </a:xfrm>
        </p:grpSpPr>
        <p:sp>
          <p:nvSpPr>
            <p:cNvPr id="210" name="Rechteck 10"/>
            <p:cNvSpPr/>
            <p:nvPr/>
          </p:nvSpPr>
          <p:spPr>
            <a:xfrm>
              <a:off x="5834820" y="2662380"/>
              <a:ext cx="4751640" cy="89640"/>
            </a:xfrm>
            <a:prstGeom prst="rect">
              <a:avLst/>
            </a:prstGeom>
            <a:noFill/>
            <a:ln w="38100" cap="rnd">
              <a:solidFill>
                <a:schemeClr val="tx1"/>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cxnSp>
          <p:nvCxnSpPr>
            <p:cNvPr id="211" name="Gerade Verbindung mit Pfeil 12"/>
            <p:cNvCxnSpPr>
              <a:cxnSpLocks/>
              <a:stCxn id="210" idx="1"/>
            </p:cNvCxnSpPr>
            <p:nvPr/>
          </p:nvCxnSpPr>
          <p:spPr>
            <a:xfrm flipH="1">
              <a:off x="2978331" y="2707200"/>
              <a:ext cx="2856489" cy="1960201"/>
            </a:xfrm>
            <a:prstGeom prst="straightConnector1">
              <a:avLst/>
            </a:prstGeom>
            <a:ln w="38100">
              <a:solidFill>
                <a:schemeClr val="tx1"/>
              </a:solidFill>
              <a:tailEnd type="triangle" w="med" len="med"/>
            </a:ln>
          </p:spPr>
        </p:cxnSp>
        <p:sp>
          <p:nvSpPr>
            <p:cNvPr id="212" name="Rechteck 8"/>
            <p:cNvSpPr/>
            <p:nvPr/>
          </p:nvSpPr>
          <p:spPr>
            <a:xfrm>
              <a:off x="5834820" y="3101941"/>
              <a:ext cx="4751640" cy="89640"/>
            </a:xfrm>
            <a:prstGeom prst="rect">
              <a:avLst/>
            </a:prstGeom>
            <a:noFill/>
            <a:ln w="38100" cap="rnd">
              <a:solidFill>
                <a:schemeClr val="tx1"/>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cxnSp>
          <p:nvCxnSpPr>
            <p:cNvPr id="213" name="Gerade Verbindung mit Pfeil 9"/>
            <p:cNvCxnSpPr>
              <a:cxnSpLocks/>
              <a:stCxn id="212" idx="1"/>
            </p:cNvCxnSpPr>
            <p:nvPr/>
          </p:nvCxnSpPr>
          <p:spPr>
            <a:xfrm flipH="1">
              <a:off x="3099041" y="3146761"/>
              <a:ext cx="2735779" cy="1565460"/>
            </a:xfrm>
            <a:prstGeom prst="straightConnector1">
              <a:avLst/>
            </a:prstGeom>
            <a:ln w="38100">
              <a:solidFill>
                <a:schemeClr val="tx1"/>
              </a:solidFill>
              <a:tailEnd type="triangle" w="med" len="med"/>
            </a:ln>
          </p:spPr>
        </p:cxnSp>
      </p:grpSp>
      <p:sp>
        <p:nvSpPr>
          <p:cNvPr id="7" name="Textplatzhalter 2">
            <a:extLst>
              <a:ext uri="{FF2B5EF4-FFF2-40B4-BE49-F238E27FC236}">
                <a16:creationId xmlns:a16="http://schemas.microsoft.com/office/drawing/2014/main" id="{CEFD9374-0B2D-345C-0925-650C4C090A0B}"/>
              </a:ext>
            </a:extLst>
          </p:cNvPr>
          <p:cNvSpPr/>
          <p:nvPr/>
        </p:nvSpPr>
        <p:spPr>
          <a:xfrm>
            <a:off x="8173663" y="6283610"/>
            <a:ext cx="2420417"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a:t>
            </a:r>
            <a:r>
              <a:rPr lang="de-DE" sz="1200" spc="-1" dirty="0">
                <a:solidFill>
                  <a:schemeClr val="tx1">
                    <a:lumMod val="50000"/>
                    <a:lumOff val="50000"/>
                  </a:schemeClr>
                </a:solidFill>
                <a:latin typeface="FreightText Pro Book" panose="02000603060000020004" pitchFamily="50" charset="0"/>
              </a:rPr>
              <a:t>ibu-epd.com</a:t>
            </a:r>
            <a:endParaRPr lang="de-DE" sz="1200" b="0" strike="noStrike" spc="-1" dirty="0">
              <a:solidFill>
                <a:schemeClr val="tx1">
                  <a:lumMod val="50000"/>
                  <a:lumOff val="50000"/>
                </a:schemeClr>
              </a:solidFill>
              <a:latin typeface="FreightText Pro Book" panose="02000603060000020004" pitchFamily="50" charset="0"/>
            </a:endParaRPr>
          </a:p>
        </p:txBody>
      </p:sp>
      <p:sp>
        <p:nvSpPr>
          <p:cNvPr id="2" name="Textplatzhalter 2">
            <a:extLst>
              <a:ext uri="{FF2B5EF4-FFF2-40B4-BE49-F238E27FC236}">
                <a16:creationId xmlns:a16="http://schemas.microsoft.com/office/drawing/2014/main" id="{11E224D8-EE8B-3DA7-50CD-7F88A9BDC19E}"/>
              </a:ext>
            </a:extLst>
          </p:cNvPr>
          <p:cNvSpPr/>
          <p:nvPr/>
        </p:nvSpPr>
        <p:spPr>
          <a:xfrm>
            <a:off x="639738" y="6283610"/>
            <a:ext cx="3970422"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PIK, “Planetary </a:t>
            </a:r>
            <a:r>
              <a:rPr lang="de-DE" sz="1200" b="0" strike="noStrike" spc="-1" dirty="0" err="1">
                <a:solidFill>
                  <a:schemeClr val="tx1">
                    <a:lumMod val="50000"/>
                    <a:lumOff val="50000"/>
                  </a:schemeClr>
                </a:solidFill>
                <a:latin typeface="FreightText Pro Book" panose="02000603060000020004" pitchFamily="50" charset="0"/>
              </a:rPr>
              <a:t>Boundaries</a:t>
            </a:r>
            <a:r>
              <a:rPr lang="de-DE" sz="1200" b="0" strike="noStrike" spc="-1" dirty="0">
                <a:solidFill>
                  <a:schemeClr val="tx1">
                    <a:lumMod val="50000"/>
                    <a:lumOff val="50000"/>
                  </a:schemeClr>
                </a:solidFill>
                <a:latin typeface="FreightText Pro Book" panose="02000603060000020004" pitchFamily="50" charset="0"/>
              </a:rPr>
              <a:t> – </a:t>
            </a:r>
            <a:r>
              <a:rPr lang="de-DE" sz="1200" b="0" strike="noStrike" spc="-1" dirty="0" err="1">
                <a:solidFill>
                  <a:schemeClr val="tx1">
                    <a:lumMod val="50000"/>
                    <a:lumOff val="50000"/>
                  </a:schemeClr>
                </a:solidFill>
                <a:latin typeface="FreightText Pro Book" panose="02000603060000020004" pitchFamily="50" charset="0"/>
              </a:rPr>
              <a:t>defining</a:t>
            </a:r>
            <a:r>
              <a:rPr lang="de-DE" sz="1200" b="0" strike="noStrike" spc="-1" dirty="0">
                <a:solidFill>
                  <a:schemeClr val="tx1">
                    <a:lumMod val="50000"/>
                    <a:lumOff val="50000"/>
                  </a:schemeClr>
                </a:solidFill>
                <a:latin typeface="FreightText Pro Book" panose="02000603060000020004" pitchFamily="50" charset="0"/>
              </a:rPr>
              <a:t> a </a:t>
            </a:r>
            <a:r>
              <a:rPr lang="de-DE" sz="1200" b="0" strike="noStrike" spc="-1" dirty="0" err="1">
                <a:solidFill>
                  <a:schemeClr val="tx1">
                    <a:lumMod val="50000"/>
                    <a:lumOff val="50000"/>
                  </a:schemeClr>
                </a:solidFill>
                <a:latin typeface="FreightText Pro Book" panose="02000603060000020004" pitchFamily="50" charset="0"/>
              </a:rPr>
              <a:t>safe</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operating</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space</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for</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humanity</a:t>
            </a:r>
            <a:r>
              <a:rPr lang="de-DE" sz="1200" b="0" strike="noStrike" spc="-1" dirty="0">
                <a:solidFill>
                  <a:schemeClr val="tx1">
                    <a:lumMod val="50000"/>
                    <a:lumOff val="50000"/>
                  </a:schemeClr>
                </a:solidFill>
                <a:latin typeface="FreightText Pro Book" panose="02000603060000020004" pitchFamily="50" charset="0"/>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PlaceHolder 1"/>
          <p:cNvSpPr>
            <a:spLocks noGrp="1"/>
          </p:cNvSpPr>
          <p:nvPr>
            <p:ph type="title"/>
          </p:nvPr>
        </p:nvSpPr>
        <p:spPr>
          <a:prstGeom prst="rect">
            <a:avLst/>
          </a:prstGeom>
          <a:noFill/>
          <a:ln w="0">
            <a:noFill/>
          </a:ln>
        </p:spPr>
        <p:txBody>
          <a:bodyPr lIns="91440" tIns="45720" rIns="91440" bIns="45720" anchor="t">
            <a:normAutofit fontScale="90000"/>
          </a:bodyPr>
          <a:lstStyle/>
          <a:p>
            <a:pPr indent="0" defTabSz="914400">
              <a:lnSpc>
                <a:spcPct val="90000"/>
              </a:lnSpc>
              <a:buNone/>
            </a:pPr>
            <a:r>
              <a:rPr lang="de-DE" sz="3200" b="0" strike="noStrike" spc="-1" dirty="0">
                <a:solidFill>
                  <a:srgbClr val="182952"/>
                </a:solidFill>
                <a:latin typeface="Neue Plak Wide Black"/>
              </a:rPr>
              <a:t>Umweltauswirkungen und Planetare Grenzen</a:t>
            </a:r>
            <a:endParaRPr lang="de-DE" sz="3200" b="0" strike="noStrike" spc="-1" dirty="0">
              <a:solidFill>
                <a:schemeClr val="dk1"/>
              </a:solidFill>
              <a:latin typeface="Aptos"/>
            </a:endParaRPr>
          </a:p>
        </p:txBody>
      </p:sp>
      <p:pic>
        <p:nvPicPr>
          <p:cNvPr id="216" name="Grafik 2"/>
          <p:cNvPicPr/>
          <p:nvPr/>
        </p:nvPicPr>
        <p:blipFill>
          <a:blip r:embed="rId3"/>
          <a:srcRect l="11240" t="44873" r="11631" b="5552"/>
          <a:stretch/>
        </p:blipFill>
        <p:spPr>
          <a:xfrm>
            <a:off x="5855199" y="1874883"/>
            <a:ext cx="4751640" cy="4321800"/>
          </a:xfrm>
          <a:prstGeom prst="rect">
            <a:avLst/>
          </a:prstGeom>
          <a:ln w="0">
            <a:noFill/>
          </a:ln>
        </p:spPr>
      </p:pic>
      <p:pic>
        <p:nvPicPr>
          <p:cNvPr id="217" name="Grafik 6"/>
          <p:cNvPicPr/>
          <p:nvPr/>
        </p:nvPicPr>
        <p:blipFill>
          <a:blip r:embed="rId4" cstate="email">
            <a:extLst>
              <a:ext uri="{28A0092B-C50C-407E-A947-70E740481C1C}">
                <a14:useLocalDpi xmlns:a14="http://schemas.microsoft.com/office/drawing/2010/main"/>
              </a:ext>
            </a:extLst>
          </a:blip>
          <a:stretch/>
        </p:blipFill>
        <p:spPr>
          <a:xfrm>
            <a:off x="670330" y="1874883"/>
            <a:ext cx="3929040" cy="4321800"/>
          </a:xfrm>
          <a:prstGeom prst="rect">
            <a:avLst/>
          </a:prstGeom>
          <a:ln w="0">
            <a:noFill/>
          </a:ln>
        </p:spPr>
      </p:pic>
      <p:sp>
        <p:nvSpPr>
          <p:cNvPr id="218" name="Rechteck 10"/>
          <p:cNvSpPr/>
          <p:nvPr/>
        </p:nvSpPr>
        <p:spPr>
          <a:xfrm>
            <a:off x="5855199" y="2818345"/>
            <a:ext cx="4751640" cy="346273"/>
          </a:xfrm>
          <a:prstGeom prst="rect">
            <a:avLst/>
          </a:prstGeom>
          <a:noFill/>
          <a:ln w="38100" cap="rnd">
            <a:solidFill>
              <a:schemeClr val="tx1"/>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ptos"/>
            </a:endParaRPr>
          </a:p>
        </p:txBody>
      </p:sp>
      <p:cxnSp>
        <p:nvCxnSpPr>
          <p:cNvPr id="219" name="Gerade Verbindung mit Pfeil 12"/>
          <p:cNvCxnSpPr>
            <a:cxnSpLocks/>
            <a:stCxn id="218" idx="1"/>
          </p:cNvCxnSpPr>
          <p:nvPr/>
        </p:nvCxnSpPr>
        <p:spPr>
          <a:xfrm flipH="1">
            <a:off x="2846567" y="2991482"/>
            <a:ext cx="3008632" cy="1620275"/>
          </a:xfrm>
          <a:prstGeom prst="straightConnector1">
            <a:avLst/>
          </a:prstGeom>
          <a:ln w="38100">
            <a:solidFill>
              <a:schemeClr val="tx1"/>
            </a:solidFill>
            <a:tailEnd type="triangle" w="med" len="med"/>
          </a:ln>
        </p:spPr>
      </p:cxnSp>
      <p:cxnSp>
        <p:nvCxnSpPr>
          <p:cNvPr id="220" name="Gerade Verbindung mit Pfeil 11"/>
          <p:cNvCxnSpPr>
            <a:cxnSpLocks/>
            <a:stCxn id="218" idx="1"/>
          </p:cNvCxnSpPr>
          <p:nvPr/>
        </p:nvCxnSpPr>
        <p:spPr>
          <a:xfrm flipH="1">
            <a:off x="1343770" y="2991482"/>
            <a:ext cx="4511429" cy="1182953"/>
          </a:xfrm>
          <a:prstGeom prst="straightConnector1">
            <a:avLst/>
          </a:prstGeom>
          <a:ln w="34925">
            <a:solidFill>
              <a:schemeClr val="tx1"/>
            </a:solidFill>
            <a:tailEnd type="triangle" w="med" len="med"/>
          </a:ln>
        </p:spPr>
      </p:cxnSp>
      <p:sp>
        <p:nvSpPr>
          <p:cNvPr id="10" name="Textplatzhalter 2">
            <a:extLst>
              <a:ext uri="{FF2B5EF4-FFF2-40B4-BE49-F238E27FC236}">
                <a16:creationId xmlns:a16="http://schemas.microsoft.com/office/drawing/2014/main" id="{8047DAFB-D784-D03F-547F-E8EA0059B646}"/>
              </a:ext>
            </a:extLst>
          </p:cNvPr>
          <p:cNvSpPr/>
          <p:nvPr/>
        </p:nvSpPr>
        <p:spPr>
          <a:xfrm>
            <a:off x="8173663" y="6283610"/>
            <a:ext cx="2420417"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a:t>
            </a:r>
            <a:r>
              <a:rPr lang="de-DE" sz="1200" spc="-1" dirty="0">
                <a:solidFill>
                  <a:schemeClr val="tx1">
                    <a:lumMod val="50000"/>
                    <a:lumOff val="50000"/>
                  </a:schemeClr>
                </a:solidFill>
                <a:latin typeface="FreightText Pro Book" panose="02000603060000020004" pitchFamily="50" charset="0"/>
              </a:rPr>
              <a:t>ibu-epd.com</a:t>
            </a:r>
            <a:endParaRPr lang="de-DE" sz="1200" b="0" strike="noStrike" spc="-1" dirty="0">
              <a:solidFill>
                <a:schemeClr val="tx1">
                  <a:lumMod val="50000"/>
                  <a:lumOff val="50000"/>
                </a:schemeClr>
              </a:solidFill>
              <a:latin typeface="FreightText Pro Book" panose="02000603060000020004" pitchFamily="50" charset="0"/>
            </a:endParaRPr>
          </a:p>
        </p:txBody>
      </p:sp>
      <p:sp>
        <p:nvSpPr>
          <p:cNvPr id="2" name="Textplatzhalter 2">
            <a:extLst>
              <a:ext uri="{FF2B5EF4-FFF2-40B4-BE49-F238E27FC236}">
                <a16:creationId xmlns:a16="http://schemas.microsoft.com/office/drawing/2014/main" id="{1981CEDE-3878-715C-86AD-EBEE117F98BF}"/>
              </a:ext>
            </a:extLst>
          </p:cNvPr>
          <p:cNvSpPr/>
          <p:nvPr/>
        </p:nvSpPr>
        <p:spPr>
          <a:xfrm>
            <a:off x="639738" y="6283610"/>
            <a:ext cx="3970422"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PIK, “Planetary </a:t>
            </a:r>
            <a:r>
              <a:rPr lang="de-DE" sz="1200" b="0" strike="noStrike" spc="-1" dirty="0" err="1">
                <a:solidFill>
                  <a:schemeClr val="tx1">
                    <a:lumMod val="50000"/>
                    <a:lumOff val="50000"/>
                  </a:schemeClr>
                </a:solidFill>
                <a:latin typeface="FreightText Pro Book" panose="02000603060000020004" pitchFamily="50" charset="0"/>
              </a:rPr>
              <a:t>Boundaries</a:t>
            </a:r>
            <a:r>
              <a:rPr lang="de-DE" sz="1200" b="0" strike="noStrike" spc="-1" dirty="0">
                <a:solidFill>
                  <a:schemeClr val="tx1">
                    <a:lumMod val="50000"/>
                    <a:lumOff val="50000"/>
                  </a:schemeClr>
                </a:solidFill>
                <a:latin typeface="FreightText Pro Book" panose="02000603060000020004" pitchFamily="50" charset="0"/>
              </a:rPr>
              <a:t> – </a:t>
            </a:r>
            <a:r>
              <a:rPr lang="de-DE" sz="1200" b="0" strike="noStrike" spc="-1" dirty="0" err="1">
                <a:solidFill>
                  <a:schemeClr val="tx1">
                    <a:lumMod val="50000"/>
                    <a:lumOff val="50000"/>
                  </a:schemeClr>
                </a:solidFill>
                <a:latin typeface="FreightText Pro Book" panose="02000603060000020004" pitchFamily="50" charset="0"/>
              </a:rPr>
              <a:t>defining</a:t>
            </a:r>
            <a:r>
              <a:rPr lang="de-DE" sz="1200" b="0" strike="noStrike" spc="-1" dirty="0">
                <a:solidFill>
                  <a:schemeClr val="tx1">
                    <a:lumMod val="50000"/>
                    <a:lumOff val="50000"/>
                  </a:schemeClr>
                </a:solidFill>
                <a:latin typeface="FreightText Pro Book" panose="02000603060000020004" pitchFamily="50" charset="0"/>
              </a:rPr>
              <a:t> a </a:t>
            </a:r>
            <a:r>
              <a:rPr lang="de-DE" sz="1200" b="0" strike="noStrike" spc="-1" dirty="0" err="1">
                <a:solidFill>
                  <a:schemeClr val="tx1">
                    <a:lumMod val="50000"/>
                    <a:lumOff val="50000"/>
                  </a:schemeClr>
                </a:solidFill>
                <a:latin typeface="FreightText Pro Book" panose="02000603060000020004" pitchFamily="50" charset="0"/>
              </a:rPr>
              <a:t>safe</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operating</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space</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for</a:t>
            </a:r>
            <a:r>
              <a:rPr lang="de-DE" sz="1200" b="0" strike="noStrike" spc="-1" dirty="0">
                <a:solidFill>
                  <a:schemeClr val="tx1">
                    <a:lumMod val="50000"/>
                    <a:lumOff val="50000"/>
                  </a:schemeClr>
                </a:solidFill>
                <a:latin typeface="FreightText Pro Book" panose="02000603060000020004" pitchFamily="50" charset="0"/>
              </a:rPr>
              <a:t> </a:t>
            </a:r>
            <a:r>
              <a:rPr lang="de-DE" sz="1200" b="0" strike="noStrike" spc="-1" dirty="0" err="1">
                <a:solidFill>
                  <a:schemeClr val="tx1">
                    <a:lumMod val="50000"/>
                    <a:lumOff val="50000"/>
                  </a:schemeClr>
                </a:solidFill>
                <a:latin typeface="FreightText Pro Book" panose="02000603060000020004" pitchFamily="50" charset="0"/>
              </a:rPr>
              <a:t>humanity</a:t>
            </a:r>
            <a:r>
              <a:rPr lang="de-DE" sz="1200" b="0" strike="noStrike" spc="-1" dirty="0">
                <a:solidFill>
                  <a:schemeClr val="tx1">
                    <a:lumMod val="50000"/>
                    <a:lumOff val="50000"/>
                  </a:schemeClr>
                </a:solidFill>
                <a:latin typeface="FreightText Pro Book" panose="02000603060000020004" pitchFamily="50" charset="0"/>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PlaceHolder 1"/>
          <p:cNvSpPr>
            <a:spLocks noGrp="1"/>
          </p:cNvSpPr>
          <p:nvPr>
            <p:ph type="title"/>
          </p:nvPr>
        </p:nvSpPr>
        <p:spPr>
          <a:noFill/>
          <a:ln w="0">
            <a:noFill/>
          </a:ln>
        </p:spPr>
        <p:txBody>
          <a:bodyPr lIns="91440" tIns="45720" rIns="91440" bIns="45720" anchor="t">
            <a:normAutofit/>
          </a:bodyPr>
          <a:lstStyle/>
          <a:p>
            <a:r>
              <a:rPr lang="de-DE"/>
              <a:t>Beton C50</a:t>
            </a:r>
          </a:p>
        </p:txBody>
      </p:sp>
      <p:sp>
        <p:nvSpPr>
          <p:cNvPr id="4" name="Textplatzhalter 3">
            <a:extLst>
              <a:ext uri="{FF2B5EF4-FFF2-40B4-BE49-F238E27FC236}">
                <a16:creationId xmlns:a16="http://schemas.microsoft.com/office/drawing/2014/main" id="{D853B42E-76BB-51D5-C541-36CAC6004500}"/>
              </a:ext>
            </a:extLst>
          </p:cNvPr>
          <p:cNvSpPr>
            <a:spLocks noGrp="1"/>
          </p:cNvSpPr>
          <p:nvPr>
            <p:ph type="body" sz="quarter" idx="10"/>
          </p:nvPr>
        </p:nvSpPr>
        <p:spPr>
          <a:xfrm>
            <a:off x="614362" y="2111466"/>
            <a:ext cx="6159417" cy="4090926"/>
          </a:xfrm>
        </p:spPr>
        <p:txBody>
          <a:bodyPr/>
          <a:lstStyle/>
          <a:p>
            <a:pPr marL="0" indent="0">
              <a:buNone/>
            </a:pPr>
            <a:r>
              <a:rPr lang="de-DE" dirty="0"/>
              <a:t>Herstellung:</a:t>
            </a:r>
          </a:p>
          <a:p>
            <a:pPr lvl="1"/>
            <a:r>
              <a:rPr lang="de-DE" dirty="0">
                <a:latin typeface="FreightText Pro Book" panose="02000603060000020004" pitchFamily="50" charset="0"/>
              </a:rPr>
              <a:t>Modul A: Gesteinskörnungen, Zement, Transport</a:t>
            </a:r>
          </a:p>
          <a:p>
            <a:pPr lvl="1"/>
            <a:r>
              <a:rPr lang="de-DE" dirty="0">
                <a:latin typeface="FreightText Pro Book" panose="02000603060000020004" pitchFamily="50" charset="0"/>
              </a:rPr>
              <a:t>Sekundärstoffe: 2,3 kg/t</a:t>
            </a:r>
          </a:p>
          <a:p>
            <a:pPr marL="0" indent="0">
              <a:buNone/>
            </a:pPr>
            <a:r>
              <a:rPr lang="de-DE" dirty="0" err="1"/>
              <a:t>EoL</a:t>
            </a:r>
            <a:r>
              <a:rPr lang="de-DE" dirty="0"/>
              <a:t>-Szenarien:</a:t>
            </a:r>
          </a:p>
          <a:p>
            <a:pPr marL="0" indent="0">
              <a:buNone/>
            </a:pPr>
            <a:r>
              <a:rPr lang="de-DE" dirty="0"/>
              <a:t>Aufbereitung zu Gesteinskörnung </a:t>
            </a:r>
          </a:p>
          <a:p>
            <a:pPr lvl="1"/>
            <a:r>
              <a:rPr lang="de-DE" dirty="0">
                <a:latin typeface="FreightText Pro Book" panose="02000603060000020004" pitchFamily="50" charset="0"/>
              </a:rPr>
              <a:t>Modul C3: Aufbereitung</a:t>
            </a:r>
          </a:p>
          <a:p>
            <a:pPr lvl="1"/>
            <a:r>
              <a:rPr lang="de-DE" dirty="0">
                <a:latin typeface="FreightText Pro Book" panose="02000603060000020004" pitchFamily="50" charset="0"/>
              </a:rPr>
              <a:t>Modul D: Substitution primär Rohstoffe, Gesteinskörnungen</a:t>
            </a:r>
          </a:p>
          <a:p>
            <a:endParaRPr lang="de-DE" dirty="0"/>
          </a:p>
        </p:txBody>
      </p:sp>
      <p:sp>
        <p:nvSpPr>
          <p:cNvPr id="222" name="Textplatzhalter 2"/>
          <p:cNvSpPr/>
          <p:nvPr/>
        </p:nvSpPr>
        <p:spPr>
          <a:xfrm>
            <a:off x="614363" y="6322111"/>
            <a:ext cx="10033224"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spc="-1" dirty="0">
                <a:solidFill>
                  <a:schemeClr val="tx1">
                    <a:lumMod val="50000"/>
                    <a:lumOff val="50000"/>
                  </a:schemeClr>
                </a:solidFill>
                <a:latin typeface="FreightText Pro Book" panose="02000603060000020004" pitchFamily="50" charset="0"/>
              </a:rPr>
              <a:t>Quelle: </a:t>
            </a:r>
            <a:r>
              <a:rPr lang="de-DE" sz="1200" b="0" strike="noStrike" spc="-1" dirty="0">
                <a:solidFill>
                  <a:schemeClr val="tx1">
                    <a:lumMod val="50000"/>
                    <a:lumOff val="50000"/>
                  </a:schemeClr>
                </a:solidFill>
                <a:latin typeface="FreightText Pro Book" panose="02000603060000020004" pitchFamily="50" charset="0"/>
              </a:rPr>
              <a:t>Umwelt -Produktdeklaration ­Informationszentrum Beton GmbH ­Beton der Druckfestigkeitsklasse C50/60</a:t>
            </a:r>
          </a:p>
          <a:p>
            <a:pPr defTabSz="914400">
              <a:lnSpc>
                <a:spcPct val="90000"/>
              </a:lnSpc>
              <a:spcBef>
                <a:spcPts val="1001"/>
              </a:spcBef>
              <a:tabLst>
                <a:tab pos="0" algn="l"/>
              </a:tabLst>
            </a:pPr>
            <a:endParaRPr lang="de-DE" sz="1200" b="0" strike="noStrike" spc="-1" dirty="0">
              <a:solidFill>
                <a:srgbClr val="000000"/>
              </a:solidFill>
              <a:latin typeface="Calibri"/>
            </a:endParaRPr>
          </a:p>
        </p:txBody>
      </p:sp>
      <p:graphicFrame>
        <p:nvGraphicFramePr>
          <p:cNvPr id="224" name="Diagramm 2"/>
          <p:cNvGraphicFramePr/>
          <p:nvPr>
            <p:extLst>
              <p:ext uri="{D42A27DB-BD31-4B8C-83A1-F6EECF244321}">
                <p14:modId xmlns:p14="http://schemas.microsoft.com/office/powerpoint/2010/main" val="1432075872"/>
              </p:ext>
            </p:extLst>
          </p:nvPr>
        </p:nvGraphicFramePr>
        <p:xfrm>
          <a:off x="7060552" y="1536840"/>
          <a:ext cx="4571640" cy="4475160"/>
        </p:xfrm>
        <a:graphic>
          <a:graphicData uri="http://schemas.openxmlformats.org/drawingml/2006/chart">
            <c:chart xmlns:c="http://schemas.openxmlformats.org/drawingml/2006/chart" xmlns:r="http://schemas.openxmlformats.org/officeDocument/2006/relationships" r:id="rId3"/>
          </a:graphicData>
        </a:graphic>
      </p:graphicFrame>
      <p:cxnSp>
        <p:nvCxnSpPr>
          <p:cNvPr id="225" name="Gerade Verbindung 4"/>
          <p:cNvCxnSpPr/>
          <p:nvPr/>
        </p:nvCxnSpPr>
        <p:spPr>
          <a:xfrm flipV="1">
            <a:off x="10520640" y="2315160"/>
            <a:ext cx="360" cy="3696840"/>
          </a:xfrm>
          <a:prstGeom prst="straightConnector1">
            <a:avLst/>
          </a:prstGeom>
          <a:ln>
            <a:solidFill>
              <a:srgbClr val="156082"/>
            </a:solidFill>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PlaceHolder 1"/>
          <p:cNvSpPr>
            <a:spLocks noGrp="1"/>
          </p:cNvSpPr>
          <p:nvPr>
            <p:ph type="title"/>
          </p:nvPr>
        </p:nvSpPr>
        <p:spPr>
          <a:prstGeom prst="rect">
            <a:avLst/>
          </a:prstGeom>
          <a:noFill/>
          <a:ln w="0">
            <a:noFill/>
          </a:ln>
        </p:spPr>
        <p:txBody>
          <a:bodyPr lIns="91440" tIns="45720" rIns="91440" bIns="45720" anchor="t">
            <a:normAutofit/>
          </a:bodyPr>
          <a:lstStyle/>
          <a:p>
            <a:pPr indent="0" defTabSz="914400">
              <a:lnSpc>
                <a:spcPct val="90000"/>
              </a:lnSpc>
              <a:buNone/>
            </a:pPr>
            <a:r>
              <a:rPr lang="de-DE" sz="3200" b="0" strike="noStrike" spc="-1">
                <a:solidFill>
                  <a:srgbClr val="182952"/>
                </a:solidFill>
                <a:latin typeface="Neue Plak Wide Black"/>
              </a:rPr>
              <a:t>RC-Beton C50</a:t>
            </a:r>
            <a:endParaRPr lang="de-DE" sz="3200" b="0" strike="noStrike" spc="-1">
              <a:solidFill>
                <a:schemeClr val="dk1"/>
              </a:solidFill>
              <a:latin typeface="Aptos"/>
            </a:endParaRPr>
          </a:p>
        </p:txBody>
      </p:sp>
      <p:sp>
        <p:nvSpPr>
          <p:cNvPr id="4" name="Textplatzhalter 3">
            <a:extLst>
              <a:ext uri="{FF2B5EF4-FFF2-40B4-BE49-F238E27FC236}">
                <a16:creationId xmlns:a16="http://schemas.microsoft.com/office/drawing/2014/main" id="{B3244BC7-9EB8-5FFF-0025-15DE4B5E1F3E}"/>
              </a:ext>
            </a:extLst>
          </p:cNvPr>
          <p:cNvSpPr>
            <a:spLocks noGrp="1"/>
          </p:cNvSpPr>
          <p:nvPr>
            <p:ph type="body" sz="quarter" idx="10"/>
          </p:nvPr>
        </p:nvSpPr>
        <p:spPr>
          <a:xfrm>
            <a:off x="614363" y="2111466"/>
            <a:ext cx="6062083" cy="4090926"/>
          </a:xfrm>
        </p:spPr>
        <p:txBody>
          <a:bodyPr/>
          <a:lstStyle/>
          <a:p>
            <a:pPr marL="0" indent="0">
              <a:spcBef>
                <a:spcPts val="1001"/>
              </a:spcBef>
              <a:buNone/>
              <a:tabLst>
                <a:tab pos="0" algn="l"/>
              </a:tabLst>
            </a:pPr>
            <a:r>
              <a:rPr lang="de-DE" spc="-1" dirty="0"/>
              <a:t>Herstellung:</a:t>
            </a:r>
          </a:p>
          <a:p>
            <a:pPr lvl="1">
              <a:spcBef>
                <a:spcPts val="499"/>
              </a:spcBef>
              <a:buClr>
                <a:srgbClr val="182952"/>
              </a:buClr>
              <a:buFont typeface="Arial"/>
              <a:buChar char="•"/>
              <a:tabLst>
                <a:tab pos="0" algn="l"/>
              </a:tabLst>
            </a:pPr>
            <a:r>
              <a:rPr lang="de-DE" spc="-1" dirty="0">
                <a:latin typeface="FreightText Pro Book" panose="02000603060000020004" pitchFamily="50" charset="0"/>
              </a:rPr>
              <a:t>Modul A: RC-Gesteinskörnungen, Zement, Transport</a:t>
            </a:r>
          </a:p>
          <a:p>
            <a:pPr lvl="1">
              <a:spcBef>
                <a:spcPts val="499"/>
              </a:spcBef>
              <a:buClr>
                <a:srgbClr val="182952"/>
              </a:buClr>
              <a:buFont typeface="Arial"/>
              <a:buChar char="•"/>
              <a:tabLst>
                <a:tab pos="0" algn="l"/>
              </a:tabLst>
            </a:pPr>
            <a:r>
              <a:rPr lang="de-DE" spc="-1" dirty="0">
                <a:latin typeface="FreightText Pro Book" panose="02000603060000020004" pitchFamily="50" charset="0"/>
              </a:rPr>
              <a:t>Sekundärstoffe: 426 kg/t</a:t>
            </a:r>
          </a:p>
          <a:p>
            <a:pPr marL="0" indent="0">
              <a:spcBef>
                <a:spcPts val="1001"/>
              </a:spcBef>
              <a:buNone/>
              <a:tabLst>
                <a:tab pos="0" algn="l"/>
              </a:tabLst>
            </a:pPr>
            <a:r>
              <a:rPr lang="de-DE" spc="-1" dirty="0" err="1"/>
              <a:t>EoL</a:t>
            </a:r>
            <a:r>
              <a:rPr lang="de-DE" spc="-1" dirty="0"/>
              <a:t>-Szenarien:</a:t>
            </a:r>
          </a:p>
          <a:p>
            <a:pPr marL="0" indent="0">
              <a:spcBef>
                <a:spcPts val="1001"/>
              </a:spcBef>
              <a:buClr>
                <a:srgbClr val="182952"/>
              </a:buClr>
              <a:buNone/>
              <a:tabLst>
                <a:tab pos="0" algn="l"/>
              </a:tabLst>
            </a:pPr>
            <a:r>
              <a:rPr lang="de-DE" spc="-1" dirty="0"/>
              <a:t>Aufbereitung zu Gesteinskörnung </a:t>
            </a:r>
          </a:p>
          <a:p>
            <a:pPr lvl="1">
              <a:spcBef>
                <a:spcPts val="499"/>
              </a:spcBef>
              <a:buClr>
                <a:srgbClr val="182952"/>
              </a:buClr>
              <a:buFont typeface="Arial"/>
              <a:buChar char="•"/>
              <a:tabLst>
                <a:tab pos="0" algn="l"/>
              </a:tabLst>
            </a:pPr>
            <a:r>
              <a:rPr lang="de-DE" spc="-1" dirty="0">
                <a:latin typeface="FreightText Pro Book" panose="02000603060000020004" pitchFamily="50" charset="0"/>
              </a:rPr>
              <a:t>Modul C3: Aufbereitung</a:t>
            </a:r>
          </a:p>
          <a:p>
            <a:pPr lvl="1">
              <a:spcBef>
                <a:spcPts val="499"/>
              </a:spcBef>
              <a:buClr>
                <a:srgbClr val="182952"/>
              </a:buClr>
              <a:buFont typeface="Arial"/>
              <a:buChar char="•"/>
              <a:tabLst>
                <a:tab pos="0" algn="l"/>
              </a:tabLst>
            </a:pPr>
            <a:r>
              <a:rPr lang="de-DE" spc="-1" dirty="0">
                <a:latin typeface="FreightText Pro Book" panose="02000603060000020004" pitchFamily="50" charset="0"/>
              </a:rPr>
              <a:t>Modul D: Substitution primär Rohstoffe, Gesteinskörnungen</a:t>
            </a:r>
          </a:p>
          <a:p>
            <a:endParaRPr lang="de-DE" dirty="0"/>
          </a:p>
        </p:txBody>
      </p:sp>
      <p:sp>
        <p:nvSpPr>
          <p:cNvPr id="227" name="Textplatzhalter 2"/>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tabLst>
                <a:tab pos="0" algn="l"/>
              </a:tabLst>
            </a:pPr>
            <a:r>
              <a:rPr lang="de-DE" sz="1200" spc="-1" dirty="0">
                <a:solidFill>
                  <a:schemeClr val="tx1">
                    <a:lumMod val="50000"/>
                    <a:lumOff val="50000"/>
                  </a:schemeClr>
                </a:solidFill>
                <a:latin typeface="FreightText Pro Book" panose="02000603060000020004" pitchFamily="50" charset="0"/>
              </a:rPr>
              <a:t>Quelle: </a:t>
            </a:r>
            <a:r>
              <a:rPr lang="de-DE" sz="1200" b="0" strike="noStrike" spc="-1" dirty="0">
                <a:solidFill>
                  <a:schemeClr val="tx1">
                    <a:lumMod val="50000"/>
                    <a:lumOff val="50000"/>
                  </a:schemeClr>
                </a:solidFill>
                <a:latin typeface="FreightText Pro Book" panose="02000603060000020004" pitchFamily="50" charset="0"/>
              </a:rPr>
              <a:t>EPD für </a:t>
            </a:r>
            <a:r>
              <a:rPr lang="de-DE" sz="1200" b="0" strike="noStrike" spc="-1" dirty="0" err="1">
                <a:solidFill>
                  <a:schemeClr val="tx1">
                    <a:lumMod val="50000"/>
                    <a:lumOff val="50000"/>
                  </a:schemeClr>
                </a:solidFill>
                <a:latin typeface="FreightText Pro Book" panose="02000603060000020004" pitchFamily="50" charset="0"/>
              </a:rPr>
              <a:t>zirkulit</a:t>
            </a:r>
            <a:r>
              <a:rPr lang="de-DE" sz="1200" b="0" strike="noStrike" spc="-1" dirty="0">
                <a:solidFill>
                  <a:schemeClr val="tx1">
                    <a:lumMod val="50000"/>
                    <a:lumOff val="50000"/>
                  </a:schemeClr>
                </a:solidFill>
                <a:latin typeface="FreightText Pro Book" panose="02000603060000020004" pitchFamily="50" charset="0"/>
              </a:rPr>
              <a:t>® Beton Sorte C (RC-C50)</a:t>
            </a:r>
          </a:p>
          <a:p>
            <a:pPr defTabSz="914400">
              <a:lnSpc>
                <a:spcPct val="90000"/>
              </a:lnSpc>
              <a:spcBef>
                <a:spcPts val="1001"/>
              </a:spcBef>
              <a:tabLst>
                <a:tab pos="0" algn="l"/>
              </a:tabLst>
            </a:pPr>
            <a:endParaRPr lang="de-DE" sz="1200" b="0" strike="noStrike" spc="-1" dirty="0">
              <a:solidFill>
                <a:srgbClr val="000000"/>
              </a:solidFill>
              <a:latin typeface="Calibri"/>
            </a:endParaRPr>
          </a:p>
        </p:txBody>
      </p:sp>
      <p:graphicFrame>
        <p:nvGraphicFramePr>
          <p:cNvPr id="229" name="Diagramm 3"/>
          <p:cNvGraphicFramePr/>
          <p:nvPr>
            <p:extLst>
              <p:ext uri="{D42A27DB-BD31-4B8C-83A1-F6EECF244321}">
                <p14:modId xmlns:p14="http://schemas.microsoft.com/office/powerpoint/2010/main" val="2532653653"/>
              </p:ext>
            </p:extLst>
          </p:nvPr>
        </p:nvGraphicFramePr>
        <p:xfrm>
          <a:off x="7005997" y="1536840"/>
          <a:ext cx="4571640" cy="4475160"/>
        </p:xfrm>
        <a:graphic>
          <a:graphicData uri="http://schemas.openxmlformats.org/drawingml/2006/chart">
            <c:chart xmlns:c="http://schemas.openxmlformats.org/drawingml/2006/chart" xmlns:r="http://schemas.openxmlformats.org/officeDocument/2006/relationships" r:id="rId3"/>
          </a:graphicData>
        </a:graphic>
      </p:graphicFrame>
      <p:cxnSp>
        <p:nvCxnSpPr>
          <p:cNvPr id="230" name="Gerade Verbindung 5"/>
          <p:cNvCxnSpPr/>
          <p:nvPr/>
        </p:nvCxnSpPr>
        <p:spPr>
          <a:xfrm flipV="1">
            <a:off x="10520640" y="2315160"/>
            <a:ext cx="360" cy="3696840"/>
          </a:xfrm>
          <a:prstGeom prst="straightConnector1">
            <a:avLst/>
          </a:prstGeom>
          <a:ln>
            <a:solidFill>
              <a:srgbClr val="156082"/>
            </a:solidFill>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extfeld 1"/>
          <p:cNvSpPr/>
          <p:nvPr/>
        </p:nvSpPr>
        <p:spPr>
          <a:xfrm>
            <a:off x="3557182" y="3763770"/>
            <a:ext cx="5077635" cy="15530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de-DE" sz="3200" b="0" u="sng" strike="noStrike" spc="-1" dirty="0">
                <a:solidFill>
                  <a:schemeClr val="lt1"/>
                </a:solidFill>
                <a:uFillTx/>
                <a:latin typeface="Neue Plak Wide Black"/>
              </a:rPr>
              <a:t>Block 1</a:t>
            </a:r>
            <a:endParaRPr lang="de-DE" sz="3200" b="0" strike="noStrike" spc="-1" dirty="0">
              <a:solidFill>
                <a:srgbClr val="000000"/>
              </a:solidFill>
              <a:latin typeface="Calibri"/>
            </a:endParaRPr>
          </a:p>
          <a:p>
            <a:pPr algn="ctr" defTabSz="914400">
              <a:lnSpc>
                <a:spcPct val="100000"/>
              </a:lnSpc>
            </a:pPr>
            <a:r>
              <a:rPr lang="de-DE" sz="3200" b="0" strike="noStrike" spc="-1" dirty="0">
                <a:solidFill>
                  <a:schemeClr val="lt1"/>
                </a:solidFill>
                <a:latin typeface="Neue Plak Wide Black"/>
              </a:rPr>
              <a:t>Welche Materialien fallen am Bau an? </a:t>
            </a:r>
            <a:endParaRPr lang="de-DE" sz="3200" b="0" strike="noStrike" spc="-1" dirty="0">
              <a:solidFill>
                <a:srgbClr val="000000"/>
              </a:solidFill>
              <a:latin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PlaceHolder 1"/>
          <p:cNvSpPr>
            <a:spLocks noGrp="1"/>
          </p:cNvSpPr>
          <p:nvPr>
            <p:ph type="title"/>
          </p:nvPr>
        </p:nvSpPr>
        <p:spPr>
          <a:noFill/>
          <a:ln w="0">
            <a:noFill/>
          </a:ln>
        </p:spPr>
        <p:txBody>
          <a:bodyPr lIns="91440" tIns="45720" rIns="91440" bIns="45720" anchor="t">
            <a:normAutofit/>
          </a:bodyPr>
          <a:lstStyle/>
          <a:p>
            <a:r>
              <a:rPr lang="de-DE"/>
              <a:t>Holz</a:t>
            </a:r>
          </a:p>
        </p:txBody>
      </p:sp>
      <p:sp>
        <p:nvSpPr>
          <p:cNvPr id="232" name="PlaceHolder 2"/>
          <p:cNvSpPr>
            <a:spLocks noGrp="1"/>
          </p:cNvSpPr>
          <p:nvPr>
            <p:ph type="body" sz="quarter" idx="10"/>
          </p:nvPr>
        </p:nvSpPr>
        <p:spPr>
          <a:xfrm>
            <a:off x="614363" y="2111466"/>
            <a:ext cx="6075196" cy="4090926"/>
          </a:xfrm>
          <a:noFill/>
          <a:ln w="0">
            <a:noFill/>
          </a:ln>
        </p:spPr>
        <p:txBody>
          <a:bodyPr lIns="91440" tIns="45720" rIns="91440" bIns="45720" anchor="t">
            <a:normAutofit/>
          </a:bodyPr>
          <a:lstStyle/>
          <a:p>
            <a:pPr marL="0" indent="0">
              <a:buNone/>
            </a:pPr>
            <a:r>
              <a:rPr lang="de-DE" dirty="0"/>
              <a:t>Herstellung</a:t>
            </a:r>
          </a:p>
          <a:p>
            <a:pPr lvl="1"/>
            <a:r>
              <a:rPr lang="de-DE" dirty="0">
                <a:latin typeface="FreightText Pro Book" panose="02000603060000020004" pitchFamily="50" charset="0"/>
              </a:rPr>
              <a:t>Modul A: Biogener Kohlenstoffspeicher, Ernte, Zuschnitt, Trocknung, Transport</a:t>
            </a:r>
          </a:p>
          <a:p>
            <a:pPr marL="0" indent="0">
              <a:buNone/>
            </a:pPr>
            <a:r>
              <a:rPr lang="de-DE" dirty="0" err="1"/>
              <a:t>EoL</a:t>
            </a:r>
            <a:r>
              <a:rPr lang="de-DE" dirty="0"/>
              <a:t>-Szenarien:</a:t>
            </a:r>
          </a:p>
          <a:p>
            <a:pPr marL="0" indent="0">
              <a:buNone/>
            </a:pPr>
            <a:r>
              <a:rPr lang="de-DE" dirty="0"/>
              <a:t>Szenario 1: Energierückgewinnung </a:t>
            </a:r>
          </a:p>
          <a:p>
            <a:pPr lvl="1"/>
            <a:r>
              <a:rPr lang="de-DE" dirty="0">
                <a:latin typeface="FreightText Pro Book" panose="02000603060000020004" pitchFamily="50" charset="0"/>
              </a:rPr>
              <a:t>Modul C3: Verbrennung</a:t>
            </a:r>
          </a:p>
          <a:p>
            <a:pPr lvl="1"/>
            <a:r>
              <a:rPr lang="de-DE" dirty="0">
                <a:latin typeface="FreightText Pro Book" panose="02000603060000020004" pitchFamily="50" charset="0"/>
              </a:rPr>
              <a:t>Modul D: Substitution fossiler Brennstoffe</a:t>
            </a:r>
          </a:p>
          <a:p>
            <a:endParaRPr lang="de-DE" dirty="0"/>
          </a:p>
        </p:txBody>
      </p:sp>
      <p:sp>
        <p:nvSpPr>
          <p:cNvPr id="233" name="Textplatzhalter 2"/>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Quelle: Umwelt­ Produktdeklaration HASSLACHER Holding GmbH – Konstruktionsvollholz &amp; GLT® – Geprüfte Leimholz Träger </a:t>
            </a:r>
          </a:p>
          <a:p>
            <a:pPr defTabSz="914400">
              <a:lnSpc>
                <a:spcPct val="90000"/>
              </a:lnSpc>
              <a:spcBef>
                <a:spcPts val="1001"/>
              </a:spcBef>
              <a:tabLst>
                <a:tab pos="0" algn="l"/>
              </a:tabLst>
            </a:pPr>
            <a:endParaRPr lang="de-DE" sz="1200" b="0" strike="noStrike" spc="-1" dirty="0">
              <a:solidFill>
                <a:srgbClr val="000000"/>
              </a:solidFill>
              <a:latin typeface="Calibri"/>
            </a:endParaRPr>
          </a:p>
        </p:txBody>
      </p:sp>
      <p:graphicFrame>
        <p:nvGraphicFramePr>
          <p:cNvPr id="234" name="Diagramm 7"/>
          <p:cNvGraphicFramePr/>
          <p:nvPr>
            <p:extLst>
              <p:ext uri="{D42A27DB-BD31-4B8C-83A1-F6EECF244321}">
                <p14:modId xmlns:p14="http://schemas.microsoft.com/office/powerpoint/2010/main" val="473016662"/>
              </p:ext>
            </p:extLst>
          </p:nvPr>
        </p:nvGraphicFramePr>
        <p:xfrm>
          <a:off x="7005997" y="1536840"/>
          <a:ext cx="4571640" cy="4475160"/>
        </p:xfrm>
        <a:graphic>
          <a:graphicData uri="http://schemas.openxmlformats.org/drawingml/2006/chart">
            <c:chart xmlns:c="http://schemas.openxmlformats.org/drawingml/2006/chart" xmlns:r="http://schemas.openxmlformats.org/officeDocument/2006/relationships" r:id="rId3"/>
          </a:graphicData>
        </a:graphic>
      </p:graphicFrame>
      <p:cxnSp>
        <p:nvCxnSpPr>
          <p:cNvPr id="235" name="Gerade Verbindung 12"/>
          <p:cNvCxnSpPr/>
          <p:nvPr/>
        </p:nvCxnSpPr>
        <p:spPr>
          <a:xfrm flipV="1">
            <a:off x="10520640" y="2315160"/>
            <a:ext cx="360" cy="3696840"/>
          </a:xfrm>
          <a:prstGeom prst="straightConnector1">
            <a:avLst/>
          </a:prstGeom>
          <a:ln>
            <a:solidFill>
              <a:srgbClr val="156082"/>
            </a:solidFill>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PlaceHolder 1"/>
          <p:cNvSpPr>
            <a:spLocks noGrp="1"/>
          </p:cNvSpPr>
          <p:nvPr>
            <p:ph type="title"/>
          </p:nvPr>
        </p:nvSpPr>
        <p:spPr>
          <a:noFill/>
          <a:ln w="0">
            <a:noFill/>
          </a:ln>
        </p:spPr>
        <p:txBody>
          <a:bodyPr lIns="91440" tIns="45720" rIns="91440" bIns="45720" anchor="t">
            <a:normAutofit/>
          </a:bodyPr>
          <a:lstStyle/>
          <a:p>
            <a:r>
              <a:rPr lang="de-DE"/>
              <a:t>Holz</a:t>
            </a:r>
          </a:p>
        </p:txBody>
      </p:sp>
      <p:sp>
        <p:nvSpPr>
          <p:cNvPr id="4" name="Textplatzhalter 3">
            <a:extLst>
              <a:ext uri="{FF2B5EF4-FFF2-40B4-BE49-F238E27FC236}">
                <a16:creationId xmlns:a16="http://schemas.microsoft.com/office/drawing/2014/main" id="{5DB7B650-B991-8A22-0950-4383A2C94A90}"/>
              </a:ext>
            </a:extLst>
          </p:cNvPr>
          <p:cNvSpPr>
            <a:spLocks noGrp="1"/>
          </p:cNvSpPr>
          <p:nvPr>
            <p:ph type="body" sz="quarter" idx="10"/>
          </p:nvPr>
        </p:nvSpPr>
        <p:spPr>
          <a:xfrm>
            <a:off x="614362" y="2111466"/>
            <a:ext cx="5918785" cy="4090926"/>
          </a:xfrm>
        </p:spPr>
        <p:txBody>
          <a:bodyPr/>
          <a:lstStyle/>
          <a:p>
            <a:pPr marL="0" indent="0">
              <a:spcBef>
                <a:spcPts val="1001"/>
              </a:spcBef>
              <a:buNone/>
              <a:tabLst>
                <a:tab pos="0" algn="l"/>
              </a:tabLst>
            </a:pPr>
            <a:r>
              <a:rPr lang="de-DE" spc="-1" dirty="0"/>
              <a:t>Herstellung</a:t>
            </a:r>
          </a:p>
          <a:p>
            <a:pPr lvl="1">
              <a:spcBef>
                <a:spcPts val="499"/>
              </a:spcBef>
              <a:buClr>
                <a:srgbClr val="182952"/>
              </a:buClr>
              <a:buFont typeface="Arial"/>
              <a:buChar char="•"/>
              <a:tabLst>
                <a:tab pos="0" algn="l"/>
              </a:tabLst>
            </a:pPr>
            <a:r>
              <a:rPr lang="de-DE" spc="-1" dirty="0">
                <a:latin typeface="FreightText Pro Book" panose="02000603060000020004" pitchFamily="50" charset="0"/>
              </a:rPr>
              <a:t>Modul A: Biogener Kohlenstoffspeicher, Ernte, Zuschnitt, Trocknung, Transport</a:t>
            </a:r>
          </a:p>
          <a:p>
            <a:pPr marL="0" indent="0">
              <a:spcBef>
                <a:spcPts val="1001"/>
              </a:spcBef>
              <a:buNone/>
              <a:tabLst>
                <a:tab pos="0" algn="l"/>
              </a:tabLst>
            </a:pPr>
            <a:r>
              <a:rPr lang="de-DE" spc="-1" dirty="0" err="1"/>
              <a:t>EoL</a:t>
            </a:r>
            <a:r>
              <a:rPr lang="de-DE" spc="-1" dirty="0"/>
              <a:t>-Szenarien:</a:t>
            </a:r>
          </a:p>
          <a:p>
            <a:pPr marL="0" indent="0">
              <a:spcBef>
                <a:spcPts val="1001"/>
              </a:spcBef>
              <a:buClr>
                <a:srgbClr val="182952"/>
              </a:buClr>
              <a:buNone/>
              <a:tabLst>
                <a:tab pos="0" algn="l"/>
              </a:tabLst>
            </a:pPr>
            <a:r>
              <a:rPr lang="de-DE" spc="-1" dirty="0"/>
              <a:t>Szenario 2: Stoffliche Verwertung</a:t>
            </a:r>
          </a:p>
          <a:p>
            <a:pPr lvl="1">
              <a:spcBef>
                <a:spcPts val="499"/>
              </a:spcBef>
              <a:buClr>
                <a:srgbClr val="182952"/>
              </a:buClr>
              <a:buFont typeface="Arial"/>
              <a:buChar char="•"/>
              <a:tabLst>
                <a:tab pos="0" algn="l"/>
              </a:tabLst>
            </a:pPr>
            <a:r>
              <a:rPr lang="de-DE" spc="-1" dirty="0">
                <a:latin typeface="FreightText Pro Book" panose="02000603060000020004" pitchFamily="50" charset="0"/>
              </a:rPr>
              <a:t>Modul C3: Zerspanung</a:t>
            </a:r>
          </a:p>
          <a:p>
            <a:pPr lvl="1">
              <a:spcBef>
                <a:spcPts val="499"/>
              </a:spcBef>
              <a:buClr>
                <a:srgbClr val="182952"/>
              </a:buClr>
              <a:buFont typeface="Arial"/>
              <a:buChar char="•"/>
              <a:tabLst>
                <a:tab pos="0" algn="l"/>
              </a:tabLst>
            </a:pPr>
            <a:r>
              <a:rPr lang="de-DE" spc="-1" dirty="0">
                <a:latin typeface="FreightText Pro Book" panose="02000603060000020004" pitchFamily="50" charset="0"/>
              </a:rPr>
              <a:t>Modul D: Substitution Industrieholz</a:t>
            </a:r>
          </a:p>
          <a:p>
            <a:endParaRPr lang="de-DE" dirty="0"/>
          </a:p>
        </p:txBody>
      </p:sp>
      <p:sp>
        <p:nvSpPr>
          <p:cNvPr id="237" name="Textplatzhalter 2"/>
          <p:cNvSpPr/>
          <p:nvPr/>
        </p:nvSpPr>
        <p:spPr>
          <a:xfrm>
            <a:off x="614362" y="6248583"/>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Quelle: Rüter S, Diederichs S (2012) Ökobilanz Basisdaten für Bauprodukte aus Holz, Hamburg, Johann Heinrich von Thünen Institut, Institut für Holztechnologie und Holzbiologie, Abschlussbericht</a:t>
            </a:r>
          </a:p>
          <a:p>
            <a:pPr defTabSz="914400">
              <a:lnSpc>
                <a:spcPct val="90000"/>
              </a:lnSpc>
              <a:spcBef>
                <a:spcPts val="1001"/>
              </a:spcBef>
              <a:tabLst>
                <a:tab pos="0" algn="l"/>
              </a:tabLst>
            </a:pPr>
            <a:endParaRPr lang="de-DE" sz="1200" b="0" strike="noStrike" spc="-1" dirty="0">
              <a:solidFill>
                <a:srgbClr val="000000"/>
              </a:solidFill>
              <a:latin typeface="Calibri"/>
            </a:endParaRPr>
          </a:p>
        </p:txBody>
      </p:sp>
      <p:graphicFrame>
        <p:nvGraphicFramePr>
          <p:cNvPr id="238" name="Diagramm 5"/>
          <p:cNvGraphicFramePr/>
          <p:nvPr>
            <p:extLst>
              <p:ext uri="{D42A27DB-BD31-4B8C-83A1-F6EECF244321}">
                <p14:modId xmlns:p14="http://schemas.microsoft.com/office/powerpoint/2010/main" val="2056737813"/>
              </p:ext>
            </p:extLst>
          </p:nvPr>
        </p:nvGraphicFramePr>
        <p:xfrm>
          <a:off x="7005998" y="1536840"/>
          <a:ext cx="4571640" cy="4475160"/>
        </p:xfrm>
        <a:graphic>
          <a:graphicData uri="http://schemas.openxmlformats.org/drawingml/2006/chart">
            <c:chart xmlns:c="http://schemas.openxmlformats.org/drawingml/2006/chart" xmlns:r="http://schemas.openxmlformats.org/officeDocument/2006/relationships" r:id="rId3"/>
          </a:graphicData>
        </a:graphic>
      </p:graphicFrame>
      <p:cxnSp>
        <p:nvCxnSpPr>
          <p:cNvPr id="240" name="Gerade Verbindung 14"/>
          <p:cNvCxnSpPr/>
          <p:nvPr/>
        </p:nvCxnSpPr>
        <p:spPr>
          <a:xfrm flipV="1">
            <a:off x="10520640" y="2315160"/>
            <a:ext cx="360" cy="3696840"/>
          </a:xfrm>
          <a:prstGeom prst="straightConnector1">
            <a:avLst/>
          </a:prstGeom>
          <a:ln>
            <a:solidFill>
              <a:srgbClr val="156082"/>
            </a:solidFill>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PlaceHolder 1"/>
          <p:cNvSpPr>
            <a:spLocks noGrp="1"/>
          </p:cNvSpPr>
          <p:nvPr>
            <p:ph type="title"/>
          </p:nvPr>
        </p:nvSpPr>
        <p:spPr>
          <a:noFill/>
          <a:ln w="0">
            <a:noFill/>
          </a:ln>
        </p:spPr>
        <p:txBody>
          <a:bodyPr lIns="91440" tIns="45720" rIns="91440" bIns="45720" anchor="t">
            <a:normAutofit/>
          </a:bodyPr>
          <a:lstStyle/>
          <a:p>
            <a:r>
              <a:rPr lang="de-DE" dirty="0"/>
              <a:t>Stahl (neu)</a:t>
            </a:r>
          </a:p>
        </p:txBody>
      </p:sp>
      <p:sp>
        <p:nvSpPr>
          <p:cNvPr id="4" name="Textplatzhalter 3">
            <a:extLst>
              <a:ext uri="{FF2B5EF4-FFF2-40B4-BE49-F238E27FC236}">
                <a16:creationId xmlns:a16="http://schemas.microsoft.com/office/drawing/2014/main" id="{4F10915C-7A34-9753-D949-D9A224E9E901}"/>
              </a:ext>
            </a:extLst>
          </p:cNvPr>
          <p:cNvSpPr>
            <a:spLocks noGrp="1"/>
          </p:cNvSpPr>
          <p:nvPr>
            <p:ph type="body" sz="quarter" idx="10"/>
          </p:nvPr>
        </p:nvSpPr>
        <p:spPr>
          <a:xfrm>
            <a:off x="614362" y="2111466"/>
            <a:ext cx="5942849" cy="4090926"/>
          </a:xfrm>
        </p:spPr>
        <p:txBody>
          <a:bodyPr/>
          <a:lstStyle/>
          <a:p>
            <a:pPr marL="0" indent="0">
              <a:spcBef>
                <a:spcPts val="1001"/>
              </a:spcBef>
              <a:buNone/>
              <a:tabLst>
                <a:tab pos="0" algn="l"/>
              </a:tabLst>
            </a:pPr>
            <a:r>
              <a:rPr lang="de-DE" spc="-1" dirty="0"/>
              <a:t>Herstellung:</a:t>
            </a:r>
          </a:p>
          <a:p>
            <a:pPr lvl="1">
              <a:spcBef>
                <a:spcPts val="499"/>
              </a:spcBef>
              <a:buClr>
                <a:srgbClr val="182952"/>
              </a:buClr>
              <a:buFont typeface="Arial"/>
              <a:buChar char="•"/>
              <a:tabLst>
                <a:tab pos="0" algn="l"/>
              </a:tabLst>
            </a:pPr>
            <a:r>
              <a:rPr lang="de-DE" spc="-1" dirty="0">
                <a:latin typeface="FreightText Pro Book" panose="02000603060000020004" pitchFamily="50" charset="0"/>
              </a:rPr>
              <a:t>Modul A: Rohstoffbereitstellung, Produktion, Transport</a:t>
            </a:r>
          </a:p>
          <a:p>
            <a:pPr lvl="1">
              <a:spcBef>
                <a:spcPts val="499"/>
              </a:spcBef>
              <a:buClr>
                <a:srgbClr val="182952"/>
              </a:buClr>
              <a:buFont typeface="Arial"/>
              <a:buChar char="•"/>
              <a:tabLst>
                <a:tab pos="0" algn="l"/>
              </a:tabLst>
            </a:pPr>
            <a:r>
              <a:rPr lang="de-DE" spc="-1" dirty="0">
                <a:latin typeface="FreightText Pro Book" panose="02000603060000020004" pitchFamily="50" charset="0"/>
              </a:rPr>
              <a:t>Sekundärstoffe: 150 kg/t</a:t>
            </a:r>
          </a:p>
          <a:p>
            <a:pPr marL="0" indent="0">
              <a:spcBef>
                <a:spcPts val="1001"/>
              </a:spcBef>
              <a:buNone/>
              <a:tabLst>
                <a:tab pos="0" algn="l"/>
              </a:tabLst>
            </a:pPr>
            <a:r>
              <a:rPr lang="de-DE" spc="-1" dirty="0" err="1"/>
              <a:t>EoL</a:t>
            </a:r>
            <a:r>
              <a:rPr lang="de-DE" spc="-1" dirty="0"/>
              <a:t>-Szenarien:</a:t>
            </a:r>
          </a:p>
          <a:p>
            <a:pPr marL="0" indent="0">
              <a:spcBef>
                <a:spcPts val="1001"/>
              </a:spcBef>
              <a:buClr>
                <a:srgbClr val="182952"/>
              </a:buClr>
              <a:buNone/>
              <a:tabLst>
                <a:tab pos="0" algn="l"/>
              </a:tabLst>
            </a:pPr>
            <a:r>
              <a:rPr lang="de-DE" spc="-1" dirty="0"/>
              <a:t>Aufbereitung zu Gesteinskörnung </a:t>
            </a:r>
          </a:p>
          <a:p>
            <a:pPr lvl="1">
              <a:spcBef>
                <a:spcPts val="499"/>
              </a:spcBef>
              <a:buClr>
                <a:srgbClr val="182952"/>
              </a:buClr>
              <a:buFont typeface="Arial"/>
              <a:buChar char="•"/>
              <a:tabLst>
                <a:tab pos="0" algn="l"/>
              </a:tabLst>
            </a:pPr>
            <a:r>
              <a:rPr lang="de-DE" spc="-1" dirty="0">
                <a:latin typeface="FreightText Pro Book" panose="02000603060000020004" pitchFamily="50" charset="0"/>
              </a:rPr>
              <a:t>Modul C3: Recycling</a:t>
            </a:r>
          </a:p>
          <a:p>
            <a:pPr lvl="1">
              <a:spcBef>
                <a:spcPts val="499"/>
              </a:spcBef>
              <a:buClr>
                <a:srgbClr val="182952"/>
              </a:buClr>
              <a:buFont typeface="Arial"/>
              <a:buChar char="•"/>
              <a:tabLst>
                <a:tab pos="0" algn="l"/>
              </a:tabLst>
            </a:pPr>
            <a:r>
              <a:rPr lang="de-DE" spc="-1" dirty="0">
                <a:latin typeface="FreightText Pro Book" panose="02000603060000020004" pitchFamily="50" charset="0"/>
              </a:rPr>
              <a:t>Modul D: Substitution Primärstahl</a:t>
            </a:r>
          </a:p>
          <a:p>
            <a:endParaRPr lang="de-DE" dirty="0"/>
          </a:p>
        </p:txBody>
      </p:sp>
      <p:sp>
        <p:nvSpPr>
          <p:cNvPr id="242" name="Textplatzhalter 2"/>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Quelle: Umwelt­-Produktdeklaration ­voestalpine Grobblech GmbH ­Grobblech</a:t>
            </a:r>
          </a:p>
          <a:p>
            <a:pPr defTabSz="914400">
              <a:lnSpc>
                <a:spcPct val="90000"/>
              </a:lnSpc>
              <a:spcBef>
                <a:spcPts val="1001"/>
              </a:spcBef>
              <a:tabLst>
                <a:tab pos="0" algn="l"/>
              </a:tabLst>
            </a:pPr>
            <a:endParaRPr lang="de-DE" sz="1200" b="0" strike="noStrike" spc="-1" dirty="0">
              <a:solidFill>
                <a:srgbClr val="000000"/>
              </a:solidFill>
              <a:latin typeface="Calibri"/>
            </a:endParaRPr>
          </a:p>
        </p:txBody>
      </p:sp>
      <p:graphicFrame>
        <p:nvGraphicFramePr>
          <p:cNvPr id="244" name="Diagramm 2"/>
          <p:cNvGraphicFramePr/>
          <p:nvPr>
            <p:extLst>
              <p:ext uri="{D42A27DB-BD31-4B8C-83A1-F6EECF244321}">
                <p14:modId xmlns:p14="http://schemas.microsoft.com/office/powerpoint/2010/main" val="2964484610"/>
              </p:ext>
            </p:extLst>
          </p:nvPr>
        </p:nvGraphicFramePr>
        <p:xfrm>
          <a:off x="7005998" y="1531983"/>
          <a:ext cx="4571640" cy="4475160"/>
        </p:xfrm>
        <a:graphic>
          <a:graphicData uri="http://schemas.openxmlformats.org/drawingml/2006/chart">
            <c:chart xmlns:c="http://schemas.openxmlformats.org/drawingml/2006/chart" xmlns:r="http://schemas.openxmlformats.org/officeDocument/2006/relationships" r:id="rId3"/>
          </a:graphicData>
        </a:graphic>
      </p:graphicFrame>
      <p:cxnSp>
        <p:nvCxnSpPr>
          <p:cNvPr id="245" name="Gerade Verbindung 4"/>
          <p:cNvCxnSpPr/>
          <p:nvPr/>
        </p:nvCxnSpPr>
        <p:spPr>
          <a:xfrm flipV="1">
            <a:off x="10520640" y="2315160"/>
            <a:ext cx="360" cy="3696840"/>
          </a:xfrm>
          <a:prstGeom prst="straightConnector1">
            <a:avLst/>
          </a:prstGeom>
          <a:ln>
            <a:solidFill>
              <a:srgbClr val="156082"/>
            </a:solidFill>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PlaceHolder 1"/>
          <p:cNvSpPr>
            <a:spLocks noGrp="1"/>
          </p:cNvSpPr>
          <p:nvPr>
            <p:ph type="title"/>
          </p:nvPr>
        </p:nvSpPr>
        <p:spPr>
          <a:noFill/>
          <a:ln w="0">
            <a:noFill/>
          </a:ln>
        </p:spPr>
        <p:txBody>
          <a:bodyPr lIns="91440" tIns="45720" rIns="91440" bIns="45720" anchor="t">
            <a:normAutofit/>
          </a:bodyPr>
          <a:lstStyle/>
          <a:p>
            <a:r>
              <a:rPr lang="de-DE" dirty="0"/>
              <a:t>Stahl (schrottbasiert)</a:t>
            </a:r>
          </a:p>
        </p:txBody>
      </p:sp>
      <p:sp>
        <p:nvSpPr>
          <p:cNvPr id="4" name="Textplatzhalter 3">
            <a:extLst>
              <a:ext uri="{FF2B5EF4-FFF2-40B4-BE49-F238E27FC236}">
                <a16:creationId xmlns:a16="http://schemas.microsoft.com/office/drawing/2014/main" id="{1582319F-B1AC-9656-7BD7-CA61FA7E9C85}"/>
              </a:ext>
            </a:extLst>
          </p:cNvPr>
          <p:cNvSpPr>
            <a:spLocks noGrp="1"/>
          </p:cNvSpPr>
          <p:nvPr>
            <p:ph type="body" sz="quarter" idx="10"/>
          </p:nvPr>
        </p:nvSpPr>
        <p:spPr>
          <a:xfrm>
            <a:off x="614362" y="2111466"/>
            <a:ext cx="6219575" cy="4090926"/>
          </a:xfrm>
        </p:spPr>
        <p:txBody>
          <a:bodyPr/>
          <a:lstStyle/>
          <a:p>
            <a:pPr marL="0" indent="0">
              <a:spcBef>
                <a:spcPts val="1001"/>
              </a:spcBef>
              <a:buNone/>
              <a:tabLst>
                <a:tab pos="0" algn="l"/>
              </a:tabLst>
            </a:pPr>
            <a:r>
              <a:rPr lang="de-DE" spc="-1" dirty="0"/>
              <a:t>Herstellung:</a:t>
            </a:r>
          </a:p>
          <a:p>
            <a:pPr lvl="1">
              <a:spcBef>
                <a:spcPts val="499"/>
              </a:spcBef>
              <a:buClr>
                <a:srgbClr val="182952"/>
              </a:buClr>
              <a:buFont typeface="Arial"/>
              <a:buChar char="•"/>
              <a:tabLst>
                <a:tab pos="0" algn="l"/>
              </a:tabLst>
            </a:pPr>
            <a:r>
              <a:rPr lang="de-DE" spc="-1" dirty="0">
                <a:latin typeface="FreightText Pro Book" panose="02000603060000020004" pitchFamily="50" charset="0"/>
              </a:rPr>
              <a:t>Modul A: Rohstoffbereitstellung, Produktion, Transport</a:t>
            </a:r>
          </a:p>
          <a:p>
            <a:pPr lvl="1">
              <a:spcBef>
                <a:spcPts val="499"/>
              </a:spcBef>
              <a:buClr>
                <a:srgbClr val="182952"/>
              </a:buClr>
              <a:buFont typeface="Arial"/>
              <a:buChar char="•"/>
              <a:tabLst>
                <a:tab pos="0" algn="l"/>
              </a:tabLst>
            </a:pPr>
            <a:r>
              <a:rPr lang="de-DE" spc="-1" dirty="0">
                <a:latin typeface="FreightText Pro Book" panose="02000603060000020004" pitchFamily="50" charset="0"/>
              </a:rPr>
              <a:t>Sekundärstoffe: 1070 kg/t</a:t>
            </a:r>
          </a:p>
          <a:p>
            <a:pPr marL="0" indent="0">
              <a:spcBef>
                <a:spcPts val="1001"/>
              </a:spcBef>
              <a:buNone/>
              <a:tabLst>
                <a:tab pos="0" algn="l"/>
              </a:tabLst>
            </a:pPr>
            <a:r>
              <a:rPr lang="de-DE" spc="-1" dirty="0" err="1"/>
              <a:t>EoL</a:t>
            </a:r>
            <a:r>
              <a:rPr lang="de-DE" spc="-1" dirty="0"/>
              <a:t>-Szenarien:</a:t>
            </a:r>
          </a:p>
          <a:p>
            <a:pPr marL="0" indent="0">
              <a:spcBef>
                <a:spcPts val="1001"/>
              </a:spcBef>
              <a:buClr>
                <a:srgbClr val="182952"/>
              </a:buClr>
              <a:buNone/>
              <a:tabLst>
                <a:tab pos="0" algn="l"/>
              </a:tabLst>
            </a:pPr>
            <a:r>
              <a:rPr lang="de-DE" spc="-1" dirty="0"/>
              <a:t>Aufbereitung zu Gesteinskörnung </a:t>
            </a:r>
          </a:p>
          <a:p>
            <a:pPr lvl="1">
              <a:spcBef>
                <a:spcPts val="499"/>
              </a:spcBef>
              <a:buClr>
                <a:srgbClr val="182952"/>
              </a:buClr>
              <a:buFont typeface="Arial"/>
              <a:buChar char="•"/>
              <a:tabLst>
                <a:tab pos="0" algn="l"/>
              </a:tabLst>
            </a:pPr>
            <a:r>
              <a:rPr lang="de-DE" spc="-1" dirty="0">
                <a:latin typeface="FreightText Pro Book" panose="02000603060000020004" pitchFamily="50" charset="0"/>
              </a:rPr>
              <a:t>Modul C3: Recycling</a:t>
            </a:r>
          </a:p>
          <a:p>
            <a:pPr lvl="1">
              <a:spcBef>
                <a:spcPts val="499"/>
              </a:spcBef>
              <a:buClr>
                <a:srgbClr val="182952"/>
              </a:buClr>
              <a:buFont typeface="Arial"/>
              <a:buChar char="•"/>
              <a:tabLst>
                <a:tab pos="0" algn="l"/>
              </a:tabLst>
            </a:pPr>
            <a:r>
              <a:rPr lang="de-DE" spc="-1" dirty="0">
                <a:latin typeface="FreightText Pro Book" panose="02000603060000020004" pitchFamily="50" charset="0"/>
              </a:rPr>
              <a:t>Modul D: Substitution Primärstahl</a:t>
            </a:r>
          </a:p>
          <a:p>
            <a:endParaRPr lang="de-DE" dirty="0"/>
          </a:p>
        </p:txBody>
      </p:sp>
      <p:sp>
        <p:nvSpPr>
          <p:cNvPr id="247" name="Textplatzhalter 2"/>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Quelle: Umwelt-Produktdeklaration - Salzgitter Flachstahl GmbH - Bandblech aus schrottbasiertem Elektrostahl</a:t>
            </a:r>
          </a:p>
        </p:txBody>
      </p:sp>
      <p:graphicFrame>
        <p:nvGraphicFramePr>
          <p:cNvPr id="249" name="Diagramm 3"/>
          <p:cNvGraphicFramePr/>
          <p:nvPr>
            <p:extLst>
              <p:ext uri="{D42A27DB-BD31-4B8C-83A1-F6EECF244321}">
                <p14:modId xmlns:p14="http://schemas.microsoft.com/office/powerpoint/2010/main" val="2798287626"/>
              </p:ext>
            </p:extLst>
          </p:nvPr>
        </p:nvGraphicFramePr>
        <p:xfrm>
          <a:off x="7005998" y="1536840"/>
          <a:ext cx="4571640" cy="4475160"/>
        </p:xfrm>
        <a:graphic>
          <a:graphicData uri="http://schemas.openxmlformats.org/drawingml/2006/chart">
            <c:chart xmlns:c="http://schemas.openxmlformats.org/drawingml/2006/chart" xmlns:r="http://schemas.openxmlformats.org/officeDocument/2006/relationships" r:id="rId3"/>
          </a:graphicData>
        </a:graphic>
      </p:graphicFrame>
      <p:cxnSp>
        <p:nvCxnSpPr>
          <p:cNvPr id="250" name="Gerade Verbindung 4"/>
          <p:cNvCxnSpPr/>
          <p:nvPr/>
        </p:nvCxnSpPr>
        <p:spPr>
          <a:xfrm flipV="1">
            <a:off x="10520640" y="2315160"/>
            <a:ext cx="360" cy="3696840"/>
          </a:xfrm>
          <a:prstGeom prst="straightConnector1">
            <a:avLst/>
          </a:prstGeom>
          <a:ln>
            <a:solidFill>
              <a:srgbClr val="156082"/>
            </a:solidFill>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2" name="Diagramm 2"/>
          <p:cNvGraphicFramePr/>
          <p:nvPr/>
        </p:nvGraphicFramePr>
        <p:xfrm>
          <a:off x="500400" y="1797120"/>
          <a:ext cx="11190960" cy="4519080"/>
        </p:xfrm>
        <a:graphic>
          <a:graphicData uri="http://schemas.openxmlformats.org/drawingml/2006/chart">
            <c:chart xmlns:c="http://schemas.openxmlformats.org/drawingml/2006/chart" xmlns:r="http://schemas.openxmlformats.org/officeDocument/2006/relationships" r:id="rId3"/>
          </a:graphicData>
        </a:graphic>
      </p:graphicFrame>
      <p:sp>
        <p:nvSpPr>
          <p:cNvPr id="251" name="PlaceHolder 1"/>
          <p:cNvSpPr>
            <a:spLocks noGrp="1"/>
          </p:cNvSpPr>
          <p:nvPr>
            <p:ph type="title"/>
          </p:nvPr>
        </p:nvSpPr>
        <p:spPr>
          <a:prstGeom prst="rect">
            <a:avLst/>
          </a:prstGeom>
          <a:noFill/>
          <a:ln w="0">
            <a:noFill/>
          </a:ln>
        </p:spPr>
        <p:txBody>
          <a:bodyPr lIns="91440" tIns="45720" rIns="91440" bIns="45720" anchor="t">
            <a:normAutofit/>
          </a:bodyPr>
          <a:lstStyle/>
          <a:p>
            <a:pPr indent="0" defTabSz="914400">
              <a:lnSpc>
                <a:spcPct val="90000"/>
              </a:lnSpc>
              <a:buNone/>
            </a:pPr>
            <a:r>
              <a:rPr lang="de-DE" sz="3200" b="0" strike="noStrike" spc="-1">
                <a:solidFill>
                  <a:srgbClr val="182952"/>
                </a:solidFill>
                <a:latin typeface="Neue Plak Wide Black"/>
              </a:rPr>
              <a:t>Materialvergleich GWP</a:t>
            </a:r>
            <a:endParaRPr lang="de-DE" sz="3200" b="0" strike="noStrike" spc="-1">
              <a:solidFill>
                <a:schemeClr val="dk1"/>
              </a:solidFill>
              <a:latin typeface="Aptos"/>
            </a:endParaRPr>
          </a:p>
        </p:txBody>
      </p:sp>
      <p:sp>
        <p:nvSpPr>
          <p:cNvPr id="3" name="Textplatzhalter 2">
            <a:extLst>
              <a:ext uri="{FF2B5EF4-FFF2-40B4-BE49-F238E27FC236}">
                <a16:creationId xmlns:a16="http://schemas.microsoft.com/office/drawing/2014/main" id="{345C9F15-71A8-5E1F-2FAA-9073E8861253}"/>
              </a:ext>
            </a:extLst>
          </p:cNvPr>
          <p:cNvSpPr/>
          <p:nvPr/>
        </p:nvSpPr>
        <p:spPr>
          <a:xfrm>
            <a:off x="766920" y="6361987"/>
            <a:ext cx="10543560" cy="3349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Natural Building Lab, eigene Darstellung</a:t>
            </a:r>
          </a:p>
          <a:p>
            <a:pPr defTabSz="914400">
              <a:lnSpc>
                <a:spcPct val="90000"/>
              </a:lnSpc>
              <a:spcBef>
                <a:spcPts val="1001"/>
              </a:spcBef>
              <a:tabLst>
                <a:tab pos="0" algn="l"/>
              </a:tabLst>
            </a:pPr>
            <a:endParaRPr lang="de-DE" sz="1200" b="0" strike="noStrike" spc="-1" dirty="0">
              <a:solidFill>
                <a:schemeClr val="tx1">
                  <a:lumMod val="50000"/>
                  <a:lumOff val="50000"/>
                </a:schemeClr>
              </a:solidFill>
              <a:latin typeface="FreightText Pro Book" panose="02000603060000020004" pitchFamily="50"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PlaceHolder 1"/>
          <p:cNvSpPr>
            <a:spLocks noGrp="1"/>
          </p:cNvSpPr>
          <p:nvPr>
            <p:ph type="body" sz="quarter" idx="11"/>
          </p:nvPr>
        </p:nvSpPr>
        <p:spPr>
          <a:xfrm>
            <a:off x="1097622" y="1510761"/>
            <a:ext cx="9996756" cy="4253501"/>
          </a:xfrm>
          <a:noFill/>
          <a:ln w="0">
            <a:noFill/>
          </a:ln>
        </p:spPr>
        <p:txBody>
          <a:bodyPr lIns="91440" tIns="45720" rIns="91440" bIns="45720" anchor="t">
            <a:noAutofit/>
          </a:bodyPr>
          <a:lstStyle/>
          <a:p>
            <a:r>
              <a:rPr lang="de-DE" dirty="0"/>
              <a:t>Zusammenfassung</a:t>
            </a:r>
          </a:p>
          <a:p>
            <a:pPr marL="571500" indent="-571500">
              <a:buFont typeface="Arial" panose="020B0604020202020204" pitchFamily="34" charset="0"/>
              <a:buChar char="•"/>
            </a:pPr>
            <a:r>
              <a:rPr lang="de-DE" sz="3000" dirty="0">
                <a:latin typeface="Neue Plak Text" panose="020B0804030202020204" pitchFamily="34" charset="0"/>
              </a:rPr>
              <a:t>Umwelt-Produktdeklarationen bieten einen umfassenden Überblick über die Umweltauswirkungen der Baustoffe</a:t>
            </a:r>
          </a:p>
          <a:p>
            <a:pPr marL="571500" indent="-571500">
              <a:buFont typeface="Arial" panose="020B0604020202020204" pitchFamily="34" charset="0"/>
              <a:buChar char="•"/>
            </a:pPr>
            <a:r>
              <a:rPr lang="de-DE" sz="3000" dirty="0">
                <a:latin typeface="Neue Plak Text" panose="020B0804030202020204" pitchFamily="34" charset="0"/>
              </a:rPr>
              <a:t>Durch die genormten und einheitlichen Erstellungsregeln wird eine Vergleichbarkeit gewährleistet</a:t>
            </a:r>
          </a:p>
          <a:p>
            <a:pPr marL="571500" indent="-571500">
              <a:buFont typeface="Arial" panose="020B0604020202020204" pitchFamily="34" charset="0"/>
              <a:buChar char="•"/>
            </a:pPr>
            <a:r>
              <a:rPr lang="de-DE" sz="3000" dirty="0">
                <a:latin typeface="Neue Plak Text" panose="020B0804030202020204" pitchFamily="34" charset="0"/>
              </a:rPr>
              <a:t>Zur Interpretation der Werte müssen die Angaben im Detail betrachtet werden</a:t>
            </a:r>
          </a:p>
          <a:p>
            <a:endParaRPr lang="de-DE"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Textfeld 1"/>
          <p:cNvSpPr/>
          <p:nvPr/>
        </p:nvSpPr>
        <p:spPr>
          <a:xfrm>
            <a:off x="3155378" y="4080486"/>
            <a:ext cx="5881244" cy="15530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de-DE" sz="3200" b="0" u="sng" strike="noStrike" spc="-1" dirty="0">
                <a:solidFill>
                  <a:schemeClr val="lt1"/>
                </a:solidFill>
                <a:latin typeface="Neue Plak Wide Black"/>
              </a:rPr>
              <a:t>Block 3:</a:t>
            </a:r>
            <a:endParaRPr lang="de-DE" sz="3200" b="0" u="sng" strike="noStrike" spc="-1" dirty="0">
              <a:solidFill>
                <a:srgbClr val="000000"/>
              </a:solidFill>
              <a:latin typeface="Calibri"/>
            </a:endParaRPr>
          </a:p>
          <a:p>
            <a:pPr algn="ctr" defTabSz="914400">
              <a:lnSpc>
                <a:spcPct val="100000"/>
              </a:lnSpc>
            </a:pPr>
            <a:r>
              <a:rPr lang="de-DE" sz="3200" b="0" strike="noStrike" spc="-1" dirty="0">
                <a:solidFill>
                  <a:schemeClr val="lt1"/>
                </a:solidFill>
                <a:latin typeface="Neue Plak Wide Black"/>
              </a:rPr>
              <a:t>Wiederverwendung von Baustoffen</a:t>
            </a:r>
            <a:endParaRPr lang="de-DE" sz="3200" b="0" strike="noStrike" spc="-1" dirty="0">
              <a:solidFill>
                <a:srgbClr val="000000"/>
              </a:solidFill>
              <a:latin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815F798-F7C5-8E93-5B9C-121FE23305E5}"/>
              </a:ext>
            </a:extLst>
          </p:cNvPr>
          <p:cNvSpPr>
            <a:spLocks noGrp="1"/>
          </p:cNvSpPr>
          <p:nvPr>
            <p:ph type="title"/>
          </p:nvPr>
        </p:nvSpPr>
        <p:spPr/>
        <p:txBody>
          <a:bodyPr/>
          <a:lstStyle/>
          <a:p>
            <a:r>
              <a:rPr lang="de-DE" dirty="0"/>
              <a:t>Wir beschäftigen uns mit folgenden Fragen:</a:t>
            </a:r>
          </a:p>
        </p:txBody>
      </p:sp>
      <p:sp>
        <p:nvSpPr>
          <p:cNvPr id="256" name="PlaceHolder 1"/>
          <p:cNvSpPr>
            <a:spLocks noGrp="1"/>
          </p:cNvSpPr>
          <p:nvPr>
            <p:ph type="body" sz="quarter" idx="10"/>
          </p:nvPr>
        </p:nvSpPr>
        <p:spPr>
          <a:noFill/>
          <a:ln w="0">
            <a:noFill/>
          </a:ln>
        </p:spPr>
        <p:txBody>
          <a:bodyPr lIns="91440" tIns="45720" rIns="91440" bIns="45720" anchor="t">
            <a:noAutofit/>
          </a:bodyPr>
          <a:lstStyle/>
          <a:p>
            <a:r>
              <a:rPr lang="de-DE" dirty="0"/>
              <a:t>Welche Materialien und Baustoffe eignen sich besonders für die Wiederverwendung?</a:t>
            </a:r>
          </a:p>
          <a:p>
            <a:r>
              <a:rPr lang="de-DE" dirty="0"/>
              <a:t>Warum eignen sich diese Materialien besonders?</a:t>
            </a:r>
          </a:p>
          <a:p>
            <a:r>
              <a:rPr lang="de-DE" dirty="0"/>
              <a:t>Welche Schwierigkeiten sind in den Gewerken vorhanden?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PlaceHolder 1"/>
          <p:cNvSpPr>
            <a:spLocks noGrp="1"/>
          </p:cNvSpPr>
          <p:nvPr>
            <p:ph type="title"/>
          </p:nvPr>
        </p:nvSpPr>
        <p:spPr>
          <a:xfrm>
            <a:off x="559805" y="1189083"/>
            <a:ext cx="11072387" cy="685800"/>
          </a:xfrm>
          <a:noFill/>
          <a:ln w="0">
            <a:noFill/>
          </a:ln>
        </p:spPr>
        <p:txBody>
          <a:bodyPr lIns="91440" tIns="45720" rIns="91440" bIns="45720" anchor="t">
            <a:normAutofit/>
          </a:bodyPr>
          <a:lstStyle/>
          <a:p>
            <a:r>
              <a:rPr lang="de-DE"/>
              <a:t>Wiederverwendung Betrachtungsebenen</a:t>
            </a:r>
          </a:p>
        </p:txBody>
      </p:sp>
      <p:sp>
        <p:nvSpPr>
          <p:cNvPr id="259" name="Textplatzhalter 2"/>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Natural Building Lab</a:t>
            </a:r>
          </a:p>
        </p:txBody>
      </p:sp>
      <p:grpSp>
        <p:nvGrpSpPr>
          <p:cNvPr id="6" name="Gruppieren 5">
            <a:extLst>
              <a:ext uri="{FF2B5EF4-FFF2-40B4-BE49-F238E27FC236}">
                <a16:creationId xmlns:a16="http://schemas.microsoft.com/office/drawing/2014/main" id="{9F7EA4A8-D869-2B1E-CDFA-40D8CFE4CE53}"/>
              </a:ext>
            </a:extLst>
          </p:cNvPr>
          <p:cNvGrpSpPr/>
          <p:nvPr/>
        </p:nvGrpSpPr>
        <p:grpSpPr>
          <a:xfrm>
            <a:off x="2597400" y="2025000"/>
            <a:ext cx="6817320" cy="4327200"/>
            <a:chOff x="2597400" y="2025000"/>
            <a:chExt cx="6817320" cy="4327200"/>
          </a:xfrm>
        </p:grpSpPr>
        <p:sp>
          <p:nvSpPr>
            <p:cNvPr id="7" name="Rechteck 6">
              <a:extLst>
                <a:ext uri="{FF2B5EF4-FFF2-40B4-BE49-F238E27FC236}">
                  <a16:creationId xmlns:a16="http://schemas.microsoft.com/office/drawing/2014/main" id="{54D5345E-8244-167B-2629-56BC4A18BE98}"/>
                </a:ext>
              </a:extLst>
            </p:cNvPr>
            <p:cNvSpPr/>
            <p:nvPr/>
          </p:nvSpPr>
          <p:spPr>
            <a:xfrm>
              <a:off x="2597400" y="2025000"/>
              <a:ext cx="6817320" cy="432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4">
              <a:extLst>
                <a:ext uri="{FF2B5EF4-FFF2-40B4-BE49-F238E27FC236}">
                  <a16:creationId xmlns:a16="http://schemas.microsoft.com/office/drawing/2014/main" id="{CFD13B96-B744-7690-4C37-D57DF1E74B8C}"/>
                </a:ext>
              </a:extLst>
            </p:cNvPr>
            <p:cNvPicPr/>
            <p:nvPr/>
          </p:nvPicPr>
          <p:blipFill>
            <a:blip r:embed="rId3"/>
            <a:srcRect l="6863" t="6816" r="13616" b="3559"/>
            <a:stretch/>
          </p:blipFill>
          <p:spPr>
            <a:xfrm>
              <a:off x="2597400" y="2030400"/>
              <a:ext cx="6817320" cy="4321800"/>
            </a:xfrm>
            <a:prstGeom prst="rect">
              <a:avLst/>
            </a:prstGeom>
            <a:ln w="0">
              <a:noFill/>
            </a:ln>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PlaceHolder 1"/>
          <p:cNvSpPr>
            <a:spLocks noGrp="1"/>
          </p:cNvSpPr>
          <p:nvPr>
            <p:ph type="title"/>
          </p:nvPr>
        </p:nvSpPr>
        <p:spPr>
          <a:prstGeom prst="rect">
            <a:avLst/>
          </a:prstGeom>
          <a:noFill/>
          <a:ln w="0">
            <a:noFill/>
          </a:ln>
        </p:spPr>
        <p:txBody>
          <a:bodyPr lIns="91440" tIns="45720" rIns="91440" bIns="45720" anchor="t">
            <a:noAutofit/>
          </a:bodyPr>
          <a:lstStyle/>
          <a:p>
            <a:pPr indent="0" defTabSz="914400">
              <a:lnSpc>
                <a:spcPct val="90000"/>
              </a:lnSpc>
              <a:buNone/>
            </a:pPr>
            <a:r>
              <a:rPr lang="de-DE" sz="3200" b="0" strike="noStrike" spc="-1">
                <a:solidFill>
                  <a:srgbClr val="182952"/>
                </a:solidFill>
                <a:latin typeface="Neue Plak Wide Black"/>
              </a:rPr>
              <a:t>Wiederverwendung</a:t>
            </a:r>
            <a:endParaRPr lang="de-DE" sz="3200" b="0" strike="noStrike" spc="-1">
              <a:solidFill>
                <a:schemeClr val="dk1"/>
              </a:solidFill>
              <a:latin typeface="Aptos"/>
            </a:endParaRPr>
          </a:p>
        </p:txBody>
      </p:sp>
      <p:sp>
        <p:nvSpPr>
          <p:cNvPr id="262" name="Textplatzhalter 6"/>
          <p:cNvSpPr/>
          <p:nvPr/>
        </p:nvSpPr>
        <p:spPr>
          <a:xfrm>
            <a:off x="614520" y="2109543"/>
            <a:ext cx="3186360" cy="432180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defTabSz="914400">
              <a:lnSpc>
                <a:spcPct val="90000"/>
              </a:lnSpc>
              <a:spcBef>
                <a:spcPts val="1001"/>
              </a:spcBef>
              <a:tabLst>
                <a:tab pos="0" algn="l"/>
              </a:tabLst>
            </a:pPr>
            <a:r>
              <a:rPr lang="de-DE" sz="2400" b="0" strike="noStrike" spc="-1" dirty="0">
                <a:latin typeface="Neue Plak Text" panose="020B0804030202020204" pitchFamily="34" charset="0"/>
              </a:rPr>
              <a:t>Bauteil</a:t>
            </a:r>
          </a:p>
          <a:p>
            <a:pPr marL="228600" indent="-228600" defTabSz="914400">
              <a:lnSpc>
                <a:spcPct val="90000"/>
              </a:lnSpc>
              <a:spcBef>
                <a:spcPts val="1001"/>
              </a:spcBef>
              <a:buClr>
                <a:srgbClr val="182952"/>
              </a:buClr>
              <a:buFont typeface="Arial"/>
              <a:buChar char="•"/>
              <a:tabLst>
                <a:tab pos="0" algn="l"/>
              </a:tabLst>
            </a:pPr>
            <a:r>
              <a:rPr lang="de-DE" sz="2400" b="0" strike="noStrike" spc="-1" dirty="0">
                <a:latin typeface="FreightText Pro Book" panose="02000603060000020004" pitchFamily="50" charset="0"/>
              </a:rPr>
              <a:t>Erfüllung spezifischer Anforderungen, bspw. Prüfzeugnisse</a:t>
            </a:r>
          </a:p>
          <a:p>
            <a:pPr marL="228600" indent="-228600" defTabSz="914400">
              <a:lnSpc>
                <a:spcPct val="90000"/>
              </a:lnSpc>
              <a:spcBef>
                <a:spcPts val="1001"/>
              </a:spcBef>
              <a:buClr>
                <a:srgbClr val="182952"/>
              </a:buClr>
              <a:buFont typeface="Arial"/>
              <a:buChar char="•"/>
              <a:tabLst>
                <a:tab pos="0" algn="l"/>
              </a:tabLst>
            </a:pPr>
            <a:r>
              <a:rPr lang="de-DE" sz="2400" b="0" strike="noStrike" spc="-1" dirty="0">
                <a:latin typeface="FreightText Pro Book" panose="02000603060000020004" pitchFamily="50" charset="0"/>
              </a:rPr>
              <a:t>Gewährleistung durch Einbauende/ Überprüfende Firma, </a:t>
            </a:r>
            <a:r>
              <a:rPr lang="de-DE" sz="2400" b="0" strike="noStrike" spc="-1" dirty="0" err="1">
                <a:latin typeface="FreightText Pro Book" panose="02000603060000020004" pitchFamily="50" charset="0"/>
              </a:rPr>
              <a:t>ZiE</a:t>
            </a:r>
            <a:endParaRPr lang="de-DE" sz="2400" b="0" strike="noStrike" spc="-1" dirty="0">
              <a:latin typeface="FreightText Pro Book" panose="02000603060000020004" pitchFamily="50" charset="0"/>
            </a:endParaRPr>
          </a:p>
        </p:txBody>
      </p:sp>
      <p:sp>
        <p:nvSpPr>
          <p:cNvPr id="263" name="Textplatzhalter 6"/>
          <p:cNvSpPr/>
          <p:nvPr/>
        </p:nvSpPr>
        <p:spPr>
          <a:xfrm>
            <a:off x="8445832" y="2109543"/>
            <a:ext cx="3186360" cy="432180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defTabSz="914400">
              <a:lnSpc>
                <a:spcPct val="90000"/>
              </a:lnSpc>
              <a:spcBef>
                <a:spcPts val="1001"/>
              </a:spcBef>
              <a:tabLst>
                <a:tab pos="0" algn="l"/>
              </a:tabLst>
            </a:pPr>
            <a:r>
              <a:rPr lang="de-DE" sz="2400" b="0" strike="noStrike" spc="-1" dirty="0">
                <a:latin typeface="Neue Plak Text" panose="020B0804030202020204" pitchFamily="34" charset="0"/>
              </a:rPr>
              <a:t>Material</a:t>
            </a:r>
          </a:p>
          <a:p>
            <a:pPr marL="228600" indent="-228600" defTabSz="914400">
              <a:lnSpc>
                <a:spcPct val="90000"/>
              </a:lnSpc>
              <a:spcBef>
                <a:spcPts val="1001"/>
              </a:spcBef>
              <a:buClr>
                <a:srgbClr val="182952"/>
              </a:buClr>
              <a:buFont typeface="Arial"/>
              <a:buChar char="•"/>
              <a:tabLst>
                <a:tab pos="0" algn="l"/>
              </a:tabLst>
            </a:pPr>
            <a:r>
              <a:rPr lang="de-DE" sz="2400" b="0" strike="noStrike" spc="-1" dirty="0">
                <a:latin typeface="FreightText Pro Book" panose="02000603060000020004" pitchFamily="50" charset="0"/>
              </a:rPr>
              <a:t>Materialqualität muss ausreichend für Neufertigung sein</a:t>
            </a:r>
          </a:p>
          <a:p>
            <a:pPr marL="228600" indent="-228600" defTabSz="914400">
              <a:lnSpc>
                <a:spcPct val="90000"/>
              </a:lnSpc>
              <a:spcBef>
                <a:spcPts val="1001"/>
              </a:spcBef>
              <a:buClr>
                <a:srgbClr val="182952"/>
              </a:buClr>
              <a:buFont typeface="Arial"/>
              <a:buChar char="•"/>
              <a:tabLst>
                <a:tab pos="0" algn="l"/>
              </a:tabLst>
            </a:pPr>
            <a:r>
              <a:rPr lang="de-DE" sz="2400" b="0" strike="noStrike" spc="-1" dirty="0">
                <a:latin typeface="FreightText Pro Book" panose="02000603060000020004" pitchFamily="50" charset="0"/>
              </a:rPr>
              <a:t>Gewährleistung durch Hersteller</a:t>
            </a:r>
          </a:p>
        </p:txBody>
      </p:sp>
      <p:sp>
        <p:nvSpPr>
          <p:cNvPr id="264" name="Textplatzhalter 6"/>
          <p:cNvSpPr/>
          <p:nvPr/>
        </p:nvSpPr>
        <p:spPr>
          <a:xfrm>
            <a:off x="4502818" y="2109543"/>
            <a:ext cx="3186360" cy="432180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defTabSz="914400">
              <a:lnSpc>
                <a:spcPct val="90000"/>
              </a:lnSpc>
              <a:spcBef>
                <a:spcPts val="1001"/>
              </a:spcBef>
              <a:tabLst>
                <a:tab pos="0" algn="l"/>
              </a:tabLst>
            </a:pPr>
            <a:r>
              <a:rPr lang="de-DE" sz="2400" b="0" strike="noStrike" spc="-1" dirty="0">
                <a:latin typeface="Neue Plak Text" panose="020B0804030202020204" pitchFamily="34" charset="0"/>
              </a:rPr>
              <a:t>Produkt</a:t>
            </a:r>
          </a:p>
          <a:p>
            <a:pPr marL="228600" indent="-228600" defTabSz="914400">
              <a:lnSpc>
                <a:spcPct val="90000"/>
              </a:lnSpc>
              <a:spcBef>
                <a:spcPts val="1001"/>
              </a:spcBef>
              <a:buClr>
                <a:srgbClr val="182952"/>
              </a:buClr>
              <a:buFont typeface="Arial"/>
              <a:buChar char="•"/>
              <a:tabLst>
                <a:tab pos="0" algn="l"/>
              </a:tabLst>
            </a:pPr>
            <a:r>
              <a:rPr lang="de-DE" sz="2400" b="0" strike="noStrike" spc="-1" dirty="0">
                <a:latin typeface="FreightText Pro Book" panose="02000603060000020004" pitchFamily="50" charset="0"/>
              </a:rPr>
              <a:t>Erfüllung allgemeiner Anforderungen</a:t>
            </a:r>
          </a:p>
          <a:p>
            <a:pPr marL="228600" indent="-228600" defTabSz="914400">
              <a:lnSpc>
                <a:spcPct val="90000"/>
              </a:lnSpc>
              <a:spcBef>
                <a:spcPts val="1001"/>
              </a:spcBef>
              <a:buClr>
                <a:srgbClr val="182952"/>
              </a:buClr>
              <a:buFont typeface="Arial"/>
              <a:buChar char="•"/>
              <a:tabLst>
                <a:tab pos="0" algn="l"/>
              </a:tabLst>
            </a:pPr>
            <a:r>
              <a:rPr lang="de-DE" sz="2400" b="0" strike="noStrike" spc="-1" dirty="0">
                <a:latin typeface="FreightText Pro Book" panose="02000603060000020004" pitchFamily="50" charset="0"/>
              </a:rPr>
              <a:t>Übereinstimmung mit Produktnorm (</a:t>
            </a:r>
            <a:r>
              <a:rPr lang="de-DE" sz="2400" b="0" strike="noStrike" spc="-1" dirty="0" err="1">
                <a:latin typeface="FreightText Pro Book" panose="02000603060000020004" pitchFamily="50" charset="0"/>
              </a:rPr>
              <a:t>BauPOV</a:t>
            </a:r>
            <a:r>
              <a:rPr lang="de-DE" sz="2400" b="0" strike="noStrike" spc="-1" dirty="0">
                <a:latin typeface="FreightText Pro Book" panose="02000603060000020004" pitchFamily="50" charset="0"/>
              </a:rPr>
              <a:t>)</a:t>
            </a:r>
          </a:p>
          <a:p>
            <a:pPr marL="228600" indent="-228600" defTabSz="914400">
              <a:lnSpc>
                <a:spcPct val="90000"/>
              </a:lnSpc>
              <a:spcBef>
                <a:spcPts val="1001"/>
              </a:spcBef>
              <a:buClr>
                <a:srgbClr val="182952"/>
              </a:buClr>
              <a:buFont typeface="Arial"/>
              <a:buChar char="•"/>
              <a:tabLst>
                <a:tab pos="0" algn="l"/>
              </a:tabLst>
            </a:pPr>
            <a:r>
              <a:rPr lang="de-DE" sz="2400" b="0" strike="noStrike" spc="-1" dirty="0">
                <a:latin typeface="FreightText Pro Book" panose="02000603060000020004" pitchFamily="50" charset="0"/>
              </a:rPr>
              <a:t>Gewährleistung durch Inverkehrbringer oder </a:t>
            </a:r>
            <a:r>
              <a:rPr lang="de-DE" sz="2400" b="0" strike="noStrike" spc="-1" dirty="0" err="1">
                <a:latin typeface="FreightText Pro Book" panose="02000603060000020004" pitchFamily="50" charset="0"/>
              </a:rPr>
              <a:t>ZiE</a:t>
            </a:r>
            <a:endParaRPr lang="de-DE" sz="2400" b="0" strike="noStrike" spc="-1" dirty="0">
              <a:latin typeface="FreightText Pro Book" panose="02000603060000020004" pitchFamily="50" charset="0"/>
            </a:endParaRPr>
          </a:p>
          <a:p>
            <a:pPr defTabSz="914400">
              <a:lnSpc>
                <a:spcPct val="90000"/>
              </a:lnSpc>
              <a:spcBef>
                <a:spcPts val="1001"/>
              </a:spcBef>
              <a:tabLst>
                <a:tab pos="0" algn="l"/>
              </a:tabLst>
            </a:pPr>
            <a:endParaRPr lang="de-DE" sz="3200" b="0" strike="noStrike" spc="-1" dirty="0">
              <a:solidFill>
                <a:srgbClr val="000000"/>
              </a:solidFill>
              <a:latin typeface="Calibri"/>
            </a:endParaRPr>
          </a:p>
        </p:txBody>
      </p:sp>
      <p:sp>
        <p:nvSpPr>
          <p:cNvPr id="265" name="Textplatzhalter 2"/>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Quelle: Bauordnungen der Länder, Produkthaftungsgesetzt, EU-Bauprodukteverordnung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PlaceHolder 1"/>
          <p:cNvSpPr>
            <a:spLocks noGrp="1"/>
          </p:cNvSpPr>
          <p:nvPr>
            <p:ph type="body" sz="quarter" idx="11"/>
          </p:nvPr>
        </p:nvSpPr>
        <p:spPr>
          <a:prstGeom prst="rect">
            <a:avLst/>
          </a:prstGeom>
          <a:noFill/>
          <a:ln w="0">
            <a:noFill/>
          </a:ln>
        </p:spPr>
        <p:txBody>
          <a:bodyPr lIns="91440" tIns="45720" rIns="91440" bIns="45720" anchor="ctr">
            <a:noAutofit/>
          </a:bodyPr>
          <a:lstStyle/>
          <a:p>
            <a:pPr indent="0" algn="ctr" defTabSz="914400">
              <a:lnSpc>
                <a:spcPct val="90000"/>
              </a:lnSpc>
              <a:spcBef>
                <a:spcPts val="1001"/>
              </a:spcBef>
              <a:buNone/>
              <a:tabLst>
                <a:tab pos="0" algn="l"/>
              </a:tabLst>
            </a:pPr>
            <a:r>
              <a:rPr lang="de-DE" sz="3600" b="0" strike="noStrike" spc="-1" dirty="0">
                <a:solidFill>
                  <a:schemeClr val="lt1"/>
                </a:solidFill>
                <a:latin typeface="Neue Plak Wide Black"/>
              </a:rPr>
              <a:t>Opener: Wie viel wird in Deutschland mit welchen Materialien gebaut? </a:t>
            </a:r>
            <a:endParaRPr lang="de-DE" sz="3600" b="0" strike="noStrike" spc="-1" dirty="0">
              <a:solidFill>
                <a:schemeClr val="dk1"/>
              </a:solidFill>
              <a:latin typeface="Apto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PlaceHolder 1"/>
          <p:cNvSpPr>
            <a:spLocks noGrp="1"/>
          </p:cNvSpPr>
          <p:nvPr>
            <p:ph type="title"/>
          </p:nvPr>
        </p:nvSpPr>
        <p:spPr>
          <a:prstGeom prst="rect">
            <a:avLst/>
          </a:prstGeom>
          <a:noFill/>
          <a:ln w="0">
            <a:noFill/>
          </a:ln>
        </p:spPr>
        <p:txBody>
          <a:bodyPr lIns="91440" tIns="45720" rIns="91440" bIns="45720" anchor="t">
            <a:noAutofit/>
          </a:bodyPr>
          <a:lstStyle/>
          <a:p>
            <a:pPr indent="0" defTabSz="914400">
              <a:lnSpc>
                <a:spcPct val="90000"/>
              </a:lnSpc>
              <a:buNone/>
            </a:pPr>
            <a:r>
              <a:rPr lang="de-DE" b="0" strike="noStrike" spc="-1" dirty="0">
                <a:solidFill>
                  <a:srgbClr val="182952"/>
                </a:solidFill>
                <a:latin typeface="Neue Plak Wide Black"/>
              </a:rPr>
              <a:t>Wiederverwendung</a:t>
            </a:r>
            <a:br>
              <a:rPr lang="de-DE" dirty="0"/>
            </a:br>
            <a:r>
              <a:rPr lang="de-DE" b="0" strike="noStrike" spc="-1" dirty="0">
                <a:solidFill>
                  <a:srgbClr val="182952"/>
                </a:solidFill>
                <a:latin typeface="Neue Plak Wide Black"/>
              </a:rPr>
              <a:t>Vorrausetzungen</a:t>
            </a:r>
            <a:endParaRPr lang="de-DE" b="0" strike="noStrike" spc="-1" dirty="0">
              <a:solidFill>
                <a:schemeClr val="dk1"/>
              </a:solidFill>
              <a:latin typeface="Aptos"/>
            </a:endParaRPr>
          </a:p>
        </p:txBody>
      </p:sp>
      <p:sp>
        <p:nvSpPr>
          <p:cNvPr id="2" name="Textplatzhalter 1">
            <a:extLst>
              <a:ext uri="{FF2B5EF4-FFF2-40B4-BE49-F238E27FC236}">
                <a16:creationId xmlns:a16="http://schemas.microsoft.com/office/drawing/2014/main" id="{542A5336-B85E-47FD-52BB-0739E16A7369}"/>
              </a:ext>
            </a:extLst>
          </p:cNvPr>
          <p:cNvSpPr>
            <a:spLocks noGrp="1"/>
          </p:cNvSpPr>
          <p:nvPr>
            <p:ph type="body" sz="quarter" idx="12"/>
          </p:nvPr>
        </p:nvSpPr>
        <p:spPr>
          <a:xfrm>
            <a:off x="614520" y="2316951"/>
            <a:ext cx="6643062" cy="4380489"/>
          </a:xfrm>
        </p:spPr>
        <p:txBody>
          <a:bodyPr/>
          <a:lstStyle/>
          <a:p>
            <a:r>
              <a:rPr lang="de-DE" dirty="0"/>
              <a:t>Rückbaufähigkeit </a:t>
            </a:r>
          </a:p>
          <a:p>
            <a:r>
              <a:rPr lang="de-DE" dirty="0"/>
              <a:t>Dimension </a:t>
            </a:r>
          </a:p>
          <a:p>
            <a:r>
              <a:rPr lang="de-DE" dirty="0"/>
              <a:t>Qualität </a:t>
            </a:r>
          </a:p>
        </p:txBody>
      </p:sp>
      <p:pic>
        <p:nvPicPr>
          <p:cNvPr id="4" name="Bildplatzhalter 3">
            <a:extLst>
              <a:ext uri="{FF2B5EF4-FFF2-40B4-BE49-F238E27FC236}">
                <a16:creationId xmlns:a16="http://schemas.microsoft.com/office/drawing/2014/main" id="{8D7857AA-FBA1-3F03-6B05-29E2F3F2CD40}"/>
              </a:ext>
            </a:extLst>
          </p:cNvPr>
          <p:cNvPicPr>
            <a:picLocks noGrp="1"/>
          </p:cNvPicPr>
          <p:nvPr>
            <p:ph type="pic" sz="quarter" idx="13"/>
          </p:nvPr>
        </p:nvPicPr>
        <p:blipFill>
          <a:blip r:embed="rId3" cstate="email">
            <a:extLst>
              <a:ext uri="{28A0092B-C50C-407E-A947-70E740481C1C}">
                <a14:useLocalDpi xmlns:a14="http://schemas.microsoft.com/office/drawing/2010/main"/>
              </a:ext>
            </a:extLst>
          </a:blip>
          <a:srcRect/>
          <a:stretch/>
        </p:blipFill>
        <p:spPr>
          <a:xfrm rot="5400000">
            <a:off x="6938963" y="1604963"/>
            <a:ext cx="5905500" cy="4600575"/>
          </a:xfrm>
          <a:prstGeom prst="rect">
            <a:avLst/>
          </a:prstGeom>
          <a:ln w="0">
            <a:noFill/>
          </a:ln>
        </p:spPr>
      </p:pic>
      <p:sp>
        <p:nvSpPr>
          <p:cNvPr id="3" name="Textplatzhalter 2">
            <a:extLst>
              <a:ext uri="{FF2B5EF4-FFF2-40B4-BE49-F238E27FC236}">
                <a16:creationId xmlns:a16="http://schemas.microsoft.com/office/drawing/2014/main" id="{70FCEF6B-F6B9-39D2-3B00-F25206B0A92C}"/>
              </a:ext>
            </a:extLst>
          </p:cNvPr>
          <p:cNvSpPr txBox="1">
            <a:spLocks/>
          </p:cNvSpPr>
          <p:nvPr/>
        </p:nvSpPr>
        <p:spPr>
          <a:xfrm>
            <a:off x="9737380" y="630289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Natural Building Lab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PlaceHolder 1"/>
          <p:cNvSpPr>
            <a:spLocks noGrp="1"/>
          </p:cNvSpPr>
          <p:nvPr>
            <p:ph type="title"/>
          </p:nvPr>
        </p:nvSpPr>
        <p:spPr>
          <a:xfrm>
            <a:off x="505249" y="1167116"/>
            <a:ext cx="6643063" cy="826861"/>
          </a:xfrm>
          <a:noFill/>
          <a:ln w="0">
            <a:noFill/>
          </a:ln>
        </p:spPr>
        <p:txBody>
          <a:bodyPr lIns="91440" tIns="45720" rIns="91440" bIns="45720" anchor="t">
            <a:noAutofit/>
          </a:bodyPr>
          <a:lstStyle/>
          <a:p>
            <a:r>
              <a:rPr lang="de-DE" dirty="0"/>
              <a:t>Wiederverwendung</a:t>
            </a:r>
            <a:br>
              <a:rPr lang="de-DE" dirty="0"/>
            </a:br>
            <a:r>
              <a:rPr lang="de-DE" dirty="0"/>
              <a:t>gebrauchter Stahlbauteile</a:t>
            </a:r>
          </a:p>
        </p:txBody>
      </p:sp>
      <p:sp>
        <p:nvSpPr>
          <p:cNvPr id="272" name="PlaceHolder 3"/>
          <p:cNvSpPr>
            <a:spLocks noGrp="1"/>
          </p:cNvSpPr>
          <p:nvPr>
            <p:ph type="body" sz="quarter" idx="12"/>
          </p:nvPr>
        </p:nvSpPr>
        <p:spPr>
          <a:xfrm>
            <a:off x="614520" y="2894013"/>
            <a:ext cx="6279575" cy="2797174"/>
          </a:xfrm>
          <a:noFill/>
          <a:ln w="0">
            <a:noFill/>
          </a:ln>
        </p:spPr>
        <p:txBody>
          <a:bodyPr lIns="91440" tIns="45720" rIns="91440" bIns="45720" anchor="t">
            <a:noAutofit/>
          </a:bodyPr>
          <a:lstStyle/>
          <a:p>
            <a:r>
              <a:rPr lang="de-DE" dirty="0"/>
              <a:t>Leitfaden des Landes Brandenburg</a:t>
            </a:r>
          </a:p>
          <a:p>
            <a:r>
              <a:rPr lang="de-DE" dirty="0"/>
              <a:t>Vorgeschlagenen Prüfverfahren zum Abgleich mit aktueller </a:t>
            </a:r>
            <a:r>
              <a:rPr lang="de-DE" dirty="0" err="1"/>
              <a:t>Normlage</a:t>
            </a:r>
            <a:endParaRPr lang="de-DE" dirty="0"/>
          </a:p>
          <a:p>
            <a:r>
              <a:rPr lang="de-DE" dirty="0"/>
              <a:t>Ziel Erteilung </a:t>
            </a:r>
            <a:r>
              <a:rPr lang="de-DE" dirty="0" err="1"/>
              <a:t>ZiE</a:t>
            </a:r>
            <a:endParaRPr lang="de-DE" dirty="0"/>
          </a:p>
          <a:p>
            <a:endParaRPr lang="de-DE" dirty="0"/>
          </a:p>
        </p:txBody>
      </p:sp>
      <p:pic>
        <p:nvPicPr>
          <p:cNvPr id="273" name="Grafik 7"/>
          <p:cNvPicPr/>
          <p:nvPr/>
        </p:nvPicPr>
        <p:blipFill>
          <a:blip r:embed="rId3"/>
          <a:srcRect b="12385"/>
          <a:stretch>
            <a:fillRect/>
          </a:stretch>
        </p:blipFill>
        <p:spPr>
          <a:xfrm>
            <a:off x="7433621" y="941343"/>
            <a:ext cx="4614000" cy="5647738"/>
          </a:xfrm>
          <a:prstGeom prst="rect">
            <a:avLst/>
          </a:prstGeom>
          <a:ln w="0">
            <a:noFill/>
          </a:ln>
        </p:spPr>
      </p:pic>
      <p:sp>
        <p:nvSpPr>
          <p:cNvPr id="274" name="Textplatzhalter 2"/>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Quelle: Landesamt für Bauen und Verkehr Brandenburg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PlaceHolder 1"/>
          <p:cNvSpPr>
            <a:spLocks noGrp="1"/>
          </p:cNvSpPr>
          <p:nvPr>
            <p:ph type="title"/>
          </p:nvPr>
        </p:nvSpPr>
        <p:spPr>
          <a:xfrm>
            <a:off x="559805" y="1189083"/>
            <a:ext cx="11072387" cy="685800"/>
          </a:xfrm>
          <a:noFill/>
          <a:ln w="0">
            <a:noFill/>
          </a:ln>
        </p:spPr>
        <p:txBody>
          <a:bodyPr lIns="91440" tIns="45720" rIns="91440" bIns="45720" anchor="t">
            <a:noAutofit/>
          </a:bodyPr>
          <a:lstStyle/>
          <a:p>
            <a:r>
              <a:rPr lang="de-DE" dirty="0"/>
              <a:t>Wiederverwendung</a:t>
            </a:r>
            <a:br>
              <a:rPr lang="de-DE" dirty="0"/>
            </a:br>
            <a:r>
              <a:rPr lang="de-DE" dirty="0"/>
              <a:t>gebrauchter Holzbauteile</a:t>
            </a:r>
          </a:p>
        </p:txBody>
      </p:sp>
      <p:sp>
        <p:nvSpPr>
          <p:cNvPr id="276" name="PlaceHolder 2"/>
          <p:cNvSpPr>
            <a:spLocks noGrp="1"/>
          </p:cNvSpPr>
          <p:nvPr>
            <p:ph type="body" sz="quarter" idx="10"/>
          </p:nvPr>
        </p:nvSpPr>
        <p:spPr>
          <a:xfrm>
            <a:off x="614363" y="2497732"/>
            <a:ext cx="6496300" cy="4090988"/>
          </a:xfrm>
          <a:noFill/>
          <a:ln w="0">
            <a:noFill/>
          </a:ln>
        </p:spPr>
        <p:txBody>
          <a:bodyPr lIns="91440" tIns="45720" rIns="91440" bIns="45720" anchor="t">
            <a:noAutofit/>
          </a:bodyPr>
          <a:lstStyle/>
          <a:p>
            <a:r>
              <a:rPr lang="de-DE" dirty="0"/>
              <a:t>Erneute Sortierung nach Norm </a:t>
            </a:r>
          </a:p>
          <a:p>
            <a:r>
              <a:rPr lang="de-DE" dirty="0" err="1"/>
              <a:t>ZiE</a:t>
            </a:r>
            <a:r>
              <a:rPr lang="de-DE" dirty="0"/>
              <a:t> ebenfalls möglich</a:t>
            </a:r>
          </a:p>
          <a:p>
            <a:r>
              <a:rPr lang="de-DE" dirty="0"/>
              <a:t>Während Holzengpass angefragte Praxis</a:t>
            </a:r>
          </a:p>
          <a:p>
            <a:endParaRPr lang="de-DE" dirty="0"/>
          </a:p>
        </p:txBody>
      </p:sp>
      <p:pic>
        <p:nvPicPr>
          <p:cNvPr id="277" name="Grafik 4"/>
          <p:cNvPicPr/>
          <p:nvPr/>
        </p:nvPicPr>
        <p:blipFill>
          <a:blip r:embed="rId3"/>
          <a:stretch/>
        </p:blipFill>
        <p:spPr>
          <a:xfrm>
            <a:off x="7845120" y="1145880"/>
            <a:ext cx="3846240" cy="5442840"/>
          </a:xfrm>
          <a:prstGeom prst="rect">
            <a:avLst/>
          </a:prstGeom>
          <a:ln w="0">
            <a:noFill/>
          </a:ln>
        </p:spPr>
      </p:pic>
      <p:pic>
        <p:nvPicPr>
          <p:cNvPr id="278" name="Grafik 7"/>
          <p:cNvPicPr/>
          <p:nvPr/>
        </p:nvPicPr>
        <p:blipFill>
          <a:blip r:embed="rId4" cstate="email">
            <a:extLst>
              <a:ext uri="{28A0092B-C50C-407E-A947-70E740481C1C}">
                <a14:useLocalDpi xmlns:a14="http://schemas.microsoft.com/office/drawing/2010/main"/>
              </a:ext>
            </a:extLst>
          </a:blip>
          <a:stretch/>
        </p:blipFill>
        <p:spPr>
          <a:xfrm>
            <a:off x="4055040" y="5091840"/>
            <a:ext cx="7772040" cy="978120"/>
          </a:xfrm>
          <a:prstGeom prst="rect">
            <a:avLst/>
          </a:prstGeom>
          <a:ln w="44450">
            <a:solidFill>
              <a:srgbClr val="182952"/>
            </a:solidFill>
            <a:round/>
          </a:ln>
        </p:spPr>
      </p:pic>
      <p:sp>
        <p:nvSpPr>
          <p:cNvPr id="279" name="Textplatzhalter 2"/>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Quelle: Holzbau Deutschland, Bund deutscher Zimmerermeister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FB19629-7A09-C2BF-A65E-46BDFFC6CFBD}"/>
              </a:ext>
            </a:extLst>
          </p:cNvPr>
          <p:cNvSpPr>
            <a:spLocks noGrp="1"/>
          </p:cNvSpPr>
          <p:nvPr>
            <p:ph type="title"/>
          </p:nvPr>
        </p:nvSpPr>
        <p:spPr/>
        <p:txBody>
          <a:bodyPr/>
          <a:lstStyle/>
          <a:p>
            <a:r>
              <a:rPr lang="de-DE" dirty="0"/>
              <a:t>Lasst uns diskutieren:</a:t>
            </a:r>
          </a:p>
        </p:txBody>
      </p:sp>
      <p:sp>
        <p:nvSpPr>
          <p:cNvPr id="280" name="PlaceHolder 1"/>
          <p:cNvSpPr>
            <a:spLocks noGrp="1"/>
          </p:cNvSpPr>
          <p:nvPr>
            <p:ph type="body" sz="quarter" idx="10"/>
          </p:nvPr>
        </p:nvSpPr>
        <p:spPr>
          <a:noFill/>
          <a:ln w="0">
            <a:noFill/>
          </a:ln>
        </p:spPr>
        <p:txBody>
          <a:bodyPr lIns="91440" tIns="45720" rIns="91440" bIns="45720" anchor="t">
            <a:noAutofit/>
          </a:bodyPr>
          <a:lstStyle/>
          <a:p>
            <a:r>
              <a:rPr lang="de-DE" dirty="0"/>
              <a:t>Welche Baustoffe eurer Gewerke lassen sich wiederverwenden?</a:t>
            </a:r>
          </a:p>
          <a:p>
            <a:r>
              <a:rPr lang="de-DE" dirty="0"/>
              <a:t>Welche können nicht wiederverwendet werden?</a:t>
            </a:r>
          </a:p>
          <a:p>
            <a:r>
              <a:rPr lang="de-DE" dirty="0"/>
              <a:t>Was wird benötigt, um eine Wiederverwendung zu ermöglichen?</a:t>
            </a:r>
          </a:p>
          <a:p>
            <a:r>
              <a:rPr lang="de-DE" dirty="0"/>
              <a:t>Ist das Handwerk in der Lage, Produkte auf Tauglichkeit einzuschätzen?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PlaceHolder 1"/>
          <p:cNvSpPr>
            <a:spLocks noGrp="1"/>
          </p:cNvSpPr>
          <p:nvPr>
            <p:ph type="body" sz="quarter" idx="11"/>
          </p:nvPr>
        </p:nvSpPr>
        <p:spPr>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de-DE" sz="3600" b="1" strike="noStrike" spc="-1" dirty="0">
                <a:solidFill>
                  <a:schemeClr val="lt1"/>
                </a:solidFill>
                <a:latin typeface="Neue Plak Wide Black"/>
              </a:rPr>
              <a:t>Zusammenfassung</a:t>
            </a:r>
          </a:p>
          <a:p>
            <a:pPr indent="0" defTabSz="914400">
              <a:lnSpc>
                <a:spcPct val="90000"/>
              </a:lnSpc>
              <a:spcBef>
                <a:spcPts val="1001"/>
              </a:spcBef>
              <a:buNone/>
              <a:tabLst>
                <a:tab pos="0" algn="l"/>
              </a:tabLst>
            </a:pPr>
            <a:endParaRPr lang="de-DE" sz="3600" b="0" strike="noStrike" spc="-1" dirty="0">
              <a:solidFill>
                <a:schemeClr val="dk1"/>
              </a:solidFill>
              <a:latin typeface="Aptos"/>
            </a:endParaRPr>
          </a:p>
          <a:p>
            <a:pPr marL="571500" indent="-571500" defTabSz="914400">
              <a:lnSpc>
                <a:spcPct val="90000"/>
              </a:lnSpc>
              <a:spcBef>
                <a:spcPts val="1001"/>
              </a:spcBef>
              <a:buFont typeface="Arial" panose="020B0604020202020204" pitchFamily="34" charset="0"/>
              <a:buChar char="•"/>
              <a:tabLst>
                <a:tab pos="0" algn="l"/>
              </a:tabLst>
            </a:pPr>
            <a:r>
              <a:rPr lang="de-DE" sz="3000" b="0" strike="noStrike" spc="-1" dirty="0">
                <a:solidFill>
                  <a:schemeClr val="lt1"/>
                </a:solidFill>
                <a:latin typeface="Neue Plak Text" panose="020B0804030202020204" pitchFamily="34" charset="0"/>
              </a:rPr>
              <a:t>Es ist möglich und sinnvoll, gebrauchte Produkte und Baustoffe erneut zu verwenden</a:t>
            </a:r>
            <a:endParaRPr lang="de-DE" sz="3000" spc="-1" dirty="0">
              <a:solidFill>
                <a:schemeClr val="lt1"/>
              </a:solidFill>
              <a:latin typeface="Neue Plak Text" panose="020B0804030202020204" pitchFamily="34" charset="0"/>
            </a:endParaRPr>
          </a:p>
          <a:p>
            <a:pPr marL="571500" indent="-571500" defTabSz="914400">
              <a:lnSpc>
                <a:spcPct val="90000"/>
              </a:lnSpc>
              <a:spcBef>
                <a:spcPts val="1001"/>
              </a:spcBef>
              <a:buFont typeface="Arial" panose="020B0604020202020204" pitchFamily="34" charset="0"/>
              <a:buChar char="•"/>
              <a:tabLst>
                <a:tab pos="0" algn="l"/>
              </a:tabLst>
            </a:pPr>
            <a:r>
              <a:rPr lang="de-DE" sz="3000" b="0" strike="noStrike" spc="-1" dirty="0">
                <a:solidFill>
                  <a:schemeClr val="lt1"/>
                </a:solidFill>
                <a:latin typeface="Neue Plak Text" panose="020B0804030202020204" pitchFamily="34" charset="0"/>
              </a:rPr>
              <a:t>Die regulatorischen und logistischen Hürden sind aktuell noch sehr hoch und müssen individuell gelöst werden</a:t>
            </a:r>
          </a:p>
          <a:p>
            <a:pPr marL="571500" indent="-571500" defTabSz="914400">
              <a:lnSpc>
                <a:spcPct val="90000"/>
              </a:lnSpc>
              <a:spcBef>
                <a:spcPts val="1001"/>
              </a:spcBef>
              <a:buFont typeface="Arial" panose="020B0604020202020204" pitchFamily="34" charset="0"/>
              <a:buChar char="•"/>
              <a:tabLst>
                <a:tab pos="0" algn="l"/>
              </a:tabLst>
            </a:pPr>
            <a:r>
              <a:rPr lang="de-DE" sz="3000" b="0" strike="noStrike" spc="-1" dirty="0">
                <a:solidFill>
                  <a:schemeClr val="lt1"/>
                </a:solidFill>
                <a:latin typeface="Neue Plak Text" panose="020B0804030202020204" pitchFamily="34" charset="0"/>
              </a:rPr>
              <a:t>Neue Richtlinien zur Wiederverwendung werden durch die </a:t>
            </a:r>
            <a:r>
              <a:rPr lang="de-DE" sz="3000" b="0" strike="noStrike" spc="-1" dirty="0" err="1">
                <a:solidFill>
                  <a:schemeClr val="lt1"/>
                </a:solidFill>
                <a:latin typeface="Neue Plak Text" panose="020B0804030202020204" pitchFamily="34" charset="0"/>
              </a:rPr>
              <a:t>BauPOV</a:t>
            </a:r>
            <a:r>
              <a:rPr lang="de-DE" sz="3000" b="0" strike="noStrike" spc="-1" dirty="0">
                <a:solidFill>
                  <a:schemeClr val="lt1"/>
                </a:solidFill>
                <a:latin typeface="Neue Plak Text" panose="020B0804030202020204" pitchFamily="34" charset="0"/>
              </a:rPr>
              <a:t> in Zukunft verlangt</a:t>
            </a:r>
            <a:endParaRPr lang="de-DE" sz="3000" b="0" strike="noStrike" spc="-1" dirty="0">
              <a:solidFill>
                <a:schemeClr val="dk1"/>
              </a:solidFill>
              <a:latin typeface="Neue Plak Text" panose="020B080403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Textfeld 1"/>
          <p:cNvSpPr/>
          <p:nvPr/>
        </p:nvSpPr>
        <p:spPr>
          <a:xfrm>
            <a:off x="2441630" y="3696480"/>
            <a:ext cx="7308739" cy="206064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de-DE" sz="3200" b="0" u="sng" strike="noStrike" spc="-1" dirty="0">
                <a:solidFill>
                  <a:schemeClr val="lt1"/>
                </a:solidFill>
                <a:latin typeface="Neue Plak Wide Black"/>
              </a:rPr>
              <a:t>Block 4:</a:t>
            </a:r>
            <a:r>
              <a:rPr lang="de-DE" sz="3200" b="0" strike="noStrike" spc="-1" dirty="0">
                <a:solidFill>
                  <a:schemeClr val="lt1"/>
                </a:solidFill>
                <a:latin typeface="Neue Plak Wide Black"/>
              </a:rPr>
              <a:t>  </a:t>
            </a:r>
            <a:br>
              <a:rPr sz="3200" dirty="0"/>
            </a:br>
            <a:r>
              <a:rPr lang="de-DE" sz="3200" b="0" strike="noStrike" spc="-1" dirty="0">
                <a:solidFill>
                  <a:schemeClr val="lt1"/>
                </a:solidFill>
                <a:latin typeface="Neue Plak Wide Black"/>
              </a:rPr>
              <a:t>Welche Auswirkungen hat die Materialwahl auf unsere Gesundheit?</a:t>
            </a:r>
            <a:endParaRPr lang="de-DE" sz="3200" b="0" strike="noStrike" spc="-1" dirty="0">
              <a:solidFill>
                <a:srgbClr val="000000"/>
              </a:solidFill>
              <a:latin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p:cNvSpPr>
          <p:nvPr>
            <p:ph type="body" sz="quarter" idx="11"/>
          </p:nvPr>
        </p:nvSpPr>
        <p:spPr>
          <a:prstGeom prst="rect">
            <a:avLst/>
          </a:prstGeom>
          <a:noFill/>
          <a:ln w="0">
            <a:noFill/>
          </a:ln>
        </p:spPr>
        <p:txBody>
          <a:bodyPr lIns="91440" tIns="45720" rIns="91440" bIns="45720" anchor="ctr">
            <a:noAutofit/>
          </a:bodyPr>
          <a:lstStyle/>
          <a:p>
            <a:pPr indent="0" algn="ctr" defTabSz="914400">
              <a:lnSpc>
                <a:spcPct val="90000"/>
              </a:lnSpc>
              <a:spcBef>
                <a:spcPts val="1001"/>
              </a:spcBef>
              <a:buNone/>
              <a:tabLst>
                <a:tab pos="0" algn="l"/>
              </a:tabLst>
            </a:pPr>
            <a:r>
              <a:rPr lang="de-DE" sz="3600" b="0" strike="noStrike" spc="-1" dirty="0">
                <a:solidFill>
                  <a:schemeClr val="lt1"/>
                </a:solidFill>
                <a:latin typeface="Neue Plak Wide Black"/>
              </a:rPr>
              <a:t>Welche Schutzausrüstung ist in Ihrem Bereich vorgeschrieben? Und warum? </a:t>
            </a:r>
            <a:endParaRPr lang="de-DE" sz="3600" b="0" strike="noStrike" spc="-1" dirty="0">
              <a:solidFill>
                <a:schemeClr val="dk1"/>
              </a:solidFill>
              <a:latin typeface="Apto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p:cNvSpPr>
          <p:nvPr>
            <p:ph type="title"/>
          </p:nvPr>
        </p:nvSpPr>
        <p:spPr>
          <a:noFill/>
          <a:ln w="0">
            <a:noFill/>
          </a:ln>
        </p:spPr>
        <p:txBody>
          <a:bodyPr lIns="91440" tIns="45720" rIns="91440" bIns="45720" anchor="t">
            <a:noAutofit/>
          </a:bodyPr>
          <a:lstStyle/>
          <a:p>
            <a:r>
              <a:rPr lang="en-DE" dirty="0"/>
              <a:t>Exkurs: Asbest</a:t>
            </a:r>
            <a:endParaRPr lang="de-DE" dirty="0"/>
          </a:p>
        </p:txBody>
      </p:sp>
      <p:sp>
        <p:nvSpPr>
          <p:cNvPr id="285" name="PlaceHolder 2"/>
          <p:cNvSpPr>
            <a:spLocks noGrp="1"/>
          </p:cNvSpPr>
          <p:nvPr>
            <p:ph type="body" sz="quarter" idx="10"/>
          </p:nvPr>
        </p:nvSpPr>
        <p:spPr>
          <a:xfrm>
            <a:off x="614363" y="2111466"/>
            <a:ext cx="6220080" cy="3362902"/>
          </a:xfrm>
          <a:noFill/>
          <a:ln w="0">
            <a:noFill/>
          </a:ln>
        </p:spPr>
        <p:txBody>
          <a:bodyPr lIns="91440" tIns="45720" rIns="91440" bIns="45720" anchor="t">
            <a:noAutofit/>
          </a:bodyPr>
          <a:lstStyle/>
          <a:p>
            <a:r>
              <a:rPr lang="en-DE" dirty="0"/>
              <a:t>Wurde </a:t>
            </a:r>
            <a:r>
              <a:rPr lang="de-DE" dirty="0"/>
              <a:t>jahrzehntelang </a:t>
            </a:r>
            <a:r>
              <a:rPr lang="en-DE" dirty="0"/>
              <a:t>als effektive</a:t>
            </a:r>
            <a:r>
              <a:rPr lang="de-DE" dirty="0"/>
              <a:t>s</a:t>
            </a:r>
            <a:r>
              <a:rPr lang="en-DE" dirty="0"/>
              <a:t> </a:t>
            </a:r>
            <a:r>
              <a:rPr lang="de-DE" dirty="0"/>
              <a:t>Material zum </a:t>
            </a:r>
            <a:r>
              <a:rPr lang="en-DE" dirty="0"/>
              <a:t>Bran</a:t>
            </a:r>
            <a:r>
              <a:rPr lang="de-DE" dirty="0"/>
              <a:t>d</a:t>
            </a:r>
            <a:r>
              <a:rPr lang="en-DE" dirty="0"/>
              <a:t>schutz eingebaut</a:t>
            </a:r>
            <a:endParaRPr lang="de-DE" dirty="0"/>
          </a:p>
          <a:p>
            <a:r>
              <a:rPr lang="en-DE" dirty="0"/>
              <a:t>Bekannterweise sehr gesundheitschädlich und </a:t>
            </a:r>
            <a:r>
              <a:rPr lang="de-DE" dirty="0"/>
              <a:t>k</a:t>
            </a:r>
            <a:r>
              <a:rPr lang="en-DE" dirty="0"/>
              <a:t>rebserregend</a:t>
            </a:r>
            <a:endParaRPr lang="de-DE" dirty="0"/>
          </a:p>
          <a:p>
            <a:r>
              <a:rPr lang="en-DE" dirty="0"/>
              <a:t>Asbest</a:t>
            </a:r>
            <a:r>
              <a:rPr lang="de-DE" dirty="0"/>
              <a:t>s</a:t>
            </a:r>
            <a:r>
              <a:rPr lang="en-DE" dirty="0"/>
              <a:t>anierung ist sehr aufwendig und teuer</a:t>
            </a:r>
            <a:endParaRPr lang="de-DE" dirty="0"/>
          </a:p>
          <a:p>
            <a:r>
              <a:rPr lang="en-DE" dirty="0"/>
              <a:t>Aber was passiert mit dem Material nach einer Sanierung…?</a:t>
            </a:r>
            <a:endParaRPr lang="de-DE" dirty="0"/>
          </a:p>
        </p:txBody>
      </p:sp>
      <p:pic>
        <p:nvPicPr>
          <p:cNvPr id="286" name="Picture Placeholder 5"/>
          <p:cNvPicPr/>
          <p:nvPr/>
        </p:nvPicPr>
        <p:blipFill>
          <a:blip r:embed="rId3" cstate="email">
            <a:extLst>
              <a:ext uri="{28A0092B-C50C-407E-A947-70E740481C1C}">
                <a14:useLocalDpi xmlns:a14="http://schemas.microsoft.com/office/drawing/2010/main"/>
              </a:ext>
            </a:extLst>
          </a:blip>
          <a:srcRect/>
          <a:stretch>
            <a:fillRect/>
          </a:stretch>
        </p:blipFill>
        <p:spPr>
          <a:xfrm>
            <a:off x="7303774" y="933201"/>
            <a:ext cx="4888226" cy="3040188"/>
          </a:xfrm>
          <a:prstGeom prst="rect">
            <a:avLst/>
          </a:prstGeom>
          <a:ln w="0">
            <a:noFill/>
          </a:ln>
        </p:spPr>
      </p:pic>
      <p:pic>
        <p:nvPicPr>
          <p:cNvPr id="287" name="Picture Placeholder 5"/>
          <p:cNvPicPr/>
          <p:nvPr/>
        </p:nvPicPr>
        <p:blipFill>
          <a:blip r:embed="rId4" cstate="email">
            <a:extLst>
              <a:ext uri="{28A0092B-C50C-407E-A947-70E740481C1C}">
                <a14:useLocalDpi xmlns:a14="http://schemas.microsoft.com/office/drawing/2010/main"/>
              </a:ext>
            </a:extLst>
          </a:blip>
          <a:stretch/>
        </p:blipFill>
        <p:spPr>
          <a:xfrm>
            <a:off x="7303774" y="3853074"/>
            <a:ext cx="4887626" cy="3055314"/>
          </a:xfrm>
          <a:prstGeom prst="rect">
            <a:avLst/>
          </a:prstGeom>
          <a:ln w="0">
            <a:noFill/>
          </a:ln>
        </p:spPr>
      </p:pic>
      <p:sp>
        <p:nvSpPr>
          <p:cNvPr id="2" name="Textplatzhalter 2">
            <a:extLst>
              <a:ext uri="{FF2B5EF4-FFF2-40B4-BE49-F238E27FC236}">
                <a16:creationId xmlns:a16="http://schemas.microsoft.com/office/drawing/2014/main" id="{B3D17F46-4D3A-E516-F4B4-2EC587B6F598}"/>
              </a:ext>
            </a:extLst>
          </p:cNvPr>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Quelle:</a:t>
            </a:r>
            <a:r>
              <a:rPr lang="en-GB" sz="1200" spc="-1" dirty="0">
                <a:solidFill>
                  <a:schemeClr val="tx1">
                    <a:lumMod val="50000"/>
                    <a:lumOff val="50000"/>
                  </a:schemeClr>
                </a:solidFill>
                <a:latin typeface="FreightText Pro Book" panose="02000603060000020004" pitchFamily="50" charset="0"/>
              </a:rPr>
              <a:t> https://www.tagesschau.de/inland/gesellschaft/giftmuell-deponie-hessen-100.html</a:t>
            </a:r>
            <a:r>
              <a:rPr lang="de-DE" sz="1200" b="0" strike="noStrike" spc="-1" dirty="0">
                <a:solidFill>
                  <a:schemeClr val="tx1">
                    <a:lumMod val="50000"/>
                    <a:lumOff val="50000"/>
                  </a:schemeClr>
                </a:solidFill>
                <a:latin typeface="FreightText Pro Book" panose="02000603060000020004" pitchFamily="50" charset="0"/>
              </a:rPr>
              <a:t> </a:t>
            </a:r>
          </a:p>
        </p:txBody>
      </p:sp>
      <p:sp>
        <p:nvSpPr>
          <p:cNvPr id="3" name="Textplatzhalter 2">
            <a:extLst>
              <a:ext uri="{FF2B5EF4-FFF2-40B4-BE49-F238E27FC236}">
                <a16:creationId xmlns:a16="http://schemas.microsoft.com/office/drawing/2014/main" id="{ADC57360-0183-C523-2A21-1718BBF3DD63}"/>
              </a:ext>
            </a:extLst>
          </p:cNvPr>
          <p:cNvSpPr txBox="1">
            <a:spLocks/>
          </p:cNvSpPr>
          <p:nvPr/>
        </p:nvSpPr>
        <p:spPr>
          <a:xfrm>
            <a:off x="9737380" y="630289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Tagesschau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PlaceHolder 1"/>
          <p:cNvSpPr>
            <a:spLocks noGrp="1"/>
          </p:cNvSpPr>
          <p:nvPr>
            <p:ph type="title"/>
          </p:nvPr>
        </p:nvSpPr>
        <p:spPr>
          <a:xfrm>
            <a:off x="505249" y="1167116"/>
            <a:ext cx="6643063" cy="826861"/>
          </a:xfrm>
          <a:noFill/>
          <a:ln w="0">
            <a:noFill/>
          </a:ln>
        </p:spPr>
        <p:txBody>
          <a:bodyPr lIns="91440" tIns="45720" rIns="91440" bIns="45720" anchor="t">
            <a:noAutofit/>
          </a:bodyPr>
          <a:lstStyle/>
          <a:p>
            <a:r>
              <a:rPr lang="en-DE"/>
              <a:t>Styrodur (EPS / XPS)</a:t>
            </a:r>
            <a:endParaRPr lang="de-DE"/>
          </a:p>
        </p:txBody>
      </p:sp>
      <p:sp>
        <p:nvSpPr>
          <p:cNvPr id="290" name="PlaceHolder 2"/>
          <p:cNvSpPr>
            <a:spLocks noGrp="1"/>
          </p:cNvSpPr>
          <p:nvPr>
            <p:ph type="body" sz="quarter" idx="12"/>
          </p:nvPr>
        </p:nvSpPr>
        <p:spPr>
          <a:xfrm>
            <a:off x="505250" y="2208592"/>
            <a:ext cx="6643062" cy="4380489"/>
          </a:xfrm>
          <a:noFill/>
          <a:ln w="0">
            <a:noFill/>
          </a:ln>
        </p:spPr>
        <p:txBody>
          <a:bodyPr lIns="91440" tIns="45720" rIns="91440" bIns="45720" anchor="t">
            <a:noAutofit/>
          </a:bodyPr>
          <a:lstStyle/>
          <a:p>
            <a:r>
              <a:rPr lang="en-DE" dirty="0"/>
              <a:t>Bill</a:t>
            </a:r>
            <a:r>
              <a:rPr lang="de-DE" dirty="0"/>
              <a:t>i</a:t>
            </a:r>
            <a:r>
              <a:rPr lang="en-DE" dirty="0"/>
              <a:t>g</a:t>
            </a:r>
            <a:r>
              <a:rPr lang="de-DE" dirty="0"/>
              <a:t>es</a:t>
            </a:r>
            <a:r>
              <a:rPr lang="en-DE" dirty="0"/>
              <a:t> und effektives Dämmmaterial (und Modellbaumaterial für Architekur</a:t>
            </a:r>
            <a:r>
              <a:rPr lang="de-DE" dirty="0"/>
              <a:t>studierende</a:t>
            </a:r>
            <a:r>
              <a:rPr lang="en-DE" dirty="0"/>
              <a:t>)</a:t>
            </a:r>
            <a:endParaRPr lang="de-DE" dirty="0"/>
          </a:p>
          <a:p>
            <a:r>
              <a:rPr lang="en-DE" dirty="0"/>
              <a:t>ABER g</a:t>
            </a:r>
            <a:r>
              <a:rPr lang="de-DE" dirty="0"/>
              <a:t>i</a:t>
            </a:r>
            <a:r>
              <a:rPr lang="en-DE" dirty="0"/>
              <a:t>lt als Sondermüll</a:t>
            </a:r>
            <a:endParaRPr lang="de-DE" dirty="0"/>
          </a:p>
          <a:p>
            <a:r>
              <a:rPr lang="en-DE" dirty="0"/>
              <a:t>Ein Kubikmeter EPS kostet €30</a:t>
            </a:r>
            <a:endParaRPr lang="de-DE" dirty="0"/>
          </a:p>
          <a:p>
            <a:r>
              <a:rPr lang="en-GB" dirty="0"/>
              <a:t>A</a:t>
            </a:r>
            <a:r>
              <a:rPr lang="en-DE" dirty="0"/>
              <a:t>ber was kostet die Entsorgung?</a:t>
            </a:r>
            <a:r>
              <a:rPr lang="de-DE" dirty="0"/>
              <a:t> </a:t>
            </a:r>
            <a:r>
              <a:rPr lang="de-DE" dirty="0">
                <a:sym typeface="Wingdings" panose="05000000000000000000" pitchFamily="2" charset="2"/>
              </a:rPr>
              <a:t> ein Rechenbeispiel</a:t>
            </a:r>
            <a:endParaRPr lang="de-DE" dirty="0"/>
          </a:p>
          <a:p>
            <a:endParaRPr lang="de-DE" dirty="0"/>
          </a:p>
        </p:txBody>
      </p:sp>
      <p:pic>
        <p:nvPicPr>
          <p:cNvPr id="3" name="Bildplatzhalter 2">
            <a:extLst>
              <a:ext uri="{FF2B5EF4-FFF2-40B4-BE49-F238E27FC236}">
                <a16:creationId xmlns:a16="http://schemas.microsoft.com/office/drawing/2014/main" id="{7EABE39E-7B7D-963B-F6E6-2E7FA30AA4EF}"/>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7591425" y="952500"/>
            <a:ext cx="4600575" cy="5905500"/>
          </a:xfrm>
        </p:spPr>
      </p:pic>
      <p:sp>
        <p:nvSpPr>
          <p:cNvPr id="2" name="Textplatzhalter 2">
            <a:extLst>
              <a:ext uri="{FF2B5EF4-FFF2-40B4-BE49-F238E27FC236}">
                <a16:creationId xmlns:a16="http://schemas.microsoft.com/office/drawing/2014/main" id="{B2E6710B-C2D4-ADFE-45A0-C64FAC0CBA96}"/>
              </a:ext>
            </a:extLst>
          </p:cNvPr>
          <p:cNvSpPr txBox="1">
            <a:spLocks/>
          </p:cNvSpPr>
          <p:nvPr/>
        </p:nvSpPr>
        <p:spPr>
          <a:xfrm>
            <a:off x="9737380" y="630289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Matthew Crabbe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B2CBD-069D-CAEC-F39A-06C1C7DE4B5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589F7AD-DB9C-0537-A291-D3D9BC999212}"/>
              </a:ext>
            </a:extLst>
          </p:cNvPr>
          <p:cNvSpPr>
            <a:spLocks noGrp="1"/>
          </p:cNvSpPr>
          <p:nvPr>
            <p:ph type="title"/>
          </p:nvPr>
        </p:nvSpPr>
        <p:spPr>
          <a:xfrm>
            <a:off x="559805" y="1189083"/>
            <a:ext cx="11072387" cy="685800"/>
          </a:xfrm>
        </p:spPr>
        <p:txBody>
          <a:bodyPr/>
          <a:lstStyle/>
          <a:p>
            <a:r>
              <a:rPr lang="de-DE" dirty="0"/>
              <a:t>Rechenbeispiel: Entsorgung</a:t>
            </a:r>
          </a:p>
        </p:txBody>
      </p:sp>
      <p:sp>
        <p:nvSpPr>
          <p:cNvPr id="3" name="Textplatzhalter 2">
            <a:extLst>
              <a:ext uri="{FF2B5EF4-FFF2-40B4-BE49-F238E27FC236}">
                <a16:creationId xmlns:a16="http://schemas.microsoft.com/office/drawing/2014/main" id="{A92AF60B-85A0-187C-A1A8-0F7ED3C6C9B8}"/>
              </a:ext>
            </a:extLst>
          </p:cNvPr>
          <p:cNvSpPr>
            <a:spLocks noGrp="1"/>
          </p:cNvSpPr>
          <p:nvPr>
            <p:ph type="body" sz="quarter" idx="10"/>
          </p:nvPr>
        </p:nvSpPr>
        <p:spPr>
          <a:xfrm>
            <a:off x="614363" y="1991150"/>
            <a:ext cx="11017829" cy="4090926"/>
          </a:xfrm>
        </p:spPr>
        <p:txBody>
          <a:bodyPr>
            <a:normAutofit/>
          </a:bodyPr>
          <a:lstStyle/>
          <a:p>
            <a:pPr marL="0" indent="0">
              <a:buNone/>
            </a:pPr>
            <a:r>
              <a:rPr lang="de-DE" dirty="0">
                <a:latin typeface="Neue Plak Text" panose="020B0804030202020204" pitchFamily="34" charset="0"/>
              </a:rPr>
              <a:t>Bsp. Dämmung</a:t>
            </a:r>
            <a:endParaRPr lang="de-DE" dirty="0"/>
          </a:p>
          <a:p>
            <a:pPr marL="0" indent="0">
              <a:buNone/>
            </a:pPr>
            <a:r>
              <a:rPr lang="de-DE" u="sng" dirty="0"/>
              <a:t>Glaswolle</a:t>
            </a:r>
            <a:r>
              <a:rPr lang="de-DE" dirty="0"/>
              <a:t>:	</a:t>
            </a:r>
          </a:p>
          <a:p>
            <a:pPr marL="0" indent="0">
              <a:buNone/>
            </a:pPr>
            <a:r>
              <a:rPr lang="de-DE" dirty="0"/>
              <a:t>Einkauf: </a:t>
            </a:r>
            <a:r>
              <a:rPr lang="de-DE" dirty="0">
                <a:solidFill>
                  <a:srgbClr val="00B0F0"/>
                </a:solidFill>
              </a:rPr>
              <a:t>5,95 €/m² </a:t>
            </a:r>
          </a:p>
          <a:p>
            <a:pPr marL="0" indent="0">
              <a:buNone/>
            </a:pPr>
            <a:r>
              <a:rPr lang="de-DE" dirty="0"/>
              <a:t>	59,50 €/m³ + </a:t>
            </a:r>
            <a:r>
              <a:rPr lang="de-DE" dirty="0">
                <a:solidFill>
                  <a:srgbClr val="FF0000"/>
                </a:solidFill>
              </a:rPr>
              <a:t>Entsorgung: 86 €/m³ + 15 €/Big Pack </a:t>
            </a:r>
            <a:r>
              <a:rPr lang="de-DE" dirty="0"/>
              <a:t>= 160 €/m³</a:t>
            </a:r>
          </a:p>
          <a:p>
            <a:pPr marL="0" indent="0">
              <a:buNone/>
            </a:pPr>
            <a:endParaRPr lang="de-DE" dirty="0"/>
          </a:p>
          <a:p>
            <a:pPr marL="0" indent="0">
              <a:buNone/>
            </a:pPr>
            <a:r>
              <a:rPr lang="de-DE" u="sng" dirty="0"/>
              <a:t>Holzfaser</a:t>
            </a:r>
            <a:r>
              <a:rPr lang="de-DE" dirty="0"/>
              <a:t>:	</a:t>
            </a:r>
          </a:p>
          <a:p>
            <a:pPr marL="0" indent="0">
              <a:buNone/>
            </a:pPr>
            <a:r>
              <a:rPr lang="de-DE" dirty="0"/>
              <a:t>Einkauf: </a:t>
            </a:r>
            <a:r>
              <a:rPr lang="de-DE" dirty="0">
                <a:solidFill>
                  <a:srgbClr val="00B0F0"/>
                </a:solidFill>
              </a:rPr>
              <a:t>24,63 €/m² </a:t>
            </a:r>
          </a:p>
          <a:p>
            <a:pPr marL="0" indent="0">
              <a:buNone/>
            </a:pPr>
            <a:r>
              <a:rPr lang="de-DE" dirty="0"/>
              <a:t> 	89,52 €/m³ + </a:t>
            </a:r>
            <a:r>
              <a:rPr lang="de-DE" dirty="0">
                <a:solidFill>
                  <a:srgbClr val="FF0000"/>
                </a:solidFill>
              </a:rPr>
              <a:t>Entsorgung: 7,5 €/m³ </a:t>
            </a:r>
            <a:r>
              <a:rPr lang="de-DE" dirty="0"/>
              <a:t>= 97,02 €/m³</a:t>
            </a:r>
          </a:p>
          <a:p>
            <a:pPr marL="0" indent="0">
              <a:buNone/>
            </a:pPr>
            <a:endParaRPr lang="de-DE" dirty="0"/>
          </a:p>
        </p:txBody>
      </p:sp>
      <p:sp>
        <p:nvSpPr>
          <p:cNvPr id="4" name="Textplatzhalter 2">
            <a:extLst>
              <a:ext uri="{FF2B5EF4-FFF2-40B4-BE49-F238E27FC236}">
                <a16:creationId xmlns:a16="http://schemas.microsoft.com/office/drawing/2014/main" id="{E2778B2F-A50E-83D5-4273-74A32ACA7CA5}"/>
              </a:ext>
            </a:extLst>
          </p:cNvPr>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Nach Angabe BSR „Abfall ABC“,  https://</a:t>
            </a:r>
            <a:r>
              <a:rPr lang="de-DE" sz="1200" b="0" strike="noStrike" spc="-1" dirty="0" err="1">
                <a:solidFill>
                  <a:schemeClr val="tx1">
                    <a:lumMod val="50000"/>
                    <a:lumOff val="50000"/>
                  </a:schemeClr>
                </a:solidFill>
                <a:latin typeface="FreightText Pro Book" panose="02000603060000020004" pitchFamily="50" charset="0"/>
              </a:rPr>
              <a:t>www.bsr.de</a:t>
            </a:r>
            <a:r>
              <a:rPr lang="de-DE" sz="1200" b="0" strike="noStrike" spc="-1" dirty="0">
                <a:solidFill>
                  <a:schemeClr val="tx1">
                    <a:lumMod val="50000"/>
                    <a:lumOff val="50000"/>
                  </a:schemeClr>
                </a:solidFill>
                <a:latin typeface="FreightText Pro Book" panose="02000603060000020004" pitchFamily="50" charset="0"/>
              </a:rPr>
              <a:t>/abfall-abc-20563.php</a:t>
            </a:r>
          </a:p>
        </p:txBody>
      </p:sp>
    </p:spTree>
    <p:custDataLst>
      <p:tags r:id="rId1"/>
    </p:custDataLst>
    <p:extLst>
      <p:ext uri="{BB962C8B-B14F-4D97-AF65-F5344CB8AC3E}">
        <p14:creationId xmlns:p14="http://schemas.microsoft.com/office/powerpoint/2010/main" val="247052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PlaceHolder 1"/>
          <p:cNvSpPr>
            <a:spLocks noGrp="1"/>
          </p:cNvSpPr>
          <p:nvPr>
            <p:ph type="title"/>
          </p:nvPr>
        </p:nvSpPr>
        <p:spPr>
          <a:prstGeom prst="rect">
            <a:avLst/>
          </a:prstGeom>
          <a:noFill/>
          <a:ln w="0">
            <a:noFill/>
          </a:ln>
        </p:spPr>
        <p:txBody>
          <a:bodyPr lIns="91440" tIns="45720" rIns="91440" bIns="45720" anchor="t">
            <a:normAutofit fontScale="90000"/>
          </a:bodyPr>
          <a:lstStyle/>
          <a:p>
            <a:pPr indent="0" defTabSz="914400">
              <a:lnSpc>
                <a:spcPct val="90000"/>
              </a:lnSpc>
              <a:buNone/>
            </a:pPr>
            <a:r>
              <a:rPr lang="en-GB" sz="3200" b="0" strike="noStrike" spc="-1">
                <a:solidFill>
                  <a:srgbClr val="182952"/>
                </a:solidFill>
                <a:latin typeface="Neue Plak Wide Black"/>
              </a:rPr>
              <a:t>Baufertigstellungen neuer Gebäude, nach Material und Baukosten</a:t>
            </a:r>
            <a:endParaRPr lang="de-DE" sz="3200" b="0" strike="noStrike" spc="-1">
              <a:solidFill>
                <a:schemeClr val="dk1"/>
              </a:solidFill>
              <a:latin typeface="Aptos"/>
            </a:endParaRPr>
          </a:p>
        </p:txBody>
      </p:sp>
      <p:graphicFrame>
        <p:nvGraphicFramePr>
          <p:cNvPr id="144" name="Table 6"/>
          <p:cNvGraphicFramePr/>
          <p:nvPr>
            <p:extLst>
              <p:ext uri="{D42A27DB-BD31-4B8C-83A1-F6EECF244321}">
                <p14:modId xmlns:p14="http://schemas.microsoft.com/office/powerpoint/2010/main" val="1684394825"/>
              </p:ext>
            </p:extLst>
          </p:nvPr>
        </p:nvGraphicFramePr>
        <p:xfrm>
          <a:off x="614520" y="2079360"/>
          <a:ext cx="10514880" cy="4190760"/>
        </p:xfrm>
        <a:graphic>
          <a:graphicData uri="http://schemas.openxmlformats.org/drawingml/2006/table">
            <a:tbl>
              <a:tblPr/>
              <a:tblGrid>
                <a:gridCol w="2628720">
                  <a:extLst>
                    <a:ext uri="{9D8B030D-6E8A-4147-A177-3AD203B41FA5}">
                      <a16:colId xmlns:a16="http://schemas.microsoft.com/office/drawing/2014/main" val="20000"/>
                    </a:ext>
                  </a:extLst>
                </a:gridCol>
                <a:gridCol w="2628720">
                  <a:extLst>
                    <a:ext uri="{9D8B030D-6E8A-4147-A177-3AD203B41FA5}">
                      <a16:colId xmlns:a16="http://schemas.microsoft.com/office/drawing/2014/main" val="20001"/>
                    </a:ext>
                  </a:extLst>
                </a:gridCol>
                <a:gridCol w="2628720">
                  <a:extLst>
                    <a:ext uri="{9D8B030D-6E8A-4147-A177-3AD203B41FA5}">
                      <a16:colId xmlns:a16="http://schemas.microsoft.com/office/drawing/2014/main" val="20002"/>
                    </a:ext>
                  </a:extLst>
                </a:gridCol>
                <a:gridCol w="2628720">
                  <a:extLst>
                    <a:ext uri="{9D8B030D-6E8A-4147-A177-3AD203B41FA5}">
                      <a16:colId xmlns:a16="http://schemas.microsoft.com/office/drawing/2014/main" val="20003"/>
                    </a:ext>
                  </a:extLst>
                </a:gridCol>
              </a:tblGrid>
              <a:tr h="507240">
                <a:tc>
                  <a:txBody>
                    <a:bodyPr/>
                    <a:lstStyle/>
                    <a:p>
                      <a:pPr defTabSz="914400">
                        <a:lnSpc>
                          <a:spcPct val="100000"/>
                        </a:lnSpc>
                      </a:pPr>
                      <a:r>
                        <a:rPr lang="en-DE" sz="1800" b="1" strike="noStrike" spc="-1" dirty="0">
                          <a:solidFill>
                            <a:schemeClr val="lt1"/>
                          </a:solidFill>
                          <a:latin typeface="Aptos"/>
                        </a:rPr>
                        <a:t>Überwiegend vewendete</a:t>
                      </a:r>
                      <a:r>
                        <a:rPr lang="de-DE" sz="1800" b="1" strike="noStrike" spc="-1" dirty="0">
                          <a:solidFill>
                            <a:schemeClr val="lt1"/>
                          </a:solidFill>
                          <a:latin typeface="Aptos"/>
                        </a:rPr>
                        <a:t>r</a:t>
                      </a:r>
                      <a:r>
                        <a:rPr lang="en-DE" sz="1800" b="1" strike="noStrike" spc="-1" dirty="0">
                          <a:solidFill>
                            <a:schemeClr val="lt1"/>
                          </a:solidFill>
                          <a:latin typeface="Aptos"/>
                        </a:rPr>
                        <a:t> Baustoff</a:t>
                      </a:r>
                      <a:endParaRPr lang="de-DE" sz="1800" b="0" strike="noStrike" spc="-1" dirty="0">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en-DE" sz="1800" b="1" strike="noStrike" spc="-1">
                          <a:solidFill>
                            <a:schemeClr val="lt1"/>
                          </a:solidFill>
                          <a:latin typeface="Aptos"/>
                        </a:rPr>
                        <a:t>Wohnungsbau (mit 1 Wohnung)</a:t>
                      </a:r>
                      <a:endParaRPr lang="de-DE" sz="1800" b="0" strike="noStrike" spc="-1">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tabLst>
                          <a:tab pos="0" algn="l"/>
                        </a:tabLst>
                      </a:pPr>
                      <a:r>
                        <a:rPr lang="en-DE" sz="1800" b="1" strike="noStrike" spc="-1">
                          <a:solidFill>
                            <a:schemeClr val="lt1"/>
                          </a:solidFill>
                          <a:latin typeface="Aptos"/>
                        </a:rPr>
                        <a:t>Wohnungsbau (mit 3+ Wohnung)</a:t>
                      </a:r>
                      <a:endParaRPr lang="de-DE" sz="1800" b="0" strike="noStrike" spc="-1">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en-DE" sz="1800" b="1" strike="noStrike" spc="-1">
                          <a:solidFill>
                            <a:schemeClr val="lt1"/>
                          </a:solidFill>
                          <a:latin typeface="Aptos"/>
                        </a:rPr>
                        <a:t>Nicht Wohnungsbau (alle)</a:t>
                      </a:r>
                      <a:endParaRPr lang="de-DE" sz="1800" b="0" strike="noStrike" spc="-1">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r h="507240">
                <a:tc>
                  <a:txBody>
                    <a:bodyPr/>
                    <a:lstStyle/>
                    <a:p>
                      <a:pPr defTabSz="914400">
                        <a:lnSpc>
                          <a:spcPct val="100000"/>
                        </a:lnSpc>
                      </a:pPr>
                      <a:r>
                        <a:rPr lang="en-DE" sz="1800" b="0" strike="noStrike" spc="-1">
                          <a:solidFill>
                            <a:schemeClr val="dk1"/>
                          </a:solidFill>
                          <a:latin typeface="Aptos"/>
                        </a:rPr>
                        <a:t>Stahl</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r h="507240">
                <a:tc>
                  <a:txBody>
                    <a:bodyPr/>
                    <a:lstStyle/>
                    <a:p>
                      <a:pPr defTabSz="914400">
                        <a:lnSpc>
                          <a:spcPct val="100000"/>
                        </a:lnSpc>
                      </a:pPr>
                      <a:r>
                        <a:rPr lang="en-DE" sz="1800" b="0" strike="noStrike" spc="-1" dirty="0">
                          <a:solidFill>
                            <a:schemeClr val="dk1"/>
                          </a:solidFill>
                          <a:latin typeface="Aptos"/>
                        </a:rPr>
                        <a:t>Stahlbeton</a:t>
                      </a:r>
                      <a:endParaRPr lang="de-DE" sz="1800" b="0" strike="noStrike" spc="-1" dirty="0">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2"/>
                  </a:ext>
                </a:extLst>
              </a:tr>
              <a:tr h="507240">
                <a:tc>
                  <a:txBody>
                    <a:bodyPr/>
                    <a:lstStyle/>
                    <a:p>
                      <a:pPr defTabSz="914400">
                        <a:lnSpc>
                          <a:spcPct val="100000"/>
                        </a:lnSpc>
                      </a:pPr>
                      <a:r>
                        <a:rPr lang="en-DE" sz="1800" b="0" strike="noStrike" spc="-1">
                          <a:solidFill>
                            <a:schemeClr val="dk1"/>
                          </a:solidFill>
                          <a:latin typeface="Aptos"/>
                        </a:rPr>
                        <a:t>Ziegel</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3"/>
                  </a:ext>
                </a:extLst>
              </a:tr>
              <a:tr h="507240">
                <a:tc>
                  <a:txBody>
                    <a:bodyPr/>
                    <a:lstStyle/>
                    <a:p>
                      <a:pPr defTabSz="914400">
                        <a:lnSpc>
                          <a:spcPct val="100000"/>
                        </a:lnSpc>
                      </a:pPr>
                      <a:r>
                        <a:rPr lang="en-DE" sz="1800" b="0" strike="noStrike" spc="-1">
                          <a:solidFill>
                            <a:schemeClr val="dk1"/>
                          </a:solidFill>
                          <a:latin typeface="Aptos"/>
                        </a:rPr>
                        <a:t>Kalksandstein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4"/>
                  </a:ext>
                </a:extLst>
              </a:tr>
              <a:tr h="507240">
                <a:tc>
                  <a:txBody>
                    <a:bodyPr/>
                    <a:lstStyle/>
                    <a:p>
                      <a:pPr defTabSz="914400">
                        <a:lnSpc>
                          <a:spcPct val="100000"/>
                        </a:lnSpc>
                      </a:pPr>
                      <a:r>
                        <a:rPr lang="en-DE" sz="1800" b="0" strike="noStrike" spc="-1">
                          <a:solidFill>
                            <a:schemeClr val="dk1"/>
                          </a:solidFill>
                          <a:latin typeface="Aptos"/>
                        </a:rPr>
                        <a:t>Porenbeton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5"/>
                  </a:ext>
                </a:extLst>
              </a:tr>
              <a:tr h="507240">
                <a:tc>
                  <a:txBody>
                    <a:bodyPr/>
                    <a:lstStyle/>
                    <a:p>
                      <a:pPr defTabSz="914400">
                        <a:lnSpc>
                          <a:spcPct val="100000"/>
                        </a:lnSpc>
                      </a:pPr>
                      <a:r>
                        <a:rPr lang="en-DE" sz="1800" b="0" strike="noStrike" spc="-1">
                          <a:solidFill>
                            <a:schemeClr val="dk1"/>
                          </a:solidFill>
                          <a:latin typeface="Aptos"/>
                        </a:rPr>
                        <a:t>Leichtbeton/Bims</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6"/>
                  </a:ext>
                </a:extLst>
              </a:tr>
              <a:tr h="507240">
                <a:tc>
                  <a:txBody>
                    <a:bodyPr/>
                    <a:lstStyle/>
                    <a:p>
                      <a:pPr defTabSz="914400">
                        <a:lnSpc>
                          <a:spcPct val="100000"/>
                        </a:lnSpc>
                      </a:pPr>
                      <a:r>
                        <a:rPr lang="en-DE" sz="1800" b="0" strike="noStrike" spc="-1">
                          <a:solidFill>
                            <a:schemeClr val="dk1"/>
                          </a:solidFill>
                          <a:latin typeface="Aptos"/>
                        </a:rPr>
                        <a:t>Holz</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endParaRPr lang="en-DE" sz="1800" b="0" strike="noStrike" spc="-1" dirty="0">
                        <a:solidFill>
                          <a:schemeClr val="dk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7"/>
                  </a:ext>
                </a:extLst>
              </a:tr>
            </a:tbl>
          </a:graphicData>
        </a:graphic>
      </p:graphicFrame>
      <p:sp>
        <p:nvSpPr>
          <p:cNvPr id="145" name="Textplatzhalter 2"/>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Statistisches Bundesamt, Baufertigstellungen neuer Gebäude: Deutschland, Jahre, Gebäudeart, überwiegend verwendeter Baustoff (2023)</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PlaceHolder 1"/>
          <p:cNvSpPr>
            <a:spLocks noGrp="1"/>
          </p:cNvSpPr>
          <p:nvPr>
            <p:ph type="title"/>
          </p:nvPr>
        </p:nvSpPr>
        <p:spPr>
          <a:xfrm>
            <a:off x="559805" y="1189083"/>
            <a:ext cx="11072387" cy="685800"/>
          </a:xfrm>
          <a:noFill/>
          <a:ln w="0">
            <a:noFill/>
          </a:ln>
        </p:spPr>
        <p:txBody>
          <a:bodyPr lIns="91440" tIns="45720" rIns="91440" bIns="45720" anchor="t">
            <a:noAutofit/>
          </a:bodyPr>
          <a:lstStyle/>
          <a:p>
            <a:r>
              <a:rPr lang="en-DE"/>
              <a:t>Raumklima &amp; Gesundheit</a:t>
            </a:r>
            <a:endParaRPr lang="de-DE"/>
          </a:p>
        </p:txBody>
      </p:sp>
      <p:sp>
        <p:nvSpPr>
          <p:cNvPr id="294" name="PlaceHolder 2"/>
          <p:cNvSpPr>
            <a:spLocks noGrp="1"/>
          </p:cNvSpPr>
          <p:nvPr>
            <p:ph type="body" sz="quarter" idx="10"/>
          </p:nvPr>
        </p:nvSpPr>
        <p:spPr>
          <a:xfrm>
            <a:off x="614364" y="2111375"/>
            <a:ext cx="4835942" cy="4090988"/>
          </a:xfrm>
          <a:noFill/>
          <a:ln w="0">
            <a:noFill/>
          </a:ln>
        </p:spPr>
        <p:txBody>
          <a:bodyPr lIns="91440" tIns="45720" rIns="91440" bIns="45720" anchor="t">
            <a:noAutofit/>
          </a:bodyPr>
          <a:lstStyle/>
          <a:p>
            <a:r>
              <a:rPr lang="de-DE" dirty="0"/>
              <a:t>Temperatur und insb. Raumfeuchte wirken sich auf unsere Gesundheit aus</a:t>
            </a:r>
          </a:p>
          <a:p>
            <a:r>
              <a:rPr lang="de-DE" dirty="0"/>
              <a:t>Luftdichte Gebäude mit Klimaanlagen erzeugen ein ungesundes Raumklima</a:t>
            </a:r>
          </a:p>
          <a:p>
            <a:r>
              <a:rPr lang="de-DE" dirty="0"/>
              <a:t>Naturbaustoffe/diffusions-offene Aufbauten können zu einem gesunden Raumklima beitragen</a:t>
            </a:r>
          </a:p>
        </p:txBody>
      </p:sp>
      <p:pic>
        <p:nvPicPr>
          <p:cNvPr id="295" name="Picture Placeholder 5"/>
          <p:cNvPicPr/>
          <p:nvPr/>
        </p:nvPicPr>
        <p:blipFill>
          <a:blip r:embed="rId3" cstate="email">
            <a:extLst>
              <a:ext uri="{28A0092B-C50C-407E-A947-70E740481C1C}">
                <a14:useLocalDpi xmlns:a14="http://schemas.microsoft.com/office/drawing/2010/main"/>
              </a:ext>
            </a:extLst>
          </a:blip>
          <a:srcRect/>
          <a:stretch/>
        </p:blipFill>
        <p:spPr>
          <a:xfrm>
            <a:off x="5775158" y="2045520"/>
            <a:ext cx="6343560" cy="3626640"/>
          </a:xfrm>
          <a:prstGeom prst="rect">
            <a:avLst/>
          </a:prstGeom>
          <a:ln w="0">
            <a:noFill/>
          </a:ln>
        </p:spPr>
      </p:pic>
      <p:sp>
        <p:nvSpPr>
          <p:cNvPr id="297" name="TextBox 3"/>
          <p:cNvSpPr/>
          <p:nvPr/>
        </p:nvSpPr>
        <p:spPr>
          <a:xfrm>
            <a:off x="1794960" y="1676520"/>
            <a:ext cx="184320" cy="369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endParaRPr lang="de-DE" sz="1800" b="0" strike="noStrike" spc="-1">
              <a:solidFill>
                <a:schemeClr val="dk1"/>
              </a:solidFill>
              <a:latin typeface="Aptos"/>
            </a:endParaRPr>
          </a:p>
        </p:txBody>
      </p:sp>
      <p:sp>
        <p:nvSpPr>
          <p:cNvPr id="3" name="Textplatzhalter 2">
            <a:extLst>
              <a:ext uri="{FF2B5EF4-FFF2-40B4-BE49-F238E27FC236}">
                <a16:creationId xmlns:a16="http://schemas.microsoft.com/office/drawing/2014/main" id="{96B53745-3318-0A3A-6CC9-0A28DF3A2AC5}"/>
              </a:ext>
            </a:extLst>
          </p:cNvPr>
          <p:cNvSpPr txBox="1">
            <a:spLocks/>
          </p:cNvSpPr>
          <p:nvPr/>
        </p:nvSpPr>
        <p:spPr>
          <a:xfrm>
            <a:off x="6412832" y="6302898"/>
            <a:ext cx="5116678"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a:t>
            </a:r>
            <a:r>
              <a:rPr lang="de-DE" sz="1200" spc="-1" dirty="0">
                <a:solidFill>
                  <a:schemeClr val="tx1">
                    <a:lumMod val="50000"/>
                    <a:lumOff val="50000"/>
                  </a:schemeClr>
                </a:solidFill>
                <a:latin typeface="FreightText Pro Book" panose="02000603060000020004" pitchFamily="50" charset="0"/>
              </a:rPr>
              <a:t> Fachverband Gebäudeklima e.V. nach Schofield/Sterling (1985)</a:t>
            </a:r>
            <a:r>
              <a:rPr lang="de-DE" sz="1200" dirty="0">
                <a:solidFill>
                  <a:schemeClr val="tx1">
                    <a:lumMod val="50000"/>
                    <a:lumOff val="50000"/>
                  </a:schemeClr>
                </a:solidFill>
                <a:latin typeface="FreightText Pro Book" panose="02000603060000020004" pitchFamily="50" charset="0"/>
              </a:rPr>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PlaceHolder 1"/>
          <p:cNvSpPr>
            <a:spLocks noGrp="1"/>
          </p:cNvSpPr>
          <p:nvPr>
            <p:ph type="body" sz="quarter" idx="11"/>
          </p:nvPr>
        </p:nvSpPr>
        <p:spPr>
          <a:prstGeom prst="rect">
            <a:avLst/>
          </a:prstGeom>
          <a:noFill/>
          <a:ln w="0">
            <a:noFill/>
          </a:ln>
        </p:spPr>
        <p:txBody>
          <a:bodyPr lIns="91440" tIns="45720" rIns="91440" bIns="45720" anchor="ctr">
            <a:noAutofit/>
          </a:bodyPr>
          <a:lstStyle/>
          <a:p>
            <a:pPr indent="0" algn="ctr" defTabSz="914400">
              <a:lnSpc>
                <a:spcPct val="90000"/>
              </a:lnSpc>
              <a:spcBef>
                <a:spcPts val="1001"/>
              </a:spcBef>
              <a:buNone/>
              <a:tabLst>
                <a:tab pos="0" algn="l"/>
              </a:tabLst>
            </a:pPr>
            <a:r>
              <a:rPr lang="de-DE" sz="3600" b="0" strike="noStrike" spc="-1">
                <a:solidFill>
                  <a:schemeClr val="lt1"/>
                </a:solidFill>
                <a:latin typeface="Neue Plak Wide Black"/>
              </a:rPr>
              <a:t>Der Sondermüll von morgen</a:t>
            </a:r>
            <a:endParaRPr lang="de-DE" sz="3600" b="0" strike="noStrike" spc="-1">
              <a:solidFill>
                <a:schemeClr val="dk1"/>
              </a:solidFill>
              <a:latin typeface="Apto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p:cNvSpPr>
          <p:nvPr>
            <p:ph type="title"/>
          </p:nvPr>
        </p:nvSpPr>
        <p:spPr>
          <a:xfrm>
            <a:off x="505249" y="1167116"/>
            <a:ext cx="6643063" cy="826861"/>
          </a:xfrm>
          <a:noFill/>
          <a:ln w="0">
            <a:noFill/>
          </a:ln>
        </p:spPr>
        <p:txBody>
          <a:bodyPr lIns="91440" tIns="45720" rIns="91440" bIns="45720" anchor="t">
            <a:noAutofit/>
          </a:bodyPr>
          <a:lstStyle/>
          <a:p>
            <a:r>
              <a:rPr lang="en-DE"/>
              <a:t>Zertifizierung von Materialien</a:t>
            </a:r>
            <a:endParaRPr lang="de-DE"/>
          </a:p>
        </p:txBody>
      </p:sp>
      <p:sp>
        <p:nvSpPr>
          <p:cNvPr id="300" name="PlaceHolder 2"/>
          <p:cNvSpPr>
            <a:spLocks noGrp="1"/>
          </p:cNvSpPr>
          <p:nvPr>
            <p:ph type="body" sz="quarter" idx="12"/>
          </p:nvPr>
        </p:nvSpPr>
        <p:spPr>
          <a:xfrm>
            <a:off x="504825" y="2371740"/>
            <a:ext cx="6643688" cy="4381500"/>
          </a:xfrm>
          <a:noFill/>
          <a:ln w="0">
            <a:noFill/>
          </a:ln>
        </p:spPr>
        <p:txBody>
          <a:bodyPr lIns="91440" tIns="45720" rIns="91440" bIns="45720" anchor="t">
            <a:noAutofit/>
          </a:bodyPr>
          <a:lstStyle/>
          <a:p>
            <a:r>
              <a:rPr lang="de-DE" dirty="0"/>
              <a:t>Nature Plus</a:t>
            </a:r>
            <a:br>
              <a:rPr lang="de-DE" dirty="0"/>
            </a:br>
            <a:r>
              <a:rPr lang="de-DE" dirty="0"/>
              <a:t>Europaweit, streng</a:t>
            </a:r>
          </a:p>
          <a:p>
            <a:endParaRPr lang="de-DE" dirty="0"/>
          </a:p>
          <a:p>
            <a:r>
              <a:rPr lang="de-DE" dirty="0"/>
              <a:t>Blauer Engel</a:t>
            </a:r>
            <a:br>
              <a:rPr lang="de-DE" dirty="0"/>
            </a:br>
            <a:r>
              <a:rPr lang="de-DE" dirty="0"/>
              <a:t>Umweltbundesamt, Bundesministerium für</a:t>
            </a:r>
            <a:br>
              <a:rPr lang="de-DE" dirty="0"/>
            </a:br>
            <a:r>
              <a:rPr lang="de-DE" dirty="0"/>
              <a:t>Umwelt, Natur und Verbraucherschutz</a:t>
            </a:r>
          </a:p>
          <a:p>
            <a:endParaRPr lang="de-DE" dirty="0"/>
          </a:p>
        </p:txBody>
      </p:sp>
      <p:pic>
        <p:nvPicPr>
          <p:cNvPr id="3" name="Picture Placeholder 5">
            <a:extLst>
              <a:ext uri="{FF2B5EF4-FFF2-40B4-BE49-F238E27FC236}">
                <a16:creationId xmlns:a16="http://schemas.microsoft.com/office/drawing/2014/main" id="{889702D6-5583-1401-0548-5A3032A8AF41}"/>
              </a:ext>
            </a:extLst>
          </p:cNvPr>
          <p:cNvPicPr>
            <a:picLocks noGrp="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7591425" y="952500"/>
            <a:ext cx="4600575" cy="5905500"/>
          </a:xfrm>
          <a:ln w="0">
            <a:noFill/>
          </a:ln>
        </p:spPr>
      </p:pic>
      <p:pic>
        <p:nvPicPr>
          <p:cNvPr id="303" name="Picture 4"/>
          <p:cNvPicPr/>
          <p:nvPr/>
        </p:nvPicPr>
        <p:blipFill>
          <a:blip r:embed="rId4" cstate="email">
            <a:extLst>
              <a:ext uri="{28A0092B-C50C-407E-A947-70E740481C1C}">
                <a14:useLocalDpi xmlns:a14="http://schemas.microsoft.com/office/drawing/2010/main"/>
              </a:ext>
            </a:extLst>
          </a:blip>
          <a:stretch/>
        </p:blipFill>
        <p:spPr>
          <a:xfrm>
            <a:off x="3534757" y="2371740"/>
            <a:ext cx="583824" cy="742920"/>
          </a:xfrm>
          <a:prstGeom prst="rect">
            <a:avLst/>
          </a:prstGeom>
          <a:ln w="0">
            <a:noFill/>
          </a:ln>
        </p:spPr>
      </p:pic>
      <p:pic>
        <p:nvPicPr>
          <p:cNvPr id="304" name="Graphic 8"/>
          <p:cNvPicPr/>
          <p:nvPr/>
        </p:nvPicPr>
        <p:blipFill>
          <a:blip>
            <a:extLst>
              <a:ext uri="{96DAC541-7B7A-43D3-8B79-37D633B846F1}">
                <asvg:svgBlip xmlns:asvg="http://schemas.microsoft.com/office/drawing/2016/SVG/main" r:embed="rId5"/>
              </a:ext>
            </a:extLst>
          </a:blip>
          <a:stretch/>
        </p:blipFill>
        <p:spPr>
          <a:xfrm>
            <a:off x="828985" y="4750447"/>
            <a:ext cx="2082600" cy="634680"/>
          </a:xfrm>
          <a:prstGeom prst="rect">
            <a:avLst/>
          </a:prstGeom>
          <a:ln w="0">
            <a:noFill/>
          </a:ln>
        </p:spPr>
      </p:pic>
      <p:sp>
        <p:nvSpPr>
          <p:cNvPr id="2" name="Textplatzhalter 2">
            <a:extLst>
              <a:ext uri="{FF2B5EF4-FFF2-40B4-BE49-F238E27FC236}">
                <a16:creationId xmlns:a16="http://schemas.microsoft.com/office/drawing/2014/main" id="{7AC5BA14-EEB8-90C3-BE42-A04174AD50E8}"/>
              </a:ext>
            </a:extLst>
          </p:cNvPr>
          <p:cNvSpPr txBox="1">
            <a:spLocks/>
          </p:cNvSpPr>
          <p:nvPr/>
        </p:nvSpPr>
        <p:spPr>
          <a:xfrm>
            <a:off x="9737380" y="630289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Natural Building Lab</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PlaceHolder 1"/>
          <p:cNvSpPr>
            <a:spLocks noGrp="1"/>
          </p:cNvSpPr>
          <p:nvPr>
            <p:ph type="body" sz="quarter" idx="11"/>
          </p:nvPr>
        </p:nvSpPr>
        <p:spPr>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de-DE" sz="3600" b="1" strike="noStrike" spc="-1" dirty="0">
                <a:solidFill>
                  <a:schemeClr val="lt1"/>
                </a:solidFill>
                <a:latin typeface="Neue Plak Wide Black"/>
              </a:rPr>
              <a:t>Zusammenfassung</a:t>
            </a:r>
            <a:endParaRPr lang="de-DE" sz="3600" b="0" strike="noStrike" spc="-1" dirty="0">
              <a:solidFill>
                <a:schemeClr val="dk1"/>
              </a:solidFill>
              <a:latin typeface="Aptos"/>
            </a:endParaRPr>
          </a:p>
          <a:p>
            <a:pPr marL="571500" indent="-571500" defTabSz="914400">
              <a:lnSpc>
                <a:spcPct val="90000"/>
              </a:lnSpc>
              <a:spcBef>
                <a:spcPts val="1001"/>
              </a:spcBef>
              <a:buFont typeface="Arial" panose="020B0604020202020204" pitchFamily="34" charset="0"/>
              <a:buChar char="•"/>
              <a:tabLst>
                <a:tab pos="0" algn="l"/>
              </a:tabLst>
            </a:pPr>
            <a:r>
              <a:rPr lang="de-DE" sz="3000" b="0" strike="noStrike" spc="-1" dirty="0">
                <a:solidFill>
                  <a:schemeClr val="lt1"/>
                </a:solidFill>
                <a:latin typeface="Neue Plak Text" panose="020B0804030202020204" pitchFamily="34" charset="0"/>
              </a:rPr>
              <a:t>Viele Baustoffe sind für Mensch &amp; Umwelt schädlich</a:t>
            </a:r>
          </a:p>
          <a:p>
            <a:pPr marL="571500" indent="-571500" defTabSz="914400">
              <a:lnSpc>
                <a:spcPct val="90000"/>
              </a:lnSpc>
              <a:spcBef>
                <a:spcPts val="1001"/>
              </a:spcBef>
              <a:buFont typeface="Arial" panose="020B0604020202020204" pitchFamily="34" charset="0"/>
              <a:buChar char="•"/>
              <a:tabLst>
                <a:tab pos="0" algn="l"/>
              </a:tabLst>
            </a:pPr>
            <a:r>
              <a:rPr lang="de-DE" sz="3000" b="0" strike="noStrike" spc="-1" dirty="0">
                <a:solidFill>
                  <a:schemeClr val="lt1"/>
                </a:solidFill>
                <a:latin typeface="Neue Plak Text" panose="020B0804030202020204" pitchFamily="34" charset="0"/>
              </a:rPr>
              <a:t>Dennoch verbauen wir sie in unseren Häusern, weil sie effektiv und billig sind</a:t>
            </a:r>
          </a:p>
          <a:p>
            <a:pPr marL="571500" indent="-571500" defTabSz="914400">
              <a:lnSpc>
                <a:spcPct val="90000"/>
              </a:lnSpc>
              <a:spcBef>
                <a:spcPts val="1001"/>
              </a:spcBef>
              <a:buFont typeface="Arial" panose="020B0604020202020204" pitchFamily="34" charset="0"/>
              <a:buChar char="•"/>
              <a:tabLst>
                <a:tab pos="0" algn="l"/>
              </a:tabLst>
            </a:pPr>
            <a:r>
              <a:rPr lang="de-DE" sz="3000" b="0" strike="noStrike" spc="-1" dirty="0">
                <a:solidFill>
                  <a:schemeClr val="lt1"/>
                </a:solidFill>
                <a:latin typeface="Neue Plak Text" panose="020B0804030202020204" pitchFamily="34" charset="0"/>
              </a:rPr>
              <a:t>Wenn man ein Haus kauft, denkt </a:t>
            </a:r>
            <a:r>
              <a:rPr lang="de-DE" sz="3000" b="0" strike="noStrike" spc="-1">
                <a:solidFill>
                  <a:schemeClr val="lt1"/>
                </a:solidFill>
                <a:latin typeface="Neue Plak Text" panose="020B0804030202020204" pitchFamily="34" charset="0"/>
              </a:rPr>
              <a:t>keiner an künftige </a:t>
            </a:r>
            <a:r>
              <a:rPr lang="de-DE" sz="3000" b="0" strike="noStrike" spc="-1" dirty="0">
                <a:solidFill>
                  <a:schemeClr val="lt1"/>
                </a:solidFill>
                <a:latin typeface="Neue Plak Text" panose="020B0804030202020204" pitchFamily="34" charset="0"/>
              </a:rPr>
              <a:t>Entsorgungskosten</a:t>
            </a:r>
          </a:p>
          <a:p>
            <a:pPr marL="571500" indent="-571500" defTabSz="914400">
              <a:lnSpc>
                <a:spcPct val="90000"/>
              </a:lnSpc>
              <a:spcBef>
                <a:spcPts val="1001"/>
              </a:spcBef>
              <a:buFont typeface="Arial" panose="020B0604020202020204" pitchFamily="34" charset="0"/>
              <a:buChar char="•"/>
              <a:tabLst>
                <a:tab pos="0" algn="l"/>
              </a:tabLst>
            </a:pPr>
            <a:r>
              <a:rPr lang="de-DE" sz="3000" b="0" strike="noStrike" spc="-1" dirty="0">
                <a:solidFill>
                  <a:schemeClr val="lt1"/>
                </a:solidFill>
                <a:latin typeface="Neue Plak Text" panose="020B0804030202020204" pitchFamily="34" charset="0"/>
              </a:rPr>
              <a:t>Diese Kosten werden aufgeschoben, weil sie das Bauen unmöglich teuer machen würden</a:t>
            </a:r>
            <a:endParaRPr lang="de-DE" sz="3000" b="0" strike="noStrike" spc="-1" dirty="0">
              <a:solidFill>
                <a:schemeClr val="dk1"/>
              </a:solidFill>
              <a:latin typeface="Neue Plak Text" panose="020B0804030202020204" pitchFamily="34" charset="0"/>
            </a:endParaRPr>
          </a:p>
          <a:p>
            <a:pPr indent="0" defTabSz="914400">
              <a:lnSpc>
                <a:spcPct val="90000"/>
              </a:lnSpc>
              <a:spcBef>
                <a:spcPts val="1001"/>
              </a:spcBef>
              <a:buNone/>
              <a:tabLst>
                <a:tab pos="0" algn="l"/>
              </a:tabLst>
            </a:pPr>
            <a:endParaRPr lang="de-DE" sz="3600" b="0" strike="noStrike" spc="-1" dirty="0">
              <a:solidFill>
                <a:schemeClr val="dk1"/>
              </a:solidFill>
              <a:latin typeface="Apto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platzhalter 24">
            <a:extLst>
              <a:ext uri="{FF2B5EF4-FFF2-40B4-BE49-F238E27FC236}">
                <a16:creationId xmlns:a16="http://schemas.microsoft.com/office/drawing/2014/main" id="{46D53A48-E044-F68D-4F90-158FEBDFD5AF}"/>
              </a:ext>
            </a:extLst>
          </p:cNvPr>
          <p:cNvSpPr>
            <a:spLocks noGrp="1"/>
          </p:cNvSpPr>
          <p:nvPr>
            <p:ph type="body" sz="quarter" idx="14"/>
          </p:nvPr>
        </p:nvSpPr>
        <p:spPr>
          <a:xfrm>
            <a:off x="498475" y="4005263"/>
            <a:ext cx="4765675" cy="427037"/>
          </a:xfrm>
        </p:spPr>
        <p:txBody>
          <a:bodyPr/>
          <a:lstStyle/>
          <a:p>
            <a:r>
              <a:rPr lang="de-DE" dirty="0" err="1"/>
              <a:t>info@nbl-berlin.de</a:t>
            </a:r>
            <a:endParaRPr lang="de-DE" dirty="0"/>
          </a:p>
        </p:txBody>
      </p:sp>
      <p:sp>
        <p:nvSpPr>
          <p:cNvPr id="18" name="Textplatzhalter 17">
            <a:extLst>
              <a:ext uri="{FF2B5EF4-FFF2-40B4-BE49-F238E27FC236}">
                <a16:creationId xmlns:a16="http://schemas.microsoft.com/office/drawing/2014/main" id="{C0705D16-A0DB-5F76-A9EE-4DA97EEEF1F8}"/>
              </a:ext>
            </a:extLst>
          </p:cNvPr>
          <p:cNvSpPr>
            <a:spLocks noGrp="1"/>
          </p:cNvSpPr>
          <p:nvPr>
            <p:ph type="body" sz="quarter" idx="15"/>
          </p:nvPr>
        </p:nvSpPr>
        <p:spPr>
          <a:xfrm>
            <a:off x="499238" y="2221722"/>
            <a:ext cx="4765071" cy="428040"/>
          </a:xfrm>
        </p:spPr>
        <p:txBody>
          <a:bodyPr/>
          <a:lstStyle/>
          <a:p>
            <a:r>
              <a:rPr lang="de-DE" dirty="0"/>
              <a:t>Natural Building Lab</a:t>
            </a:r>
          </a:p>
        </p:txBody>
      </p:sp>
      <p:sp>
        <p:nvSpPr>
          <p:cNvPr id="26" name="Textplatzhalter 25">
            <a:extLst>
              <a:ext uri="{FF2B5EF4-FFF2-40B4-BE49-F238E27FC236}">
                <a16:creationId xmlns:a16="http://schemas.microsoft.com/office/drawing/2014/main" id="{0A00B09D-ABD6-8220-68CA-7DD3474496FA}"/>
              </a:ext>
            </a:extLst>
          </p:cNvPr>
          <p:cNvSpPr>
            <a:spLocks noGrp="1"/>
          </p:cNvSpPr>
          <p:nvPr>
            <p:ph type="body" sz="quarter" idx="16"/>
          </p:nvPr>
        </p:nvSpPr>
        <p:spPr>
          <a:xfrm>
            <a:off x="499238" y="2803948"/>
            <a:ext cx="4765071" cy="677680"/>
          </a:xfrm>
        </p:spPr>
        <p:txBody>
          <a:bodyPr/>
          <a:lstStyle/>
          <a:p>
            <a:r>
              <a:rPr lang="de-DE" dirty="0"/>
              <a:t>NBL Studio gGmbH</a:t>
            </a:r>
            <a:br>
              <a:rPr lang="de-DE" dirty="0"/>
            </a:br>
            <a:r>
              <a:rPr lang="de-DE" dirty="0"/>
              <a:t>Adalbert Straße 32</a:t>
            </a:r>
            <a:br>
              <a:rPr lang="de-DE" dirty="0"/>
            </a:br>
            <a:r>
              <a:rPr lang="de-DE" dirty="0"/>
              <a:t>10179 Berlin </a:t>
            </a:r>
          </a:p>
          <a:p>
            <a:endParaRPr lang="de-DE" dirty="0"/>
          </a:p>
        </p:txBody>
      </p:sp>
      <p:sp>
        <p:nvSpPr>
          <p:cNvPr id="27" name="Textplatzhalter 26">
            <a:extLst>
              <a:ext uri="{FF2B5EF4-FFF2-40B4-BE49-F238E27FC236}">
                <a16:creationId xmlns:a16="http://schemas.microsoft.com/office/drawing/2014/main" id="{E3D4B590-DF8E-C1E0-D004-8FF0DF65BF30}"/>
              </a:ext>
            </a:extLst>
          </p:cNvPr>
          <p:cNvSpPr>
            <a:spLocks noGrp="1" noRot="1" noMove="1" noResize="1" noEditPoints="1" noAdjustHandles="1" noChangeArrowheads="1" noChangeShapeType="1"/>
          </p:cNvSpPr>
          <p:nvPr>
            <p:ph type="body" sz="quarter" idx="17"/>
          </p:nvPr>
        </p:nvSpPr>
        <p:spPr>
          <a:xfrm>
            <a:off x="974869" y="5003919"/>
            <a:ext cx="4289439" cy="295333"/>
          </a:xfrm>
        </p:spPr>
        <p:txBody>
          <a:bodyPr>
            <a:normAutofit fontScale="92500" lnSpcReduction="10000"/>
          </a:bodyPr>
          <a:lstStyle/>
          <a:p>
            <a:r>
              <a:rPr lang="de-DE" dirty="0"/>
              <a:t>@NaturalBuildingLab</a:t>
            </a:r>
          </a:p>
        </p:txBody>
      </p:sp>
      <p:sp>
        <p:nvSpPr>
          <p:cNvPr id="28" name="Textplatzhalter 27">
            <a:extLst>
              <a:ext uri="{FF2B5EF4-FFF2-40B4-BE49-F238E27FC236}">
                <a16:creationId xmlns:a16="http://schemas.microsoft.com/office/drawing/2014/main" id="{95D8846C-6C63-2C89-0EBE-4044103AC775}"/>
              </a:ext>
            </a:extLst>
          </p:cNvPr>
          <p:cNvSpPr>
            <a:spLocks noGrp="1"/>
          </p:cNvSpPr>
          <p:nvPr>
            <p:ph type="body" sz="quarter" idx="18"/>
          </p:nvPr>
        </p:nvSpPr>
        <p:spPr>
          <a:xfrm>
            <a:off x="974725" y="5575300"/>
            <a:ext cx="4289425" cy="295275"/>
          </a:xfrm>
        </p:spPr>
        <p:txBody>
          <a:bodyPr>
            <a:normAutofit fontScale="92500" lnSpcReduction="10000"/>
          </a:bodyPr>
          <a:lstStyle/>
          <a:p>
            <a:r>
              <a:rPr lang="de-DE" dirty="0"/>
              <a:t>https://www.nbl.berlin/</a:t>
            </a:r>
          </a:p>
        </p:txBody>
      </p:sp>
      <p:pic>
        <p:nvPicPr>
          <p:cNvPr id="22" name="Grafik 21" descr="Ein Bild, das Text, Schrift, Grafiken, weiß enthält.&#10;&#10;KI-generierte Inhalte können fehlerhaft sein.">
            <a:extLst>
              <a:ext uri="{FF2B5EF4-FFF2-40B4-BE49-F238E27FC236}">
                <a16:creationId xmlns:a16="http://schemas.microsoft.com/office/drawing/2014/main" id="{3ED8EBBA-488F-16F5-7028-8E570EB501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09952" y="3331384"/>
            <a:ext cx="5383953" cy="1354401"/>
          </a:xfrm>
          <a:prstGeom prst="rect">
            <a:avLst/>
          </a:prstGeom>
        </p:spPr>
      </p:pic>
    </p:spTree>
    <p:extLst>
      <p:ext uri="{BB962C8B-B14F-4D97-AF65-F5344CB8AC3E}">
        <p14:creationId xmlns:p14="http://schemas.microsoft.com/office/powerpoint/2010/main" val="1629445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PlaceHolder 1"/>
          <p:cNvSpPr>
            <a:spLocks noGrp="1"/>
          </p:cNvSpPr>
          <p:nvPr>
            <p:ph type="title"/>
          </p:nvPr>
        </p:nvSpPr>
        <p:spPr>
          <a:xfrm>
            <a:off x="505251" y="1101286"/>
            <a:ext cx="5923696" cy="1969423"/>
          </a:xfrm>
          <a:noFill/>
          <a:ln w="0">
            <a:noFill/>
          </a:ln>
        </p:spPr>
        <p:txBody>
          <a:bodyPr lIns="91440" tIns="45720" rIns="91440" bIns="45720" anchor="ctr">
            <a:normAutofit/>
          </a:bodyPr>
          <a:lstStyle/>
          <a:p>
            <a:r>
              <a:rPr lang="de-DE" dirty="0"/>
              <a:t>Vielen Dank für die Teilnahme und Aufmerksamkeit!</a:t>
            </a:r>
          </a:p>
        </p:txBody>
      </p:sp>
      <p:sp>
        <p:nvSpPr>
          <p:cNvPr id="307" name="PlaceHolder 2"/>
          <p:cNvSpPr>
            <a:spLocks noGrp="1"/>
          </p:cNvSpPr>
          <p:nvPr>
            <p:ph type="body" sz="quarter" idx="13"/>
          </p:nvPr>
        </p:nvSpPr>
        <p:spPr>
          <a:xfrm>
            <a:off x="505251" y="3346532"/>
            <a:ext cx="5923695" cy="473076"/>
          </a:xfrm>
          <a:noFill/>
          <a:ln w="0">
            <a:noFill/>
          </a:ln>
        </p:spPr>
        <p:txBody>
          <a:bodyPr lIns="91440" tIns="45720" rIns="91440" bIns="45720" anchor="t">
            <a:normAutofit/>
          </a:bodyPr>
          <a:lstStyle/>
          <a:p>
            <a:r>
              <a:rPr lang="de-DE" dirty="0"/>
              <a:t>Projekt NBAU im Internet</a:t>
            </a:r>
          </a:p>
        </p:txBody>
      </p:sp>
      <p:sp>
        <p:nvSpPr>
          <p:cNvPr id="19" name="Textplatzhalter 18">
            <a:extLst>
              <a:ext uri="{FF2B5EF4-FFF2-40B4-BE49-F238E27FC236}">
                <a16:creationId xmlns:a16="http://schemas.microsoft.com/office/drawing/2014/main" id="{C7E64173-1C78-CFF6-3DA5-0ADE3B959278}"/>
              </a:ext>
            </a:extLst>
          </p:cNvPr>
          <p:cNvSpPr>
            <a:spLocks noGrp="1"/>
          </p:cNvSpPr>
          <p:nvPr>
            <p:ph type="body" sz="quarter" idx="15"/>
          </p:nvPr>
        </p:nvSpPr>
        <p:spPr>
          <a:xfrm>
            <a:off x="505251" y="4095432"/>
            <a:ext cx="5923694" cy="1149646"/>
          </a:xfrm>
        </p:spPr>
        <p:txBody>
          <a:bodyPr>
            <a:normAutofit/>
          </a:bodyPr>
          <a:lstStyle/>
          <a:p>
            <a:r>
              <a:rPr lang="de-DE" dirty="0"/>
              <a:t>https://bfw-bb.eu/nbau/</a:t>
            </a:r>
          </a:p>
          <a:p>
            <a:r>
              <a:rPr lang="de-DE" dirty="0"/>
              <a:t>https://nexteconomylab.de/de/projekte/nachhaltigkeit-im-bau </a:t>
            </a:r>
          </a:p>
          <a:p>
            <a:r>
              <a:rPr lang="de-DE" dirty="0"/>
              <a:t>https://www.nbl.berlin/ </a:t>
            </a:r>
          </a:p>
          <a:p>
            <a:endParaRPr lang="de-DE" dirty="0"/>
          </a:p>
        </p:txBody>
      </p:sp>
      <p:pic>
        <p:nvPicPr>
          <p:cNvPr id="21" name="Picture Placeholder 1">
            <a:extLst>
              <a:ext uri="{FF2B5EF4-FFF2-40B4-BE49-F238E27FC236}">
                <a16:creationId xmlns:a16="http://schemas.microsoft.com/office/drawing/2014/main" id="{AC6B374B-F3BB-4EAB-4794-CE2CA42B6E89}"/>
              </a:ext>
            </a:extLst>
          </p:cNvPr>
          <p:cNvPicPr>
            <a:picLocks noGrp="1"/>
          </p:cNvPicPr>
          <p:nvPr>
            <p:ph type="pic" sz="quarter" idx="16"/>
          </p:nvPr>
        </p:nvPicPr>
        <p:blipFill>
          <a:blip r:embed="rId3" cstate="email">
            <a:extLst>
              <a:ext uri="{28A0092B-C50C-407E-A947-70E740481C1C}">
                <a14:useLocalDpi xmlns:a14="http://schemas.microsoft.com/office/drawing/2010/main"/>
              </a:ext>
            </a:extLst>
          </a:blip>
          <a:srcRect/>
          <a:stretch/>
        </p:blipFill>
        <p:spPr>
          <a:xfrm>
            <a:off x="6842125" y="934224"/>
            <a:ext cx="5349875" cy="4634622"/>
          </a:xfrm>
          <a:ln w="0">
            <a:noFill/>
          </a:ln>
        </p:spPr>
      </p:pic>
      <p:pic>
        <p:nvPicPr>
          <p:cNvPr id="314" name="Picture 1"/>
          <p:cNvPicPr/>
          <p:nvPr/>
        </p:nvPicPr>
        <p:blipFill>
          <a:blip r:embed="rId4"/>
          <a:stretch/>
        </p:blipFill>
        <p:spPr>
          <a:xfrm>
            <a:off x="9772920" y="6081120"/>
            <a:ext cx="1507680" cy="378360"/>
          </a:xfrm>
          <a:prstGeom prst="rect">
            <a:avLst/>
          </a:prstGeom>
          <a:ln w="0">
            <a:noFill/>
          </a:ln>
        </p:spPr>
      </p:pic>
      <p:sp>
        <p:nvSpPr>
          <p:cNvPr id="3" name="Textplatzhalter 2">
            <a:extLst>
              <a:ext uri="{FF2B5EF4-FFF2-40B4-BE49-F238E27FC236}">
                <a16:creationId xmlns:a16="http://schemas.microsoft.com/office/drawing/2014/main" id="{D00FE8B8-C3A6-FA05-827C-38E454899FCB}"/>
              </a:ext>
            </a:extLst>
          </p:cNvPr>
          <p:cNvSpPr txBox="1">
            <a:spLocks/>
          </p:cNvSpPr>
          <p:nvPr/>
        </p:nvSpPr>
        <p:spPr>
          <a:xfrm>
            <a:off x="10291671" y="5691064"/>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PlaceHolder 1"/>
          <p:cNvSpPr>
            <a:spLocks noGrp="1"/>
          </p:cNvSpPr>
          <p:nvPr>
            <p:ph type="title"/>
          </p:nvPr>
        </p:nvSpPr>
        <p:spPr>
          <a:prstGeom prst="rect">
            <a:avLst/>
          </a:prstGeom>
          <a:noFill/>
          <a:ln w="0">
            <a:noFill/>
          </a:ln>
        </p:spPr>
        <p:txBody>
          <a:bodyPr lIns="91440" tIns="45720" rIns="91440" bIns="45720" anchor="t">
            <a:normAutofit fontScale="90000"/>
          </a:bodyPr>
          <a:lstStyle/>
          <a:p>
            <a:pPr indent="0" defTabSz="914400">
              <a:lnSpc>
                <a:spcPct val="90000"/>
              </a:lnSpc>
              <a:buNone/>
            </a:pPr>
            <a:r>
              <a:rPr lang="en-GB" sz="3200" b="0" strike="noStrike" spc="-1">
                <a:solidFill>
                  <a:srgbClr val="182952"/>
                </a:solidFill>
                <a:latin typeface="Neue Plak Wide Black"/>
              </a:rPr>
              <a:t>Baufertigstellungen neuer Gebäude, nach Material und Baukosten</a:t>
            </a:r>
            <a:endParaRPr lang="de-DE" sz="3200" b="0" strike="noStrike" spc="-1">
              <a:solidFill>
                <a:schemeClr val="dk1"/>
              </a:solidFill>
              <a:latin typeface="Aptos"/>
            </a:endParaRPr>
          </a:p>
        </p:txBody>
      </p:sp>
      <p:graphicFrame>
        <p:nvGraphicFramePr>
          <p:cNvPr id="147" name="Table 6"/>
          <p:cNvGraphicFramePr/>
          <p:nvPr>
            <p:extLst>
              <p:ext uri="{D42A27DB-BD31-4B8C-83A1-F6EECF244321}">
                <p14:modId xmlns:p14="http://schemas.microsoft.com/office/powerpoint/2010/main" val="1526758045"/>
              </p:ext>
            </p:extLst>
          </p:nvPr>
        </p:nvGraphicFramePr>
        <p:xfrm>
          <a:off x="614520" y="2095812"/>
          <a:ext cx="10514880" cy="4190760"/>
        </p:xfrm>
        <a:graphic>
          <a:graphicData uri="http://schemas.openxmlformats.org/drawingml/2006/table">
            <a:tbl>
              <a:tblPr/>
              <a:tblGrid>
                <a:gridCol w="2628720">
                  <a:extLst>
                    <a:ext uri="{9D8B030D-6E8A-4147-A177-3AD203B41FA5}">
                      <a16:colId xmlns:a16="http://schemas.microsoft.com/office/drawing/2014/main" val="20000"/>
                    </a:ext>
                  </a:extLst>
                </a:gridCol>
                <a:gridCol w="2628720">
                  <a:extLst>
                    <a:ext uri="{9D8B030D-6E8A-4147-A177-3AD203B41FA5}">
                      <a16:colId xmlns:a16="http://schemas.microsoft.com/office/drawing/2014/main" val="20001"/>
                    </a:ext>
                  </a:extLst>
                </a:gridCol>
                <a:gridCol w="2628720">
                  <a:extLst>
                    <a:ext uri="{9D8B030D-6E8A-4147-A177-3AD203B41FA5}">
                      <a16:colId xmlns:a16="http://schemas.microsoft.com/office/drawing/2014/main" val="20002"/>
                    </a:ext>
                  </a:extLst>
                </a:gridCol>
                <a:gridCol w="2628720">
                  <a:extLst>
                    <a:ext uri="{9D8B030D-6E8A-4147-A177-3AD203B41FA5}">
                      <a16:colId xmlns:a16="http://schemas.microsoft.com/office/drawing/2014/main" val="20003"/>
                    </a:ext>
                  </a:extLst>
                </a:gridCol>
              </a:tblGrid>
              <a:tr h="507240">
                <a:tc>
                  <a:txBody>
                    <a:bodyPr/>
                    <a:lstStyle/>
                    <a:p>
                      <a:pPr defTabSz="914400">
                        <a:lnSpc>
                          <a:spcPct val="100000"/>
                        </a:lnSpc>
                      </a:pPr>
                      <a:r>
                        <a:rPr lang="en-DE" sz="1800" b="1" strike="noStrike" spc="-1" dirty="0">
                          <a:solidFill>
                            <a:schemeClr val="lt1"/>
                          </a:solidFill>
                          <a:latin typeface="Aptos"/>
                        </a:rPr>
                        <a:t>Überwiegend vewendete</a:t>
                      </a:r>
                      <a:r>
                        <a:rPr lang="de-DE" sz="1800" b="1" strike="noStrike" spc="-1" dirty="0">
                          <a:solidFill>
                            <a:schemeClr val="lt1"/>
                          </a:solidFill>
                          <a:latin typeface="Aptos"/>
                        </a:rPr>
                        <a:t>r</a:t>
                      </a:r>
                      <a:r>
                        <a:rPr lang="en-DE" sz="1800" b="1" strike="noStrike" spc="-1" dirty="0">
                          <a:solidFill>
                            <a:schemeClr val="lt1"/>
                          </a:solidFill>
                          <a:latin typeface="Aptos"/>
                        </a:rPr>
                        <a:t> Baustoff</a:t>
                      </a:r>
                      <a:endParaRPr lang="de-DE" sz="1800" b="0" strike="noStrike" spc="-1" dirty="0">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en-DE" sz="1800" b="1" strike="noStrike" spc="-1">
                          <a:solidFill>
                            <a:schemeClr val="lt1"/>
                          </a:solidFill>
                          <a:latin typeface="Aptos"/>
                        </a:rPr>
                        <a:t>Wohnungsbau (mit 1 Wohnung)</a:t>
                      </a:r>
                      <a:endParaRPr lang="de-DE" sz="1800" b="0" strike="noStrike" spc="-1">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tabLst>
                          <a:tab pos="0" algn="l"/>
                        </a:tabLst>
                      </a:pPr>
                      <a:r>
                        <a:rPr lang="en-DE" sz="1800" b="1" strike="noStrike" spc="-1">
                          <a:solidFill>
                            <a:schemeClr val="lt1"/>
                          </a:solidFill>
                          <a:latin typeface="Aptos"/>
                        </a:rPr>
                        <a:t>Wohnungsbau (mit 3+ Wohnung)</a:t>
                      </a:r>
                      <a:endParaRPr lang="de-DE" sz="1800" b="0" strike="noStrike" spc="-1">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en-DE" sz="1800" b="1" strike="noStrike" spc="-1" dirty="0">
                          <a:solidFill>
                            <a:schemeClr val="lt1"/>
                          </a:solidFill>
                          <a:latin typeface="Aptos"/>
                        </a:rPr>
                        <a:t>Nicht Wohnungsbau (alle)</a:t>
                      </a:r>
                      <a:endParaRPr lang="de-DE" sz="1800" b="0" strike="noStrike" spc="-1" dirty="0">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r h="507240">
                <a:tc>
                  <a:txBody>
                    <a:bodyPr/>
                    <a:lstStyle/>
                    <a:p>
                      <a:pPr defTabSz="914400">
                        <a:lnSpc>
                          <a:spcPct val="100000"/>
                        </a:lnSpc>
                      </a:pPr>
                      <a:r>
                        <a:rPr lang="en-DE" sz="1800" b="0" strike="noStrike" spc="-1" dirty="0">
                          <a:solidFill>
                            <a:schemeClr val="dk1"/>
                          </a:solidFill>
                          <a:latin typeface="Aptos"/>
                        </a:rPr>
                        <a:t>Stahl</a:t>
                      </a:r>
                      <a:endParaRPr lang="de-DE" sz="1800" b="0" strike="noStrike" spc="-1" dirty="0">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11%</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r h="507240">
                <a:tc>
                  <a:txBody>
                    <a:bodyPr/>
                    <a:lstStyle/>
                    <a:p>
                      <a:pPr defTabSz="914400">
                        <a:lnSpc>
                          <a:spcPct val="100000"/>
                        </a:lnSpc>
                      </a:pPr>
                      <a:r>
                        <a:rPr lang="en-DE" sz="1800" b="0" strike="noStrike" spc="-1">
                          <a:solidFill>
                            <a:schemeClr val="dk1"/>
                          </a:solidFill>
                          <a:latin typeface="Aptos"/>
                        </a:rPr>
                        <a:t>Stahlbeton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67%</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2"/>
                  </a:ext>
                </a:extLst>
              </a:tr>
              <a:tr h="507240">
                <a:tc>
                  <a:txBody>
                    <a:bodyPr/>
                    <a:lstStyle/>
                    <a:p>
                      <a:pPr defTabSz="914400">
                        <a:lnSpc>
                          <a:spcPct val="100000"/>
                        </a:lnSpc>
                      </a:pPr>
                      <a:r>
                        <a:rPr lang="en-DE" sz="1800" b="0" strike="noStrike" spc="-1">
                          <a:solidFill>
                            <a:schemeClr val="dk1"/>
                          </a:solidFill>
                          <a:latin typeface="Aptos"/>
                        </a:rPr>
                        <a:t>Ziegel</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34%</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3"/>
                  </a:ext>
                </a:extLst>
              </a:tr>
              <a:tr h="507240">
                <a:tc>
                  <a:txBody>
                    <a:bodyPr/>
                    <a:lstStyle/>
                    <a:p>
                      <a:pPr defTabSz="914400">
                        <a:lnSpc>
                          <a:spcPct val="100000"/>
                        </a:lnSpc>
                      </a:pPr>
                      <a:r>
                        <a:rPr lang="en-DE" sz="1800" b="0" strike="noStrike" spc="-1">
                          <a:solidFill>
                            <a:schemeClr val="dk1"/>
                          </a:solidFill>
                          <a:latin typeface="Aptos"/>
                        </a:rPr>
                        <a:t>Kalksandstein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11%</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35%</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4"/>
                  </a:ext>
                </a:extLst>
              </a:tr>
              <a:tr h="507240">
                <a:tc>
                  <a:txBody>
                    <a:bodyPr/>
                    <a:lstStyle/>
                    <a:p>
                      <a:pPr defTabSz="914400">
                        <a:lnSpc>
                          <a:spcPct val="100000"/>
                        </a:lnSpc>
                      </a:pPr>
                      <a:r>
                        <a:rPr lang="en-DE" sz="1800" b="0" strike="noStrike" spc="-1">
                          <a:solidFill>
                            <a:schemeClr val="dk1"/>
                          </a:solidFill>
                          <a:latin typeface="Aptos"/>
                        </a:rPr>
                        <a:t>Porenbeton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5"/>
                  </a:ext>
                </a:extLst>
              </a:tr>
              <a:tr h="507240">
                <a:tc>
                  <a:txBody>
                    <a:bodyPr/>
                    <a:lstStyle/>
                    <a:p>
                      <a:pPr defTabSz="914400">
                        <a:lnSpc>
                          <a:spcPct val="100000"/>
                        </a:lnSpc>
                      </a:pPr>
                      <a:r>
                        <a:rPr lang="en-DE" sz="1800" b="0" strike="noStrike" spc="-1">
                          <a:solidFill>
                            <a:schemeClr val="dk1"/>
                          </a:solidFill>
                          <a:latin typeface="Aptos"/>
                        </a:rPr>
                        <a:t>Leichtbeton/Bims</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6"/>
                  </a:ext>
                </a:extLst>
              </a:tr>
              <a:tr h="507240">
                <a:tc>
                  <a:txBody>
                    <a:bodyPr/>
                    <a:lstStyle/>
                    <a:p>
                      <a:pPr defTabSz="914400">
                        <a:lnSpc>
                          <a:spcPct val="100000"/>
                        </a:lnSpc>
                      </a:pPr>
                      <a:r>
                        <a:rPr lang="en-DE" sz="1800" b="0" strike="noStrike" spc="-1">
                          <a:solidFill>
                            <a:schemeClr val="dk1"/>
                          </a:solidFill>
                          <a:latin typeface="Aptos"/>
                        </a:rPr>
                        <a:t>Holz</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25%</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3%</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dirty="0">
                          <a:solidFill>
                            <a:schemeClr val="dk1"/>
                          </a:solidFill>
                          <a:latin typeface="Aptos"/>
                        </a:rPr>
                        <a:t>7%</a:t>
                      </a:r>
                      <a:endParaRPr lang="de-DE" sz="1800" b="0" strike="noStrike" spc="-1" dirty="0">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7"/>
                  </a:ext>
                </a:extLst>
              </a:tr>
            </a:tbl>
          </a:graphicData>
        </a:graphic>
      </p:graphicFrame>
      <p:sp>
        <p:nvSpPr>
          <p:cNvPr id="2" name="Textplatzhalter 2">
            <a:extLst>
              <a:ext uri="{FF2B5EF4-FFF2-40B4-BE49-F238E27FC236}">
                <a16:creationId xmlns:a16="http://schemas.microsoft.com/office/drawing/2014/main" id="{076B2370-39D6-6C51-3856-627923C1DBEE}"/>
              </a:ext>
            </a:extLst>
          </p:cNvPr>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Statistisches Bundesamt, Baufertigstellungen neuer Gebäude: Deutschland, Jahre, Gebäudeart, überwiegend verwendeter Baustoff (2023)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PlaceHolder 1"/>
          <p:cNvSpPr>
            <a:spLocks noGrp="1"/>
          </p:cNvSpPr>
          <p:nvPr>
            <p:ph type="title"/>
          </p:nvPr>
        </p:nvSpPr>
        <p:spPr>
          <a:prstGeom prst="rect">
            <a:avLst/>
          </a:prstGeom>
          <a:noFill/>
          <a:ln w="0">
            <a:noFill/>
          </a:ln>
        </p:spPr>
        <p:txBody>
          <a:bodyPr lIns="91440" tIns="45720" rIns="91440" bIns="45720" anchor="t">
            <a:normAutofit fontScale="90000"/>
          </a:bodyPr>
          <a:lstStyle/>
          <a:p>
            <a:pPr indent="0" defTabSz="914400">
              <a:lnSpc>
                <a:spcPct val="90000"/>
              </a:lnSpc>
              <a:buNone/>
            </a:pPr>
            <a:r>
              <a:rPr lang="en-GB" sz="3200" b="0" strike="noStrike" spc="-1">
                <a:solidFill>
                  <a:srgbClr val="182952"/>
                </a:solidFill>
                <a:latin typeface="Neue Plak Wide Black"/>
              </a:rPr>
              <a:t>Baufertigstellungen neuer Gebäude, nach Material und Baukosten</a:t>
            </a:r>
            <a:endParaRPr lang="de-DE" sz="3200" b="0" strike="noStrike" spc="-1">
              <a:solidFill>
                <a:schemeClr val="dk1"/>
              </a:solidFill>
              <a:latin typeface="Aptos"/>
            </a:endParaRPr>
          </a:p>
        </p:txBody>
      </p:sp>
      <p:graphicFrame>
        <p:nvGraphicFramePr>
          <p:cNvPr id="150" name="Table 6"/>
          <p:cNvGraphicFramePr/>
          <p:nvPr>
            <p:extLst>
              <p:ext uri="{D42A27DB-BD31-4B8C-83A1-F6EECF244321}">
                <p14:modId xmlns:p14="http://schemas.microsoft.com/office/powerpoint/2010/main" val="2436448390"/>
              </p:ext>
            </p:extLst>
          </p:nvPr>
        </p:nvGraphicFramePr>
        <p:xfrm>
          <a:off x="614520" y="2079360"/>
          <a:ext cx="10514880" cy="4190760"/>
        </p:xfrm>
        <a:graphic>
          <a:graphicData uri="http://schemas.openxmlformats.org/drawingml/2006/table">
            <a:tbl>
              <a:tblPr/>
              <a:tblGrid>
                <a:gridCol w="2628720">
                  <a:extLst>
                    <a:ext uri="{9D8B030D-6E8A-4147-A177-3AD203B41FA5}">
                      <a16:colId xmlns:a16="http://schemas.microsoft.com/office/drawing/2014/main" val="20000"/>
                    </a:ext>
                  </a:extLst>
                </a:gridCol>
                <a:gridCol w="2628720">
                  <a:extLst>
                    <a:ext uri="{9D8B030D-6E8A-4147-A177-3AD203B41FA5}">
                      <a16:colId xmlns:a16="http://schemas.microsoft.com/office/drawing/2014/main" val="20001"/>
                    </a:ext>
                  </a:extLst>
                </a:gridCol>
                <a:gridCol w="2628720">
                  <a:extLst>
                    <a:ext uri="{9D8B030D-6E8A-4147-A177-3AD203B41FA5}">
                      <a16:colId xmlns:a16="http://schemas.microsoft.com/office/drawing/2014/main" val="20002"/>
                    </a:ext>
                  </a:extLst>
                </a:gridCol>
                <a:gridCol w="2628720">
                  <a:extLst>
                    <a:ext uri="{9D8B030D-6E8A-4147-A177-3AD203B41FA5}">
                      <a16:colId xmlns:a16="http://schemas.microsoft.com/office/drawing/2014/main" val="20003"/>
                    </a:ext>
                  </a:extLst>
                </a:gridCol>
              </a:tblGrid>
              <a:tr h="507240">
                <a:tc>
                  <a:txBody>
                    <a:bodyPr/>
                    <a:lstStyle/>
                    <a:p>
                      <a:pPr defTabSz="914400">
                        <a:lnSpc>
                          <a:spcPct val="100000"/>
                        </a:lnSpc>
                      </a:pPr>
                      <a:r>
                        <a:rPr lang="en-DE" sz="1800" b="1" strike="noStrike" spc="-1" dirty="0">
                          <a:solidFill>
                            <a:schemeClr val="lt1"/>
                          </a:solidFill>
                          <a:latin typeface="Aptos"/>
                        </a:rPr>
                        <a:t>Überwiegend vewendete</a:t>
                      </a:r>
                      <a:r>
                        <a:rPr lang="de-DE" sz="1800" b="1" strike="noStrike" spc="-1" dirty="0">
                          <a:solidFill>
                            <a:schemeClr val="lt1"/>
                          </a:solidFill>
                          <a:latin typeface="Aptos"/>
                        </a:rPr>
                        <a:t>r</a:t>
                      </a:r>
                      <a:r>
                        <a:rPr lang="en-DE" sz="1800" b="1" strike="noStrike" spc="-1" dirty="0">
                          <a:solidFill>
                            <a:schemeClr val="lt1"/>
                          </a:solidFill>
                          <a:latin typeface="Aptos"/>
                        </a:rPr>
                        <a:t> Baustoff</a:t>
                      </a:r>
                      <a:endParaRPr lang="de-DE" sz="1800" b="0" strike="noStrike" spc="-1" dirty="0">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en-DE" sz="1800" b="1" strike="noStrike" spc="-1">
                          <a:solidFill>
                            <a:schemeClr val="lt1"/>
                          </a:solidFill>
                          <a:latin typeface="Aptos"/>
                        </a:rPr>
                        <a:t>Wohnungsbau (mit 1 Wohnung)</a:t>
                      </a:r>
                      <a:endParaRPr lang="de-DE" sz="1800" b="0" strike="noStrike" spc="-1">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tabLst>
                          <a:tab pos="0" algn="l"/>
                        </a:tabLst>
                      </a:pPr>
                      <a:r>
                        <a:rPr lang="en-DE" sz="1800" b="1" strike="noStrike" spc="-1">
                          <a:solidFill>
                            <a:schemeClr val="lt1"/>
                          </a:solidFill>
                          <a:latin typeface="Aptos"/>
                        </a:rPr>
                        <a:t>Wohnungsbau (mit 3+ Wohnung)</a:t>
                      </a:r>
                      <a:endParaRPr lang="de-DE" sz="1800" b="0" strike="noStrike" spc="-1">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en-DE" sz="1800" b="1" strike="noStrike" spc="-1">
                          <a:solidFill>
                            <a:schemeClr val="lt1"/>
                          </a:solidFill>
                          <a:latin typeface="Aptos"/>
                        </a:rPr>
                        <a:t>Nicht Wohnungsbau (alle)</a:t>
                      </a:r>
                      <a:endParaRPr lang="de-DE" sz="1800" b="0" strike="noStrike" spc="-1">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r h="507240">
                <a:tc>
                  <a:txBody>
                    <a:bodyPr/>
                    <a:lstStyle/>
                    <a:p>
                      <a:pPr defTabSz="914400">
                        <a:lnSpc>
                          <a:spcPct val="100000"/>
                        </a:lnSpc>
                      </a:pPr>
                      <a:r>
                        <a:rPr lang="en-DE" sz="1800" b="0" strike="noStrike" spc="-1">
                          <a:solidFill>
                            <a:schemeClr val="dk1"/>
                          </a:solidFill>
                          <a:latin typeface="Aptos"/>
                        </a:rPr>
                        <a:t>Stahl</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11%</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r h="507240">
                <a:tc>
                  <a:txBody>
                    <a:bodyPr/>
                    <a:lstStyle/>
                    <a:p>
                      <a:pPr defTabSz="914400">
                        <a:lnSpc>
                          <a:spcPct val="100000"/>
                        </a:lnSpc>
                      </a:pPr>
                      <a:r>
                        <a:rPr lang="en-DE" sz="1800" b="0" strike="noStrike" spc="-1">
                          <a:solidFill>
                            <a:schemeClr val="dk1"/>
                          </a:solidFill>
                          <a:latin typeface="Aptos"/>
                        </a:rPr>
                        <a:t>Stahlbeton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67%</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2"/>
                  </a:ext>
                </a:extLst>
              </a:tr>
              <a:tr h="507240">
                <a:tc>
                  <a:txBody>
                    <a:bodyPr/>
                    <a:lstStyle/>
                    <a:p>
                      <a:pPr defTabSz="914400">
                        <a:lnSpc>
                          <a:spcPct val="100000"/>
                        </a:lnSpc>
                      </a:pPr>
                      <a:r>
                        <a:rPr lang="en-DE" sz="1800" b="0" strike="noStrike" spc="-1">
                          <a:solidFill>
                            <a:schemeClr val="dk1"/>
                          </a:solidFill>
                          <a:latin typeface="Aptos"/>
                        </a:rPr>
                        <a:t>Ziegel</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34%</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20000"/>
                        <a:lumOff val="80000"/>
                      </a:schemeClr>
                    </a:solidFill>
                  </a:tcPr>
                </a:tc>
                <a:tc>
                  <a:txBody>
                    <a:bodyPr/>
                    <a:lstStyle/>
                    <a:p>
                      <a:pPr defTabSz="914400">
                        <a:lnSpc>
                          <a:spcPct val="100000"/>
                        </a:lnSpc>
                      </a:pPr>
                      <a:r>
                        <a:rPr lang="en-DE" sz="1800" b="0" strike="noStrike" spc="-1">
                          <a:solidFill>
                            <a:schemeClr val="dk1"/>
                          </a:solidFill>
                          <a:latin typeface="Aptos"/>
                        </a:rPr>
                        <a:t>22%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3"/>
                  </a:ext>
                </a:extLst>
              </a:tr>
              <a:tr h="507240">
                <a:tc>
                  <a:txBody>
                    <a:bodyPr/>
                    <a:lstStyle/>
                    <a:p>
                      <a:pPr defTabSz="914400">
                        <a:lnSpc>
                          <a:spcPct val="100000"/>
                        </a:lnSpc>
                      </a:pPr>
                      <a:r>
                        <a:rPr lang="en-DE" sz="1800" b="0" strike="noStrike" spc="-1">
                          <a:solidFill>
                            <a:schemeClr val="dk1"/>
                          </a:solidFill>
                          <a:latin typeface="Aptos"/>
                        </a:rPr>
                        <a:t>Kalksandstein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11%</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35%</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4"/>
                  </a:ext>
                </a:extLst>
              </a:tr>
              <a:tr h="507240">
                <a:tc>
                  <a:txBody>
                    <a:bodyPr/>
                    <a:lstStyle/>
                    <a:p>
                      <a:pPr defTabSz="914400">
                        <a:lnSpc>
                          <a:spcPct val="100000"/>
                        </a:lnSpc>
                      </a:pPr>
                      <a:r>
                        <a:rPr lang="en-DE" sz="1800" b="0" strike="noStrike" spc="-1">
                          <a:solidFill>
                            <a:schemeClr val="dk1"/>
                          </a:solidFill>
                          <a:latin typeface="Aptos"/>
                        </a:rPr>
                        <a:t>Porenbeton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5"/>
                  </a:ext>
                </a:extLst>
              </a:tr>
              <a:tr h="507240">
                <a:tc>
                  <a:txBody>
                    <a:bodyPr/>
                    <a:lstStyle/>
                    <a:p>
                      <a:pPr defTabSz="914400">
                        <a:lnSpc>
                          <a:spcPct val="100000"/>
                        </a:lnSpc>
                      </a:pPr>
                      <a:r>
                        <a:rPr lang="en-DE" sz="1800" b="0" strike="noStrike" spc="-1">
                          <a:solidFill>
                            <a:schemeClr val="dk1"/>
                          </a:solidFill>
                          <a:latin typeface="Aptos"/>
                        </a:rPr>
                        <a:t>Leichtbeton/Bims</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6"/>
                  </a:ext>
                </a:extLst>
              </a:tr>
              <a:tr h="507240">
                <a:tc>
                  <a:txBody>
                    <a:bodyPr/>
                    <a:lstStyle/>
                    <a:p>
                      <a:pPr defTabSz="914400">
                        <a:lnSpc>
                          <a:spcPct val="100000"/>
                        </a:lnSpc>
                      </a:pPr>
                      <a:r>
                        <a:rPr lang="en-DE" sz="1800" b="0" strike="noStrike" spc="-1">
                          <a:solidFill>
                            <a:schemeClr val="dk1"/>
                          </a:solidFill>
                          <a:latin typeface="Aptos"/>
                        </a:rPr>
                        <a:t>Holz</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25%</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20000"/>
                        <a:lumOff val="80000"/>
                      </a:schemeClr>
                    </a:solidFill>
                  </a:tcPr>
                </a:tc>
                <a:tc>
                  <a:txBody>
                    <a:bodyPr/>
                    <a:lstStyle/>
                    <a:p>
                      <a:pPr defTabSz="914400">
                        <a:lnSpc>
                          <a:spcPct val="100000"/>
                        </a:lnSpc>
                      </a:pPr>
                      <a:r>
                        <a:rPr lang="en-DE" sz="1800" b="0" strike="noStrike" spc="-1">
                          <a:solidFill>
                            <a:schemeClr val="dk1"/>
                          </a:solidFill>
                          <a:latin typeface="Aptos"/>
                        </a:rPr>
                        <a:t>3%</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dirty="0">
                          <a:solidFill>
                            <a:schemeClr val="dk1"/>
                          </a:solidFill>
                          <a:latin typeface="Aptos"/>
                        </a:rPr>
                        <a:t>7%</a:t>
                      </a:r>
                      <a:endParaRPr lang="de-DE" sz="1800" b="0" strike="noStrike" spc="-1" dirty="0">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7"/>
                  </a:ext>
                </a:extLst>
              </a:tr>
            </a:tbl>
          </a:graphicData>
        </a:graphic>
      </p:graphicFrame>
      <p:sp>
        <p:nvSpPr>
          <p:cNvPr id="2" name="Textplatzhalter 2">
            <a:extLst>
              <a:ext uri="{FF2B5EF4-FFF2-40B4-BE49-F238E27FC236}">
                <a16:creationId xmlns:a16="http://schemas.microsoft.com/office/drawing/2014/main" id="{98CFBC2B-EC56-B2B0-373E-ED49E21C5EEB}"/>
              </a:ext>
            </a:extLst>
          </p:cNvPr>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Statistisches Bundesamt, Baufertigstellungen neuer Gebäude: Deutschland, Jahre, Gebäudeart, überwiegend verwendeter Baustoff (2023)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PlaceHolder 1"/>
          <p:cNvSpPr>
            <a:spLocks noGrp="1"/>
          </p:cNvSpPr>
          <p:nvPr>
            <p:ph type="title"/>
          </p:nvPr>
        </p:nvSpPr>
        <p:spPr>
          <a:prstGeom prst="rect">
            <a:avLst/>
          </a:prstGeom>
          <a:noFill/>
          <a:ln w="0">
            <a:noFill/>
          </a:ln>
        </p:spPr>
        <p:txBody>
          <a:bodyPr lIns="91440" tIns="45720" rIns="91440" bIns="45720" anchor="t">
            <a:normAutofit fontScale="90000"/>
          </a:bodyPr>
          <a:lstStyle/>
          <a:p>
            <a:pPr indent="0" defTabSz="914400">
              <a:lnSpc>
                <a:spcPct val="90000"/>
              </a:lnSpc>
              <a:buNone/>
            </a:pPr>
            <a:r>
              <a:rPr lang="en-GB" sz="3200" b="0" strike="noStrike" spc="-1">
                <a:solidFill>
                  <a:srgbClr val="182952"/>
                </a:solidFill>
                <a:latin typeface="Neue Plak Wide Black"/>
              </a:rPr>
              <a:t>Baufertigstellungen neuer Gebäude, nach Material und Baukosten</a:t>
            </a:r>
            <a:endParaRPr lang="de-DE" sz="3200" b="0" strike="noStrike" spc="-1">
              <a:solidFill>
                <a:schemeClr val="dk1"/>
              </a:solidFill>
              <a:latin typeface="Aptos"/>
            </a:endParaRPr>
          </a:p>
        </p:txBody>
      </p:sp>
      <p:graphicFrame>
        <p:nvGraphicFramePr>
          <p:cNvPr id="153" name="Table 6"/>
          <p:cNvGraphicFramePr/>
          <p:nvPr>
            <p:extLst>
              <p:ext uri="{D42A27DB-BD31-4B8C-83A1-F6EECF244321}">
                <p14:modId xmlns:p14="http://schemas.microsoft.com/office/powerpoint/2010/main" val="740994157"/>
              </p:ext>
            </p:extLst>
          </p:nvPr>
        </p:nvGraphicFramePr>
        <p:xfrm>
          <a:off x="614520" y="2079360"/>
          <a:ext cx="10514880" cy="4190760"/>
        </p:xfrm>
        <a:graphic>
          <a:graphicData uri="http://schemas.openxmlformats.org/drawingml/2006/table">
            <a:tbl>
              <a:tblPr/>
              <a:tblGrid>
                <a:gridCol w="2628720">
                  <a:extLst>
                    <a:ext uri="{9D8B030D-6E8A-4147-A177-3AD203B41FA5}">
                      <a16:colId xmlns:a16="http://schemas.microsoft.com/office/drawing/2014/main" val="20000"/>
                    </a:ext>
                  </a:extLst>
                </a:gridCol>
                <a:gridCol w="2628720">
                  <a:extLst>
                    <a:ext uri="{9D8B030D-6E8A-4147-A177-3AD203B41FA5}">
                      <a16:colId xmlns:a16="http://schemas.microsoft.com/office/drawing/2014/main" val="20001"/>
                    </a:ext>
                  </a:extLst>
                </a:gridCol>
                <a:gridCol w="2628720">
                  <a:extLst>
                    <a:ext uri="{9D8B030D-6E8A-4147-A177-3AD203B41FA5}">
                      <a16:colId xmlns:a16="http://schemas.microsoft.com/office/drawing/2014/main" val="20002"/>
                    </a:ext>
                  </a:extLst>
                </a:gridCol>
                <a:gridCol w="2628720">
                  <a:extLst>
                    <a:ext uri="{9D8B030D-6E8A-4147-A177-3AD203B41FA5}">
                      <a16:colId xmlns:a16="http://schemas.microsoft.com/office/drawing/2014/main" val="20003"/>
                    </a:ext>
                  </a:extLst>
                </a:gridCol>
              </a:tblGrid>
              <a:tr h="507240">
                <a:tc>
                  <a:txBody>
                    <a:bodyPr/>
                    <a:lstStyle/>
                    <a:p>
                      <a:pPr defTabSz="914400">
                        <a:lnSpc>
                          <a:spcPct val="100000"/>
                        </a:lnSpc>
                      </a:pPr>
                      <a:r>
                        <a:rPr lang="en-DE" sz="1800" b="1" strike="noStrike" spc="-1" dirty="0">
                          <a:solidFill>
                            <a:schemeClr val="lt1"/>
                          </a:solidFill>
                          <a:latin typeface="Aptos"/>
                        </a:rPr>
                        <a:t>Überwiegend vewendete</a:t>
                      </a:r>
                      <a:r>
                        <a:rPr lang="de-DE" sz="1800" b="1" strike="noStrike" spc="-1" dirty="0">
                          <a:solidFill>
                            <a:schemeClr val="lt1"/>
                          </a:solidFill>
                          <a:latin typeface="Aptos"/>
                        </a:rPr>
                        <a:t>r</a:t>
                      </a:r>
                      <a:r>
                        <a:rPr lang="en-DE" sz="1800" b="1" strike="noStrike" spc="-1" dirty="0">
                          <a:solidFill>
                            <a:schemeClr val="lt1"/>
                          </a:solidFill>
                          <a:latin typeface="Aptos"/>
                        </a:rPr>
                        <a:t> Baustoff</a:t>
                      </a:r>
                      <a:endParaRPr lang="de-DE" sz="1800" b="0" strike="noStrike" spc="-1" dirty="0">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en-DE" sz="1800" b="1" strike="noStrike" spc="-1">
                          <a:solidFill>
                            <a:schemeClr val="lt1"/>
                          </a:solidFill>
                          <a:latin typeface="Aptos"/>
                        </a:rPr>
                        <a:t>Wohnungsbau (mit 1 Wohnung)</a:t>
                      </a:r>
                      <a:endParaRPr lang="de-DE" sz="1800" b="0" strike="noStrike" spc="-1">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tabLst>
                          <a:tab pos="0" algn="l"/>
                        </a:tabLst>
                      </a:pPr>
                      <a:r>
                        <a:rPr lang="en-DE" sz="1800" b="1" strike="noStrike" spc="-1">
                          <a:solidFill>
                            <a:schemeClr val="lt1"/>
                          </a:solidFill>
                          <a:latin typeface="Aptos"/>
                        </a:rPr>
                        <a:t>Wohnungsbau (mit 3+ Wohnung)</a:t>
                      </a:r>
                      <a:endParaRPr lang="de-DE" sz="1800" b="0" strike="noStrike" spc="-1">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en-DE" sz="1800" b="1" strike="noStrike" spc="-1">
                          <a:solidFill>
                            <a:schemeClr val="lt1"/>
                          </a:solidFill>
                          <a:latin typeface="Aptos"/>
                        </a:rPr>
                        <a:t>Nicht Wohnungsbau (alle)</a:t>
                      </a:r>
                      <a:endParaRPr lang="de-DE" sz="1800" b="0" strike="noStrike" spc="-1">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r h="507240">
                <a:tc>
                  <a:txBody>
                    <a:bodyPr/>
                    <a:lstStyle/>
                    <a:p>
                      <a:pPr defTabSz="914400">
                        <a:lnSpc>
                          <a:spcPct val="100000"/>
                        </a:lnSpc>
                      </a:pPr>
                      <a:r>
                        <a:rPr lang="en-DE" sz="1800" b="0" strike="noStrike" spc="-1">
                          <a:solidFill>
                            <a:schemeClr val="dk1"/>
                          </a:solidFill>
                          <a:latin typeface="Aptos"/>
                        </a:rPr>
                        <a:t>Stahl</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11%</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r h="507240">
                <a:tc>
                  <a:txBody>
                    <a:bodyPr/>
                    <a:lstStyle/>
                    <a:p>
                      <a:pPr defTabSz="914400">
                        <a:lnSpc>
                          <a:spcPct val="100000"/>
                        </a:lnSpc>
                      </a:pPr>
                      <a:r>
                        <a:rPr lang="en-DE" sz="1800" b="0" strike="noStrike" spc="-1">
                          <a:solidFill>
                            <a:schemeClr val="dk1"/>
                          </a:solidFill>
                          <a:latin typeface="Aptos"/>
                        </a:rPr>
                        <a:t>Stahlbeton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20000"/>
                        <a:lumOff val="80000"/>
                      </a:schemeClr>
                    </a:solidFill>
                  </a:tcPr>
                </a:tc>
                <a:tc>
                  <a:txBody>
                    <a:bodyPr/>
                    <a:lstStyle/>
                    <a:p>
                      <a:pPr defTabSz="914400">
                        <a:lnSpc>
                          <a:spcPct val="100000"/>
                        </a:lnSpc>
                      </a:pPr>
                      <a:r>
                        <a:rPr lang="en-DE" sz="1800" b="0" strike="noStrike" spc="-1">
                          <a:solidFill>
                            <a:schemeClr val="dk1"/>
                          </a:solidFill>
                          <a:latin typeface="Aptos"/>
                        </a:rPr>
                        <a:t>67%</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2"/>
                  </a:ext>
                </a:extLst>
              </a:tr>
              <a:tr h="507240">
                <a:tc>
                  <a:txBody>
                    <a:bodyPr/>
                    <a:lstStyle/>
                    <a:p>
                      <a:pPr defTabSz="914400">
                        <a:lnSpc>
                          <a:spcPct val="100000"/>
                        </a:lnSpc>
                      </a:pPr>
                      <a:r>
                        <a:rPr lang="en-DE" sz="1800" b="0" strike="noStrike" spc="-1">
                          <a:solidFill>
                            <a:schemeClr val="dk1"/>
                          </a:solidFill>
                          <a:latin typeface="Aptos"/>
                        </a:rPr>
                        <a:t>Ziegel</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34%</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3"/>
                  </a:ext>
                </a:extLst>
              </a:tr>
              <a:tr h="507240">
                <a:tc>
                  <a:txBody>
                    <a:bodyPr/>
                    <a:lstStyle/>
                    <a:p>
                      <a:pPr defTabSz="914400">
                        <a:lnSpc>
                          <a:spcPct val="100000"/>
                        </a:lnSpc>
                      </a:pPr>
                      <a:r>
                        <a:rPr lang="en-DE" sz="1800" b="0" strike="noStrike" spc="-1">
                          <a:solidFill>
                            <a:schemeClr val="dk1"/>
                          </a:solidFill>
                          <a:latin typeface="Aptos"/>
                        </a:rPr>
                        <a:t>Kalksandstein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11%</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35%</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20000"/>
                        <a:lumOff val="8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4"/>
                  </a:ext>
                </a:extLst>
              </a:tr>
              <a:tr h="507240">
                <a:tc>
                  <a:txBody>
                    <a:bodyPr/>
                    <a:lstStyle/>
                    <a:p>
                      <a:pPr defTabSz="914400">
                        <a:lnSpc>
                          <a:spcPct val="100000"/>
                        </a:lnSpc>
                      </a:pPr>
                      <a:r>
                        <a:rPr lang="en-DE" sz="1800" b="0" strike="noStrike" spc="-1">
                          <a:solidFill>
                            <a:schemeClr val="dk1"/>
                          </a:solidFill>
                          <a:latin typeface="Aptos"/>
                        </a:rPr>
                        <a:t>Porenbeton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5"/>
                  </a:ext>
                </a:extLst>
              </a:tr>
              <a:tr h="507240">
                <a:tc>
                  <a:txBody>
                    <a:bodyPr/>
                    <a:lstStyle/>
                    <a:p>
                      <a:pPr defTabSz="914400">
                        <a:lnSpc>
                          <a:spcPct val="100000"/>
                        </a:lnSpc>
                      </a:pPr>
                      <a:r>
                        <a:rPr lang="en-DE" sz="1800" b="0" strike="noStrike" spc="-1">
                          <a:solidFill>
                            <a:schemeClr val="dk1"/>
                          </a:solidFill>
                          <a:latin typeface="Aptos"/>
                        </a:rPr>
                        <a:t>Leichtbeton/Bims</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6"/>
                  </a:ext>
                </a:extLst>
              </a:tr>
              <a:tr h="507240">
                <a:tc>
                  <a:txBody>
                    <a:bodyPr/>
                    <a:lstStyle/>
                    <a:p>
                      <a:pPr defTabSz="914400">
                        <a:lnSpc>
                          <a:spcPct val="100000"/>
                        </a:lnSpc>
                      </a:pPr>
                      <a:r>
                        <a:rPr lang="en-DE" sz="1800" b="0" strike="noStrike" spc="-1">
                          <a:solidFill>
                            <a:schemeClr val="dk1"/>
                          </a:solidFill>
                          <a:latin typeface="Aptos"/>
                        </a:rPr>
                        <a:t>Holz</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25%</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3%</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dirty="0">
                          <a:solidFill>
                            <a:schemeClr val="dk1"/>
                          </a:solidFill>
                          <a:latin typeface="Aptos"/>
                        </a:rPr>
                        <a:t>7%</a:t>
                      </a:r>
                      <a:endParaRPr lang="de-DE" sz="1800" b="0" strike="noStrike" spc="-1" dirty="0">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7"/>
                  </a:ext>
                </a:extLst>
              </a:tr>
            </a:tbl>
          </a:graphicData>
        </a:graphic>
      </p:graphicFrame>
      <p:sp>
        <p:nvSpPr>
          <p:cNvPr id="2" name="Textplatzhalter 2">
            <a:extLst>
              <a:ext uri="{FF2B5EF4-FFF2-40B4-BE49-F238E27FC236}">
                <a16:creationId xmlns:a16="http://schemas.microsoft.com/office/drawing/2014/main" id="{B9FE1F30-34A9-F73A-1DE6-D4ADECE5ABBB}"/>
              </a:ext>
            </a:extLst>
          </p:cNvPr>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Statistisches Bundesamt, Baufertigstellungen neuer Gebäude: Deutschland, Jahre, Gebäudeart, überwiegend verwendeter Baustoff (2023)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PlaceHolder 1"/>
          <p:cNvSpPr>
            <a:spLocks noGrp="1"/>
          </p:cNvSpPr>
          <p:nvPr>
            <p:ph type="title"/>
          </p:nvPr>
        </p:nvSpPr>
        <p:spPr>
          <a:prstGeom prst="rect">
            <a:avLst/>
          </a:prstGeom>
          <a:noFill/>
          <a:ln w="0">
            <a:noFill/>
          </a:ln>
        </p:spPr>
        <p:txBody>
          <a:bodyPr lIns="91440" tIns="45720" rIns="91440" bIns="45720" anchor="t">
            <a:normAutofit fontScale="90000"/>
          </a:bodyPr>
          <a:lstStyle/>
          <a:p>
            <a:pPr indent="0" defTabSz="914400">
              <a:lnSpc>
                <a:spcPct val="90000"/>
              </a:lnSpc>
              <a:buNone/>
            </a:pPr>
            <a:r>
              <a:rPr lang="en-GB" sz="3200" b="0" strike="noStrike" spc="-1">
                <a:solidFill>
                  <a:srgbClr val="182952"/>
                </a:solidFill>
                <a:latin typeface="Neue Plak Wide Black"/>
              </a:rPr>
              <a:t>Baufertigstellungen neuer Gebäude, nach Material und Baukosten</a:t>
            </a:r>
            <a:endParaRPr lang="de-DE" sz="3200" b="0" strike="noStrike" spc="-1">
              <a:solidFill>
                <a:schemeClr val="dk1"/>
              </a:solidFill>
              <a:latin typeface="Aptos"/>
            </a:endParaRPr>
          </a:p>
        </p:txBody>
      </p:sp>
      <p:graphicFrame>
        <p:nvGraphicFramePr>
          <p:cNvPr id="156" name="Table 6"/>
          <p:cNvGraphicFramePr/>
          <p:nvPr>
            <p:extLst>
              <p:ext uri="{D42A27DB-BD31-4B8C-83A1-F6EECF244321}">
                <p14:modId xmlns:p14="http://schemas.microsoft.com/office/powerpoint/2010/main" val="743475790"/>
              </p:ext>
            </p:extLst>
          </p:nvPr>
        </p:nvGraphicFramePr>
        <p:xfrm>
          <a:off x="614520" y="2079360"/>
          <a:ext cx="10514880" cy="4190760"/>
        </p:xfrm>
        <a:graphic>
          <a:graphicData uri="http://schemas.openxmlformats.org/drawingml/2006/table">
            <a:tbl>
              <a:tblPr/>
              <a:tblGrid>
                <a:gridCol w="2628720">
                  <a:extLst>
                    <a:ext uri="{9D8B030D-6E8A-4147-A177-3AD203B41FA5}">
                      <a16:colId xmlns:a16="http://schemas.microsoft.com/office/drawing/2014/main" val="20000"/>
                    </a:ext>
                  </a:extLst>
                </a:gridCol>
                <a:gridCol w="2628720">
                  <a:extLst>
                    <a:ext uri="{9D8B030D-6E8A-4147-A177-3AD203B41FA5}">
                      <a16:colId xmlns:a16="http://schemas.microsoft.com/office/drawing/2014/main" val="20001"/>
                    </a:ext>
                  </a:extLst>
                </a:gridCol>
                <a:gridCol w="2628720">
                  <a:extLst>
                    <a:ext uri="{9D8B030D-6E8A-4147-A177-3AD203B41FA5}">
                      <a16:colId xmlns:a16="http://schemas.microsoft.com/office/drawing/2014/main" val="20002"/>
                    </a:ext>
                  </a:extLst>
                </a:gridCol>
                <a:gridCol w="2628720">
                  <a:extLst>
                    <a:ext uri="{9D8B030D-6E8A-4147-A177-3AD203B41FA5}">
                      <a16:colId xmlns:a16="http://schemas.microsoft.com/office/drawing/2014/main" val="20003"/>
                    </a:ext>
                  </a:extLst>
                </a:gridCol>
              </a:tblGrid>
              <a:tr h="507240">
                <a:tc>
                  <a:txBody>
                    <a:bodyPr/>
                    <a:lstStyle/>
                    <a:p>
                      <a:pPr defTabSz="914400">
                        <a:lnSpc>
                          <a:spcPct val="100000"/>
                        </a:lnSpc>
                      </a:pPr>
                      <a:r>
                        <a:rPr lang="en-DE" sz="1800" b="1" strike="noStrike" spc="-1" dirty="0">
                          <a:solidFill>
                            <a:schemeClr val="lt1"/>
                          </a:solidFill>
                          <a:latin typeface="Aptos"/>
                        </a:rPr>
                        <a:t>Überwiegend vewendete</a:t>
                      </a:r>
                      <a:r>
                        <a:rPr lang="de-DE" sz="1800" b="1" strike="noStrike" spc="-1" dirty="0">
                          <a:solidFill>
                            <a:schemeClr val="lt1"/>
                          </a:solidFill>
                          <a:latin typeface="Aptos"/>
                        </a:rPr>
                        <a:t>r</a:t>
                      </a:r>
                      <a:r>
                        <a:rPr lang="en-DE" sz="1800" b="1" strike="noStrike" spc="-1" dirty="0">
                          <a:solidFill>
                            <a:schemeClr val="lt1"/>
                          </a:solidFill>
                          <a:latin typeface="Aptos"/>
                        </a:rPr>
                        <a:t> Baustoff</a:t>
                      </a:r>
                      <a:endParaRPr lang="de-DE" sz="1800" b="0" strike="noStrike" spc="-1" dirty="0">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en-DE" sz="1800" b="1" strike="noStrike" spc="-1">
                          <a:solidFill>
                            <a:schemeClr val="lt1"/>
                          </a:solidFill>
                          <a:latin typeface="Aptos"/>
                        </a:rPr>
                        <a:t>Wohnungsbau (mit 1 Wohnung)</a:t>
                      </a:r>
                      <a:endParaRPr lang="de-DE" sz="1800" b="0" strike="noStrike" spc="-1">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tabLst>
                          <a:tab pos="0" algn="l"/>
                        </a:tabLst>
                      </a:pPr>
                      <a:r>
                        <a:rPr lang="en-DE" sz="1800" b="1" strike="noStrike" spc="-1">
                          <a:solidFill>
                            <a:schemeClr val="lt1"/>
                          </a:solidFill>
                          <a:latin typeface="Aptos"/>
                        </a:rPr>
                        <a:t>Wohnungsbau (mit 3+ Wohnung)</a:t>
                      </a:r>
                      <a:endParaRPr lang="de-DE" sz="1800" b="0" strike="noStrike" spc="-1">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r>
                        <a:rPr lang="en-DE" sz="1800" b="1" strike="noStrike" spc="-1">
                          <a:solidFill>
                            <a:schemeClr val="lt1"/>
                          </a:solidFill>
                          <a:latin typeface="Aptos"/>
                        </a:rPr>
                        <a:t>Nicht Wohnungsbau (alle)</a:t>
                      </a:r>
                      <a:endParaRPr lang="de-DE" sz="1800" b="0" strike="noStrike" spc="-1">
                        <a:solidFill>
                          <a:srgbClr val="FFFFFF"/>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r h="507240">
                <a:tc>
                  <a:txBody>
                    <a:bodyPr/>
                    <a:lstStyle/>
                    <a:p>
                      <a:pPr defTabSz="914400">
                        <a:lnSpc>
                          <a:spcPct val="100000"/>
                        </a:lnSpc>
                      </a:pPr>
                      <a:r>
                        <a:rPr lang="en-DE" sz="1800" b="0" strike="noStrike" spc="-1">
                          <a:solidFill>
                            <a:schemeClr val="dk1"/>
                          </a:solidFill>
                          <a:latin typeface="Aptos"/>
                        </a:rPr>
                        <a:t>Stahl</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11%</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r h="507240">
                <a:tc>
                  <a:txBody>
                    <a:bodyPr/>
                    <a:lstStyle/>
                    <a:p>
                      <a:pPr defTabSz="914400">
                        <a:lnSpc>
                          <a:spcPct val="100000"/>
                        </a:lnSpc>
                      </a:pPr>
                      <a:r>
                        <a:rPr lang="en-DE" sz="1800" b="0" strike="noStrike" spc="-1">
                          <a:solidFill>
                            <a:schemeClr val="dk1"/>
                          </a:solidFill>
                          <a:latin typeface="Aptos"/>
                        </a:rPr>
                        <a:t>Stahlbeton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67%</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20000"/>
                        <a:lumOff val="80000"/>
                      </a:schemeClr>
                    </a:solidFill>
                  </a:tcPr>
                </a:tc>
                <a:extLst>
                  <a:ext uri="{0D108BD9-81ED-4DB2-BD59-A6C34878D82A}">
                    <a16:rowId xmlns:a16="http://schemas.microsoft.com/office/drawing/2014/main" val="10002"/>
                  </a:ext>
                </a:extLst>
              </a:tr>
              <a:tr h="507240">
                <a:tc>
                  <a:txBody>
                    <a:bodyPr/>
                    <a:lstStyle/>
                    <a:p>
                      <a:pPr defTabSz="914400">
                        <a:lnSpc>
                          <a:spcPct val="100000"/>
                        </a:lnSpc>
                      </a:pPr>
                      <a:r>
                        <a:rPr lang="en-DE" sz="1800" b="0" strike="noStrike" spc="-1">
                          <a:solidFill>
                            <a:schemeClr val="dk1"/>
                          </a:solidFill>
                          <a:latin typeface="Aptos"/>
                        </a:rPr>
                        <a:t>Ziegel</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34%</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3"/>
                  </a:ext>
                </a:extLst>
              </a:tr>
              <a:tr h="507240">
                <a:tc>
                  <a:txBody>
                    <a:bodyPr/>
                    <a:lstStyle/>
                    <a:p>
                      <a:pPr defTabSz="914400">
                        <a:lnSpc>
                          <a:spcPct val="100000"/>
                        </a:lnSpc>
                      </a:pPr>
                      <a:r>
                        <a:rPr lang="en-DE" sz="1800" b="0" strike="noStrike" spc="-1">
                          <a:solidFill>
                            <a:schemeClr val="dk1"/>
                          </a:solidFill>
                          <a:latin typeface="Aptos"/>
                        </a:rPr>
                        <a:t>Kalksandstein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11%</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35%</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4"/>
                  </a:ext>
                </a:extLst>
              </a:tr>
              <a:tr h="507240">
                <a:tc>
                  <a:txBody>
                    <a:bodyPr/>
                    <a:lstStyle/>
                    <a:p>
                      <a:pPr defTabSz="914400">
                        <a:lnSpc>
                          <a:spcPct val="100000"/>
                        </a:lnSpc>
                      </a:pPr>
                      <a:r>
                        <a:rPr lang="en-DE" sz="1800" b="0" strike="noStrike" spc="-1">
                          <a:solidFill>
                            <a:schemeClr val="dk1"/>
                          </a:solidFill>
                          <a:latin typeface="Aptos"/>
                        </a:rPr>
                        <a:t>Porenbeton</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6%</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5"/>
                  </a:ext>
                </a:extLst>
              </a:tr>
              <a:tr h="507240">
                <a:tc>
                  <a:txBody>
                    <a:bodyPr/>
                    <a:lstStyle/>
                    <a:p>
                      <a:pPr defTabSz="914400">
                        <a:lnSpc>
                          <a:spcPct val="100000"/>
                        </a:lnSpc>
                      </a:pPr>
                      <a:r>
                        <a:rPr lang="en-DE" sz="1800" b="0" strike="noStrike" spc="-1">
                          <a:solidFill>
                            <a:schemeClr val="dk1"/>
                          </a:solidFill>
                          <a:latin typeface="Aptos"/>
                        </a:rPr>
                        <a:t>Leichtbeton/Bims</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3%</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2%</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defTabSz="914400">
                        <a:lnSpc>
                          <a:spcPct val="100000"/>
                        </a:lnSpc>
                      </a:pPr>
                      <a:r>
                        <a:rPr lang="en-DE" sz="1800" b="0" strike="noStrike" spc="-1">
                          <a:solidFill>
                            <a:schemeClr val="dk1"/>
                          </a:solidFill>
                          <a:latin typeface="Aptos"/>
                        </a:rPr>
                        <a:t>0%</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6"/>
                  </a:ext>
                </a:extLst>
              </a:tr>
              <a:tr h="507240">
                <a:tc>
                  <a:txBody>
                    <a:bodyPr/>
                    <a:lstStyle/>
                    <a:p>
                      <a:pPr defTabSz="914400">
                        <a:lnSpc>
                          <a:spcPct val="100000"/>
                        </a:lnSpc>
                      </a:pPr>
                      <a:r>
                        <a:rPr lang="en-DE" sz="1800" b="0" strike="noStrike" spc="-1">
                          <a:solidFill>
                            <a:schemeClr val="dk1"/>
                          </a:solidFill>
                          <a:latin typeface="Aptos"/>
                        </a:rPr>
                        <a:t>Holz</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25%</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a:solidFill>
                            <a:schemeClr val="dk1"/>
                          </a:solidFill>
                          <a:latin typeface="Aptos"/>
                        </a:rPr>
                        <a:t>3%</a:t>
                      </a:r>
                      <a:endParaRPr lang="de-DE" sz="1800" b="0" strike="noStrike" spc="-1">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defTabSz="914400">
                        <a:lnSpc>
                          <a:spcPct val="100000"/>
                        </a:lnSpc>
                      </a:pPr>
                      <a:r>
                        <a:rPr lang="en-DE" sz="1800" b="0" strike="noStrike" spc="-1" dirty="0">
                          <a:solidFill>
                            <a:schemeClr val="dk1"/>
                          </a:solidFill>
                          <a:latin typeface="Aptos"/>
                        </a:rPr>
                        <a:t>7%</a:t>
                      </a:r>
                      <a:endParaRPr lang="de-DE" sz="1800" b="0" strike="noStrike" spc="-1" dirty="0">
                        <a:solidFill>
                          <a:srgbClr val="000000"/>
                        </a:solidFill>
                        <a:latin typeface="Calibri"/>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7"/>
                  </a:ext>
                </a:extLst>
              </a:tr>
            </a:tbl>
          </a:graphicData>
        </a:graphic>
      </p:graphicFrame>
      <p:sp>
        <p:nvSpPr>
          <p:cNvPr id="2" name="Textplatzhalter 2">
            <a:extLst>
              <a:ext uri="{FF2B5EF4-FFF2-40B4-BE49-F238E27FC236}">
                <a16:creationId xmlns:a16="http://schemas.microsoft.com/office/drawing/2014/main" id="{7841ED0F-6F9C-8126-E9ED-7493D4B9FBEA}"/>
              </a:ext>
            </a:extLst>
          </p:cNvPr>
          <p:cNvSpPr/>
          <p:nvPr/>
        </p:nvSpPr>
        <p:spPr>
          <a:xfrm>
            <a:off x="614520" y="6352560"/>
            <a:ext cx="10515240" cy="68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 Statistisches Bundesamt, Baufertigstellungen neuer Gebäude: Deutschland, Jahre, Gebäudeart, überwiegend verwendeter Baustoff (2023)</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9b6327e-2b5b-4eb0-b264-096f24e8716b" xsi:nil="true"/>
    <lcf76f155ced4ddcb4097134ff3c332f xmlns="2b4e305d-4f8d-4494-a831-2ab793b4aa7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D6E945EAD86754EBBFBF613E5D6CB42" ma:contentTypeVersion="16" ma:contentTypeDescription="Create a new document." ma:contentTypeScope="" ma:versionID="f71c36223d11a674f59235b9663ba23d">
  <xsd:schema xmlns:xsd="http://www.w3.org/2001/XMLSchema" xmlns:xs="http://www.w3.org/2001/XMLSchema" xmlns:p="http://schemas.microsoft.com/office/2006/metadata/properties" xmlns:ns2="2b4e305d-4f8d-4494-a831-2ab793b4aa70" xmlns:ns3="e9b6327e-2b5b-4eb0-b264-096f24e8716b" targetNamespace="http://schemas.microsoft.com/office/2006/metadata/properties" ma:root="true" ma:fieldsID="51d5ef47535e261fa67d0e51ed170d22" ns2:_="" ns3:_="">
    <xsd:import namespace="2b4e305d-4f8d-4494-a831-2ab793b4aa70"/>
    <xsd:import namespace="e9b6327e-2b5b-4eb0-b264-096f24e8716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4e305d-4f8d-4494-a831-2ab793b4aa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8188561-da4c-4563-91c9-5ced32ac918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b6327e-2b5b-4eb0-b264-096f24e8716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ecc8bec-8604-4cbc-aa04-0b94da2edea3}" ma:internalName="TaxCatchAll" ma:showField="CatchAllData" ma:web="e9b6327e-2b5b-4eb0-b264-096f24e8716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808197-702F-457A-B0FE-592F47A5E6CE}">
  <ds:schemaRefs>
    <ds:schemaRef ds:uri="http://schemas.microsoft.com/office/2006/documentManagement/types"/>
    <ds:schemaRef ds:uri="e9b6327e-2b5b-4eb0-b264-096f24e8716b"/>
    <ds:schemaRef ds:uri="http://purl.org/dc/elements/1.1/"/>
    <ds:schemaRef ds:uri="http://schemas.microsoft.com/office/2006/metadata/properties"/>
    <ds:schemaRef ds:uri="2b4e305d-4f8d-4494-a831-2ab793b4aa70"/>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66B6C3E2-D7C5-4AB7-9F84-235ABBFBB2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4e305d-4f8d-4494-a831-2ab793b4aa70"/>
    <ds:schemaRef ds:uri="e9b6327e-2b5b-4eb0-b264-096f24e871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F6A1611-D24A-4BA1-AE44-A4152C3F88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4387</Words>
  <Application>Microsoft Office PowerPoint</Application>
  <PresentationFormat>Breitbild</PresentationFormat>
  <Paragraphs>680</Paragraphs>
  <Slides>55</Slides>
  <Notes>48</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55</vt:i4>
      </vt:variant>
    </vt:vector>
  </HeadingPairs>
  <TitlesOfParts>
    <vt:vector size="66" baseType="lpstr">
      <vt:lpstr>Neue Plak Text</vt:lpstr>
      <vt:lpstr>FreightText Pro Bold</vt:lpstr>
      <vt:lpstr>Neue Plak Wide Black</vt:lpstr>
      <vt:lpstr>FreightText Pro Book</vt:lpstr>
      <vt:lpstr>Wingdings</vt:lpstr>
      <vt:lpstr>Calibri</vt:lpstr>
      <vt:lpstr>Aptos Display</vt:lpstr>
      <vt:lpstr>Aptos</vt:lpstr>
      <vt:lpstr>Verdana</vt:lpstr>
      <vt:lpstr>Arial</vt:lpstr>
      <vt:lpstr>Benutzerdefiniertes Design</vt:lpstr>
      <vt:lpstr>Die Materialwende</vt:lpstr>
      <vt:lpstr>Aufbau und Themen des Moduls</vt:lpstr>
      <vt:lpstr>PowerPoint-Präsentation</vt:lpstr>
      <vt:lpstr>PowerPoint-Präsentation</vt:lpstr>
      <vt:lpstr>Baufertigstellungen neuer Gebäude, nach Material und Baukosten</vt:lpstr>
      <vt:lpstr>Baufertigstellungen neuer Gebäude, nach Material und Baukosten</vt:lpstr>
      <vt:lpstr>Baufertigstellungen neuer Gebäude, nach Material und Baukosten</vt:lpstr>
      <vt:lpstr>Baufertigstellungen neuer Gebäude, nach Material und Baukosten</vt:lpstr>
      <vt:lpstr>Baufertigstellungen neuer Gebäude, nach Material und Baukosten</vt:lpstr>
      <vt:lpstr>CO2 Emissionen 2017, in Mio. Tonnen</vt:lpstr>
      <vt:lpstr>Ressourcenverbrauch versch. Bautypologien</vt:lpstr>
      <vt:lpstr>Baufertigstellungen neuer Gebäude nach Gebäudetypologie </vt:lpstr>
      <vt:lpstr>PowerPoint-Präsentation</vt:lpstr>
      <vt:lpstr>PowerPoint-Präsentation</vt:lpstr>
      <vt:lpstr>PowerPoint-Präsentation</vt:lpstr>
      <vt:lpstr>Umwelteinfluss verschiedener Baustoffe</vt:lpstr>
      <vt:lpstr>Umwelt-Produktdeklaration</vt:lpstr>
      <vt:lpstr>Umwelt-Produktdeklaration: Aufbau</vt:lpstr>
      <vt:lpstr>Abschnitt 2: Produkt</vt:lpstr>
      <vt:lpstr>Abschnitt 3: LCA-Rechenregeln</vt:lpstr>
      <vt:lpstr>Abschnitt 4: Szenarien und weitere technische Informationen</vt:lpstr>
      <vt:lpstr>Abschnitt 5: LCA- Ergebnisse</vt:lpstr>
      <vt:lpstr>Umweltauswirkungen und Planetare Grenzen </vt:lpstr>
      <vt:lpstr>Umweltauswirkungen und Planetare Grenzen</vt:lpstr>
      <vt:lpstr>Umweltauswirkungen und Planetare Grenzen</vt:lpstr>
      <vt:lpstr>Umweltauswirkungen und Planetare Grenzen</vt:lpstr>
      <vt:lpstr>Umweltauswirkungen und Planetare Grenzen</vt:lpstr>
      <vt:lpstr>Beton C50</vt:lpstr>
      <vt:lpstr>RC-Beton C50</vt:lpstr>
      <vt:lpstr>Holz</vt:lpstr>
      <vt:lpstr>Holz</vt:lpstr>
      <vt:lpstr>Stahl (neu)</vt:lpstr>
      <vt:lpstr>Stahl (schrottbasiert)</vt:lpstr>
      <vt:lpstr>Materialvergleich GWP</vt:lpstr>
      <vt:lpstr>PowerPoint-Präsentation</vt:lpstr>
      <vt:lpstr>PowerPoint-Präsentation</vt:lpstr>
      <vt:lpstr>Wir beschäftigen uns mit folgenden Fragen:</vt:lpstr>
      <vt:lpstr>Wiederverwendung Betrachtungsebenen</vt:lpstr>
      <vt:lpstr>Wiederverwendung</vt:lpstr>
      <vt:lpstr>Wiederverwendung Vorrausetzungen</vt:lpstr>
      <vt:lpstr>Wiederverwendung gebrauchter Stahlbauteile</vt:lpstr>
      <vt:lpstr>Wiederverwendung gebrauchter Holzbauteile</vt:lpstr>
      <vt:lpstr>Lasst uns diskutieren:</vt:lpstr>
      <vt:lpstr>PowerPoint-Präsentation</vt:lpstr>
      <vt:lpstr>PowerPoint-Präsentation</vt:lpstr>
      <vt:lpstr>PowerPoint-Präsentation</vt:lpstr>
      <vt:lpstr>Exkurs: Asbest</vt:lpstr>
      <vt:lpstr>Styrodur (EPS / XPS)</vt:lpstr>
      <vt:lpstr>Rechenbeispiel: Entsorgung</vt:lpstr>
      <vt:lpstr>Raumklima &amp; Gesundheit</vt:lpstr>
      <vt:lpstr>PowerPoint-Präsentation</vt:lpstr>
      <vt:lpstr>Zertifizierung von Materialien</vt:lpstr>
      <vt:lpstr>PowerPoint-Präsentation</vt:lpstr>
      <vt:lpstr>PowerPoint-Präsentation</vt:lpstr>
      <vt:lpstr>Vielen Dank für die Teilnahme und Aufmerksamkeit!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Wie man die NBAU-Vorlage benutzt</dc:title>
  <dc:subject/>
  <dc:creator>Louisa  Büsken</dc:creator>
  <dc:description/>
  <cp:lastModifiedBy>Jennifer  Wagner</cp:lastModifiedBy>
  <cp:revision>26</cp:revision>
  <dcterms:created xsi:type="dcterms:W3CDTF">2024-11-12T08:47:53Z</dcterms:created>
  <dcterms:modified xsi:type="dcterms:W3CDTF">2026-04-22T10:37:26Z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0x010100AD6E945EAD86754EBBFBF613E5D6CB42</vt:lpwstr>
  </property>
  <property fmtid="{D5CDD505-2E9C-101B-9397-08002B2CF9AE}" pid="3" name="MediaServiceImageTags">
    <vt:lpwstr/>
  </property>
  <property fmtid="{D5CDD505-2E9C-101B-9397-08002B2CF9AE}" pid="4" name="Notes">
    <vt:i4>48</vt:i4>
  </property>
  <property fmtid="{D5CDD505-2E9C-101B-9397-08002B2CF9AE}" pid="5" name="PresentationFormat">
    <vt:lpwstr>Breitbild</vt:lpwstr>
  </property>
  <property fmtid="{D5CDD505-2E9C-101B-9397-08002B2CF9AE}" pid="6" name="Slides">
    <vt:i4>54</vt:i4>
  </property>
</Properties>
</file>