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media/image36.svg" ContentType="image/svg"/>
  <Override PartName="/ppt/tags/tag44.xml" ContentType="application/vnd.openxmlformats-officedocument.presentationml.tags+xml"/>
  <Override PartName="/ppt/tags/tag45.xml" ContentType="application/vnd.openxmlformats-officedocument.presentationml.tags+xml"/>
  <Override PartName="/ppt/notesSlides/notesSlide3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4" r:id="rId4"/>
    <p:sldMasterId id="2147483726" r:id="rId5"/>
  </p:sldMasterIdLst>
  <p:notesMasterIdLst>
    <p:notesMasterId r:id="rId52"/>
  </p:notesMasterIdLst>
  <p:sldIdLst>
    <p:sldId id="256" r:id="rId6"/>
    <p:sldId id="258" r:id="rId7"/>
    <p:sldId id="259" r:id="rId8"/>
    <p:sldId id="260" r:id="rId9"/>
    <p:sldId id="261" r:id="rId10"/>
    <p:sldId id="262" r:id="rId11"/>
    <p:sldId id="263" r:id="rId12"/>
    <p:sldId id="264" r:id="rId13"/>
    <p:sldId id="265" r:id="rId14"/>
    <p:sldId id="104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1016" r:id="rId45"/>
    <p:sldId id="306" r:id="rId46"/>
    <p:sldId id="307" r:id="rId47"/>
    <p:sldId id="308" r:id="rId48"/>
    <p:sldId id="1046" r:id="rId49"/>
    <p:sldId id="1017" r:id="rId50"/>
    <p:sldId id="309" r:id="rId51"/>
  </p:sldIdLst>
  <p:sldSz cx="12192000" cy="6858000"/>
  <p:notesSz cx="6858000" cy="9144000"/>
  <p:embeddedFontLst>
    <p:embeddedFont>
      <p:font typeface="FreightText Pro Bold" panose="02000803080000020004" pitchFamily="50" charset="0"/>
      <p:bold r:id="rId53"/>
      <p:boldItalic r:id="rId54"/>
    </p:embeddedFont>
    <p:embeddedFont>
      <p:font typeface="FreightText Pro Book" panose="02000603060000020004" pitchFamily="50" charset="0"/>
      <p:regular r:id="rId55"/>
      <p:italic r:id="rId56"/>
    </p:embeddedFont>
    <p:embeddedFont>
      <p:font typeface="Neue Plak Text" panose="020B0804030202020204" pitchFamily="34" charset="0"/>
      <p:bold r:id="rId57"/>
    </p:embeddedFont>
    <p:embeddedFont>
      <p:font typeface="Neue Plak Wide Black" panose="020B0A07030202020204" pitchFamily="34" charset="0"/>
      <p:bold r:id="rId58"/>
    </p:embeddedFont>
    <p:embeddedFont>
      <p:font typeface="Verdana" panose="020B0604030504040204" pitchFamily="34" charset="0"/>
      <p:regular r:id="rId59"/>
      <p:bold r:id="rId60"/>
      <p:italic r:id="rId61"/>
      <p:boldItalic r:id="rId62"/>
    </p:embeddedFont>
  </p:embeddedFontLst>
  <p:custDataLst>
    <p:tags r:id="rId6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72B3696-24A2-4429-B5B0-66DAC37EEA1E}">
          <p14:sldIdLst>
            <p14:sldId id="256"/>
            <p14:sldId id="258"/>
          </p14:sldIdLst>
        </p14:section>
        <p14:section name="Abschnitt 1" id="{2ECC79F8-5D64-4D88-B681-F963867F141E}">
          <p14:sldIdLst>
            <p14:sldId id="259"/>
            <p14:sldId id="260"/>
            <p14:sldId id="261"/>
            <p14:sldId id="262"/>
            <p14:sldId id="263"/>
            <p14:sldId id="264"/>
            <p14:sldId id="265"/>
            <p14:sldId id="1047"/>
            <p14:sldId id="269"/>
            <p14:sldId id="270"/>
          </p14:sldIdLst>
        </p14:section>
        <p14:section name="Abschnitt 2" id="{4AB15BD3-7A54-488C-882F-BF51B7503C90}">
          <p14:sldIdLst>
            <p14:sldId id="271"/>
            <p14:sldId id="272"/>
            <p14:sldId id="273"/>
            <p14:sldId id="274"/>
            <p14:sldId id="275"/>
            <p14:sldId id="276"/>
            <p14:sldId id="277"/>
            <p14:sldId id="278"/>
            <p14:sldId id="279"/>
            <p14:sldId id="280"/>
            <p14:sldId id="281"/>
            <p14:sldId id="282"/>
            <p14:sldId id="283"/>
            <p14:sldId id="291"/>
          </p14:sldIdLst>
        </p14:section>
        <p14:section name="Abschnitt 3" id="{70EAF064-F0C3-4B36-9248-0FA36AB5797D}">
          <p14:sldIdLst>
            <p14:sldId id="292"/>
            <p14:sldId id="293"/>
            <p14:sldId id="294"/>
            <p14:sldId id="295"/>
            <p14:sldId id="296"/>
            <p14:sldId id="297"/>
            <p14:sldId id="298"/>
            <p14:sldId id="299"/>
            <p14:sldId id="300"/>
          </p14:sldIdLst>
        </p14:section>
        <p14:section name="Abschnitt 4" id="{F31C9576-8043-48D2-8688-359FADE549E7}">
          <p14:sldIdLst>
            <p14:sldId id="301"/>
            <p14:sldId id="302"/>
            <p14:sldId id="303"/>
            <p14:sldId id="304"/>
            <p14:sldId id="1016"/>
            <p14:sldId id="306"/>
            <p14:sldId id="307"/>
            <p14:sldId id="308"/>
            <p14:sldId id="1046"/>
            <p14:sldId id="1017"/>
            <p14:sldId id="30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13A2EA-694D-E73E-7C97-0F21ED1A3BA4}" name="Louisa  Büsken" initials="LB" userId="S::Buesken@nexteconomylab.de::7d97b5d4-09f0-4c45-9e89-3735a48368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8"/>
    <a:srgbClr val="008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2426" autoAdjust="0"/>
  </p:normalViewPr>
  <p:slideViewPr>
    <p:cSldViewPr snapToGrid="0">
      <p:cViewPr varScale="1">
        <p:scale>
          <a:sx n="91" d="100"/>
          <a:sy n="91" d="100"/>
        </p:scale>
        <p:origin x="12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a  Büsken" userId="7d97b5d4-09f0-4c45-9e89-3735a4836822" providerId="ADAL" clId="{4BCFD602-B71A-4D12-93D1-DD4A30F610C6}"/>
    <pc:docChg chg="undo custSel delSld modSld addSection modSection">
      <pc:chgData name="Louisa  Büsken" userId="7d97b5d4-09f0-4c45-9e89-3735a4836822" providerId="ADAL" clId="{4BCFD602-B71A-4D12-93D1-DD4A30F610C6}" dt="2026-04-20T06:59:36.125" v="115" actId="2696"/>
      <pc:docMkLst>
        <pc:docMk/>
      </pc:docMkLst>
      <pc:sldChg chg="modSp mod">
        <pc:chgData name="Louisa  Büsken" userId="7d97b5d4-09f0-4c45-9e89-3735a4836822" providerId="ADAL" clId="{4BCFD602-B71A-4D12-93D1-DD4A30F610C6}" dt="2026-04-17T12:55:07.037" v="34" actId="20577"/>
        <pc:sldMkLst>
          <pc:docMk/>
          <pc:sldMk cId="0" sldId="256"/>
        </pc:sldMkLst>
        <pc:spChg chg="mod">
          <ac:chgData name="Louisa  Büsken" userId="7d97b5d4-09f0-4c45-9e89-3735a4836822" providerId="ADAL" clId="{4BCFD602-B71A-4D12-93D1-DD4A30F610C6}" dt="2026-04-17T12:53:59.363" v="13" actId="20577"/>
          <ac:spMkLst>
            <pc:docMk/>
            <pc:sldMk cId="0" sldId="256"/>
            <ac:spMk id="115" creationId="{00000000-0000-0000-0000-000000000000}"/>
          </ac:spMkLst>
        </pc:spChg>
        <pc:spChg chg="mod">
          <ac:chgData name="Louisa  Büsken" userId="7d97b5d4-09f0-4c45-9e89-3735a4836822" providerId="ADAL" clId="{4BCFD602-B71A-4D12-93D1-DD4A30F610C6}" dt="2026-04-17T12:54:33.617" v="23" actId="20577"/>
          <ac:spMkLst>
            <pc:docMk/>
            <pc:sldMk cId="0" sldId="256"/>
            <ac:spMk id="116" creationId="{00000000-0000-0000-0000-000000000000}"/>
          </ac:spMkLst>
        </pc:spChg>
        <pc:spChg chg="mod">
          <ac:chgData name="Louisa  Büsken" userId="7d97b5d4-09f0-4c45-9e89-3735a4836822" providerId="ADAL" clId="{4BCFD602-B71A-4D12-93D1-DD4A30F610C6}" dt="2026-04-17T12:55:07.037" v="34" actId="20577"/>
          <ac:spMkLst>
            <pc:docMk/>
            <pc:sldMk cId="0" sldId="256"/>
            <ac:spMk id="117" creationId="{00000000-0000-0000-0000-000000000000}"/>
          </ac:spMkLst>
        </pc:spChg>
      </pc:sldChg>
      <pc:sldChg chg="modSp mod">
        <pc:chgData name="Louisa  Büsken" userId="7d97b5d4-09f0-4c45-9e89-3735a4836822" providerId="ADAL" clId="{4BCFD602-B71A-4D12-93D1-DD4A30F610C6}" dt="2026-04-17T12:57:10.790" v="58" actId="115"/>
        <pc:sldMkLst>
          <pc:docMk/>
          <pc:sldMk cId="0" sldId="259"/>
        </pc:sldMkLst>
        <pc:spChg chg="mod">
          <ac:chgData name="Louisa  Büsken" userId="7d97b5d4-09f0-4c45-9e89-3735a4836822" providerId="ADAL" clId="{4BCFD602-B71A-4D12-93D1-DD4A30F610C6}" dt="2026-04-17T12:57:10.790" v="58" actId="115"/>
          <ac:spMkLst>
            <pc:docMk/>
            <pc:sldMk cId="0" sldId="259"/>
            <ac:spMk id="141" creationId="{00000000-0000-0000-0000-000000000000}"/>
          </ac:spMkLst>
        </pc:spChg>
      </pc:sldChg>
      <pc:sldChg chg="modSp mod">
        <pc:chgData name="Louisa  Büsken" userId="7d97b5d4-09f0-4c45-9e89-3735a4836822" providerId="ADAL" clId="{4BCFD602-B71A-4D12-93D1-DD4A30F610C6}" dt="2026-04-17T12:54:27.445" v="15" actId="27636"/>
        <pc:sldMkLst>
          <pc:docMk/>
          <pc:sldMk cId="0" sldId="261"/>
        </pc:sldMkLst>
        <pc:spChg chg="mod">
          <ac:chgData name="Louisa  Büsken" userId="7d97b5d4-09f0-4c45-9e89-3735a4836822" providerId="ADAL" clId="{4BCFD602-B71A-4D12-93D1-DD4A30F610C6}" dt="2026-04-17T12:54:27.445" v="15" actId="27636"/>
          <ac:spMkLst>
            <pc:docMk/>
            <pc:sldMk cId="0" sldId="261"/>
            <ac:spMk id="143" creationId="{00000000-0000-0000-0000-000000000000}"/>
          </ac:spMkLst>
        </pc:spChg>
      </pc:sldChg>
      <pc:sldChg chg="modSp mod">
        <pc:chgData name="Louisa  Büsken" userId="7d97b5d4-09f0-4c45-9e89-3735a4836822" providerId="ADAL" clId="{4BCFD602-B71A-4D12-93D1-DD4A30F610C6}" dt="2026-04-17T12:54:27.477" v="16" actId="27636"/>
        <pc:sldMkLst>
          <pc:docMk/>
          <pc:sldMk cId="0" sldId="262"/>
        </pc:sldMkLst>
        <pc:spChg chg="mod">
          <ac:chgData name="Louisa  Büsken" userId="7d97b5d4-09f0-4c45-9e89-3735a4836822" providerId="ADAL" clId="{4BCFD602-B71A-4D12-93D1-DD4A30F610C6}" dt="2026-04-17T12:54:27.477" v="16" actId="27636"/>
          <ac:spMkLst>
            <pc:docMk/>
            <pc:sldMk cId="0" sldId="262"/>
            <ac:spMk id="146" creationId="{00000000-0000-0000-0000-000000000000}"/>
          </ac:spMkLst>
        </pc:spChg>
      </pc:sldChg>
      <pc:sldChg chg="modSp mod">
        <pc:chgData name="Louisa  Büsken" userId="7d97b5d4-09f0-4c45-9e89-3735a4836822" providerId="ADAL" clId="{4BCFD602-B71A-4D12-93D1-DD4A30F610C6}" dt="2026-04-17T12:54:27.509" v="17" actId="27636"/>
        <pc:sldMkLst>
          <pc:docMk/>
          <pc:sldMk cId="0" sldId="263"/>
        </pc:sldMkLst>
        <pc:spChg chg="mod">
          <ac:chgData name="Louisa  Büsken" userId="7d97b5d4-09f0-4c45-9e89-3735a4836822" providerId="ADAL" clId="{4BCFD602-B71A-4D12-93D1-DD4A30F610C6}" dt="2026-04-17T12:54:27.509" v="17" actId="27636"/>
          <ac:spMkLst>
            <pc:docMk/>
            <pc:sldMk cId="0" sldId="263"/>
            <ac:spMk id="149" creationId="{00000000-0000-0000-0000-000000000000}"/>
          </ac:spMkLst>
        </pc:spChg>
      </pc:sldChg>
      <pc:sldChg chg="modSp mod">
        <pc:chgData name="Louisa  Büsken" userId="7d97b5d4-09f0-4c45-9e89-3735a4836822" providerId="ADAL" clId="{4BCFD602-B71A-4D12-93D1-DD4A30F610C6}" dt="2026-04-17T12:54:27.541" v="18" actId="27636"/>
        <pc:sldMkLst>
          <pc:docMk/>
          <pc:sldMk cId="0" sldId="264"/>
        </pc:sldMkLst>
        <pc:spChg chg="mod">
          <ac:chgData name="Louisa  Büsken" userId="7d97b5d4-09f0-4c45-9e89-3735a4836822" providerId="ADAL" clId="{4BCFD602-B71A-4D12-93D1-DD4A30F610C6}" dt="2026-04-17T12:54:27.541" v="18" actId="27636"/>
          <ac:spMkLst>
            <pc:docMk/>
            <pc:sldMk cId="0" sldId="264"/>
            <ac:spMk id="152" creationId="{00000000-0000-0000-0000-000000000000}"/>
          </ac:spMkLst>
        </pc:spChg>
      </pc:sldChg>
      <pc:sldChg chg="modSp mod">
        <pc:chgData name="Louisa  Büsken" userId="7d97b5d4-09f0-4c45-9e89-3735a4836822" providerId="ADAL" clId="{4BCFD602-B71A-4D12-93D1-DD4A30F610C6}" dt="2026-04-17T12:54:27.589" v="19" actId="27636"/>
        <pc:sldMkLst>
          <pc:docMk/>
          <pc:sldMk cId="0" sldId="265"/>
        </pc:sldMkLst>
        <pc:spChg chg="mod">
          <ac:chgData name="Louisa  Büsken" userId="7d97b5d4-09f0-4c45-9e89-3735a4836822" providerId="ADAL" clId="{4BCFD602-B71A-4D12-93D1-DD4A30F610C6}" dt="2026-04-17T12:54:27.589" v="19" actId="27636"/>
          <ac:spMkLst>
            <pc:docMk/>
            <pc:sldMk cId="0" sldId="265"/>
            <ac:spMk id="155" creationId="{00000000-0000-0000-0000-000000000000}"/>
          </ac:spMkLst>
        </pc:spChg>
      </pc:sldChg>
      <pc:sldChg chg="del">
        <pc:chgData name="Louisa  Büsken" userId="7d97b5d4-09f0-4c45-9e89-3735a4836822" providerId="ADAL" clId="{4BCFD602-B71A-4D12-93D1-DD4A30F610C6}" dt="2026-04-20T06:59:17.450" v="113" actId="2696"/>
        <pc:sldMkLst>
          <pc:docMk/>
          <pc:sldMk cId="0" sldId="266"/>
        </pc:sldMkLst>
      </pc:sldChg>
      <pc:sldChg chg="modSp del mod">
        <pc:chgData name="Louisa  Büsken" userId="7d97b5d4-09f0-4c45-9e89-3735a4836822" providerId="ADAL" clId="{4BCFD602-B71A-4D12-93D1-DD4A30F610C6}" dt="2026-04-20T06:59:17.450" v="113" actId="2696"/>
        <pc:sldMkLst>
          <pc:docMk/>
          <pc:sldMk cId="0" sldId="267"/>
        </pc:sldMkLst>
      </pc:sldChg>
      <pc:sldChg chg="del">
        <pc:chgData name="Louisa  Büsken" userId="7d97b5d4-09f0-4c45-9e89-3735a4836822" providerId="ADAL" clId="{4BCFD602-B71A-4D12-93D1-DD4A30F610C6}" dt="2026-04-20T06:59:17.450" v="113" actId="2696"/>
        <pc:sldMkLst>
          <pc:docMk/>
          <pc:sldMk cId="0" sldId="268"/>
        </pc:sldMkLst>
      </pc:sldChg>
      <pc:sldChg chg="modSp mod">
        <pc:chgData name="Louisa  Büsken" userId="7d97b5d4-09f0-4c45-9e89-3735a4836822" providerId="ADAL" clId="{4BCFD602-B71A-4D12-93D1-DD4A30F610C6}" dt="2026-04-17T12:57:22.012" v="72" actId="115"/>
        <pc:sldMkLst>
          <pc:docMk/>
          <pc:sldMk cId="0" sldId="271"/>
        </pc:sldMkLst>
        <pc:spChg chg="mod">
          <ac:chgData name="Louisa  Büsken" userId="7d97b5d4-09f0-4c45-9e89-3735a4836822" providerId="ADAL" clId="{4BCFD602-B71A-4D12-93D1-DD4A30F610C6}" dt="2026-04-17T12:57:22.012" v="72" actId="115"/>
          <ac:spMkLst>
            <pc:docMk/>
            <pc:sldMk cId="0" sldId="271"/>
            <ac:spMk id="170" creationId="{00000000-0000-0000-0000-000000000000}"/>
          </ac:spMkLst>
        </pc:spChg>
      </pc:sldChg>
      <pc:sldChg chg="modSp mod">
        <pc:chgData name="Louisa  Büsken" userId="7d97b5d4-09f0-4c45-9e89-3735a4836822" providerId="ADAL" clId="{4BCFD602-B71A-4D12-93D1-DD4A30F610C6}" dt="2026-04-17T12:54:27.651" v="21" actId="27636"/>
        <pc:sldMkLst>
          <pc:docMk/>
          <pc:sldMk cId="0" sldId="283"/>
        </pc:sldMkLst>
        <pc:spChg chg="mod">
          <ac:chgData name="Louisa  Büsken" userId="7d97b5d4-09f0-4c45-9e89-3735a4836822" providerId="ADAL" clId="{4BCFD602-B71A-4D12-93D1-DD4A30F610C6}" dt="2026-04-17T12:54:27.651" v="21" actId="27636"/>
          <ac:spMkLst>
            <pc:docMk/>
            <pc:sldMk cId="0" sldId="283"/>
            <ac:spMk id="214" creationId="{00000000-0000-0000-0000-000000000000}"/>
          </ac:spMkLst>
        </pc:spChg>
      </pc:sldChg>
      <pc:sldChg chg="del">
        <pc:chgData name="Louisa  Büsken" userId="7d97b5d4-09f0-4c45-9e89-3735a4836822" providerId="ADAL" clId="{4BCFD602-B71A-4D12-93D1-DD4A30F610C6}" dt="2026-04-20T06:59:29.058" v="114" actId="2696"/>
        <pc:sldMkLst>
          <pc:docMk/>
          <pc:sldMk cId="0" sldId="284"/>
        </pc:sldMkLst>
      </pc:sldChg>
      <pc:sldChg chg="del">
        <pc:chgData name="Louisa  Büsken" userId="7d97b5d4-09f0-4c45-9e89-3735a4836822" providerId="ADAL" clId="{4BCFD602-B71A-4D12-93D1-DD4A30F610C6}" dt="2026-04-20T06:59:29.058" v="114" actId="2696"/>
        <pc:sldMkLst>
          <pc:docMk/>
          <pc:sldMk cId="0" sldId="285"/>
        </pc:sldMkLst>
      </pc:sldChg>
      <pc:sldChg chg="del">
        <pc:chgData name="Louisa  Büsken" userId="7d97b5d4-09f0-4c45-9e89-3735a4836822" providerId="ADAL" clId="{4BCFD602-B71A-4D12-93D1-DD4A30F610C6}" dt="2026-04-20T06:59:29.058" v="114" actId="2696"/>
        <pc:sldMkLst>
          <pc:docMk/>
          <pc:sldMk cId="0" sldId="286"/>
        </pc:sldMkLst>
      </pc:sldChg>
      <pc:sldChg chg="del">
        <pc:chgData name="Louisa  Büsken" userId="7d97b5d4-09f0-4c45-9e89-3735a4836822" providerId="ADAL" clId="{4BCFD602-B71A-4D12-93D1-DD4A30F610C6}" dt="2026-04-20T06:59:29.058" v="114" actId="2696"/>
        <pc:sldMkLst>
          <pc:docMk/>
          <pc:sldMk cId="0" sldId="287"/>
        </pc:sldMkLst>
      </pc:sldChg>
      <pc:sldChg chg="del">
        <pc:chgData name="Louisa  Büsken" userId="7d97b5d4-09f0-4c45-9e89-3735a4836822" providerId="ADAL" clId="{4BCFD602-B71A-4D12-93D1-DD4A30F610C6}" dt="2026-04-20T06:59:29.058" v="114" actId="2696"/>
        <pc:sldMkLst>
          <pc:docMk/>
          <pc:sldMk cId="0" sldId="288"/>
        </pc:sldMkLst>
      </pc:sldChg>
      <pc:sldChg chg="del">
        <pc:chgData name="Louisa  Büsken" userId="7d97b5d4-09f0-4c45-9e89-3735a4836822" providerId="ADAL" clId="{4BCFD602-B71A-4D12-93D1-DD4A30F610C6}" dt="2026-04-20T06:59:29.058" v="114" actId="2696"/>
        <pc:sldMkLst>
          <pc:docMk/>
          <pc:sldMk cId="0" sldId="289"/>
        </pc:sldMkLst>
      </pc:sldChg>
      <pc:sldChg chg="del">
        <pc:chgData name="Louisa  Büsken" userId="7d97b5d4-09f0-4c45-9e89-3735a4836822" providerId="ADAL" clId="{4BCFD602-B71A-4D12-93D1-DD4A30F610C6}" dt="2026-04-20T06:59:29.058" v="114" actId="2696"/>
        <pc:sldMkLst>
          <pc:docMk/>
          <pc:sldMk cId="0" sldId="290"/>
        </pc:sldMkLst>
      </pc:sldChg>
      <pc:sldChg chg="modSp mod">
        <pc:chgData name="Louisa  Büsken" userId="7d97b5d4-09f0-4c45-9e89-3735a4836822" providerId="ADAL" clId="{4BCFD602-B71A-4D12-93D1-DD4A30F610C6}" dt="2026-04-17T12:57:34.281" v="86" actId="115"/>
        <pc:sldMkLst>
          <pc:docMk/>
          <pc:sldMk cId="0" sldId="292"/>
        </pc:sldMkLst>
        <pc:spChg chg="mod">
          <ac:chgData name="Louisa  Büsken" userId="7d97b5d4-09f0-4c45-9e89-3735a4836822" providerId="ADAL" clId="{4BCFD602-B71A-4D12-93D1-DD4A30F610C6}" dt="2026-04-17T12:57:34.281" v="86" actId="115"/>
          <ac:spMkLst>
            <pc:docMk/>
            <pc:sldMk cId="0" sldId="292"/>
            <ac:spMk id="255" creationId="{00000000-0000-0000-0000-000000000000}"/>
          </ac:spMkLst>
        </pc:spChg>
      </pc:sldChg>
      <pc:sldChg chg="modSp mod">
        <pc:chgData name="Louisa  Büsken" userId="7d97b5d4-09f0-4c45-9e89-3735a4836822" providerId="ADAL" clId="{4BCFD602-B71A-4D12-93D1-DD4A30F610C6}" dt="2026-04-17T12:57:40.597" v="88" actId="20577"/>
        <pc:sldMkLst>
          <pc:docMk/>
          <pc:sldMk cId="0" sldId="300"/>
        </pc:sldMkLst>
        <pc:spChg chg="mod">
          <ac:chgData name="Louisa  Büsken" userId="7d97b5d4-09f0-4c45-9e89-3735a4836822" providerId="ADAL" clId="{4BCFD602-B71A-4D12-93D1-DD4A30F610C6}" dt="2026-04-17T12:57:40.597" v="88" actId="20577"/>
          <ac:spMkLst>
            <pc:docMk/>
            <pc:sldMk cId="0" sldId="300"/>
            <ac:spMk id="281" creationId="{00000000-0000-0000-0000-000000000000}"/>
          </ac:spMkLst>
        </pc:spChg>
      </pc:sldChg>
      <pc:sldChg chg="modSp mod">
        <pc:chgData name="Louisa  Büsken" userId="7d97b5d4-09f0-4c45-9e89-3735a4836822" providerId="ADAL" clId="{4BCFD602-B71A-4D12-93D1-DD4A30F610C6}" dt="2026-04-17T12:57:50.828" v="102" actId="115"/>
        <pc:sldMkLst>
          <pc:docMk/>
          <pc:sldMk cId="0" sldId="301"/>
        </pc:sldMkLst>
        <pc:spChg chg="mod">
          <ac:chgData name="Louisa  Büsken" userId="7d97b5d4-09f0-4c45-9e89-3735a4836822" providerId="ADAL" clId="{4BCFD602-B71A-4D12-93D1-DD4A30F610C6}" dt="2026-04-17T12:57:50.828" v="102" actId="115"/>
          <ac:spMkLst>
            <pc:docMk/>
            <pc:sldMk cId="0" sldId="301"/>
            <ac:spMk id="282" creationId="{00000000-0000-0000-0000-000000000000}"/>
          </ac:spMkLst>
        </pc:spChg>
      </pc:sldChg>
      <pc:sldChg chg="del">
        <pc:chgData name="Louisa  Büsken" userId="7d97b5d4-09f0-4c45-9e89-3735a4836822" providerId="ADAL" clId="{4BCFD602-B71A-4D12-93D1-DD4A30F610C6}" dt="2026-04-20T06:59:36.125" v="115" actId="2696"/>
        <pc:sldMkLst>
          <pc:docMk/>
          <pc:sldMk cId="0" sldId="305"/>
        </pc:sldMkLst>
      </pc:sldChg>
      <pc:sldChg chg="addSp delSp modSp mod modClrScheme modShow chgLayout">
        <pc:chgData name="Louisa  Büsken" userId="7d97b5d4-09f0-4c45-9e89-3735a4836822" providerId="ADAL" clId="{4BCFD602-B71A-4D12-93D1-DD4A30F610C6}" dt="2026-04-17T12:58:49.747" v="112" actId="729"/>
        <pc:sldMkLst>
          <pc:docMk/>
          <pc:sldMk cId="1629445911" sldId="1017"/>
        </pc:sldMkLst>
        <pc:spChg chg="mod ord">
          <ac:chgData name="Louisa  Büsken" userId="7d97b5d4-09f0-4c45-9e89-3735a4836822" providerId="ADAL" clId="{4BCFD602-B71A-4D12-93D1-DD4A30F610C6}" dt="2026-04-17T12:58:43.352" v="111" actId="700"/>
          <ac:spMkLst>
            <pc:docMk/>
            <pc:sldMk cId="1629445911" sldId="1017"/>
            <ac:spMk id="18" creationId="{C0705D16-A0DB-5F76-A9EE-4DA97EEEF1F8}"/>
          </ac:spMkLst>
        </pc:spChg>
        <pc:spChg chg="mod ord">
          <ac:chgData name="Louisa  Büsken" userId="7d97b5d4-09f0-4c45-9e89-3735a4836822" providerId="ADAL" clId="{4BCFD602-B71A-4D12-93D1-DD4A30F610C6}" dt="2026-04-17T12:58:43.352" v="111" actId="700"/>
          <ac:spMkLst>
            <pc:docMk/>
            <pc:sldMk cId="1629445911" sldId="1017"/>
            <ac:spMk id="25" creationId="{46D53A48-E044-F68D-4F90-158FEBDFD5AF}"/>
          </ac:spMkLst>
        </pc:spChg>
        <pc:spChg chg="mod ord">
          <ac:chgData name="Louisa  Büsken" userId="7d97b5d4-09f0-4c45-9e89-3735a4836822" providerId="ADAL" clId="{4BCFD602-B71A-4D12-93D1-DD4A30F610C6}" dt="2026-04-17T12:58:43.352" v="111" actId="700"/>
          <ac:spMkLst>
            <pc:docMk/>
            <pc:sldMk cId="1629445911" sldId="1017"/>
            <ac:spMk id="26" creationId="{0A00B09D-ABD6-8220-68CA-7DD3474496FA}"/>
          </ac:spMkLst>
        </pc:spChg>
        <pc:spChg chg="mod ord">
          <ac:chgData name="Louisa  Büsken" userId="7d97b5d4-09f0-4c45-9e89-3735a4836822" providerId="ADAL" clId="{4BCFD602-B71A-4D12-93D1-DD4A30F610C6}" dt="2026-04-17T12:58:43.352" v="111" actId="700"/>
          <ac:spMkLst>
            <pc:docMk/>
            <pc:sldMk cId="1629445911" sldId="1017"/>
            <ac:spMk id="27" creationId="{E3D4B590-DF8E-C1E0-D004-8FF0DF65BF30}"/>
          </ac:spMkLst>
        </pc:spChg>
        <pc:spChg chg="mod ord">
          <ac:chgData name="Louisa  Büsken" userId="7d97b5d4-09f0-4c45-9e89-3735a4836822" providerId="ADAL" clId="{4BCFD602-B71A-4D12-93D1-DD4A30F610C6}" dt="2026-04-17T12:58:43.352" v="111" actId="700"/>
          <ac:spMkLst>
            <pc:docMk/>
            <pc:sldMk cId="1629445911" sldId="1017"/>
            <ac:spMk id="28" creationId="{95D8846C-6C63-2C89-0EBE-4044103AC77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c:style val="2"/>
  <c:chart>
    <c:autoTitleDeleted val="1"/>
    <c:plotArea>
      <c:layout/>
      <c:pieChart>
        <c:varyColors val="1"/>
        <c:ser>
          <c:idx val="0"/>
          <c:order val="0"/>
          <c:tx>
            <c:strRef>
              <c:f>Tabelle1!$B$1</c:f>
              <c:strCache>
                <c:ptCount val="1"/>
                <c:pt idx="0">
                  <c:v>Baufertigstellung nach Gebäudetypologie</c:v>
                </c:pt>
              </c:strCache>
            </c:strRef>
          </c:tx>
          <c:spPr>
            <a:solidFill>
              <a:srgbClr val="156082"/>
            </a:solidFill>
            <a:ln w="0">
              <a:noFill/>
            </a:ln>
          </c:spPr>
          <c:dPt>
            <c:idx val="0"/>
            <c:bubble3D val="0"/>
            <c:spPr>
              <a:solidFill>
                <a:srgbClr val="00B050"/>
              </a:solidFill>
              <a:ln w="19080">
                <a:noFill/>
              </a:ln>
            </c:spPr>
            <c:extLst>
              <c:ext xmlns:c16="http://schemas.microsoft.com/office/drawing/2014/chart" uri="{C3380CC4-5D6E-409C-BE32-E72D297353CC}">
                <c16:uniqueId val="{00000001-BBAD-D94C-B41F-092012542346}"/>
              </c:ext>
            </c:extLst>
          </c:dPt>
          <c:dPt>
            <c:idx val="1"/>
            <c:bubble3D val="0"/>
            <c:spPr>
              <a:solidFill>
                <a:schemeClr val="tx2">
                  <a:lumMod val="75000"/>
                  <a:lumOff val="25000"/>
                </a:schemeClr>
              </a:solidFill>
              <a:ln w="19080">
                <a:noFill/>
              </a:ln>
            </c:spPr>
            <c:extLst>
              <c:ext xmlns:c16="http://schemas.microsoft.com/office/drawing/2014/chart" uri="{C3380CC4-5D6E-409C-BE32-E72D297353CC}">
                <c16:uniqueId val="{00000003-BBAD-D94C-B41F-092012542346}"/>
              </c:ext>
            </c:extLst>
          </c:dPt>
          <c:dPt>
            <c:idx val="2"/>
            <c:bubble3D val="0"/>
            <c:spPr>
              <a:solidFill>
                <a:srgbClr val="B4E5A2"/>
              </a:solidFill>
              <a:ln w="19080">
                <a:noFill/>
              </a:ln>
            </c:spPr>
            <c:extLst>
              <c:ext xmlns:c16="http://schemas.microsoft.com/office/drawing/2014/chart" uri="{C3380CC4-5D6E-409C-BE32-E72D297353CC}">
                <c16:uniqueId val="{00000005-BBAD-D94C-B41F-092012542346}"/>
              </c:ext>
            </c:extLst>
          </c:dPt>
          <c:dPt>
            <c:idx val="3"/>
            <c:bubble3D val="0"/>
            <c:spPr>
              <a:solidFill>
                <a:srgbClr val="96DCF8"/>
              </a:solidFill>
              <a:ln w="19080">
                <a:noFill/>
              </a:ln>
            </c:spPr>
            <c:extLst>
              <c:ext xmlns:c16="http://schemas.microsoft.com/office/drawing/2014/chart" uri="{C3380CC4-5D6E-409C-BE32-E72D297353CC}">
                <c16:uniqueId val="{00000007-BBAD-D94C-B41F-092012542346}"/>
              </c:ext>
            </c:extLst>
          </c:dPt>
          <c:dLbls>
            <c:dLbl>
              <c:idx val="0"/>
              <c:layout>
                <c:manualLayout>
                  <c:x val="-7.3191934150838259E-2"/>
                  <c:y val="0.11539164555704565"/>
                </c:manualLayout>
              </c:layout>
              <c:spPr/>
              <c:txPr>
                <a:bodyPr wrap="square"/>
                <a:lstStyle/>
                <a:p>
                  <a:pPr>
                    <a:defRPr sz="1800" b="0" strike="noStrike" spc="-1">
                      <a:solidFill>
                        <a:schemeClr val="tx1"/>
                      </a:solidFill>
                      <a:latin typeface="FreightText Pro Book" panose="02000603060000020004" pitchFamily="50" charset="0"/>
                    </a:defRPr>
                  </a:pPr>
                  <a:endParaRPr lang="de-DE"/>
                </a:p>
              </c:txPr>
              <c:dLblPos val="bestFit"/>
              <c:showLegendKey val="0"/>
              <c:showVal val="0"/>
              <c:showCatName val="0"/>
              <c:showSerName val="0"/>
              <c:showPercent val="1"/>
              <c:showBubbleSize val="1"/>
              <c:separator>
</c:separator>
              <c:extLst>
                <c:ext xmlns:c15="http://schemas.microsoft.com/office/drawing/2012/chart" uri="{CE6537A1-D6FC-4f65-9D91-7224C49458BB}"/>
                <c:ext xmlns:c16="http://schemas.microsoft.com/office/drawing/2014/chart" uri="{C3380CC4-5D6E-409C-BE32-E72D297353CC}">
                  <c16:uniqueId val="{00000001-BBAD-D94C-B41F-092012542346}"/>
                </c:ext>
              </c:extLst>
            </c:dLbl>
            <c:dLbl>
              <c:idx val="1"/>
              <c:layout>
                <c:manualLayout>
                  <c:x val="2.5227001596864612E-2"/>
                  <c:y val="4.1079322505339494E-3"/>
                </c:manualLayout>
              </c:layout>
              <c:spPr/>
              <c:txPr>
                <a:bodyPr wrap="square"/>
                <a:lstStyle/>
                <a:p>
                  <a:pPr>
                    <a:defRPr sz="1800" b="0" strike="noStrike" spc="-1">
                      <a:solidFill>
                        <a:schemeClr val="tx1"/>
                      </a:solidFill>
                      <a:latin typeface="FreightText Pro Book" panose="02000603060000020004" pitchFamily="50" charset="0"/>
                    </a:defRPr>
                  </a:pPr>
                  <a:endParaRPr lang="de-DE"/>
                </a:p>
              </c:txPr>
              <c:dLblPos val="bestFit"/>
              <c:showLegendKey val="0"/>
              <c:showVal val="0"/>
              <c:showCatName val="0"/>
              <c:showSerName val="0"/>
              <c:showPercent val="1"/>
              <c:showBubbleSize val="1"/>
              <c:separator>
</c:separator>
              <c:extLst>
                <c:ext xmlns:c15="http://schemas.microsoft.com/office/drawing/2012/chart" uri="{CE6537A1-D6FC-4f65-9D91-7224C49458BB}"/>
                <c:ext xmlns:c16="http://schemas.microsoft.com/office/drawing/2014/chart" uri="{C3380CC4-5D6E-409C-BE32-E72D297353CC}">
                  <c16:uniqueId val="{00000003-BBAD-D94C-B41F-092012542346}"/>
                </c:ext>
              </c:extLst>
            </c:dLbl>
            <c:dLbl>
              <c:idx val="2"/>
              <c:spPr/>
              <c:txPr>
                <a:bodyPr wrap="square"/>
                <a:lstStyle/>
                <a:p>
                  <a:pPr>
                    <a:defRPr sz="1800" b="0" strike="noStrike" spc="-1">
                      <a:solidFill>
                        <a:schemeClr val="tx1"/>
                      </a:solidFill>
                      <a:latin typeface="FreightText Pro Book" panose="02000603060000020004" pitchFamily="50" charset="0"/>
                    </a:defRPr>
                  </a:pPr>
                  <a:endParaRPr lang="de-DE"/>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BBAD-D94C-B41F-092012542346}"/>
                </c:ext>
              </c:extLst>
            </c:dLbl>
            <c:dLbl>
              <c:idx val="3"/>
              <c:spPr/>
              <c:txPr>
                <a:bodyPr wrap="square"/>
                <a:lstStyle/>
                <a:p>
                  <a:pPr>
                    <a:defRPr sz="1800" b="0" strike="noStrike" spc="-1">
                      <a:solidFill>
                        <a:schemeClr val="tx1"/>
                      </a:solidFill>
                      <a:latin typeface="FreightText Pro Book" panose="02000603060000020004" pitchFamily="50" charset="0"/>
                    </a:defRPr>
                  </a:pPr>
                  <a:endParaRPr lang="de-DE"/>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BBAD-D94C-B41F-092012542346}"/>
                </c:ext>
              </c:extLst>
            </c:dLbl>
            <c:spPr>
              <a:noFill/>
              <a:ln>
                <a:noFill/>
              </a:ln>
              <a:effectLst/>
            </c:spPr>
            <c:txPr>
              <a:bodyPr wrap="square"/>
              <a:lstStyle/>
              <a:p>
                <a:pPr>
                  <a:defRPr sz="1800" b="0" strike="noStrike" spc="-1">
                    <a:solidFill>
                      <a:schemeClr val="tx1"/>
                    </a:solidFill>
                    <a:latin typeface="FreightText Pro Book" panose="02000603060000020004" pitchFamily="50" charset="0"/>
                  </a:defRPr>
                </a:pPr>
                <a:endParaRPr lang="de-DE"/>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Tabelle1!$A$2:$A$5</c:f>
              <c:strCache>
                <c:ptCount val="4"/>
                <c:pt idx="0">
                  <c:v>Wohngebäude mit 1 Wohnung: 10255</c:v>
                </c:pt>
                <c:pt idx="1">
                  <c:v>Wohngebäude mit 2 Wohnungen: 1267</c:v>
                </c:pt>
                <c:pt idx="2">
                  <c:v>Wohngebäude mit 3 oder mehr Wohnungen: 837</c:v>
                </c:pt>
                <c:pt idx="3">
                  <c:v>Nichtwohngebäude: 7488</c:v>
                </c:pt>
              </c:strCache>
            </c:strRef>
          </c:cat>
          <c:val>
            <c:numRef>
              <c:f>Tabelle1!$B$2:$B$5</c:f>
              <c:numCache>
                <c:formatCode>General</c:formatCode>
                <c:ptCount val="4"/>
                <c:pt idx="0">
                  <c:v>8868</c:v>
                </c:pt>
                <c:pt idx="1">
                  <c:v>1157</c:v>
                </c:pt>
                <c:pt idx="2">
                  <c:v>1054</c:v>
                </c:pt>
                <c:pt idx="3">
                  <c:v>648</c:v>
                </c:pt>
              </c:numCache>
            </c:numRef>
          </c:val>
          <c:extLst>
            <c:ext xmlns:c16="http://schemas.microsoft.com/office/drawing/2014/chart" uri="{C3380CC4-5D6E-409C-BE32-E72D297353CC}">
              <c16:uniqueId val="{00000008-BBAD-D94C-B41F-092012542346}"/>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47194640946781302"/>
          <c:y val="0.18776905221851101"/>
          <c:w val="0.52092967640321197"/>
          <c:h val="0.62446164723096098"/>
        </c:manualLayout>
      </c:layout>
      <c:overlay val="0"/>
      <c:spPr>
        <a:noFill/>
        <a:ln w="0">
          <a:noFill/>
        </a:ln>
      </c:spPr>
      <c:txPr>
        <a:bodyPr/>
        <a:lstStyle/>
        <a:p>
          <a:pPr>
            <a:defRPr sz="1800" b="0" strike="noStrike" spc="-1">
              <a:solidFill>
                <a:schemeClr val="tx1"/>
              </a:solidFill>
              <a:latin typeface="FreightText Pro Book" panose="02000603060000020004" pitchFamily="50" charset="0"/>
            </a:defRPr>
          </a:pPr>
          <a:endParaRPr lang="de-DE"/>
        </a:p>
      </c:txPr>
    </c:legend>
    <c:plotVisOnly val="1"/>
    <c:dispBlanksAs val="gap"/>
    <c:showDLblsOverMax val="1"/>
  </c:chart>
  <c:spPr>
    <a:noFill/>
    <a:ln w="0">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de-DE" sz="1800" b="0" strike="noStrike" spc="-1">
                <a:solidFill>
                  <a:schemeClr val="dk1"/>
                </a:solidFill>
                <a:latin typeface="Aptos"/>
              </a:rPr>
              <a:t>Folie mittels Klicken verschieben</a:t>
            </a:r>
          </a:p>
        </p:txBody>
      </p:sp>
      <p:sp>
        <p:nvSpPr>
          <p:cNvPr id="11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de-DE" sz="2000" b="0" strike="noStrike" spc="-1">
                <a:solidFill>
                  <a:srgbClr val="000000"/>
                </a:solidFill>
                <a:latin typeface="Calibri"/>
              </a:rPr>
              <a:t>Format der Notizen mittels Klicken bearbeiten</a:t>
            </a:r>
          </a:p>
        </p:txBody>
      </p:sp>
      <p:sp>
        <p:nvSpPr>
          <p:cNvPr id="11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de-DE" sz="1400" b="0" strike="noStrike" spc="-1">
                <a:solidFill>
                  <a:srgbClr val="000000"/>
                </a:solidFill>
                <a:latin typeface="Calibri"/>
              </a:rPr>
              <a:t>&lt;Kopfzeile&gt;</a:t>
            </a:r>
          </a:p>
        </p:txBody>
      </p:sp>
      <p:sp>
        <p:nvSpPr>
          <p:cNvPr id="112"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de-DE" sz="1400" b="0" strike="noStrike" spc="-1">
                <a:solidFill>
                  <a:srgbClr val="000000"/>
                </a:solidFill>
                <a:latin typeface="Calibri"/>
              </a:defRPr>
            </a:lvl1pPr>
          </a:lstStyle>
          <a:p>
            <a:pPr indent="0" algn="r">
              <a:buNone/>
            </a:pPr>
            <a:r>
              <a:rPr lang="de-DE" sz="1400" b="0" strike="noStrike" spc="-1">
                <a:solidFill>
                  <a:srgbClr val="000000"/>
                </a:solidFill>
                <a:latin typeface="Calibri"/>
              </a:rPr>
              <a:t>&lt;Datum/Uhrzeit&gt;</a:t>
            </a:r>
          </a:p>
        </p:txBody>
      </p:sp>
      <p:sp>
        <p:nvSpPr>
          <p:cNvPr id="113"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&lt;Fußzeile&gt;</a:t>
            </a:r>
          </a:p>
        </p:txBody>
      </p:sp>
      <p:sp>
        <p:nvSpPr>
          <p:cNvPr id="114"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de-DE" sz="1400" b="0" strike="noStrike" spc="-1">
                <a:solidFill>
                  <a:srgbClr val="000000"/>
                </a:solidFill>
                <a:latin typeface="Calibri"/>
              </a:defRPr>
            </a:lvl1pPr>
          </a:lstStyle>
          <a:p>
            <a:pPr indent="0" algn="r">
              <a:buNone/>
            </a:pPr>
            <a:fld id="{566021C2-70C8-4F6A-9411-5C967D665471}" type="slidenum">
              <a:rPr lang="de-DE" sz="1400" b="0" strike="noStrike" spc="-1">
                <a:solidFill>
                  <a:srgbClr val="000000"/>
                </a:solidFill>
                <a:latin typeface="Calibri"/>
              </a:rPr>
              <a:t>‹Nr.›</a:t>
            </a:fld>
            <a:endParaRPr lang="de-DE"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tadtreiniger.de/verzeichnisse/abfall-abc/g/glaswolle.ph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istorische-baustoffe.d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685800" y="1143000"/>
            <a:ext cx="5486400" cy="3086100"/>
          </a:xfrm>
          <a:prstGeom prst="rect">
            <a:avLst/>
          </a:prstGeom>
          <a:ln w="0">
            <a:noFill/>
          </a:ln>
        </p:spPr>
      </p:sp>
      <p:sp>
        <p:nvSpPr>
          <p:cNvPr id="31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17" name="PlaceHolder 3"/>
          <p:cNvSpPr>
            <a:spLocks noGrp="1"/>
          </p:cNvSpPr>
          <p:nvPr>
            <p:ph type="sldNum" idx="3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4266E1F-F791-4A1A-BD2D-A15B3822C393}" type="slidenum">
              <a:rPr lang="de-DE" sz="1200" b="0" strike="noStrike" spc="-1">
                <a:solidFill>
                  <a:srgbClr val="000000"/>
                </a:solidFill>
                <a:latin typeface="Calibri"/>
              </a:rPr>
              <a:t>1</a:t>
            </a:fld>
            <a:endParaRPr lang="de-DE"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1143000"/>
            <a:ext cx="5486400" cy="3086100"/>
          </a:xfrm>
          <a:prstGeom prst="rect">
            <a:avLst/>
          </a:prstGeom>
          <a:ln w="0">
            <a:noFill/>
          </a:ln>
        </p:spPr>
      </p:sp>
      <p:sp>
        <p:nvSpPr>
          <p:cNvPr id="35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de-DE" sz="1800" b="0" strike="noStrike" spc="-1" dirty="0">
                <a:solidFill>
                  <a:srgbClr val="0E2841"/>
                </a:solidFill>
                <a:latin typeface="Arial"/>
                <a:ea typeface="Times New Roman"/>
              </a:rPr>
              <a:t>Auflisten und auf Karten schreiben (ca. 3 Materialien je Person). Kurs sagen wofür die Materialien benutzt werden. </a:t>
            </a:r>
            <a:endParaRPr lang="de-DE" sz="1800" b="0" strike="noStrike" spc="-1" dirty="0">
              <a:solidFill>
                <a:srgbClr val="000000"/>
              </a:solidFill>
              <a:latin typeface="Calibri"/>
            </a:endParaRPr>
          </a:p>
          <a:p>
            <a:pPr indent="0" defTabSz="914400">
              <a:lnSpc>
                <a:spcPct val="100000"/>
              </a:lnSpc>
              <a:buNone/>
              <a:tabLst>
                <a:tab pos="0" algn="l"/>
              </a:tabLst>
            </a:pPr>
            <a:endParaRPr lang="de-DE" sz="1800" b="0" strike="noStrike" spc="-1" dirty="0">
              <a:solidFill>
                <a:srgbClr val="000000"/>
              </a:solidFill>
              <a:latin typeface="Calibri"/>
            </a:endParaRPr>
          </a:p>
          <a:p>
            <a:pPr indent="0" defTabSz="914400">
              <a:lnSpc>
                <a:spcPct val="107000"/>
              </a:lnSpc>
              <a:spcAft>
                <a:spcPts val="799"/>
              </a:spcAft>
              <a:buNone/>
              <a:tabLst>
                <a:tab pos="0" algn="l"/>
              </a:tabLst>
            </a:pPr>
            <a:r>
              <a:rPr lang="de-DE" sz="1800" b="0" strike="noStrike" spc="-1" dirty="0">
                <a:solidFill>
                  <a:srgbClr val="0E2841"/>
                </a:solidFill>
                <a:latin typeface="Arial"/>
                <a:ea typeface="Times New Roman"/>
              </a:rPr>
              <a:t>Wofür sind fossile Materialien (</a:t>
            </a:r>
            <a:r>
              <a:rPr lang="de-DE" sz="1800" b="0" strike="noStrike" spc="-1" dirty="0" err="1">
                <a:solidFill>
                  <a:srgbClr val="0E2841"/>
                </a:solidFill>
                <a:latin typeface="Arial"/>
                <a:ea typeface="Times New Roman"/>
              </a:rPr>
              <a:t>z.b.</a:t>
            </a:r>
            <a:r>
              <a:rPr lang="de-DE" sz="1800" b="0" strike="noStrike" spc="-1" dirty="0">
                <a:solidFill>
                  <a:srgbClr val="0E2841"/>
                </a:solidFill>
                <a:latin typeface="Arial"/>
                <a:ea typeface="Times New Roman"/>
              </a:rPr>
              <a:t> Stahlbeton, XPS Dämmung, Abdichtung) unverzichtbar? (am besten anhand die Beispiele)</a:t>
            </a:r>
          </a:p>
          <a:p>
            <a:pPr indent="0" defTabSz="914400">
              <a:lnSpc>
                <a:spcPct val="107000"/>
              </a:lnSpc>
              <a:spcAft>
                <a:spcPts val="799"/>
              </a:spcAft>
              <a:buNone/>
              <a:tabLst>
                <a:tab pos="0" algn="l"/>
              </a:tabLst>
            </a:pPr>
            <a:endParaRPr lang="de-DE" sz="1800" b="0" strike="noStrike" spc="-1" dirty="0">
              <a:solidFill>
                <a:srgbClr val="0E2841"/>
              </a:solidFill>
              <a:latin typeface="Arial"/>
            </a:endParaRPr>
          </a:p>
          <a:p>
            <a:pPr indent="0" defTabSz="914400">
              <a:lnSpc>
                <a:spcPct val="107000"/>
              </a:lnSpc>
              <a:spcAft>
                <a:spcPts val="799"/>
              </a:spcAft>
              <a:buNone/>
              <a:tabLst>
                <a:tab pos="0" algn="l"/>
              </a:tabLst>
            </a:pPr>
            <a:r>
              <a:rPr lang="de-DE" sz="1800" b="0" strike="noStrike" spc="-1" dirty="0">
                <a:solidFill>
                  <a:srgbClr val="0E2841"/>
                </a:solidFill>
                <a:latin typeface="Arial"/>
              </a:rPr>
              <a:t>OBEN – sehr Nachhaltig</a:t>
            </a:r>
          </a:p>
          <a:p>
            <a:pPr indent="0" defTabSz="914400">
              <a:lnSpc>
                <a:spcPct val="107000"/>
              </a:lnSpc>
              <a:spcAft>
                <a:spcPts val="799"/>
              </a:spcAft>
              <a:buNone/>
              <a:tabLst>
                <a:tab pos="0" algn="l"/>
              </a:tabLst>
            </a:pPr>
            <a:r>
              <a:rPr lang="de-DE" sz="1800" b="0" strike="noStrike" spc="-1" dirty="0">
                <a:solidFill>
                  <a:srgbClr val="0E2841"/>
                </a:solidFill>
                <a:latin typeface="Arial"/>
              </a:rPr>
              <a:t>UNTEN – nicht Nachhaltig</a:t>
            </a:r>
            <a:endParaRPr lang="de-DE" sz="1800" b="0" strike="noStrike" spc="-1" dirty="0">
              <a:solidFill>
                <a:srgbClr val="000000"/>
              </a:solidFill>
              <a:latin typeface="Calibri"/>
            </a:endParaRPr>
          </a:p>
          <a:p>
            <a:pPr indent="0" defTabSz="914400">
              <a:lnSpc>
                <a:spcPct val="100000"/>
              </a:lnSpc>
              <a:buNone/>
              <a:tabLst>
                <a:tab pos="0" algn="l"/>
              </a:tabLst>
            </a:pPr>
            <a:endParaRPr lang="de-DE" sz="1800" b="0" strike="noStrike" spc="-1" dirty="0">
              <a:solidFill>
                <a:srgbClr val="000000"/>
              </a:solidFill>
              <a:latin typeface="Calibri"/>
            </a:endParaRPr>
          </a:p>
        </p:txBody>
      </p:sp>
      <p:sp>
        <p:nvSpPr>
          <p:cNvPr id="353" name="PlaceHolder 3"/>
          <p:cNvSpPr>
            <a:spLocks noGrp="1"/>
          </p:cNvSpPr>
          <p:nvPr>
            <p:ph type="sldNum" idx="4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8A6AE63-E658-4886-9A10-C5741422A873}" type="slidenum">
              <a:rPr lang="de-DE" sz="1200" b="0" strike="noStrike" spc="-1">
                <a:solidFill>
                  <a:srgbClr val="000000"/>
                </a:solidFill>
                <a:latin typeface="Calibri"/>
              </a:rPr>
              <a:t>11</a:t>
            </a:fld>
            <a:endParaRPr lang="de-DE"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685800" y="1143000"/>
            <a:ext cx="5486400" cy="3086100"/>
          </a:xfrm>
          <a:prstGeom prst="rect">
            <a:avLst/>
          </a:prstGeom>
          <a:ln w="0">
            <a:noFill/>
          </a:ln>
        </p:spPr>
      </p:sp>
      <p:sp>
        <p:nvSpPr>
          <p:cNvPr id="35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r>
              <a:rPr lang="de-DE" sz="1800" b="0" strike="noStrike" spc="-1" dirty="0">
                <a:solidFill>
                  <a:srgbClr val="000000"/>
                </a:solidFill>
                <a:latin typeface="Calibri"/>
              </a:rPr>
              <a:t>ÖKOBILANZ - LCA ist eine systematische Methode zur Bewertung der Umweltauswirkungen eines Produkts, einer Dienstleistung oder eines Systems über seinen gesamten Lebensweg hinweg.</a:t>
            </a:r>
          </a:p>
        </p:txBody>
      </p:sp>
      <p:sp>
        <p:nvSpPr>
          <p:cNvPr id="356" name="PlaceHolder 3"/>
          <p:cNvSpPr>
            <a:spLocks noGrp="1"/>
          </p:cNvSpPr>
          <p:nvPr>
            <p:ph type="sldNum" idx="5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C65B072-4E15-4372-AE88-D24580B373A9}" type="slidenum">
              <a:rPr lang="de-DE" sz="1200" b="0" strike="noStrike" spc="-1">
                <a:solidFill>
                  <a:srgbClr val="000000"/>
                </a:solidFill>
                <a:latin typeface="Calibri"/>
              </a:rPr>
              <a:t>14</a:t>
            </a:fld>
            <a:endParaRPr lang="de-DE"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685800" y="1143000"/>
            <a:ext cx="5486400" cy="3086100"/>
          </a:xfrm>
          <a:prstGeom prst="rect">
            <a:avLst/>
          </a:prstGeom>
          <a:ln w="0">
            <a:noFill/>
          </a:ln>
        </p:spPr>
      </p:sp>
      <p:sp>
        <p:nvSpPr>
          <p:cNvPr id="35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de-DE" sz="2000" b="0" strike="noStrike" spc="-1" dirty="0">
                <a:solidFill>
                  <a:srgbClr val="000000"/>
                </a:solidFill>
                <a:latin typeface="Calibri"/>
              </a:rPr>
              <a:t>Die Phasen der Ökobilanz haben wir bereits ausführlich im vorherigen Block besprochen, jetzt geht es um die konkreten Auswirkungen der Materialien.</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Grundlagen der Ökobilanzen bilden sogenannte „Environmental </a:t>
            </a:r>
            <a:r>
              <a:rPr lang="de-DE" sz="2000" b="0" strike="noStrike" spc="-1" dirty="0" err="1">
                <a:solidFill>
                  <a:srgbClr val="000000"/>
                </a:solidFill>
                <a:latin typeface="Calibri"/>
              </a:rPr>
              <a:t>Product</a:t>
            </a:r>
            <a:r>
              <a:rPr lang="de-DE" sz="2000" b="0" strike="noStrike" spc="-1" dirty="0">
                <a:solidFill>
                  <a:srgbClr val="000000"/>
                </a:solidFill>
                <a:latin typeface="Calibri"/>
              </a:rPr>
              <a:t> </a:t>
            </a:r>
            <a:r>
              <a:rPr lang="de-DE" sz="2000" b="0" strike="noStrike" spc="-1" dirty="0" err="1">
                <a:solidFill>
                  <a:srgbClr val="000000"/>
                </a:solidFill>
                <a:latin typeface="Calibri"/>
              </a:rPr>
              <a:t>Declarations</a:t>
            </a:r>
            <a:r>
              <a:rPr lang="de-DE" sz="2000" b="0" strike="noStrike" spc="-1" dirty="0">
                <a:solidFill>
                  <a:srgbClr val="000000"/>
                </a:solidFill>
                <a:latin typeface="Calibri"/>
              </a:rPr>
              <a:t>“ Kurz EPDs oder Umweltproduktdeklarationen.</a:t>
            </a:r>
          </a:p>
          <a:p>
            <a:pPr indent="0" defTabSz="914400">
              <a:lnSpc>
                <a:spcPct val="100000"/>
              </a:lnSpc>
              <a:buNone/>
              <a:tabLst>
                <a:tab pos="0" algn="l"/>
              </a:tabLst>
            </a:pPr>
            <a:r>
              <a:rPr lang="de-DE" sz="2000" b="0" strike="noStrike" spc="-1" dirty="0">
                <a:solidFill>
                  <a:srgbClr val="000000"/>
                </a:solidFill>
                <a:latin typeface="Calibri"/>
              </a:rPr>
              <a:t>In diesen werden alle Umweltrelevanten Faktoren zu den Baustoffen/Produkten gesammelt. Es gibt Branchenübergreifende allgemeine EPDs oder Herstellerspezifische Dokumente.</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Um eine Vergleichbarkeit herstellen zu können, sind alle ähnlich aufgebaut und nach den gleichen regeln erstellt.</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Es gibt Online Datenbanken, die alle Werte aufgelistet haben und frei zugänglich sind. Diese werte z.B. der </a:t>
            </a:r>
            <a:r>
              <a:rPr lang="de-DE" sz="2000" b="0" strike="noStrike" spc="-1" dirty="0" err="1">
                <a:solidFill>
                  <a:srgbClr val="000000"/>
                </a:solidFill>
                <a:latin typeface="Calibri"/>
              </a:rPr>
              <a:t>Ökobaudat</a:t>
            </a:r>
            <a:r>
              <a:rPr lang="de-DE" sz="2000" b="0" strike="noStrike" spc="-1" dirty="0">
                <a:solidFill>
                  <a:srgbClr val="000000"/>
                </a:solidFill>
                <a:latin typeface="Calibri"/>
              </a:rPr>
              <a:t> werden zur Erstellung einer Ökobilanz mit dem Bauteileditor verwendet.</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endParaRPr lang="de-DE" sz="2000" b="0" strike="noStrike" spc="-1" dirty="0">
              <a:solidFill>
                <a:srgbClr val="000000"/>
              </a:solidFill>
              <a:latin typeface="Calibri"/>
            </a:endParaRPr>
          </a:p>
        </p:txBody>
      </p:sp>
      <p:sp>
        <p:nvSpPr>
          <p:cNvPr id="359" name="PlaceHolder 3"/>
          <p:cNvSpPr>
            <a:spLocks noGrp="1"/>
          </p:cNvSpPr>
          <p:nvPr>
            <p:ph type="sldNum" idx="5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FC1DB32-1D15-46FC-B9D5-D9B2227D2425}" type="slidenum">
              <a:rPr lang="de-DE" sz="1200" b="0" strike="noStrike" spc="-1">
                <a:solidFill>
                  <a:srgbClr val="000000"/>
                </a:solidFill>
                <a:latin typeface="Calibri"/>
              </a:rPr>
              <a:t>15</a:t>
            </a:fld>
            <a:endParaRPr lang="de-DE" sz="12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685800" y="1143000"/>
            <a:ext cx="5486400" cy="3086100"/>
          </a:xfrm>
          <a:prstGeom prst="rect">
            <a:avLst/>
          </a:prstGeom>
          <a:ln w="0">
            <a:noFill/>
          </a:ln>
        </p:spPr>
      </p:sp>
      <p:sp>
        <p:nvSpPr>
          <p:cNvPr id="36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1. Kapitel werden allgemeine Angaben genannt:</a:t>
            </a:r>
          </a:p>
          <a:p>
            <a:pPr marL="216000" indent="0">
              <a:lnSpc>
                <a:spcPct val="100000"/>
              </a:lnSpc>
              <a:buNone/>
            </a:pPr>
            <a:r>
              <a:rPr lang="de-DE" sz="2000" b="0" strike="noStrike" spc="-1">
                <a:solidFill>
                  <a:srgbClr val="000000"/>
                </a:solidFill>
                <a:latin typeface="Calibri"/>
              </a:rPr>
              <a:t>Ersteller und Eigentümer der Deklaration</a:t>
            </a:r>
          </a:p>
          <a:p>
            <a:pPr marL="216000" indent="0">
              <a:lnSpc>
                <a:spcPct val="100000"/>
              </a:lnSpc>
              <a:buNone/>
            </a:pPr>
            <a:r>
              <a:rPr lang="de-DE" sz="2000" b="0" strike="noStrike" spc="-1">
                <a:solidFill>
                  <a:srgbClr val="000000"/>
                </a:solidFill>
                <a:latin typeface="Calibri"/>
              </a:rPr>
              <a:t>Genaue Produktbezeichnung</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Gültigkeit</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Und sehr wichtig die deklarierte Einheit.</a:t>
            </a:r>
          </a:p>
          <a:p>
            <a:pPr marL="216000" indent="0">
              <a:lnSpc>
                <a:spcPct val="100000"/>
              </a:lnSpc>
              <a:buNone/>
            </a:pPr>
            <a:r>
              <a:rPr lang="de-DE" sz="2000" b="0" strike="noStrike" spc="-1">
                <a:solidFill>
                  <a:srgbClr val="000000"/>
                </a:solidFill>
                <a:latin typeface="Calibri"/>
              </a:rPr>
              <a:t>- m3, qm, stk, kg etc sind möglich Einheiten.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 Müssen mit weiteren Angaben der Deklaration abgeglichen werden.</a:t>
            </a:r>
          </a:p>
          <a:p>
            <a:pPr marL="216000" indent="0">
              <a:lnSpc>
                <a:spcPct val="100000"/>
              </a:lnSpc>
              <a:buNone/>
            </a:pPr>
            <a:r>
              <a:rPr lang="de-DE" sz="2000" b="0" strike="noStrike" spc="-1">
                <a:solidFill>
                  <a:srgbClr val="000000"/>
                </a:solidFill>
                <a:latin typeface="Calibri"/>
              </a:rPr>
              <a:t>- In Ökobilanzen werden Bauteile Volumenbezogen ermittelt: Schichtdicke + Fläche. (Manchmal auch Stückzahl) und mit dem Wert der EPD multipliziert.</a:t>
            </a:r>
          </a:p>
          <a:p>
            <a:pPr marL="216000" indent="0">
              <a:lnSpc>
                <a:spcPct val="100000"/>
              </a:lnSpc>
              <a:buNone/>
            </a:pPr>
            <a:endParaRPr lang="de-DE" sz="2000" b="0" strike="noStrike" spc="-1">
              <a:solidFill>
                <a:srgbClr val="000000"/>
              </a:solidFill>
              <a:latin typeface="Calibri"/>
            </a:endParaRPr>
          </a:p>
        </p:txBody>
      </p:sp>
      <p:sp>
        <p:nvSpPr>
          <p:cNvPr id="362" name="PlaceHolder 3"/>
          <p:cNvSpPr>
            <a:spLocks noGrp="1"/>
          </p:cNvSpPr>
          <p:nvPr>
            <p:ph type="sldNum" idx="5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A53E042-B6BA-439F-BA53-7F166236A66A}" type="slidenum">
              <a:rPr lang="de-DE" sz="1200" b="0" strike="noStrike" spc="-1">
                <a:solidFill>
                  <a:srgbClr val="000000"/>
                </a:solidFill>
                <a:latin typeface="Calibri"/>
              </a:rPr>
              <a:t>16</a:t>
            </a:fld>
            <a:endParaRPr lang="de-DE" sz="12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685800" y="1143000"/>
            <a:ext cx="5486400" cy="3086100"/>
          </a:xfrm>
          <a:prstGeom prst="rect">
            <a:avLst/>
          </a:prstGeom>
          <a:ln w="0">
            <a:noFill/>
          </a:ln>
        </p:spPr>
      </p:sp>
      <p:sp>
        <p:nvSpPr>
          <p:cNvPr id="36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Zweiten Kapitel werden allgemeinere Angaben zum Produkt aufgelistet.</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 Alle notwendigeren Grund und Hilfsstoffe die zur Herstellung benötigt werden: Mal mehr oder weniger ausführlich</a:t>
            </a:r>
          </a:p>
          <a:p>
            <a:pPr marL="216000" indent="0">
              <a:lnSpc>
                <a:spcPct val="100000"/>
              </a:lnSpc>
              <a:buNone/>
            </a:pPr>
            <a:r>
              <a:rPr lang="de-DE" sz="2000" b="0" strike="noStrike" spc="-1">
                <a:solidFill>
                  <a:srgbClr val="000000"/>
                </a:solidFill>
                <a:latin typeface="Calibri"/>
              </a:rPr>
              <a:t>- Darstellung des Herstellungsprozesses: welche schritte notwendig sind, welche Anlagen, welche Energieformen etc.</a:t>
            </a:r>
          </a:p>
          <a:p>
            <a:pPr marL="216000" indent="0">
              <a:lnSpc>
                <a:spcPct val="100000"/>
              </a:lnSpc>
              <a:buNone/>
            </a:pPr>
            <a:r>
              <a:rPr lang="de-DE" sz="2000" b="0" strike="noStrike" spc="-1">
                <a:solidFill>
                  <a:srgbClr val="000000"/>
                </a:solidFill>
                <a:latin typeface="Calibri"/>
              </a:rPr>
              <a:t>- Produktverarbeitung und Installation gibt Aufschluss welche Verabeitungsmöglichkeiten bestehen. Es kann auf eine Rückbaufähigkeit etc. geschlossen werden.</a:t>
            </a:r>
          </a:p>
          <a:p>
            <a:pPr marL="216000" indent="0">
              <a:lnSpc>
                <a:spcPct val="100000"/>
              </a:lnSpc>
              <a:buNone/>
            </a:pPr>
            <a:r>
              <a:rPr lang="de-DE" sz="2000" b="0" strike="noStrike" spc="-1">
                <a:solidFill>
                  <a:srgbClr val="000000"/>
                </a:solidFill>
                <a:latin typeface="Calibri"/>
              </a:rPr>
              <a:t>- Umwelt und Gesundheitsauswirkungen die in der Nutzungsphase auftreten werden deklariert: Ausdünstungen Leimen oder Lacken), Verunreinigungen von Wasser (durch Auswaschungen, z.B. chemische wurzelsperren von Bitumenbahnen)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Wichtig: Referenznutzungsdauer: Gibt an wie lange das Produkt im Bauwerk hält. Eine Ökobilanz wird immer auf 50 Jahre gerechnet. Das bedeutet, dass der errechnete Wert für Herstellung, Nutzung und Nachnutzung durch 50 geteilt wird und pro Jahr ausgegeben wird. Wenn ein Produkt nur 25 Jahre lange hält muss es doppelt eingepreist werden.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 Angaben zu möglichen Nachnutzungsphasen und zur Entsorgung. Hier werden Teilweise mehrere Möglichkeiten genannt, und später nur einzelne Szenarien Deklariert.</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FRAGE:</a:t>
            </a:r>
          </a:p>
          <a:p>
            <a:pPr marL="216000" indent="0">
              <a:lnSpc>
                <a:spcPct val="100000"/>
              </a:lnSpc>
              <a:buNone/>
            </a:pPr>
            <a:r>
              <a:rPr lang="de-DE" sz="2000" b="0" strike="noStrike" spc="-1">
                <a:solidFill>
                  <a:srgbClr val="000000"/>
                </a:solidFill>
                <a:latin typeface="Calibri"/>
              </a:rPr>
              <a:t>Gibt es in euren Deklarationen zu den vorher genannten Produkten Auffälligkeiten, die ihr so nicht erwartet hättet?</a:t>
            </a:r>
          </a:p>
          <a:p>
            <a:pPr marL="216000" indent="0">
              <a:lnSpc>
                <a:spcPct val="100000"/>
              </a:lnSpc>
              <a:buNone/>
            </a:pPr>
            <a:r>
              <a:rPr lang="de-DE" sz="2000" b="0" strike="noStrike" spc="-1">
                <a:solidFill>
                  <a:srgbClr val="000000"/>
                </a:solidFill>
                <a:latin typeface="Calibri"/>
              </a:rPr>
              <a:t>Herstellung und Grundstoffe?</a:t>
            </a:r>
          </a:p>
          <a:p>
            <a:pPr marL="216000" indent="0">
              <a:lnSpc>
                <a:spcPct val="100000"/>
              </a:lnSpc>
              <a:buNone/>
            </a:pPr>
            <a:r>
              <a:rPr lang="de-DE" sz="2000" b="0" strike="noStrike" spc="-1">
                <a:solidFill>
                  <a:srgbClr val="000000"/>
                </a:solidFill>
                <a:latin typeface="Calibri"/>
              </a:rPr>
              <a:t>Nachnutzung?</a:t>
            </a:r>
          </a:p>
          <a:p>
            <a:pPr marL="216000" indent="0">
              <a:lnSpc>
                <a:spcPct val="100000"/>
              </a:lnSpc>
              <a:buNone/>
            </a:pPr>
            <a:r>
              <a:rPr lang="de-DE" sz="2000" b="0" strike="noStrike" spc="-1">
                <a:solidFill>
                  <a:srgbClr val="000000"/>
                </a:solidFill>
                <a:latin typeface="Calibri"/>
              </a:rPr>
              <a:t>Nutzungsdauer?</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p:txBody>
      </p:sp>
      <p:sp>
        <p:nvSpPr>
          <p:cNvPr id="365" name="PlaceHolder 3"/>
          <p:cNvSpPr>
            <a:spLocks noGrp="1"/>
          </p:cNvSpPr>
          <p:nvPr>
            <p:ph type="sldNum" idx="5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A632496-D14E-4341-AC06-0D088F7B4C1F}" type="slidenum">
              <a:rPr lang="de-DE" sz="1200" b="0" strike="noStrike" spc="-1">
                <a:solidFill>
                  <a:srgbClr val="000000"/>
                </a:solidFill>
                <a:latin typeface="Calibri"/>
              </a:rPr>
              <a:t>17</a:t>
            </a:fld>
            <a:endParaRPr lang="de-DE" sz="12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685800" y="1143000"/>
            <a:ext cx="5486400" cy="3086100"/>
          </a:xfrm>
          <a:prstGeom prst="rect">
            <a:avLst/>
          </a:prstGeom>
          <a:ln w="0">
            <a:noFill/>
          </a:ln>
        </p:spPr>
      </p:sp>
      <p:sp>
        <p:nvSpPr>
          <p:cNvPr id="36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In diesem Kapitel werden die </a:t>
            </a:r>
            <a:r>
              <a:rPr lang="de-DE" sz="2000" b="0" strike="noStrike" spc="-1" dirty="0" err="1">
                <a:solidFill>
                  <a:srgbClr val="000000"/>
                </a:solidFill>
                <a:latin typeface="Calibri"/>
              </a:rPr>
              <a:t>Erstelungsregeln</a:t>
            </a:r>
            <a:r>
              <a:rPr lang="de-DE" sz="2000" b="0" strike="noStrike" spc="-1" dirty="0">
                <a:solidFill>
                  <a:srgbClr val="000000"/>
                </a:solidFill>
                <a:latin typeface="Calibri"/>
              </a:rPr>
              <a:t> definiert: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Deklarierte Einheit wird genauer definiert mit weiteren Eigenschafften.</a:t>
            </a:r>
          </a:p>
          <a:p>
            <a:pPr marL="216000" indent="0">
              <a:lnSpc>
                <a:spcPct val="100000"/>
              </a:lnSpc>
              <a:buNone/>
            </a:pPr>
            <a:r>
              <a:rPr lang="de-DE" sz="2000" b="0" strike="noStrike" spc="-1" dirty="0">
                <a:solidFill>
                  <a:srgbClr val="000000"/>
                </a:solidFill>
                <a:latin typeface="Calibri"/>
              </a:rPr>
              <a:t>- Systemgrenzen der Deklaration: welche Prozesse und Nebenprodukte fließen mit ein. Nebenprodukte von Holz sind z.B. Industrieholz. Gips wird </a:t>
            </a:r>
            <a:r>
              <a:rPr lang="de-DE" sz="2000" b="0" strike="noStrike" spc="-1" dirty="0" err="1">
                <a:solidFill>
                  <a:srgbClr val="000000"/>
                </a:solidFill>
                <a:latin typeface="Calibri"/>
              </a:rPr>
              <a:t>z.T</a:t>
            </a:r>
            <a:r>
              <a:rPr lang="de-DE" sz="2000" b="0" strike="noStrike" spc="-1" dirty="0">
                <a:solidFill>
                  <a:srgbClr val="000000"/>
                </a:solidFill>
                <a:latin typeface="Calibri"/>
              </a:rPr>
              <a:t> aus REA-Gips hergestellt, als Abfallprodukt der Steinkohleverbrennung. Steinkohleverbrennung fließt nicht in Deklaration ein.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Es können nicht alle Werte zu 100% ermittelt werden, daher müssen teilweise Annahmen getroffen werden, die konservativ geschätzt werden müssen.</a:t>
            </a:r>
          </a:p>
          <a:p>
            <a:pPr marL="216000" indent="0">
              <a:lnSpc>
                <a:spcPct val="100000"/>
              </a:lnSpc>
              <a:buNone/>
            </a:pPr>
            <a:r>
              <a:rPr lang="de-DE" sz="2000" b="0" strike="noStrike" spc="-1" dirty="0">
                <a:solidFill>
                  <a:srgbClr val="000000"/>
                </a:solidFill>
                <a:latin typeface="Calibri"/>
              </a:rPr>
              <a:t>- In den Hintergrunddaten werden die wissenschaftlichen Ermittlungsverfahren auf die sich die Deklaration stützt genannt.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Zur Vollständigkeit werden hier noch die Allokationen genannt. (Allokation ein spezieller Begriff aus der Ökobilanzierung) Produkte die sich aus dem Prozess ergeben, die nicht mit deklariert sind, können mit angerechnet werden. Z.B. Industrieholz, dass mit getrocknet wurde. Hier wird ein Teil der benötigten Energie auf das Industrieholz angerechnet, da es auch einen wert besitzt. Wird mit Kostenfaktoren verrechnet.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Fragen: </a:t>
            </a:r>
          </a:p>
          <a:p>
            <a:pPr marL="216000" indent="0">
              <a:lnSpc>
                <a:spcPct val="100000"/>
              </a:lnSpc>
              <a:buNone/>
            </a:pPr>
            <a:r>
              <a:rPr lang="de-DE" sz="2000" b="0" strike="noStrike" spc="-1" dirty="0">
                <a:solidFill>
                  <a:srgbClr val="000000"/>
                </a:solidFill>
                <a:latin typeface="Calibri"/>
              </a:rPr>
              <a:t>- Gibt es Auffälligkeiten? </a:t>
            </a:r>
          </a:p>
          <a:p>
            <a:pPr marL="216000" indent="0">
              <a:lnSpc>
                <a:spcPct val="100000"/>
              </a:lnSpc>
              <a:buNone/>
            </a:pPr>
            <a:r>
              <a:rPr lang="de-DE" sz="2000" b="0" strike="noStrike" spc="-1" dirty="0">
                <a:solidFill>
                  <a:srgbClr val="000000"/>
                </a:solidFill>
                <a:latin typeface="Calibri"/>
              </a:rPr>
              <a:t>- Welche Szenarien werden für die Module C und D Beschrieben?</a:t>
            </a:r>
          </a:p>
          <a:p>
            <a:pPr marL="216000" indent="0">
              <a:lnSpc>
                <a:spcPct val="100000"/>
              </a:lnSpc>
              <a:buNone/>
            </a:pPr>
            <a:r>
              <a:rPr lang="de-DE" sz="2000" b="0" strike="noStrike" spc="-1" dirty="0">
                <a:solidFill>
                  <a:srgbClr val="000000"/>
                </a:solidFill>
                <a:latin typeface="Calibri"/>
              </a:rPr>
              <a:t>- Gibt es Annahmen für B?</a:t>
            </a:r>
          </a:p>
        </p:txBody>
      </p:sp>
      <p:sp>
        <p:nvSpPr>
          <p:cNvPr id="368" name="PlaceHolder 3"/>
          <p:cNvSpPr>
            <a:spLocks noGrp="1"/>
          </p:cNvSpPr>
          <p:nvPr>
            <p:ph type="sldNum" idx="5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A66ABCE7-B726-4317-BBC3-35A6B2272B6E}" type="slidenum">
              <a:rPr lang="de-DE" sz="1200" b="0" strike="noStrike" spc="-1">
                <a:solidFill>
                  <a:srgbClr val="000000"/>
                </a:solidFill>
                <a:latin typeface="Calibri"/>
              </a:rPr>
              <a:t>18</a:t>
            </a:fld>
            <a:endParaRPr lang="de-DE" sz="12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685800" y="1143000"/>
            <a:ext cx="5486400" cy="3086100"/>
          </a:xfrm>
          <a:prstGeom prst="rect">
            <a:avLst/>
          </a:prstGeom>
          <a:ln w="0">
            <a:noFill/>
          </a:ln>
        </p:spPr>
      </p:sp>
      <p:sp>
        <p:nvSpPr>
          <p:cNvPr id="37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In diesem Kapitel werden Teilweise genauere Zahlen zu den oben genannten Punkten genannt.</a:t>
            </a:r>
          </a:p>
          <a:p>
            <a:pPr marL="216000" indent="0">
              <a:lnSpc>
                <a:spcPct val="100000"/>
              </a:lnSpc>
              <a:buNone/>
            </a:pPr>
            <a:r>
              <a:rPr lang="de-DE" sz="2000" b="0" strike="noStrike" spc="-1">
                <a:solidFill>
                  <a:srgbClr val="000000"/>
                </a:solidFill>
                <a:latin typeface="Calibri"/>
              </a:rPr>
              <a:t>- Transportwege</a:t>
            </a:r>
          </a:p>
          <a:p>
            <a:pPr marL="216000" indent="0">
              <a:lnSpc>
                <a:spcPct val="100000"/>
              </a:lnSpc>
              <a:buNone/>
            </a:pPr>
            <a:r>
              <a:rPr lang="de-DE" sz="2000" b="0" strike="noStrike" spc="-1">
                <a:solidFill>
                  <a:srgbClr val="000000"/>
                </a:solidFill>
                <a:latin typeface="Calibri"/>
              </a:rPr>
              <a:t>- Definition von Szenarien: Welche Vorrausetzungen werden benötigt um ein Modul anwenden zu können</a:t>
            </a:r>
          </a:p>
          <a:p>
            <a:pPr marL="216000" indent="0">
              <a:lnSpc>
                <a:spcPct val="100000"/>
              </a:lnSpc>
              <a:buNone/>
            </a:pPr>
            <a:endParaRPr lang="de-DE" sz="2000" b="0" strike="noStrike" spc="-1">
              <a:solidFill>
                <a:srgbClr val="000000"/>
              </a:solidFill>
              <a:latin typeface="Calibri"/>
            </a:endParaRPr>
          </a:p>
        </p:txBody>
      </p:sp>
      <p:sp>
        <p:nvSpPr>
          <p:cNvPr id="371" name="PlaceHolder 3"/>
          <p:cNvSpPr>
            <a:spLocks noGrp="1"/>
          </p:cNvSpPr>
          <p:nvPr>
            <p:ph type="sldNum" idx="5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34827A6-0847-4F5E-A7D7-345F15C8049A}" type="slidenum">
              <a:rPr lang="de-DE" sz="1200" b="0" strike="noStrike" spc="-1">
                <a:solidFill>
                  <a:srgbClr val="000000"/>
                </a:solidFill>
                <a:latin typeface="Calibri"/>
              </a:rPr>
              <a:t>19</a:t>
            </a:fld>
            <a:endParaRPr lang="de-DE" sz="1200" b="0" strike="noStrike" spc="-1">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685800" y="1143000"/>
            <a:ext cx="5486400" cy="3086100"/>
          </a:xfrm>
          <a:prstGeom prst="rect">
            <a:avLst/>
          </a:prstGeom>
          <a:ln w="0">
            <a:noFill/>
          </a:ln>
        </p:spPr>
      </p:sp>
      <p:sp>
        <p:nvSpPr>
          <p:cNvPr id="37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LCA	</a:t>
            </a:r>
          </a:p>
          <a:p>
            <a:pPr marL="216000" indent="0">
              <a:lnSpc>
                <a:spcPct val="100000"/>
              </a:lnSpc>
              <a:buNone/>
            </a:pPr>
            <a:r>
              <a:rPr lang="de-DE" sz="2000" b="0" strike="noStrike" spc="-1" dirty="0">
                <a:solidFill>
                  <a:srgbClr val="000000"/>
                </a:solidFill>
                <a:latin typeface="Calibri"/>
              </a:rPr>
              <a:t>Steht für Life Cycle Assessment, also Ökobilanz oder Lebenszyklusanalyse.</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LCA-Ergebnisse – Analyse:</a:t>
            </a:r>
            <a:br>
              <a:rPr lang="de-DE" sz="2000" b="0" strike="noStrike" spc="-1" dirty="0">
                <a:solidFill>
                  <a:srgbClr val="000000"/>
                </a:solidFill>
                <a:latin typeface="Calibri"/>
              </a:rPr>
            </a:br>
            <a:r>
              <a:rPr lang="de-DE" sz="2000" b="0" strike="noStrike" spc="-1" dirty="0">
                <a:solidFill>
                  <a:srgbClr val="000000"/>
                </a:solidFill>
                <a:latin typeface="Calibri"/>
              </a:rPr>
              <a:t>Wie stark belastet das Produkt in seinem gesamten "Leben" (von der Herstellung über die Nutzung bis zur Entsorgung) die Umwelt? (z.B. CO2-Fußabdruck, Wasserverbrauch, Abfall).Produktdeklaration	</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Das ist ein öffentliches Dokument (oft ein EPD - Environmental </a:t>
            </a:r>
            <a:r>
              <a:rPr lang="de-DE" sz="2000" b="0" strike="noStrike" spc="-1" dirty="0" err="1">
                <a:solidFill>
                  <a:srgbClr val="000000"/>
                </a:solidFill>
                <a:latin typeface="Calibri"/>
              </a:rPr>
              <a:t>Product</a:t>
            </a:r>
            <a:r>
              <a:rPr lang="de-DE" sz="2000" b="0" strike="noStrike" spc="-1" dirty="0">
                <a:solidFill>
                  <a:srgbClr val="000000"/>
                </a:solidFill>
                <a:latin typeface="Calibri"/>
              </a:rPr>
              <a:t> Declaration), das diese LCA-Ergebnisse transparent darstellt. Es ist wie ein "Umwelt-Beipackzettel" für das Produkt.</a:t>
            </a:r>
          </a:p>
        </p:txBody>
      </p:sp>
      <p:sp>
        <p:nvSpPr>
          <p:cNvPr id="374" name="PlaceHolder 3"/>
          <p:cNvSpPr>
            <a:spLocks noGrp="1"/>
          </p:cNvSpPr>
          <p:nvPr>
            <p:ph type="sldNum" idx="5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E73B029-7456-4002-BBD5-859E46ECCDA8}" type="slidenum">
              <a:rPr lang="de-DE" sz="1200" b="0" strike="noStrike" spc="-1">
                <a:solidFill>
                  <a:srgbClr val="000000"/>
                </a:solidFill>
                <a:latin typeface="Calibri"/>
              </a:rPr>
              <a:t>20</a:t>
            </a:fld>
            <a:endParaRPr lang="de-DE" sz="1200" b="0" strike="noStrike" spc="-1">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685800" y="1143000"/>
            <a:ext cx="5486400" cy="3086100"/>
          </a:xfrm>
          <a:prstGeom prst="rect">
            <a:avLst/>
          </a:prstGeom>
          <a:ln w="0">
            <a:noFill/>
          </a:ln>
        </p:spPr>
      </p:sp>
      <p:sp>
        <p:nvSpPr>
          <p:cNvPr id="37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 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77" name="PlaceHolder 3"/>
          <p:cNvSpPr>
            <a:spLocks noGrp="1"/>
          </p:cNvSpPr>
          <p:nvPr>
            <p:ph type="sldNum" idx="5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6D6B0A6-28E4-4B63-8F79-35D5AEBC93EA}" type="slidenum">
              <a:rPr lang="de-DE" sz="1200" b="0" strike="noStrike" spc="-1">
                <a:solidFill>
                  <a:srgbClr val="000000"/>
                </a:solidFill>
                <a:latin typeface="Calibri"/>
              </a:rPr>
              <a:t>21</a:t>
            </a:fld>
            <a:endParaRPr lang="de-DE" sz="1200" b="0" strike="noStrike" spc="-1">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685800" y="1143000"/>
            <a:ext cx="5486400" cy="3086100"/>
          </a:xfrm>
          <a:prstGeom prst="rect">
            <a:avLst/>
          </a:prstGeom>
          <a:ln w="0">
            <a:noFill/>
          </a:ln>
        </p:spPr>
      </p:sp>
      <p:sp>
        <p:nvSpPr>
          <p:cNvPr id="37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5. Kapitel kommen die spannenden Werte bezogen auf die deklarierte Einheit</a:t>
            </a:r>
          </a:p>
          <a:p>
            <a:pPr marL="216000" indent="0">
              <a:lnSpc>
                <a:spcPct val="100000"/>
              </a:lnSpc>
              <a:buNone/>
            </a:pPr>
            <a:r>
              <a:rPr lang="de-DE" sz="2000" b="0" strike="noStrike" spc="-1">
                <a:solidFill>
                  <a:srgbClr val="000000"/>
                </a:solidFill>
                <a:latin typeface="Calibri"/>
              </a:rPr>
              <a:t> zum eil weitere Angaben die zu beachten sind.</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Vier Kapitel mit Werten.</a:t>
            </a:r>
          </a:p>
        </p:txBody>
      </p:sp>
      <p:sp>
        <p:nvSpPr>
          <p:cNvPr id="380" name="PlaceHolder 3"/>
          <p:cNvSpPr>
            <a:spLocks noGrp="1"/>
          </p:cNvSpPr>
          <p:nvPr>
            <p:ph type="sldNum" idx="5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C506B5D-6F91-4BB9-B09E-5152A87B314B}" type="slidenum">
              <a:rPr lang="de-DE" sz="1200" b="0" strike="noStrike" spc="-1">
                <a:solidFill>
                  <a:srgbClr val="000000"/>
                </a:solidFill>
                <a:latin typeface="Calibri"/>
              </a:rPr>
              <a:t>22</a:t>
            </a:fld>
            <a:endParaRPr lang="de-DE"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685800" y="1143000"/>
            <a:ext cx="5486400" cy="3086100"/>
          </a:xfrm>
          <a:prstGeom prst="rect">
            <a:avLst/>
          </a:prstGeom>
          <a:ln w="0">
            <a:noFill/>
          </a:ln>
        </p:spPr>
      </p:sp>
      <p:sp>
        <p:nvSpPr>
          <p:cNvPr id="32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3" name="PlaceHolder 3"/>
          <p:cNvSpPr>
            <a:spLocks noGrp="1"/>
          </p:cNvSpPr>
          <p:nvPr>
            <p:ph type="sldNum" idx="3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5F8CD1-3D51-48CF-AF6B-FFBF56810B6B}" type="slidenum">
              <a:rPr lang="de-DE" sz="1200" b="0" strike="noStrike" spc="-1">
                <a:solidFill>
                  <a:srgbClr val="000000"/>
                </a:solidFill>
                <a:latin typeface="Calibri"/>
              </a:rPr>
              <a:t>2</a:t>
            </a:fld>
            <a:endParaRPr lang="de-DE"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685800" y="1143000"/>
            <a:ext cx="5486400" cy="3086100"/>
          </a:xfrm>
          <a:prstGeom prst="rect">
            <a:avLst/>
          </a:prstGeom>
          <a:ln w="0">
            <a:noFill/>
          </a:ln>
        </p:spPr>
      </p:sp>
      <p:sp>
        <p:nvSpPr>
          <p:cNvPr id="38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5. Kapitel kommen die spannenden Werte bezogen auf die deklarierte Einheit</a:t>
            </a:r>
          </a:p>
          <a:p>
            <a:pPr marL="216000" indent="0">
              <a:lnSpc>
                <a:spcPct val="100000"/>
              </a:lnSpc>
              <a:buNone/>
            </a:pPr>
            <a:r>
              <a:rPr lang="de-DE" sz="2000" b="0" strike="noStrike" spc="-1">
                <a:solidFill>
                  <a:srgbClr val="000000"/>
                </a:solidFill>
                <a:latin typeface="Calibri"/>
              </a:rPr>
              <a:t> zum eil weitere Angaben die zu beachten sind.</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Vier Kapitel mit Werten.</a:t>
            </a:r>
          </a:p>
        </p:txBody>
      </p:sp>
      <p:sp>
        <p:nvSpPr>
          <p:cNvPr id="383" name="PlaceHolder 3"/>
          <p:cNvSpPr>
            <a:spLocks noGrp="1"/>
          </p:cNvSpPr>
          <p:nvPr>
            <p:ph type="sldNum" idx="5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EED4FBB-AFCF-4DD7-A3D9-FF8658F8F3DE}" type="slidenum">
              <a:rPr lang="de-DE" sz="1200" b="0" strike="noStrike" spc="-1">
                <a:solidFill>
                  <a:srgbClr val="000000"/>
                </a:solidFill>
                <a:latin typeface="Calibri"/>
              </a:rPr>
              <a:t>23</a:t>
            </a:fld>
            <a:endParaRPr lang="de-DE" sz="12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685800" y="1143000"/>
            <a:ext cx="5486400" cy="3086100"/>
          </a:xfrm>
          <a:prstGeom prst="rect">
            <a:avLst/>
          </a:prstGeom>
          <a:ln w="0">
            <a:noFill/>
          </a:ln>
        </p:spPr>
      </p:sp>
      <p:sp>
        <p:nvSpPr>
          <p:cNvPr id="38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5. Kapitel kommen die spannenden Werte bezogen auf die deklarierte Einheit</a:t>
            </a:r>
          </a:p>
          <a:p>
            <a:pPr marL="216000" indent="0">
              <a:lnSpc>
                <a:spcPct val="100000"/>
              </a:lnSpc>
              <a:buNone/>
            </a:pPr>
            <a:r>
              <a:rPr lang="de-DE" sz="2000" b="0" strike="noStrike" spc="-1">
                <a:solidFill>
                  <a:srgbClr val="000000"/>
                </a:solidFill>
                <a:latin typeface="Calibri"/>
              </a:rPr>
              <a:t> zum eil weitere Angaben die zu beachten sind.</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Vier Kapitel mit Werten.</a:t>
            </a:r>
          </a:p>
        </p:txBody>
      </p:sp>
      <p:sp>
        <p:nvSpPr>
          <p:cNvPr id="386" name="PlaceHolder 3"/>
          <p:cNvSpPr>
            <a:spLocks noGrp="1"/>
          </p:cNvSpPr>
          <p:nvPr>
            <p:ph type="sldNum" idx="6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09F33E6-2DF2-4DC9-94EA-B4FC1DD02172}" type="slidenum">
              <a:rPr lang="de-DE" sz="1200" b="0" strike="noStrike" spc="-1">
                <a:solidFill>
                  <a:srgbClr val="000000"/>
                </a:solidFill>
                <a:latin typeface="Calibri"/>
              </a:rPr>
              <a:t>24</a:t>
            </a:fld>
            <a:endParaRPr lang="de-DE" sz="12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685800" y="1143000"/>
            <a:ext cx="5486400" cy="3086100"/>
          </a:xfrm>
          <a:prstGeom prst="rect">
            <a:avLst/>
          </a:prstGeom>
          <a:ln w="0">
            <a:noFill/>
          </a:ln>
        </p:spPr>
      </p:sp>
      <p:sp>
        <p:nvSpPr>
          <p:cNvPr id="38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Im 5. Kapitel kommen die spannenden Werte bezogen auf die deklarierte Einheit</a:t>
            </a:r>
          </a:p>
          <a:p>
            <a:pPr marL="216000" indent="0">
              <a:lnSpc>
                <a:spcPct val="100000"/>
              </a:lnSpc>
              <a:buNone/>
            </a:pPr>
            <a:r>
              <a:rPr lang="de-DE" sz="2000" b="0" strike="noStrike" spc="-1">
                <a:solidFill>
                  <a:srgbClr val="000000"/>
                </a:solidFill>
                <a:latin typeface="Calibri"/>
              </a:rPr>
              <a:t> zum eil weitere Angaben die zu beachten sind.</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Vier Kapitel mit Werten.</a:t>
            </a:r>
          </a:p>
        </p:txBody>
      </p:sp>
      <p:sp>
        <p:nvSpPr>
          <p:cNvPr id="389" name="PlaceHolder 3"/>
          <p:cNvSpPr>
            <a:spLocks noGrp="1"/>
          </p:cNvSpPr>
          <p:nvPr>
            <p:ph type="sldNum" idx="6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CA24A236-8CEA-4C08-BAB4-DB27A98CDA7F}" type="slidenum">
              <a:rPr lang="de-DE" sz="1200" b="0" strike="noStrike" spc="-1">
                <a:solidFill>
                  <a:srgbClr val="000000"/>
                </a:solidFill>
                <a:latin typeface="Calibri"/>
              </a:rPr>
              <a:t>25</a:t>
            </a:fld>
            <a:endParaRPr lang="de-DE" sz="12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685800" y="1143000"/>
            <a:ext cx="5486400" cy="3086100"/>
          </a:xfrm>
          <a:prstGeom prst="rect">
            <a:avLst/>
          </a:prstGeom>
          <a:ln w="0">
            <a:noFill/>
          </a:ln>
        </p:spPr>
      </p:sp>
      <p:sp>
        <p:nvSpPr>
          <p:cNvPr id="41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3" name="PlaceHolder 3"/>
          <p:cNvSpPr>
            <a:spLocks noGrp="1"/>
          </p:cNvSpPr>
          <p:nvPr>
            <p:ph type="sldNum" idx="6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1C2753D-64CB-4406-82BF-9496D132E9D2}" type="slidenum">
              <a:rPr lang="de-DE" sz="1200" b="0" strike="noStrike" spc="-1">
                <a:solidFill>
                  <a:srgbClr val="000000"/>
                </a:solidFill>
                <a:latin typeface="Calibri"/>
              </a:rPr>
              <a:t>26</a:t>
            </a:fld>
            <a:endParaRPr lang="de-DE" sz="12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685800" y="1143000"/>
            <a:ext cx="5486400" cy="3086100"/>
          </a:xfrm>
          <a:prstGeom prst="rect">
            <a:avLst/>
          </a:prstGeom>
          <a:ln w="0">
            <a:noFill/>
          </a:ln>
        </p:spPr>
      </p:sp>
      <p:sp>
        <p:nvSpPr>
          <p:cNvPr id="41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6" name="PlaceHolder 3"/>
          <p:cNvSpPr>
            <a:spLocks noGrp="1"/>
          </p:cNvSpPr>
          <p:nvPr>
            <p:ph type="sldNum" idx="7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9E4169-95D8-4AD3-A2A1-817940B38150}" type="slidenum">
              <a:rPr lang="de-DE" sz="1200" b="0" strike="noStrike" spc="-1">
                <a:solidFill>
                  <a:srgbClr val="000000"/>
                </a:solidFill>
                <a:latin typeface="Calibri"/>
              </a:rPr>
              <a:t>27</a:t>
            </a:fld>
            <a:endParaRPr lang="de-DE" sz="1200" b="0" strike="noStrike" spc="-1">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6400" cy="3086100"/>
          </a:xfrm>
          <a:prstGeom prst="rect">
            <a:avLst/>
          </a:prstGeom>
          <a:ln w="0">
            <a:noFill/>
          </a:ln>
        </p:spPr>
      </p:sp>
      <p:sp>
        <p:nvSpPr>
          <p:cNvPr id="41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9" name="PlaceHolder 3"/>
          <p:cNvSpPr>
            <a:spLocks noGrp="1"/>
          </p:cNvSpPr>
          <p:nvPr>
            <p:ph type="sldNum" idx="7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618A579-6658-41BB-AFB5-B8201E597D38}" type="slidenum">
              <a:rPr lang="de-DE" sz="1200" b="0" strike="noStrike" spc="-1">
                <a:solidFill>
                  <a:srgbClr val="000000"/>
                </a:solidFill>
                <a:latin typeface="Calibri"/>
              </a:rPr>
              <a:t>28</a:t>
            </a:fld>
            <a:endParaRPr lang="de-DE" sz="1200" b="0" strike="noStrike" spc="-1">
              <a:solidFill>
                <a:srgbClr val="000000"/>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685800" y="1143000"/>
            <a:ext cx="5486400" cy="3086100"/>
          </a:xfrm>
          <a:prstGeom prst="rect">
            <a:avLst/>
          </a:prstGeom>
          <a:ln w="0">
            <a:noFill/>
          </a:ln>
        </p:spPr>
      </p:sp>
      <p:sp>
        <p:nvSpPr>
          <p:cNvPr id="42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Material-Kreislauf zur Verdeutlichung der Wiederverwendungsmöglichkeiten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Widerverwendung auf Bauteilebene: erneuter Einsatz ganzer Elemente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Materialebene: Recycling</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Produkt: Wiederverwendung auf Produktnormebene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p:txBody>
      </p:sp>
      <p:sp>
        <p:nvSpPr>
          <p:cNvPr id="422" name="PlaceHolder 3"/>
          <p:cNvSpPr>
            <a:spLocks noGrp="1"/>
          </p:cNvSpPr>
          <p:nvPr>
            <p:ph type="sldNum" idx="7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29C98734-2DDB-4DC7-814E-5848958D6F2D}" type="slidenum">
              <a:rPr lang="de-DE" sz="1200" b="0" strike="noStrike" spc="-1">
                <a:solidFill>
                  <a:srgbClr val="000000"/>
                </a:solidFill>
                <a:latin typeface="Calibri"/>
              </a:rPr>
              <a:t>29</a:t>
            </a:fld>
            <a:endParaRPr lang="de-DE" sz="1200" b="0" strike="noStrike" spc="-1">
              <a:solidFill>
                <a:srgbClr val="000000"/>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685800" y="1143000"/>
            <a:ext cx="5486400" cy="3086100"/>
          </a:xfrm>
          <a:prstGeom prst="rect">
            <a:avLst/>
          </a:prstGeom>
          <a:ln w="0">
            <a:noFill/>
          </a:ln>
        </p:spPr>
      </p:sp>
      <p:sp>
        <p:nvSpPr>
          <p:cNvPr id="4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Bauteile müssen genauen Anforderungen erfüllen: oft schwierig, da Anforderungen veränderlich sind. Dämmerte, Schallschutz, Brandschutz. Überprüfung ganzer Bauteile möglich. Wenn </a:t>
            </a:r>
            <a:r>
              <a:rPr lang="de-DE" sz="2000" b="0" strike="noStrike" spc="-1" dirty="0" err="1">
                <a:solidFill>
                  <a:srgbClr val="000000"/>
                </a:solidFill>
                <a:latin typeface="Calibri"/>
              </a:rPr>
              <a:t>prüfverfahren</a:t>
            </a:r>
            <a:r>
              <a:rPr lang="de-DE" sz="2000" b="0" strike="noStrike" spc="-1" dirty="0">
                <a:solidFill>
                  <a:srgbClr val="000000"/>
                </a:solidFill>
                <a:latin typeface="Calibri"/>
              </a:rPr>
              <a:t> festgelegt ist kann </a:t>
            </a:r>
            <a:r>
              <a:rPr lang="de-DE" sz="2000" b="0" strike="noStrike" spc="-1" dirty="0" err="1">
                <a:solidFill>
                  <a:srgbClr val="000000"/>
                </a:solidFill>
                <a:latin typeface="Calibri"/>
              </a:rPr>
              <a:t>konformität</a:t>
            </a:r>
            <a:r>
              <a:rPr lang="de-DE" sz="2000" b="0" strike="noStrike" spc="-1" dirty="0">
                <a:solidFill>
                  <a:srgbClr val="000000"/>
                </a:solidFill>
                <a:latin typeface="Calibri"/>
              </a:rPr>
              <a:t> überprüft werden. Irgendjemand muss die Leistungen deklarieren und dafür Gewährleistung übernehmen.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Produkt: Inverkehrbringer ist Hersteller. Dadurch muss Inverkehrbringer für die Leistungen Haften. Die darf der Hersteller allerdings nur durch geeignete Zulassung Ausstellen. </a:t>
            </a:r>
            <a:r>
              <a:rPr lang="de-DE" sz="2000" b="0" strike="noStrike" spc="-1" dirty="0" err="1">
                <a:solidFill>
                  <a:srgbClr val="000000"/>
                </a:solidFill>
                <a:latin typeface="Calibri"/>
              </a:rPr>
              <a:t>ZiE</a:t>
            </a:r>
            <a:r>
              <a:rPr lang="de-DE" sz="2000" b="0" strike="noStrike" spc="-1" dirty="0">
                <a:solidFill>
                  <a:srgbClr val="000000"/>
                </a:solidFill>
                <a:latin typeface="Calibri"/>
              </a:rPr>
              <a:t> (</a:t>
            </a:r>
            <a:r>
              <a:rPr lang="de-DE" sz="2000" dirty="0"/>
              <a:t>Baustoffprüfung - </a:t>
            </a:r>
            <a:r>
              <a:rPr lang="de-DE" sz="2000" b="1" dirty="0"/>
              <a:t>Zustimmung im Einzelfall)</a:t>
            </a:r>
            <a:r>
              <a:rPr lang="de-DE" sz="2000" b="0" strike="noStrike" spc="-1" dirty="0">
                <a:solidFill>
                  <a:srgbClr val="000000"/>
                </a:solidFill>
                <a:latin typeface="Calibri"/>
              </a:rPr>
              <a:t> ist möglicher weg aber sehr aufwendig und teuer.</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Material wiederverwenden ist nicht geregelt, da Produktionsprozess erneut Durchlaufen wird und geregeltes Produkt hergestellt wird.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p:txBody>
      </p:sp>
      <p:sp>
        <p:nvSpPr>
          <p:cNvPr id="425" name="PlaceHolder 3"/>
          <p:cNvSpPr>
            <a:spLocks noGrp="1"/>
          </p:cNvSpPr>
          <p:nvPr>
            <p:ph type="sldNum" idx="7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2CE8C7C-B792-45E5-80B5-D7CD13E233D6}" type="slidenum">
              <a:rPr lang="de-DE" sz="1200" b="0" strike="noStrike" spc="-1">
                <a:solidFill>
                  <a:srgbClr val="000000"/>
                </a:solidFill>
                <a:latin typeface="Calibri"/>
              </a:rPr>
              <a:t>30</a:t>
            </a:fld>
            <a:endParaRPr lang="de-DE" sz="1200" b="0" strike="noStrike" spc="-1">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685800" y="1143000"/>
            <a:ext cx="5486400" cy="3086100"/>
          </a:xfrm>
          <a:prstGeom prst="rect">
            <a:avLst/>
          </a:prstGeom>
          <a:ln w="0">
            <a:noFill/>
          </a:ln>
        </p:spPr>
      </p:sp>
      <p:sp>
        <p:nvSpPr>
          <p:cNvPr id="42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WSC:</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Forschungsprojekt zur Überprüfung der Produkte auf Wiederverwendung.</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Rückbaufähigkeit ist allgemeine Vorrausetzung.</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Geeignete Dimension ebenfalls. Diese ist in der Regel nicht normativ geregelt. Allerdings werden nur Produkte sinnvoll wieder eingesetzt, wenn sie Verlege-Größen entsprechen.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Qualität: Ist normativ geregelt, kann abgeglichen werden und neu deklariert werden.</a:t>
            </a:r>
          </a:p>
        </p:txBody>
      </p:sp>
      <p:sp>
        <p:nvSpPr>
          <p:cNvPr id="428" name="PlaceHolder 3"/>
          <p:cNvSpPr>
            <a:spLocks noGrp="1"/>
          </p:cNvSpPr>
          <p:nvPr>
            <p:ph type="sldNum" idx="7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CF1D0912-53D2-4909-9B3D-C4024B5FF713}" type="slidenum">
              <a:rPr lang="de-DE" sz="1200" b="0" strike="noStrike" spc="-1">
                <a:solidFill>
                  <a:srgbClr val="000000"/>
                </a:solidFill>
                <a:latin typeface="Calibri"/>
              </a:rPr>
              <a:t>31</a:t>
            </a:fld>
            <a:endParaRPr lang="de-DE" sz="1200" b="0" strike="noStrike" spc="-1">
              <a:solidFill>
                <a:srgbClr val="000000"/>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685800" y="1143000"/>
            <a:ext cx="5486400" cy="3086100"/>
          </a:xfrm>
          <a:prstGeom prst="rect">
            <a:avLst/>
          </a:prstGeom>
          <a:ln w="0">
            <a:noFill/>
          </a:ln>
        </p:spPr>
      </p:sp>
      <p:sp>
        <p:nvSpPr>
          <p:cNvPr id="43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err="1">
                <a:solidFill>
                  <a:srgbClr val="000000"/>
                </a:solidFill>
                <a:latin typeface="Calibri"/>
              </a:rPr>
              <a:t>Besispiel</a:t>
            </a:r>
            <a:r>
              <a:rPr lang="de-DE" sz="2000" b="0" strike="noStrike" spc="-1" dirty="0">
                <a:solidFill>
                  <a:srgbClr val="000000"/>
                </a:solidFill>
                <a:latin typeface="Calibri"/>
              </a:rPr>
              <a:t> 1:</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Leitfaden des Landes Brandenburg zur Wiederverwendung von Stahlbauteilen. Mecklenburg-Vorpommern??.........................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Es werden notwendige Dokumente und Prüfverfahren festgelegt, damit schnell eine </a:t>
            </a:r>
            <a:r>
              <a:rPr lang="de-DE" sz="2000" b="0" strike="noStrike" spc="-1" dirty="0" err="1">
                <a:solidFill>
                  <a:srgbClr val="000000"/>
                </a:solidFill>
                <a:latin typeface="Calibri"/>
              </a:rPr>
              <a:t>ZiE</a:t>
            </a:r>
            <a:r>
              <a:rPr lang="de-DE" sz="2000" b="0" strike="noStrike" spc="-1" dirty="0">
                <a:solidFill>
                  <a:srgbClr val="000000"/>
                </a:solidFill>
                <a:latin typeface="Calibri"/>
              </a:rPr>
              <a:t> erteilt werden kann. ZUSTIMMUNG im EINZELFALL</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Dadurch entsteht Planungssicherheit für Unternehmen, um selbst schneller einschätzen zu können ob eine Wiederverwendung wirtschaftlich ist. Und Zulassungsstelle, Oberste Bauaufsicht muss das Rad nicht neu erfinden.</a:t>
            </a:r>
          </a:p>
          <a:p>
            <a:pPr marL="216000" indent="0">
              <a:lnSpc>
                <a:spcPct val="100000"/>
              </a:lnSpc>
              <a:buNone/>
            </a:pPr>
            <a:endParaRPr lang="de-DE" sz="2000" b="0" strike="noStrike" spc="-1" dirty="0">
              <a:solidFill>
                <a:srgbClr val="000000"/>
              </a:solidFill>
              <a:latin typeface="Calibri"/>
            </a:endParaRPr>
          </a:p>
        </p:txBody>
      </p:sp>
      <p:sp>
        <p:nvSpPr>
          <p:cNvPr id="431" name="PlaceHolder 3"/>
          <p:cNvSpPr>
            <a:spLocks noGrp="1"/>
          </p:cNvSpPr>
          <p:nvPr>
            <p:ph type="sldNum" idx="7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B6690473-8A9F-4EF9-822A-B8C3D5672D87}" type="slidenum">
              <a:rPr lang="de-DE" sz="1200" b="0" strike="noStrike" spc="-1">
                <a:solidFill>
                  <a:srgbClr val="000000"/>
                </a:solidFill>
                <a:latin typeface="Calibri"/>
              </a:rPr>
              <a:t>32</a:t>
            </a:fld>
            <a:endParaRPr lang="de-DE"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685800" y="1143000"/>
            <a:ext cx="5486400" cy="3086100"/>
          </a:xfrm>
          <a:prstGeom prst="rect">
            <a:avLst/>
          </a:prstGeom>
          <a:ln w="0">
            <a:noFill/>
          </a:ln>
        </p:spPr>
      </p:sp>
      <p:sp>
        <p:nvSpPr>
          <p:cNvPr id="32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6" name="PlaceHolder 3"/>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C8C0F7F-6AE4-4FF4-8170-3ECCB412FBE9}" type="slidenum">
              <a:rPr lang="de-DE" sz="1200" b="0" strike="noStrike" spc="-1">
                <a:solidFill>
                  <a:srgbClr val="000000"/>
                </a:solidFill>
                <a:latin typeface="Calibri"/>
              </a:rPr>
              <a:t>4</a:t>
            </a:fld>
            <a:endParaRPr lang="de-DE" sz="1200" b="0" strike="noStrike" spc="-1">
              <a:solidFill>
                <a:srgbClr val="000000"/>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noRot="1" noChangeAspect="1"/>
          </p:cNvSpPr>
          <p:nvPr>
            <p:ph type="sldImg"/>
          </p:nvPr>
        </p:nvSpPr>
        <p:spPr>
          <a:xfrm>
            <a:off x="685800" y="1143000"/>
            <a:ext cx="5486400" cy="3086100"/>
          </a:xfrm>
          <a:prstGeom prst="rect">
            <a:avLst/>
          </a:prstGeom>
          <a:ln w="0">
            <a:noFill/>
          </a:ln>
        </p:spPr>
      </p:sp>
      <p:sp>
        <p:nvSpPr>
          <p:cNvPr id="43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Verband Holzbau Deutschland hat Infoblatt herausgegeben, und darauf Hingewiesen, dass gebrauchtes Holz vor einem erneuten Einsatz wieder CE-Gekennzeichnet werden muss. Dies wurde veröffentlicht in der Zeit vor ein paar Jahren als Holz Knapp war und viele Unternehmen angefragt haben, ob sie zurückgebautes Holz oder selbst zugeschnittenes Holz zum Bauen verwenden Dürfen.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Es ist Möglich Holz erneut zu Kennzeichnen, macht nur niemand.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Zustimmung im Einzelfall</a:t>
            </a:r>
          </a:p>
          <a:p>
            <a:pPr marL="216000" indent="0">
              <a:lnSpc>
                <a:spcPct val="100000"/>
              </a:lnSpc>
              <a:buNone/>
            </a:pPr>
            <a:endParaRPr lang="de-DE" sz="2000" b="0" strike="noStrike" spc="-1" dirty="0">
              <a:solidFill>
                <a:srgbClr val="000000"/>
              </a:solidFill>
              <a:latin typeface="Calibri"/>
            </a:endParaRPr>
          </a:p>
        </p:txBody>
      </p:sp>
      <p:sp>
        <p:nvSpPr>
          <p:cNvPr id="434" name="PlaceHolder 3"/>
          <p:cNvSpPr>
            <a:spLocks noGrp="1"/>
          </p:cNvSpPr>
          <p:nvPr>
            <p:ph type="sldNum" idx="7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5F70B7E-925B-4064-9030-2507FCDC1ACD}" type="slidenum">
              <a:rPr lang="de-DE" sz="1200" b="0" strike="noStrike" spc="-1">
                <a:solidFill>
                  <a:srgbClr val="000000"/>
                </a:solidFill>
                <a:latin typeface="Calibri"/>
              </a:rPr>
              <a:t>33</a:t>
            </a:fld>
            <a:endParaRPr lang="de-DE" sz="1200" b="0" strike="noStrike" spc="-1">
              <a:solidFill>
                <a:srgbClr val="000000"/>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685800" y="1143000"/>
            <a:ext cx="5486400" cy="3086100"/>
          </a:xfrm>
          <a:prstGeom prst="rect">
            <a:avLst/>
          </a:prstGeom>
          <a:ln w="0">
            <a:noFill/>
          </a:ln>
        </p:spPr>
      </p:sp>
      <p:sp>
        <p:nvSpPr>
          <p:cNvPr id="43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Änderungen Planungsseits, Ausführungsseits, Produktangebot?</a:t>
            </a:r>
          </a:p>
          <a:p>
            <a:pPr marL="216000" indent="0">
              <a:lnSpc>
                <a:spcPct val="100000"/>
              </a:lnSpc>
              <a:buNone/>
            </a:pPr>
            <a:r>
              <a:rPr lang="de-DE" sz="2000" b="0" strike="noStrike" spc="-1">
                <a:solidFill>
                  <a:srgbClr val="000000"/>
                </a:solidFill>
                <a:latin typeface="Calibri"/>
              </a:rPr>
              <a:t>Kann Handwerk Produktprüfung übernehmen? Ist das Sinnvoll?</a:t>
            </a:r>
          </a:p>
        </p:txBody>
      </p:sp>
      <p:sp>
        <p:nvSpPr>
          <p:cNvPr id="437" name="PlaceHolder 3"/>
          <p:cNvSpPr>
            <a:spLocks noGrp="1"/>
          </p:cNvSpPr>
          <p:nvPr>
            <p:ph type="sldNum" idx="7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B1AC777-FB98-4D3C-9D0E-0E63FE5A7B76}" type="slidenum">
              <a:rPr lang="de-DE" sz="1200" b="0" strike="noStrike" spc="-1">
                <a:solidFill>
                  <a:srgbClr val="000000"/>
                </a:solidFill>
                <a:latin typeface="Calibri"/>
              </a:rPr>
              <a:t>34</a:t>
            </a:fld>
            <a:endParaRPr lang="de-DE" sz="1200" b="0" strike="noStrike" spc="-1">
              <a:solidFill>
                <a:srgbClr val="000000"/>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noRot="1" noChangeAspect="1"/>
          </p:cNvSpPr>
          <p:nvPr>
            <p:ph type="sldImg"/>
          </p:nvPr>
        </p:nvSpPr>
        <p:spPr>
          <a:xfrm>
            <a:off x="685800" y="1143000"/>
            <a:ext cx="5486400" cy="3086100"/>
          </a:xfrm>
          <a:prstGeom prst="rect">
            <a:avLst/>
          </a:prstGeom>
          <a:ln w="0">
            <a:noFill/>
          </a:ln>
        </p:spPr>
      </p:sp>
      <p:sp>
        <p:nvSpPr>
          <p:cNvPr id="43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Was hat das mit ihnen gemacht?</a:t>
            </a:r>
          </a:p>
        </p:txBody>
      </p:sp>
      <p:sp>
        <p:nvSpPr>
          <p:cNvPr id="440" name="PlaceHolder 3"/>
          <p:cNvSpPr>
            <a:spLocks noGrp="1"/>
          </p:cNvSpPr>
          <p:nvPr>
            <p:ph type="sldNum" idx="7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7145ABF-3F7E-4AD9-BEDB-591F6452463F}" type="slidenum">
              <a:rPr lang="de-DE" sz="1200" b="0" strike="noStrike" spc="-1">
                <a:solidFill>
                  <a:srgbClr val="000000"/>
                </a:solidFill>
                <a:latin typeface="Calibri"/>
              </a:rPr>
              <a:t>37</a:t>
            </a:fld>
            <a:endParaRPr lang="de-DE" sz="1200" b="0" strike="noStrike" spc="-1">
              <a:solidFill>
                <a:srgbClr val="000000"/>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noRot="1" noChangeAspect="1"/>
          </p:cNvSpPr>
          <p:nvPr>
            <p:ph type="sldImg"/>
          </p:nvPr>
        </p:nvSpPr>
        <p:spPr>
          <a:xfrm>
            <a:off x="685800" y="1143000"/>
            <a:ext cx="5486400" cy="3086100"/>
          </a:xfrm>
          <a:prstGeom prst="rect">
            <a:avLst/>
          </a:prstGeom>
          <a:ln w="0">
            <a:noFill/>
          </a:ln>
        </p:spPr>
      </p:sp>
      <p:sp>
        <p:nvSpPr>
          <p:cNvPr id="44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dirty="0"/>
              <a:t>Exkur</a:t>
            </a:r>
            <a:r>
              <a:rPr lang="de-DE" sz="2000" dirty="0"/>
              <a:t>s – Ausflug</a:t>
            </a:r>
          </a:p>
          <a:p>
            <a:pPr marL="216000" indent="0">
              <a:lnSpc>
                <a:spcPct val="100000"/>
              </a:lnSpc>
              <a:buNone/>
            </a:pPr>
            <a:endParaRPr lang="en-GB" sz="2000" b="0" strike="noStrike" spc="-1" dirty="0">
              <a:solidFill>
                <a:srgbClr val="000000"/>
              </a:solidFill>
              <a:latin typeface="Calibri"/>
            </a:endParaRPr>
          </a:p>
          <a:p>
            <a:pPr marL="216000" indent="0">
              <a:lnSpc>
                <a:spcPct val="100000"/>
              </a:lnSpc>
              <a:buNone/>
            </a:pPr>
            <a:r>
              <a:rPr lang="en-GB" sz="2000" b="0" strike="noStrike" spc="-1" dirty="0" err="1">
                <a:solidFill>
                  <a:srgbClr val="000000"/>
                </a:solidFill>
                <a:latin typeface="Calibri"/>
              </a:rPr>
              <a:t>Asbest</a:t>
            </a:r>
            <a:r>
              <a:rPr lang="en-GB" sz="2000" b="0" strike="noStrike" spc="-1" dirty="0">
                <a:solidFill>
                  <a:srgbClr val="000000"/>
                </a:solidFill>
                <a:latin typeface="Calibri"/>
              </a:rPr>
              <a:t> Lager in </a:t>
            </a:r>
            <a:r>
              <a:rPr lang="en-GB" sz="2000" b="0" strike="noStrike" spc="-1" dirty="0" err="1">
                <a:solidFill>
                  <a:srgbClr val="000000"/>
                </a:solidFill>
                <a:latin typeface="Calibri"/>
              </a:rPr>
              <a:t>Nordhessen</a:t>
            </a:r>
            <a:r>
              <a:rPr lang="en-GB" sz="2000" b="0" strike="noStrike" spc="-1" dirty="0">
                <a:solidFill>
                  <a:srgbClr val="000000"/>
                </a:solidFill>
                <a:latin typeface="Calibri"/>
              </a:rPr>
              <a:t> 720 Meter </a:t>
            </a:r>
            <a:r>
              <a:rPr lang="en-GB" sz="2000" b="0" strike="noStrike" spc="-1" dirty="0" err="1">
                <a:solidFill>
                  <a:srgbClr val="000000"/>
                </a:solidFill>
                <a:latin typeface="Calibri"/>
              </a:rPr>
              <a:t>untererdisch</a:t>
            </a:r>
            <a:r>
              <a:rPr lang="en-GB" sz="2000" b="0" strike="noStrike" spc="-1" dirty="0">
                <a:solidFill>
                  <a:srgbClr val="000000"/>
                </a:solidFill>
                <a:latin typeface="Calibri"/>
              </a:rPr>
              <a:t>. Material </a:t>
            </a:r>
            <a:r>
              <a:rPr lang="en-GB" sz="2000" b="0" strike="noStrike" spc="-1" dirty="0" err="1">
                <a:solidFill>
                  <a:srgbClr val="000000"/>
                </a:solidFill>
                <a:latin typeface="Calibri"/>
              </a:rPr>
              <a:t>wird</a:t>
            </a:r>
            <a:r>
              <a:rPr lang="en-GB" sz="2000" b="0" strike="noStrike" spc="-1" dirty="0">
                <a:solidFill>
                  <a:srgbClr val="000000"/>
                </a:solidFill>
                <a:latin typeface="Calibri"/>
              </a:rPr>
              <a:t> in </a:t>
            </a:r>
            <a:r>
              <a:rPr lang="en-GB" sz="2000" b="0" strike="noStrike" spc="-1" dirty="0" err="1">
                <a:solidFill>
                  <a:srgbClr val="000000"/>
                </a:solidFill>
                <a:latin typeface="Calibri"/>
              </a:rPr>
              <a:t>Luftdichte</a:t>
            </a:r>
            <a:r>
              <a:rPr lang="en-GB" sz="2000" b="0" strike="noStrike" spc="-1" dirty="0">
                <a:solidFill>
                  <a:srgbClr val="000000"/>
                </a:solidFill>
                <a:latin typeface="Calibri"/>
              </a:rPr>
              <a:t> </a:t>
            </a:r>
            <a:r>
              <a:rPr lang="en-GB" sz="2000" b="0" strike="noStrike" spc="-1" dirty="0" err="1">
                <a:solidFill>
                  <a:srgbClr val="000000"/>
                </a:solidFill>
                <a:latin typeface="Calibri"/>
              </a:rPr>
              <a:t>Kammern</a:t>
            </a:r>
            <a:r>
              <a:rPr lang="en-GB" sz="2000" b="0" strike="noStrike" spc="-1" dirty="0">
                <a:solidFill>
                  <a:srgbClr val="000000"/>
                </a:solidFill>
                <a:latin typeface="Calibri"/>
              </a:rPr>
              <a:t> </a:t>
            </a:r>
            <a:r>
              <a:rPr lang="en-GB" sz="2000" b="0" strike="noStrike" spc="-1" dirty="0" err="1">
                <a:solidFill>
                  <a:srgbClr val="000000"/>
                </a:solidFill>
                <a:latin typeface="Calibri"/>
              </a:rPr>
              <a:t>eingemauert</a:t>
            </a:r>
            <a:r>
              <a:rPr lang="en-GB" sz="2000" b="0" strike="noStrike" spc="-1" dirty="0">
                <a:solidFill>
                  <a:srgbClr val="000000"/>
                </a:solidFill>
                <a:latin typeface="Calibri"/>
              </a:rPr>
              <a:t> und </a:t>
            </a:r>
            <a:r>
              <a:rPr lang="en-GB" sz="2000" b="0" strike="noStrike" spc="-1" dirty="0" err="1">
                <a:solidFill>
                  <a:srgbClr val="000000"/>
                </a:solidFill>
                <a:latin typeface="Calibri"/>
              </a:rPr>
              <a:t>bleibt</a:t>
            </a:r>
            <a:r>
              <a:rPr lang="en-GB" sz="2000" b="0" strike="noStrike" spc="-1" dirty="0">
                <a:solidFill>
                  <a:srgbClr val="000000"/>
                </a:solidFill>
                <a:latin typeface="Calibri"/>
              </a:rPr>
              <a:t> </a:t>
            </a:r>
            <a:r>
              <a:rPr lang="en-GB" sz="2000" b="0" strike="noStrike" spc="-1" dirty="0" err="1">
                <a:solidFill>
                  <a:srgbClr val="000000"/>
                </a:solidFill>
                <a:latin typeface="Calibri"/>
              </a:rPr>
              <a:t>mindestens</a:t>
            </a:r>
            <a:r>
              <a:rPr lang="en-GB" sz="2000" b="0" strike="noStrike" spc="-1" dirty="0">
                <a:solidFill>
                  <a:srgbClr val="000000"/>
                </a:solidFill>
                <a:latin typeface="Calibri"/>
              </a:rPr>
              <a:t> 10.000 Jahren </a:t>
            </a:r>
            <a:r>
              <a:rPr lang="en-GB" sz="2000" b="0" strike="noStrike" spc="-1" dirty="0" err="1">
                <a:solidFill>
                  <a:srgbClr val="000000"/>
                </a:solidFill>
                <a:latin typeface="Calibri"/>
              </a:rPr>
              <a:t>dort</a:t>
            </a:r>
            <a:r>
              <a:rPr lang="en-GB" sz="2000" b="0" strike="noStrike" spc="-1" dirty="0">
                <a:solidFill>
                  <a:srgbClr val="000000"/>
                </a:solidFill>
                <a:latin typeface="Calibri"/>
              </a:rPr>
              <a:t>. Es </a:t>
            </a:r>
            <a:r>
              <a:rPr lang="en-GB" sz="2000" b="0" strike="noStrike" spc="-1" dirty="0" err="1">
                <a:solidFill>
                  <a:srgbClr val="000000"/>
                </a:solidFill>
                <a:latin typeface="Calibri"/>
              </a:rPr>
              <a:t>ist</a:t>
            </a:r>
            <a:r>
              <a:rPr lang="en-GB" sz="2000" b="0" strike="noStrike" spc="-1" dirty="0">
                <a:solidFill>
                  <a:srgbClr val="000000"/>
                </a:solidFill>
                <a:latin typeface="Calibri"/>
              </a:rPr>
              <a:t> </a:t>
            </a:r>
            <a:r>
              <a:rPr lang="en-GB" sz="2000" b="0" strike="noStrike" spc="-1" dirty="0" err="1">
                <a:solidFill>
                  <a:srgbClr val="000000"/>
                </a:solidFill>
                <a:latin typeface="Calibri"/>
              </a:rPr>
              <a:t>effektiv</a:t>
            </a:r>
            <a:r>
              <a:rPr lang="en-GB" sz="2000" b="0" strike="noStrike" spc="-1" dirty="0">
                <a:solidFill>
                  <a:srgbClr val="000000"/>
                </a:solidFill>
                <a:latin typeface="Calibri"/>
              </a:rPr>
              <a:t> </a:t>
            </a:r>
            <a:r>
              <a:rPr lang="en-GB" sz="2000" b="0" strike="noStrike" spc="-1" dirty="0" err="1">
                <a:solidFill>
                  <a:srgbClr val="000000"/>
                </a:solidFill>
                <a:latin typeface="Calibri"/>
              </a:rPr>
              <a:t>wie</a:t>
            </a:r>
            <a:r>
              <a:rPr lang="en-GB" sz="2000" b="0" strike="noStrike" spc="-1" dirty="0">
                <a:solidFill>
                  <a:srgbClr val="000000"/>
                </a:solidFill>
                <a:latin typeface="Calibri"/>
              </a:rPr>
              <a:t> </a:t>
            </a:r>
            <a:r>
              <a:rPr lang="en-GB" sz="2000" b="0" strike="noStrike" spc="-1" dirty="0" err="1">
                <a:solidFill>
                  <a:srgbClr val="000000"/>
                </a:solidFill>
                <a:latin typeface="Calibri"/>
              </a:rPr>
              <a:t>Nuklearabfall</a:t>
            </a:r>
            <a:r>
              <a:rPr lang="en-GB" sz="2000" b="0" strike="noStrike" spc="-1" dirty="0">
                <a:solidFill>
                  <a:srgbClr val="000000"/>
                </a:solidFill>
                <a:latin typeface="Calibri"/>
              </a:rPr>
              <a:t>.</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en-GB" sz="2000" b="0" strike="noStrike" spc="-1" dirty="0">
                <a:solidFill>
                  <a:srgbClr val="000000"/>
                </a:solidFill>
                <a:latin typeface="Calibri"/>
              </a:rPr>
              <a:t>https://www.tagesschau.de/inland/gesellschaft/giftmuell-deponie-hessen-100.html</a:t>
            </a:r>
            <a:endParaRPr lang="de-DE" sz="2000" b="0" strike="noStrike" spc="-1" dirty="0">
              <a:solidFill>
                <a:srgbClr val="000000"/>
              </a:solidFill>
              <a:latin typeface="Calibri"/>
            </a:endParaRPr>
          </a:p>
        </p:txBody>
      </p:sp>
      <p:sp>
        <p:nvSpPr>
          <p:cNvPr id="443" name="PlaceHolder 3"/>
          <p:cNvSpPr>
            <a:spLocks noGrp="1"/>
          </p:cNvSpPr>
          <p:nvPr>
            <p:ph type="sldNum" idx="7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A20CAB4-B2FF-45A7-BEB4-6D3DEE8F54CA}" type="slidenum">
              <a:rPr lang="de-DE" sz="1200" b="0" strike="noStrike" spc="-1">
                <a:solidFill>
                  <a:srgbClr val="000000"/>
                </a:solidFill>
                <a:latin typeface="Calibri"/>
              </a:rPr>
              <a:t>38</a:t>
            </a:fld>
            <a:endParaRPr lang="de-DE" sz="1200" b="0" strike="noStrike" spc="-1">
              <a:solidFill>
                <a:srgbClr val="000000"/>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noRot="1" noChangeAspect="1"/>
          </p:cNvSpPr>
          <p:nvPr>
            <p:ph type="sldImg"/>
          </p:nvPr>
        </p:nvSpPr>
        <p:spPr>
          <a:xfrm>
            <a:off x="685800" y="1143000"/>
            <a:ext cx="5486400" cy="3086100"/>
          </a:xfrm>
          <a:prstGeom prst="rect">
            <a:avLst/>
          </a:prstGeom>
          <a:ln w="0">
            <a:noFill/>
          </a:ln>
        </p:spPr>
      </p:sp>
      <p:sp>
        <p:nvSpPr>
          <p:cNvPr id="44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In Berlin kostet die Entsorgung mindestens 70€ pro m3. Über das zweifache der neupreis. </a:t>
            </a:r>
            <a:endParaRPr lang="de-DE" sz="2000" b="0" strike="noStrike" spc="-1">
              <a:solidFill>
                <a:srgbClr val="000000"/>
              </a:solidFill>
              <a:latin typeface="Calibri"/>
            </a:endParaRPr>
          </a:p>
          <a:p>
            <a:pPr marL="216000" indent="0">
              <a:lnSpc>
                <a:spcPct val="100000"/>
              </a:lnSpc>
              <a:buNone/>
            </a:pPr>
            <a:r>
              <a:rPr lang="en-GB" sz="2000" b="0" strike="noStrike" spc="-1">
                <a:solidFill>
                  <a:srgbClr val="000000"/>
                </a:solidFill>
                <a:latin typeface="Calibri"/>
              </a:rPr>
              <a:t>https://www.berlin-recycling.de/entsorgung/sondermuell/styropor-entsorgen/eps-entsorgen</a:t>
            </a: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en-DE" sz="2000" b="0" strike="noStrike" spc="-1">
                <a:solidFill>
                  <a:srgbClr val="000000"/>
                </a:solidFill>
                <a:latin typeface="Calibri"/>
              </a:rPr>
              <a:t>Es ist zur Zeit nicht möglich EPS zu recyclen aufgrund die niedrige Material Qualität und die Chemische (oft schädliche) Branschutz bestandteile. In Deuitschland wird EPS häufig thermisch verwertet aber nur unter extremst kontrollierte Bedingungen z.b. Filteranlagen, Die Kosten zeigen der Aufwand.</a:t>
            </a:r>
            <a:endParaRPr lang="de-DE" sz="2000" b="0" strike="noStrike" spc="-1">
              <a:solidFill>
                <a:srgbClr val="000000"/>
              </a:solidFill>
              <a:latin typeface="Calibri"/>
            </a:endParaRPr>
          </a:p>
        </p:txBody>
      </p:sp>
      <p:sp>
        <p:nvSpPr>
          <p:cNvPr id="446" name="PlaceHolder 3"/>
          <p:cNvSpPr>
            <a:spLocks noGrp="1"/>
          </p:cNvSpPr>
          <p:nvPr>
            <p:ph type="sldNum" idx="8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80D8229-760A-4CFE-A573-B2A54B70AC1C}" type="slidenum">
              <a:rPr lang="de-DE" sz="1200" b="0" strike="noStrike" spc="-1">
                <a:solidFill>
                  <a:srgbClr val="000000"/>
                </a:solidFill>
                <a:latin typeface="Calibri"/>
              </a:rPr>
              <a:t>39</a:t>
            </a:fld>
            <a:endParaRPr lang="de-DE" sz="1200" b="0" strike="noStrike" spc="-1">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812800"/>
            <a:ext cx="0" cy="0"/>
          </a:xfrm>
        </p:spPr>
      </p:sp>
      <p:sp>
        <p:nvSpPr>
          <p:cNvPr id="3" name="Notizenplatzhalter 2"/>
          <p:cNvSpPr>
            <a:spLocks noGrp="1"/>
          </p:cNvSpPr>
          <p:nvPr>
            <p:ph type="body" idx="1"/>
          </p:nvPr>
        </p:nvSpPr>
        <p:spPr/>
        <p:txBody>
          <a:bodyPr/>
          <a:lstStyle/>
          <a:p>
            <a:r>
              <a:rPr lang="de-DE"/>
              <a:t>https://www.hornbach.de/p/steicoflex-holzfaser-daemmmatte-wls-036-1220-mm-x-575-mm-x-240-mm-abnahme-nur-palettenweise-moeglich/10597064/</a:t>
            </a:r>
          </a:p>
          <a:p>
            <a:r>
              <a:rPr lang="de-DE"/>
              <a:t>https://www.bauhaus.info/glaswolle/probau-glaswolle-trennwandplatte-twp1/p/13892576?search_p=true&amp;adb_search=glaswolle</a:t>
            </a:r>
            <a:r>
              <a:rPr lang="de-DE">
                <a:hlinkClick r:id="rId3"/>
              </a:rPr>
              <a:t>Glaswolle | Die Stadtreiniger</a:t>
            </a:r>
            <a:r>
              <a:rPr lang="de-DE"/>
              <a:t> Kassel, Anruf am 23.01.25</a:t>
            </a:r>
          </a:p>
          <a:p>
            <a:endParaRPr lang="de-DE"/>
          </a:p>
          <a:p>
            <a:pPr algn="l">
              <a:lnSpc>
                <a:spcPts val="2250"/>
              </a:lnSpc>
              <a:spcAft>
                <a:spcPts val="1800"/>
              </a:spcAft>
            </a:pPr>
            <a:r>
              <a:rPr lang="de-DE" b="0" i="0">
                <a:solidFill>
                  <a:srgbClr val="222222"/>
                </a:solidFill>
                <a:effectLst/>
                <a:latin typeface="Verdana" panose="020B0604030504040204" pitchFamily="34" charset="0"/>
              </a:rPr>
              <a:t>Kubikmeter = Quadratmeter * Meter</a:t>
            </a:r>
          </a:p>
          <a:p>
            <a:pPr algn="l">
              <a:lnSpc>
                <a:spcPts val="2250"/>
              </a:lnSpc>
            </a:pPr>
            <a:r>
              <a:rPr lang="de-DE" b="0" i="0">
                <a:solidFill>
                  <a:srgbClr val="222222"/>
                </a:solidFill>
                <a:effectLst/>
                <a:latin typeface="Verdana" panose="020B0604030504040204" pitchFamily="34" charset="0"/>
              </a:rPr>
              <a:t>1 m</a:t>
            </a:r>
            <a:r>
              <a:rPr lang="de-DE" b="0" i="0" baseline="30000">
                <a:solidFill>
                  <a:srgbClr val="222222"/>
                </a:solidFill>
                <a:effectLst/>
                <a:latin typeface="Verdana" panose="020B0604030504040204" pitchFamily="34" charset="0"/>
              </a:rPr>
              <a:t>3</a:t>
            </a:r>
            <a:r>
              <a:rPr lang="de-DE" b="0" i="0">
                <a:solidFill>
                  <a:srgbClr val="222222"/>
                </a:solidFill>
                <a:effectLst/>
                <a:latin typeface="Verdana" panose="020B0604030504040204" pitchFamily="34" charset="0"/>
              </a:rPr>
              <a:t> = 1 m</a:t>
            </a:r>
            <a:r>
              <a:rPr lang="de-DE" b="0" i="0" baseline="30000">
                <a:solidFill>
                  <a:srgbClr val="222222"/>
                </a:solidFill>
                <a:effectLst/>
                <a:latin typeface="Verdana" panose="020B0604030504040204" pitchFamily="34" charset="0"/>
              </a:rPr>
              <a:t>2</a:t>
            </a:r>
            <a:r>
              <a:rPr lang="de-DE" b="0" i="0">
                <a:solidFill>
                  <a:srgbClr val="222222"/>
                </a:solidFill>
                <a:effectLst/>
                <a:latin typeface="Verdana" panose="020B0604030504040204" pitchFamily="34" charset="0"/>
              </a:rPr>
              <a:t> * 1 m</a:t>
            </a:r>
          </a:p>
          <a:p>
            <a:pPr algn="l">
              <a:lnSpc>
                <a:spcPts val="2250"/>
              </a:lnSpc>
            </a:pPr>
            <a:endParaRPr lang="de-DE" b="0" i="0">
              <a:solidFill>
                <a:srgbClr val="222222"/>
              </a:solidFill>
              <a:effectLst/>
              <a:latin typeface="Verdana" panose="020B0604030504040204" pitchFamily="34" charset="0"/>
            </a:endParaRPr>
          </a:p>
          <a:p>
            <a:pPr algn="l">
              <a:lnSpc>
                <a:spcPts val="2250"/>
              </a:lnSpc>
            </a:pPr>
            <a:r>
              <a:rPr lang="de-DE" b="0" i="0">
                <a:solidFill>
                  <a:srgbClr val="222222"/>
                </a:solidFill>
                <a:effectLst/>
                <a:latin typeface="Verdana" panose="020B0604030504040204" pitchFamily="34" charset="0"/>
              </a:rPr>
              <a:t>Architekten beraten beim Hausbau bis zur Schlüsselübergabe. Umbau, Rückbau und Entsorgung werden im konventionellen Bauen nicht mitbedacht. Diese Posten tauchen in der Kalkulation nicht auf. Wenn die Kunden aber nach der momentan üblichen Nutzungsdauer umbauen oder abreißen, kommen diese Kosten auf sie zu. </a:t>
            </a:r>
          </a:p>
          <a:p>
            <a:endParaRPr lang="de-DE"/>
          </a:p>
        </p:txBody>
      </p:sp>
      <p:sp>
        <p:nvSpPr>
          <p:cNvPr id="4" name="Foliennummernplatzhalter 3"/>
          <p:cNvSpPr>
            <a:spLocks noGrp="1"/>
          </p:cNvSpPr>
          <p:nvPr>
            <p:ph type="sldNum" sz="quarter" idx="5"/>
          </p:nvPr>
        </p:nvSpPr>
        <p:spPr/>
        <p:txBody>
          <a:bodyPr/>
          <a:lstStyle/>
          <a:p>
            <a:fld id="{1C5F42F7-6364-4D22-9CE0-F57BEDCBB657}" type="slidenum">
              <a:rPr lang="de-DE" smtClean="0"/>
              <a:t>40</a:t>
            </a:fld>
            <a:endParaRPr lang="de-DE"/>
          </a:p>
        </p:txBody>
      </p:sp>
    </p:spTree>
    <p:extLst>
      <p:ext uri="{BB962C8B-B14F-4D97-AF65-F5344CB8AC3E}">
        <p14:creationId xmlns:p14="http://schemas.microsoft.com/office/powerpoint/2010/main" val="706736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685800" y="1143000"/>
            <a:ext cx="5486400" cy="3086100"/>
          </a:xfrm>
          <a:prstGeom prst="rect">
            <a:avLst/>
          </a:prstGeom>
          <a:ln w="0">
            <a:noFill/>
          </a:ln>
        </p:spPr>
      </p:sp>
      <p:sp>
        <p:nvSpPr>
          <p:cNvPr id="45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Wir bauen als ob es keine morgen gäbe. Wir bezahlt diese Kosten?</a:t>
            </a:r>
          </a:p>
        </p:txBody>
      </p:sp>
      <p:sp>
        <p:nvSpPr>
          <p:cNvPr id="452" name="PlaceHolder 3"/>
          <p:cNvSpPr>
            <a:spLocks noGrp="1"/>
          </p:cNvSpPr>
          <p:nvPr>
            <p:ph type="sldNum" idx="8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AB911049-4BC4-46D7-A0E3-AE345D7E7681}" type="slidenum">
              <a:rPr lang="de-DE" sz="1200" b="0" strike="noStrike" spc="-1">
                <a:solidFill>
                  <a:srgbClr val="000000"/>
                </a:solidFill>
                <a:latin typeface="Calibri"/>
              </a:rPr>
              <a:t>41</a:t>
            </a:fld>
            <a:endParaRPr lang="de-DE" sz="1200" b="0" strike="noStrike" spc="-1">
              <a:solidFill>
                <a:srgbClr val="000000"/>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685800" y="1143000"/>
            <a:ext cx="5486400" cy="3086100"/>
          </a:xfrm>
          <a:prstGeom prst="rect">
            <a:avLst/>
          </a:prstGeom>
          <a:ln w="0">
            <a:noFill/>
          </a:ln>
        </p:spPr>
      </p:sp>
      <p:sp>
        <p:nvSpPr>
          <p:cNvPr id="45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55" name="PlaceHolder 3"/>
          <p:cNvSpPr>
            <a:spLocks noGrp="1"/>
          </p:cNvSpPr>
          <p:nvPr>
            <p:ph type="sldNum" idx="8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7FBEA6C0-8B0C-41E5-A167-DA956AB0A22B}" type="slidenum">
              <a:rPr lang="de-DE" sz="1200" b="0" strike="noStrike" spc="-1">
                <a:solidFill>
                  <a:srgbClr val="000000"/>
                </a:solidFill>
                <a:latin typeface="Calibri"/>
              </a:rPr>
              <a:t>42</a:t>
            </a:fld>
            <a:endParaRPr lang="de-DE" sz="1200" b="0" strike="noStrike" spc="-1">
              <a:solidFill>
                <a:srgbClr val="000000"/>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812800"/>
            <a:ext cx="0" cy="0"/>
          </a:xfrm>
        </p:spPr>
      </p:sp>
      <p:sp>
        <p:nvSpPr>
          <p:cNvPr id="3" name="Notizenplatzhalter 2"/>
          <p:cNvSpPr>
            <a:spLocks noGrp="1"/>
          </p:cNvSpPr>
          <p:nvPr>
            <p:ph type="body" idx="1"/>
          </p:nvPr>
        </p:nvSpPr>
        <p:spPr/>
        <p:txBody>
          <a:bodyPr/>
          <a:lstStyle/>
          <a:p>
            <a:endParaRPr lang="de-DE" dirty="0"/>
          </a:p>
          <a:p>
            <a:r>
              <a:rPr lang="de-DE" dirty="0"/>
              <a:t>https://www.materialbuffet.de/</a:t>
            </a:r>
          </a:p>
          <a:p>
            <a:endParaRPr lang="de-DE" dirty="0"/>
          </a:p>
          <a:p>
            <a:r>
              <a:rPr lang="de-DE" dirty="0"/>
              <a:t>https://concular.shop/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hlinkClick r:id="rId3"/>
              </a:rPr>
              <a:t>https://www.historische-baustoffe.de/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https://tlab.architektur.rptu.de/campus-diemerstein</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F42F7-6364-4D22-9CE0-F57BEDCBB657}"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057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685800" y="1143000"/>
            <a:ext cx="5486400" cy="3086100"/>
          </a:xfrm>
          <a:prstGeom prst="rect">
            <a:avLst/>
          </a:prstGeom>
          <a:ln w="0">
            <a:noFill/>
          </a:ln>
        </p:spPr>
      </p:sp>
      <p:sp>
        <p:nvSpPr>
          <p:cNvPr id="45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58" name="PlaceHolder 3"/>
          <p:cNvSpPr>
            <a:spLocks noGrp="1"/>
          </p:cNvSpPr>
          <p:nvPr>
            <p:ph type="sldNum" idx="8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425E203-FE22-4A06-8D54-DB42444D53C8}" type="slidenum">
              <a:rPr lang="de-DE" sz="1200" b="0" strike="noStrike" spc="-1">
                <a:solidFill>
                  <a:srgbClr val="000000"/>
                </a:solidFill>
                <a:latin typeface="Calibri"/>
              </a:rPr>
              <a:t>46</a:t>
            </a:fld>
            <a:endParaRPr lang="de-DE"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685800" y="1143000"/>
            <a:ext cx="5486400" cy="3086100"/>
          </a:xfrm>
          <a:prstGeom prst="rect">
            <a:avLst/>
          </a:prstGeom>
          <a:ln w="0">
            <a:noFill/>
          </a:ln>
        </p:spPr>
      </p:sp>
      <p:sp>
        <p:nvSpPr>
          <p:cNvPr id="32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9"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DEF2203-BFC6-48E7-85C3-024B6DB326C0}" type="slidenum">
              <a:rPr lang="de-DE" sz="1200" b="0" strike="noStrike" spc="-1">
                <a:solidFill>
                  <a:srgbClr val="000000"/>
                </a:solidFill>
                <a:latin typeface="Calibri"/>
              </a:rPr>
              <a:t>5</a:t>
            </a:fld>
            <a:endParaRPr lang="de-DE"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685800" y="1143000"/>
            <a:ext cx="5486400" cy="3086100"/>
          </a:xfrm>
          <a:prstGeom prst="rect">
            <a:avLst/>
          </a:prstGeom>
          <a:ln w="0">
            <a:noFill/>
          </a:ln>
        </p:spPr>
      </p:sp>
      <p:sp>
        <p:nvSpPr>
          <p:cNvPr id="33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(keine Statistik Seminar)</a:t>
            </a:r>
            <a:endParaRPr lang="de-DE" sz="2000" b="0" strike="noStrike" spc="-1">
              <a:solidFill>
                <a:srgbClr val="000000"/>
              </a:solidFill>
              <a:latin typeface="Calibri"/>
            </a:endParaRPr>
          </a:p>
        </p:txBody>
      </p:sp>
      <p:sp>
        <p:nvSpPr>
          <p:cNvPr id="332" name="PlaceHolder 3"/>
          <p:cNvSpPr>
            <a:spLocks noGrp="1"/>
          </p:cNvSpPr>
          <p:nvPr>
            <p:ph type="sldNum" idx="4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42EDB692-7240-4858-A20F-C7E12E23036E}" type="slidenum">
              <a:rPr lang="de-DE" sz="1200" b="0" strike="noStrike" spc="-1">
                <a:solidFill>
                  <a:srgbClr val="000000"/>
                </a:solidFill>
                <a:latin typeface="Calibri"/>
              </a:rPr>
              <a:t>6</a:t>
            </a:fld>
            <a:endParaRPr lang="de-DE"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685800" y="1143000"/>
            <a:ext cx="5486400" cy="3086100"/>
          </a:xfrm>
          <a:prstGeom prst="rect">
            <a:avLst/>
          </a:prstGeom>
          <a:ln w="0">
            <a:noFill/>
          </a:ln>
        </p:spPr>
      </p:sp>
      <p:sp>
        <p:nvSpPr>
          <p:cNvPr id="33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Warum: kleinere Gebäude, nicht so hoch, einfacher mit Holz/Ziegel zu arbeiten </a:t>
            </a:r>
            <a:endParaRPr lang="de-DE" sz="2000" b="0" strike="noStrike" spc="-1">
              <a:solidFill>
                <a:srgbClr val="000000"/>
              </a:solidFill>
              <a:latin typeface="Calibri"/>
            </a:endParaRPr>
          </a:p>
        </p:txBody>
      </p:sp>
      <p:sp>
        <p:nvSpPr>
          <p:cNvPr id="335" name="PlaceHolder 3"/>
          <p:cNvSpPr>
            <a:spLocks noGrp="1"/>
          </p:cNvSpPr>
          <p:nvPr>
            <p:ph type="sldNum" idx="4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BF3CDC3-3D55-4C1C-829D-38C7B7EC18E9}" type="slidenum">
              <a:rPr lang="de-DE" sz="1200" b="0" strike="noStrike" spc="-1">
                <a:solidFill>
                  <a:srgbClr val="000000"/>
                </a:solidFill>
                <a:latin typeface="Calibri"/>
              </a:rPr>
              <a:t>7</a:t>
            </a:fld>
            <a:endParaRPr lang="de-DE"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685800" y="1143000"/>
            <a:ext cx="5486400" cy="3086100"/>
          </a:xfrm>
          <a:prstGeom prst="rect">
            <a:avLst/>
          </a:prstGeom>
          <a:ln w="0">
            <a:noFill/>
          </a:ln>
        </p:spPr>
      </p:sp>
      <p:sp>
        <p:nvSpPr>
          <p:cNvPr id="33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Warum: Gebäude werden größer/höher, brauchen mehr Tragwerk</a:t>
            </a:r>
            <a:endParaRPr lang="de-DE" sz="2000" b="0" strike="noStrike" spc="-1">
              <a:solidFill>
                <a:srgbClr val="000000"/>
              </a:solidFill>
              <a:latin typeface="Calibri"/>
            </a:endParaRPr>
          </a:p>
        </p:txBody>
      </p:sp>
      <p:sp>
        <p:nvSpPr>
          <p:cNvPr id="338" name="PlaceHolder 3"/>
          <p:cNvSpPr>
            <a:spLocks noGrp="1"/>
          </p:cNvSpPr>
          <p:nvPr>
            <p:ph type="sldNum" idx="4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CC3F5F2-0A66-4098-BF52-45ADB5DD4003}" type="slidenum">
              <a:rPr lang="de-DE" sz="1200" b="0" strike="noStrike" spc="-1">
                <a:solidFill>
                  <a:srgbClr val="000000"/>
                </a:solidFill>
                <a:latin typeface="Calibri"/>
              </a:rPr>
              <a:t>8</a:t>
            </a:fld>
            <a:endParaRPr lang="de-DE"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685800" y="1143000"/>
            <a:ext cx="5486400" cy="3086100"/>
          </a:xfrm>
          <a:prstGeom prst="rect">
            <a:avLst/>
          </a:prstGeom>
          <a:ln w="0">
            <a:noFill/>
          </a:ln>
        </p:spPr>
      </p:sp>
      <p:sp>
        <p:nvSpPr>
          <p:cNvPr id="34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en-DE" sz="2000" b="0" strike="noStrike" spc="-1">
                <a:solidFill>
                  <a:srgbClr val="000000"/>
                </a:solidFill>
                <a:latin typeface="Calibri"/>
              </a:rPr>
              <a:t>Alle über ein Kategorie</a:t>
            </a:r>
            <a:br>
              <a:rPr sz="2000"/>
            </a:br>
            <a:r>
              <a:rPr lang="en-DE" sz="2000" b="0" strike="noStrike" spc="-1">
                <a:solidFill>
                  <a:srgbClr val="000000"/>
                </a:solidFill>
                <a:latin typeface="Calibri"/>
              </a:rPr>
              <a:t>Warum: Gebäude werden größer/höher, brauchen mehr Tragwerk</a:t>
            </a:r>
            <a:endParaRPr lang="de-DE" sz="2000" b="0" strike="noStrike" spc="-1">
              <a:solidFill>
                <a:srgbClr val="000000"/>
              </a:solidFill>
              <a:latin typeface="Calibri"/>
            </a:endParaRPr>
          </a:p>
          <a:p>
            <a:pPr indent="0" defTabSz="914400">
              <a:lnSpc>
                <a:spcPct val="100000"/>
              </a:lnSpc>
              <a:buNone/>
              <a:tabLst>
                <a:tab pos="0" algn="l"/>
              </a:tabLst>
            </a:pPr>
            <a:r>
              <a:rPr lang="en-DE" sz="2000" b="0" strike="noStrike" spc="-1">
                <a:solidFill>
                  <a:srgbClr val="000000"/>
                </a:solidFill>
                <a:latin typeface="Calibri"/>
              </a:rPr>
              <a:t>Holz wird eigentlich für viele Gebäuden (Anzahl Fertigstellungen) verbaut aber die Kosten fallen hauptsächlich in Projekten mit einem sehr großen Bauvolume und viel Stahlbeton an.</a:t>
            </a: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a:p>
            <a:pPr indent="0" defTabSz="914400">
              <a:lnSpc>
                <a:spcPct val="100000"/>
              </a:lnSpc>
              <a:buNone/>
              <a:tabLst>
                <a:tab pos="0" algn="l"/>
              </a:tabLst>
            </a:pPr>
            <a:r>
              <a:rPr lang="en-DE" sz="2000" b="0" strike="noStrike" spc="-1">
                <a:solidFill>
                  <a:srgbClr val="000000"/>
                </a:solidFill>
                <a:latin typeface="Calibri"/>
              </a:rPr>
              <a:t>Insgesamt wurde in 2023 / 31 Milliarden Euro für überwiegend Stahlbetonbauten ausgegeben</a:t>
            </a: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p:txBody>
      </p:sp>
      <p:sp>
        <p:nvSpPr>
          <p:cNvPr id="341" name="PlaceHolder 3"/>
          <p:cNvSpPr>
            <a:spLocks noGrp="1"/>
          </p:cNvSpPr>
          <p:nvPr>
            <p:ph type="sldNum" idx="4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BFAEC5E6-57E5-4261-AE0A-CB2301EF7899}" type="slidenum">
              <a:rPr lang="de-DE" sz="1200" b="0" strike="noStrike" spc="-1">
                <a:solidFill>
                  <a:srgbClr val="000000"/>
                </a:solidFill>
                <a:latin typeface="Calibri"/>
              </a:rPr>
              <a:t>9</a:t>
            </a:fld>
            <a:endParaRPr lang="de-DE"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FFC1D-03A9-74AA-5AAF-97DC9AC5DD7C}"/>
            </a:ext>
          </a:extLst>
        </p:cNvPr>
        <p:cNvGrpSpPr/>
        <p:nvPr/>
      </p:nvGrpSpPr>
      <p:grpSpPr>
        <a:xfrm>
          <a:off x="0" y="0"/>
          <a:ext cx="0" cy="0"/>
          <a:chOff x="0" y="0"/>
          <a:chExt cx="0" cy="0"/>
        </a:xfrm>
      </p:grpSpPr>
      <p:sp>
        <p:nvSpPr>
          <p:cNvPr id="348" name="PlaceHolder 1">
            <a:extLst>
              <a:ext uri="{FF2B5EF4-FFF2-40B4-BE49-F238E27FC236}">
                <a16:creationId xmlns:a16="http://schemas.microsoft.com/office/drawing/2014/main" id="{546E2BC6-7C44-622B-4188-DB2DB5870573}"/>
              </a:ext>
            </a:extLst>
          </p:cNvPr>
          <p:cNvSpPr>
            <a:spLocks noGrp="1" noRot="1" noChangeAspect="1"/>
          </p:cNvSpPr>
          <p:nvPr>
            <p:ph type="sldImg"/>
          </p:nvPr>
        </p:nvSpPr>
        <p:spPr>
          <a:xfrm>
            <a:off x="685800" y="1143000"/>
            <a:ext cx="5486400" cy="3086100"/>
          </a:xfrm>
          <a:prstGeom prst="rect">
            <a:avLst/>
          </a:prstGeom>
          <a:ln w="0">
            <a:noFill/>
          </a:ln>
        </p:spPr>
      </p:sp>
      <p:sp>
        <p:nvSpPr>
          <p:cNvPr id="349" name="PlaceHolder 2">
            <a:extLst>
              <a:ext uri="{FF2B5EF4-FFF2-40B4-BE49-F238E27FC236}">
                <a16:creationId xmlns:a16="http://schemas.microsoft.com/office/drawing/2014/main" id="{B2ED5BF9-1283-95A1-EB19-06FDEAED036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50" name="PlaceHolder 3">
            <a:extLst>
              <a:ext uri="{FF2B5EF4-FFF2-40B4-BE49-F238E27FC236}">
                <a16:creationId xmlns:a16="http://schemas.microsoft.com/office/drawing/2014/main" id="{AA3DFC87-7C52-B5DB-9134-20FD0F9CD8E6}"/>
              </a:ext>
            </a:extLst>
          </p:cNvPr>
          <p:cNvSpPr>
            <a:spLocks noGrp="1"/>
          </p:cNvSpPr>
          <p:nvPr>
            <p:ph type="sldNum" idx="4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2CB6D5-90AC-4C6F-B0D5-3847D8716357}" type="slidenum">
              <a:rPr lang="de-DE" sz="1200" b="0" strike="noStrike" spc="-1">
                <a:solidFill>
                  <a:srgbClr val="000000"/>
                </a:solidFill>
                <a:latin typeface="Calibri"/>
              </a:rPr>
              <a:t>10</a:t>
            </a:fld>
            <a:endParaRPr lang="de-DE" sz="1200" b="0" strike="noStrike" spc="-1">
              <a:solidFill>
                <a:srgbClr val="000000"/>
              </a:solidFill>
              <a:latin typeface="Calibri"/>
            </a:endParaRPr>
          </a:p>
        </p:txBody>
      </p:sp>
    </p:spTree>
    <p:extLst>
      <p:ext uri="{BB962C8B-B14F-4D97-AF65-F5344CB8AC3E}">
        <p14:creationId xmlns:p14="http://schemas.microsoft.com/office/powerpoint/2010/main" val="33578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11.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sv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307749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folie_exter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210704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a:srcRect r="7564"/>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273441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2"/>
            <a:ext cx="5923695" cy="473076"/>
          </a:xfrm>
        </p:spPr>
        <p:txBody>
          <a:bodyPr>
            <a:normAutofit/>
          </a:bodyPr>
          <a:lstStyle>
            <a:lvl1pPr marL="0" indent="0">
              <a:buNone/>
              <a:defRPr sz="2200" b="0">
                <a:solidFill>
                  <a:schemeClr val="bg1"/>
                </a:solidFill>
                <a:latin typeface="Neue Plak Text" panose="020B0804030202020204" pitchFamily="34" charset="0"/>
              </a:defRPr>
            </a:lvl1pPr>
          </a:lstStyle>
          <a:p>
            <a:pPr lvl="0"/>
            <a:r>
              <a:rPr lang="de-DE" dirty="0"/>
              <a:t>Projekt NBAU im Internet:</a:t>
            </a:r>
          </a:p>
        </p:txBody>
      </p:sp>
      <p:sp>
        <p:nvSpPr>
          <p:cNvPr id="25" name="Textplatzhalter 24">
            <a:extLst>
              <a:ext uri="{FF2B5EF4-FFF2-40B4-BE49-F238E27FC236}">
                <a16:creationId xmlns:a16="http://schemas.microsoft.com/office/drawing/2014/main" id="{79E376CF-B4C3-2000-FDCB-F5B6CEBCF8C4}"/>
              </a:ext>
            </a:extLst>
          </p:cNvPr>
          <p:cNvSpPr>
            <a:spLocks noGrp="1"/>
          </p:cNvSpPr>
          <p:nvPr>
            <p:ph type="body" sz="quarter" idx="15" hasCustomPrompt="1"/>
          </p:nvPr>
        </p:nvSpPr>
        <p:spPr>
          <a:xfrm>
            <a:off x="505251" y="4095432"/>
            <a:ext cx="5923694" cy="1149646"/>
          </a:xfrm>
        </p:spPr>
        <p:txBody>
          <a:bodyPr>
            <a:normAutofit/>
          </a:bodyPr>
          <a:lstStyle>
            <a:lvl1pPr marL="0" indent="0">
              <a:buNone/>
              <a:defRPr sz="1600" b="1" i="0">
                <a:solidFill>
                  <a:schemeClr val="bg1"/>
                </a:solidFill>
                <a:latin typeface="FreightText Pro Bold" panose="02000803080000020004" charset="0"/>
              </a:defRPr>
            </a:lvl1pPr>
          </a:lstStyle>
          <a:p>
            <a:r>
              <a:rPr lang="de-DE" sz="1600" dirty="0"/>
              <a:t>https://bfw-bb.eu/nbau/</a:t>
            </a:r>
          </a:p>
          <a:p>
            <a:r>
              <a:rPr lang="de-DE" sz="1600" dirty="0"/>
              <a:t>https://nexteconomylab.de/de/projekte/nachhaltigkeit-im-bau </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46965" y="119615"/>
            <a:ext cx="1124514" cy="749677"/>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t="10061"/>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A7111A1C-0EB0-EB39-FACF-63FEDB38A03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142103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60102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5680" b="24782"/>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a:extLst>
              <a:ext uri="{28A0092B-C50C-407E-A947-70E740481C1C}">
                <a14:useLocalDpi xmlns:a14="http://schemas.microsoft.com/office/drawing/2010/main" val="0"/>
              </a:ext>
            </a:extLst>
          </a:blip>
          <a:srcRect t="10061"/>
          <a:stretch/>
        </p:blipFill>
        <p:spPr>
          <a:xfrm>
            <a:off x="4138721" y="233678"/>
            <a:ext cx="1858513" cy="500914"/>
          </a:xfrm>
          <a:prstGeom prst="rect">
            <a:avLst/>
          </a:prstGeom>
        </p:spPr>
      </p:pic>
      <p:pic>
        <p:nvPicPr>
          <p:cNvPr id="11" name="Grafik 10">
            <a:extLst>
              <a:ext uri="{FF2B5EF4-FFF2-40B4-BE49-F238E27FC236}">
                <a16:creationId xmlns:a16="http://schemas.microsoft.com/office/drawing/2014/main" id="{2D02C888-BA3C-4C12-BC11-DB35B17AECD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1942919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2" y="952501"/>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sz="2200">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33389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250486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951423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Aufgabe/Frage?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789278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1"/>
            <a:ext cx="9996756" cy="4253501"/>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Frage z.B. </a:t>
            </a: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und sie zu lösen?</a:t>
            </a: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82201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246954"/>
            <a:ext cx="5923696" cy="1823755"/>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5680" b="24782"/>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a:extLst>
              <a:ext uri="{28A0092B-C50C-407E-A947-70E740481C1C}">
                <a14:useLocalDpi xmlns:a14="http://schemas.microsoft.com/office/drawing/2010/main" val="0"/>
              </a:ext>
            </a:extLst>
          </a:blip>
          <a:srcRect t="10061"/>
          <a:stretch/>
        </p:blipFill>
        <p:spPr>
          <a:xfrm>
            <a:off x="4138721" y="233678"/>
            <a:ext cx="1858513" cy="500914"/>
          </a:xfrm>
          <a:prstGeom prst="rect">
            <a:avLst/>
          </a:prstGeom>
        </p:spPr>
      </p:pic>
      <p:pic>
        <p:nvPicPr>
          <p:cNvPr id="11" name="Grafik 10">
            <a:extLst>
              <a:ext uri="{FF2B5EF4-FFF2-40B4-BE49-F238E27FC236}">
                <a16:creationId xmlns:a16="http://schemas.microsoft.com/office/drawing/2014/main" id="{C00001B5-BFFB-020C-FF44-83B73AB3572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3538918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71035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chnittswechsel, Frage, Diskussion">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2" name="Textplatzhalter 6">
            <a:extLst>
              <a:ext uri="{FF2B5EF4-FFF2-40B4-BE49-F238E27FC236}">
                <a16:creationId xmlns:a16="http://schemas.microsoft.com/office/drawing/2014/main" id="{74BE0BB1-D9C4-048B-FBC2-A63C6C158EF2}"/>
              </a:ext>
            </a:extLst>
          </p:cNvPr>
          <p:cNvSpPr>
            <a:spLocks noGrp="1"/>
          </p:cNvSpPr>
          <p:nvPr>
            <p:ph type="body" sz="quarter" idx="11" hasCustomPrompt="1"/>
          </p:nvPr>
        </p:nvSpPr>
        <p:spPr>
          <a:xfrm>
            <a:off x="4425855" y="4125433"/>
            <a:ext cx="3340289" cy="1608322"/>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Text</a:t>
            </a:r>
            <a:endParaRPr lang="de-DE" dirty="0"/>
          </a:p>
        </p:txBody>
      </p:sp>
    </p:spTree>
    <p:extLst>
      <p:ext uri="{BB962C8B-B14F-4D97-AF65-F5344CB8AC3E}">
        <p14:creationId xmlns:p14="http://schemas.microsoft.com/office/powerpoint/2010/main" val="117731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ntaktfolie_exter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155163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a:srcRect r="7564"/>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758025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2"/>
            <a:ext cx="5923695" cy="473076"/>
          </a:xfrm>
        </p:spPr>
        <p:txBody>
          <a:bodyPr>
            <a:normAutofit/>
          </a:bodyPr>
          <a:lstStyle>
            <a:lvl1pPr marL="0" indent="0">
              <a:buNone/>
              <a:defRPr sz="2200" b="0">
                <a:solidFill>
                  <a:schemeClr val="bg1"/>
                </a:solidFill>
                <a:latin typeface="Neue Plak Text" panose="020B0804030202020204" pitchFamily="34" charset="0"/>
              </a:defRPr>
            </a:lvl1pPr>
          </a:lstStyle>
          <a:p>
            <a:pPr lvl="0"/>
            <a:r>
              <a:rPr lang="de-DE" dirty="0"/>
              <a:t>Projekt NBAU im Internet:</a:t>
            </a:r>
          </a:p>
        </p:txBody>
      </p:sp>
      <p:sp>
        <p:nvSpPr>
          <p:cNvPr id="25" name="Textplatzhalter 24">
            <a:extLst>
              <a:ext uri="{FF2B5EF4-FFF2-40B4-BE49-F238E27FC236}">
                <a16:creationId xmlns:a16="http://schemas.microsoft.com/office/drawing/2014/main" id="{79E376CF-B4C3-2000-FDCB-F5B6CEBCF8C4}"/>
              </a:ext>
            </a:extLst>
          </p:cNvPr>
          <p:cNvSpPr>
            <a:spLocks noGrp="1"/>
          </p:cNvSpPr>
          <p:nvPr>
            <p:ph type="body" sz="quarter" idx="15" hasCustomPrompt="1"/>
          </p:nvPr>
        </p:nvSpPr>
        <p:spPr>
          <a:xfrm>
            <a:off x="505251" y="4095432"/>
            <a:ext cx="5923694" cy="1149646"/>
          </a:xfrm>
        </p:spPr>
        <p:txBody>
          <a:bodyPr>
            <a:normAutofit/>
          </a:bodyPr>
          <a:lstStyle>
            <a:lvl1pPr marL="0" indent="0">
              <a:buNone/>
              <a:defRPr sz="1600" b="1" i="0">
                <a:solidFill>
                  <a:schemeClr val="bg1"/>
                </a:solidFill>
                <a:latin typeface="FreightText Pro Bold" panose="02000803080000020004" charset="0"/>
              </a:defRPr>
            </a:lvl1pPr>
          </a:lstStyle>
          <a:p>
            <a:r>
              <a:rPr lang="de-DE" sz="1600" dirty="0"/>
              <a:t>https://bfw-bb.eu/nbau/</a:t>
            </a:r>
          </a:p>
          <a:p>
            <a:r>
              <a:rPr lang="de-DE" sz="1600" dirty="0"/>
              <a:t>https://nexteconomylab.de/de/projekte/nachhaltigkeit-im-bau </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46965" y="119615"/>
            <a:ext cx="1124514" cy="749677"/>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t="10061"/>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A7111A1C-0EB0-EB39-FACF-63FEDB38A03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175373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sz="2200">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39758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215783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417658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Aufgabe/Frage?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403618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2"/>
            <a:ext cx="10139873" cy="4312522"/>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Zusammenfassung</a:t>
            </a:r>
            <a:endPar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endParaRP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4531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27207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wechsel, Frage, Diskussion">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2" name="Textplatzhalter 6">
            <a:extLst>
              <a:ext uri="{FF2B5EF4-FFF2-40B4-BE49-F238E27FC236}">
                <a16:creationId xmlns:a16="http://schemas.microsoft.com/office/drawing/2014/main" id="{74BE0BB1-D9C4-048B-FBC2-A63C6C158EF2}"/>
              </a:ext>
            </a:extLst>
          </p:cNvPr>
          <p:cNvSpPr>
            <a:spLocks noGrp="1"/>
          </p:cNvSpPr>
          <p:nvPr>
            <p:ph type="body" sz="quarter" idx="11" hasCustomPrompt="1"/>
          </p:nvPr>
        </p:nvSpPr>
        <p:spPr>
          <a:xfrm>
            <a:off x="4425855" y="4125433"/>
            <a:ext cx="3340289" cy="1608322"/>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Text</a:t>
            </a:r>
            <a:endParaRPr lang="de-DE" dirty="0"/>
          </a:p>
        </p:txBody>
      </p:sp>
    </p:spTree>
    <p:extLst>
      <p:ext uri="{BB962C8B-B14F-4D97-AF65-F5344CB8AC3E}">
        <p14:creationId xmlns:p14="http://schemas.microsoft.com/office/powerpoint/2010/main" val="355050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9AA42B-8959-624F-A938-1565AE4AB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EFA3122-E69D-5CE5-A6F9-BEB8121F8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8F98F6-B990-E44F-8EE6-3B52D2106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28FD8A-5735-42A9-B5C2-B062EAC8E5D0}" type="datetimeFigureOut">
              <a:rPr lang="de-DE" smtClean="0"/>
              <a:t>22.04.2026</a:t>
            </a:fld>
            <a:endParaRPr lang="de-DE"/>
          </a:p>
        </p:txBody>
      </p:sp>
      <p:sp>
        <p:nvSpPr>
          <p:cNvPr id="5" name="Fußzeilenplatzhalter 4">
            <a:extLst>
              <a:ext uri="{FF2B5EF4-FFF2-40B4-BE49-F238E27FC236}">
                <a16:creationId xmlns:a16="http://schemas.microsoft.com/office/drawing/2014/main" id="{3A274506-E82D-2D88-4667-51AE7699A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364ECEDE-4FFF-812A-B784-B4A9A2728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7EC99-5D6A-4824-8C94-B441089E8860}" type="slidenum">
              <a:rPr lang="de-DE" smtClean="0"/>
              <a:t>‹Nr.›</a:t>
            </a:fld>
            <a:endParaRPr lang="de-DE"/>
          </a:p>
        </p:txBody>
      </p:sp>
    </p:spTree>
    <p:extLst>
      <p:ext uri="{BB962C8B-B14F-4D97-AF65-F5344CB8AC3E}">
        <p14:creationId xmlns:p14="http://schemas.microsoft.com/office/powerpoint/2010/main" val="11139059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5"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D3DD6B-F7AE-3B75-332A-526E7FBBA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78955-9F8B-63FA-2EC3-8F48ED241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3BC6AA-FF0F-68F5-DC68-7BE8F56ED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2C2078B2-C8B8-ABE2-012C-364D97329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010AED6-CFA7-6BAD-2C19-3BD15E698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4244E-B661-401A-9D8E-0DB0BD4E1A7D}" type="slidenum">
              <a:rPr lang="de-DE" smtClean="0"/>
              <a:t>‹Nr.›</a:t>
            </a:fld>
            <a:endParaRPr lang="de-DE"/>
          </a:p>
        </p:txBody>
      </p:sp>
    </p:spTree>
    <p:extLst>
      <p:ext uri="{BB962C8B-B14F-4D97-AF65-F5344CB8AC3E}">
        <p14:creationId xmlns:p14="http://schemas.microsoft.com/office/powerpoint/2010/main" val="429273037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24.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24.wm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image" Target="../media/image24.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25.png"/><Relationship Id="rId4"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25.png"/><Relationship Id="rId4"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8.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30.png"/><Relationship Id="rId4" Type="http://schemas.openxmlformats.org/officeDocument/2006/relationships/image" Target="../media/image29.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36.svg"/><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tags" Target="../tags/tag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10.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17.wmf"/><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505251" y="1246954"/>
            <a:ext cx="5923696" cy="1823755"/>
          </a:xfrm>
          <a:noFill/>
          <a:ln w="0">
            <a:noFill/>
          </a:ln>
        </p:spPr>
        <p:txBody>
          <a:bodyPr lIns="91440" tIns="45720" rIns="91440" bIns="45720" anchor="ctr">
            <a:normAutofit/>
          </a:bodyPr>
          <a:lstStyle/>
          <a:p>
            <a:r>
              <a:rPr lang="de-DE" dirty="0"/>
              <a:t>Die Materialwende - Kurzversion</a:t>
            </a:r>
          </a:p>
        </p:txBody>
      </p:sp>
      <p:sp>
        <p:nvSpPr>
          <p:cNvPr id="116" name="PlaceHolder 2"/>
          <p:cNvSpPr>
            <a:spLocks noGrp="1"/>
          </p:cNvSpPr>
          <p:nvPr>
            <p:ph type="body" sz="quarter" idx="13"/>
          </p:nvPr>
        </p:nvSpPr>
        <p:spPr>
          <a:xfrm>
            <a:off x="505251" y="3346531"/>
            <a:ext cx="5923695" cy="1149649"/>
          </a:xfrm>
          <a:noFill/>
          <a:ln w="0">
            <a:noFill/>
          </a:ln>
        </p:spPr>
        <p:txBody>
          <a:bodyPr lIns="91440" tIns="45720" rIns="91440" bIns="45720" anchor="t">
            <a:noAutofit/>
          </a:bodyPr>
          <a:lstStyle/>
          <a:p>
            <a:r>
              <a:rPr lang="de-DE" dirty="0"/>
              <a:t>Erstellt von: </a:t>
            </a:r>
          </a:p>
          <a:p>
            <a:r>
              <a:rPr lang="de-DE" dirty="0"/>
              <a:t>Moritz </a:t>
            </a:r>
            <a:r>
              <a:rPr lang="de-DE" dirty="0" err="1"/>
              <a:t>Henes</a:t>
            </a:r>
            <a:r>
              <a:rPr lang="de-DE" dirty="0"/>
              <a:t> &amp; Ammon Budde, Uwe Dziumbla, Andreas Schulz, Mike Duhra</a:t>
            </a:r>
          </a:p>
        </p:txBody>
      </p:sp>
      <p:sp>
        <p:nvSpPr>
          <p:cNvPr id="117" name="PlaceHolder 3"/>
          <p:cNvSpPr>
            <a:spLocks noGrp="1"/>
          </p:cNvSpPr>
          <p:nvPr>
            <p:ph type="body" sz="quarter" idx="15"/>
          </p:nvPr>
        </p:nvSpPr>
        <p:spPr>
          <a:xfrm>
            <a:off x="505251" y="4772002"/>
            <a:ext cx="5923694" cy="473075"/>
          </a:xfrm>
          <a:noFill/>
          <a:ln w="0">
            <a:noFill/>
          </a:ln>
        </p:spPr>
        <p:txBody>
          <a:bodyPr lIns="91440" tIns="45720" rIns="91440" bIns="45720" anchor="t">
            <a:noAutofit/>
          </a:bodyPr>
          <a:lstStyle/>
          <a:p>
            <a:pPr>
              <a:lnSpc>
                <a:spcPct val="100000"/>
              </a:lnSpc>
            </a:pPr>
            <a:r>
              <a:rPr lang="de-DE" sz="1100" dirty="0"/>
              <a:t>Cottbus, 2025</a:t>
            </a:r>
          </a:p>
          <a:p>
            <a:pPr>
              <a:lnSpc>
                <a:spcPct val="100000"/>
              </a:lnSpc>
            </a:pPr>
            <a:r>
              <a:rPr lang="de-DE" sz="1100" dirty="0"/>
              <a:t>Lizenz: CC BY-NC 4.0 (keine kommerzielle Nutzung, Bearbeitung erlaubt, Autor*in nennen)</a:t>
            </a:r>
          </a:p>
        </p:txBody>
      </p:sp>
      <p:pic>
        <p:nvPicPr>
          <p:cNvPr id="4" name="Picture Placeholder 1">
            <a:extLst>
              <a:ext uri="{FF2B5EF4-FFF2-40B4-BE49-F238E27FC236}">
                <a16:creationId xmlns:a16="http://schemas.microsoft.com/office/drawing/2014/main" id="{5FB7D561-8CC8-F103-7F22-D02E2A2D031F}"/>
              </a:ext>
            </a:extLst>
          </p:cNvPr>
          <p:cNvPicPr>
            <a:picLocks noGrp="1"/>
          </p:cNvPicPr>
          <p:nvPr>
            <p:ph type="pic" sz="quarter" idx="16"/>
          </p:nvPr>
        </p:nvPicPr>
        <p:blipFill>
          <a:blip r:embed="rId4" cstate="email">
            <a:extLst>
              <a:ext uri="{28A0092B-C50C-407E-A947-70E740481C1C}">
                <a14:useLocalDpi xmlns:a14="http://schemas.microsoft.com/office/drawing/2010/main"/>
              </a:ext>
            </a:extLst>
          </a:blip>
          <a:srcRect/>
          <a:stretch/>
        </p:blipFill>
        <p:spPr>
          <a:xfrm>
            <a:off x="6842125" y="934224"/>
            <a:ext cx="5349875" cy="4634622"/>
          </a:xfrm>
          <a:ln w="0">
            <a:noFill/>
          </a:ln>
        </p:spPr>
      </p:pic>
      <p:pic>
        <p:nvPicPr>
          <p:cNvPr id="125" name="Picture 6"/>
          <p:cNvPicPr/>
          <p:nvPr/>
        </p:nvPicPr>
        <p:blipFill>
          <a:blip r:embed="rId5"/>
          <a:stretch/>
        </p:blipFill>
        <p:spPr>
          <a:xfrm>
            <a:off x="9772920" y="6081120"/>
            <a:ext cx="1507680" cy="378360"/>
          </a:xfrm>
          <a:prstGeom prst="rect">
            <a:avLst/>
          </a:prstGeom>
          <a:ln w="0">
            <a:noFill/>
          </a:ln>
        </p:spPr>
      </p:pic>
      <p:pic>
        <p:nvPicPr>
          <p:cNvPr id="126" name="Picture 8"/>
          <p:cNvPicPr/>
          <p:nvPr/>
        </p:nvPicPr>
        <p:blipFill>
          <a:blip r:embed="rId6"/>
          <a:stretch/>
        </p:blipFill>
        <p:spPr>
          <a:xfrm>
            <a:off x="11460600" y="6073560"/>
            <a:ext cx="507240" cy="378360"/>
          </a:xfrm>
          <a:prstGeom prst="rect">
            <a:avLst/>
          </a:prstGeom>
          <a:ln w="0">
            <a:noFill/>
          </a:ln>
        </p:spPr>
      </p:pic>
      <p:sp>
        <p:nvSpPr>
          <p:cNvPr id="9" name="Textplatzhalter 2">
            <a:extLst>
              <a:ext uri="{FF2B5EF4-FFF2-40B4-BE49-F238E27FC236}">
                <a16:creationId xmlns:a16="http://schemas.microsoft.com/office/drawing/2014/main" id="{8580263E-FD39-2152-A247-F085E7FE89C5}"/>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F0201-875E-D43C-15FA-D1CFF5B3951D}"/>
            </a:ext>
          </a:extLst>
        </p:cNvPr>
        <p:cNvGrpSpPr/>
        <p:nvPr/>
      </p:nvGrpSpPr>
      <p:grpSpPr>
        <a:xfrm>
          <a:off x="0" y="0"/>
          <a:ext cx="0" cy="0"/>
          <a:chOff x="0" y="0"/>
          <a:chExt cx="0" cy="0"/>
        </a:xfrm>
      </p:grpSpPr>
      <p:sp>
        <p:nvSpPr>
          <p:cNvPr id="166" name="PlaceHolder 1">
            <a:extLst>
              <a:ext uri="{FF2B5EF4-FFF2-40B4-BE49-F238E27FC236}">
                <a16:creationId xmlns:a16="http://schemas.microsoft.com/office/drawing/2014/main" id="{B8535FC2-E83B-7C32-DD93-1910243C377F}"/>
              </a:ext>
            </a:extLst>
          </p:cNvPr>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US" sz="3600" b="0" strike="noStrike" spc="-1" dirty="0" err="1">
                <a:solidFill>
                  <a:srgbClr val="182952"/>
                </a:solidFill>
                <a:latin typeface="Neue Plak Wide Black"/>
              </a:rPr>
              <a:t>Baufertigstellungen</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neuer</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Gebäude</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nach</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Gebäudetypologie</a:t>
            </a:r>
            <a:br>
              <a:rPr sz="3200" dirty="0"/>
            </a:br>
            <a:endParaRPr lang="de-DE" sz="3600" b="0" strike="noStrike" spc="-1" dirty="0">
              <a:solidFill>
                <a:schemeClr val="dk1"/>
              </a:solidFill>
              <a:latin typeface="Aptos"/>
            </a:endParaRPr>
          </a:p>
        </p:txBody>
      </p:sp>
      <p:graphicFrame>
        <p:nvGraphicFramePr>
          <p:cNvPr id="167" name="Diagramm 3">
            <a:extLst>
              <a:ext uri="{FF2B5EF4-FFF2-40B4-BE49-F238E27FC236}">
                <a16:creationId xmlns:a16="http://schemas.microsoft.com/office/drawing/2014/main" id="{838A0485-954A-7DA1-75C4-C837F7B9FC9E}"/>
              </a:ext>
            </a:extLst>
          </p:cNvPr>
          <p:cNvGraphicFramePr/>
          <p:nvPr>
            <p:extLst>
              <p:ext uri="{D42A27DB-BD31-4B8C-83A1-F6EECF244321}">
                <p14:modId xmlns:p14="http://schemas.microsoft.com/office/powerpoint/2010/main" val="1961411323"/>
              </p:ext>
            </p:extLst>
          </p:nvPr>
        </p:nvGraphicFramePr>
        <p:xfrm>
          <a:off x="614520" y="2111400"/>
          <a:ext cx="10695960" cy="40266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platzhalter 2">
            <a:extLst>
              <a:ext uri="{FF2B5EF4-FFF2-40B4-BE49-F238E27FC236}">
                <a16:creationId xmlns:a16="http://schemas.microsoft.com/office/drawing/2014/main" id="{AC4C18C0-1B5C-8652-8312-B836F8D74ABB}"/>
              </a:ext>
            </a:extLst>
          </p:cNvPr>
          <p:cNvSpPr/>
          <p:nvPr/>
        </p:nvSpPr>
        <p:spPr>
          <a:xfrm>
            <a:off x="766920" y="6361987"/>
            <a:ext cx="10543560"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©Amt für Statistik Berlin-Brandenburg, Jahre, Gebäudeart (2023)</a:t>
            </a:r>
          </a:p>
          <a:p>
            <a:pPr defTabSz="914400">
              <a:lnSpc>
                <a:spcPct val="90000"/>
              </a:lnSpc>
              <a:spcBef>
                <a:spcPts val="1001"/>
              </a:spcBef>
              <a:tabLst>
                <a:tab pos="0" algn="l"/>
              </a:tabLst>
            </a:pP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extLst>
      <p:ext uri="{BB962C8B-B14F-4D97-AF65-F5344CB8AC3E}">
        <p14:creationId xmlns:p14="http://schemas.microsoft.com/office/powerpoint/2010/main" val="1865976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Mit welchen Materialien </a:t>
            </a:r>
            <a:br>
              <a:rPr sz="3600" dirty="0"/>
            </a:br>
            <a:r>
              <a:rPr lang="de-DE" sz="3600" b="0" strike="noStrike" spc="-1" dirty="0">
                <a:solidFill>
                  <a:schemeClr val="lt1"/>
                </a:solidFill>
                <a:latin typeface="Neue Plak Wide Black"/>
              </a:rPr>
              <a:t>arbeiten Sie häufig? </a:t>
            </a:r>
          </a:p>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(…und wie nachhaltig sind diese?)</a:t>
            </a:r>
            <a:endParaRPr lang="de-DE" sz="3600" b="0" strike="noStrike" spc="-1" dirty="0">
              <a:solidFill>
                <a:schemeClr val="dk1"/>
              </a:solidFill>
              <a:latin typeface="Aptos"/>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body" sz="quarter" idx="11"/>
          </p:nvPr>
        </p:nvSpPr>
        <p:spPr>
          <a:xfrm>
            <a:off x="1097622" y="1306996"/>
            <a:ext cx="10139873" cy="4516288"/>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p>
          <a:p>
            <a:pPr indent="0" defTabSz="914400">
              <a:lnSpc>
                <a:spcPct val="90000"/>
              </a:lnSpc>
              <a:spcBef>
                <a:spcPts val="1001"/>
              </a:spcBef>
              <a:buNone/>
              <a:tabLst>
                <a:tab pos="0" algn="l"/>
              </a:tabLst>
            </a:pP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Das heutige Bauwesen ist auf nicht-erneuerbare und nicht-nachhaltige Baustoffe angewiesen</a:t>
            </a:r>
            <a:br>
              <a:rPr lang="de-DE" sz="3000" b="0" strike="noStrike" spc="-1" dirty="0">
                <a:solidFill>
                  <a:schemeClr val="lt1"/>
                </a:solidFill>
                <a:latin typeface="Neue Plak Text" panose="020B0804030202020204" pitchFamily="34" charset="0"/>
              </a:rPr>
            </a:b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Diese Materialien ermöglichen uns (theoretisch) das Bauen zu einem hohen Standard und niedrigem Preis</a:t>
            </a:r>
            <a:br>
              <a:rPr lang="de-DE" sz="3000" b="0" strike="noStrike" spc="-1" dirty="0">
                <a:solidFill>
                  <a:schemeClr val="lt1"/>
                </a:solidFill>
                <a:latin typeface="Neue Plak Text" panose="020B0804030202020204" pitchFamily="34" charset="0"/>
              </a:rPr>
            </a:b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Aber die Kosten müssen die Umwelt und die nächste Generation zahlen</a:t>
            </a:r>
            <a:endParaRPr lang="de-DE" sz="3000" b="0" strike="noStrike" spc="-1" dirty="0">
              <a:solidFill>
                <a:schemeClr val="dk1"/>
              </a:solidFill>
              <a:latin typeface="Neue Plak Text" panose="020B0804030202020204" pitchFamily="34" charset="0"/>
            </a:endParaRPr>
          </a:p>
          <a:p>
            <a:pPr indent="0" defTabSz="914400">
              <a:lnSpc>
                <a:spcPct val="90000"/>
              </a:lnSpc>
              <a:spcBef>
                <a:spcPts val="1001"/>
              </a:spcBef>
              <a:buNone/>
              <a:tabLst>
                <a:tab pos="0" algn="l"/>
              </a:tabLst>
            </a:pPr>
            <a:endParaRPr lang="de-DE" sz="3600" b="0" strike="noStrike" spc="-1" dirty="0">
              <a:solidFill>
                <a:schemeClr val="dk1"/>
              </a:solidFill>
              <a:latin typeface="Aptos"/>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feld 1"/>
          <p:cNvSpPr/>
          <p:nvPr/>
        </p:nvSpPr>
        <p:spPr>
          <a:xfrm>
            <a:off x="2289862" y="3768783"/>
            <a:ext cx="7612276"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Abschnitt 2: </a:t>
            </a:r>
            <a:r>
              <a:rPr lang="de-DE" sz="3200" b="0" strike="noStrike" spc="-1" dirty="0">
                <a:solidFill>
                  <a:schemeClr val="lt1"/>
                </a:solidFill>
                <a:latin typeface="Neue Plak Wide Black"/>
              </a:rPr>
              <a:t>Wie wirken sich die unterschiedlichen Materialien auf die </a:t>
            </a:r>
          </a:p>
          <a:p>
            <a:pPr algn="ctr" defTabSz="914400">
              <a:lnSpc>
                <a:spcPct val="100000"/>
              </a:lnSpc>
            </a:pPr>
            <a:r>
              <a:rPr lang="de-DE" sz="3200" b="0" strike="noStrike" spc="-1" dirty="0">
                <a:solidFill>
                  <a:schemeClr val="lt1"/>
                </a:solidFill>
                <a:latin typeface="Neue Plak Wide Black"/>
              </a:rPr>
              <a:t>Umwelt aus? </a:t>
            </a:r>
            <a:endParaRPr lang="de-DE" sz="3200" b="0" strike="noStrike" spc="-1" dirty="0">
              <a:solidFill>
                <a:srgbClr val="000000"/>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559805" y="1189083"/>
            <a:ext cx="11072387" cy="685800"/>
          </a:xfrm>
          <a:noFill/>
          <a:ln w="0">
            <a:noFill/>
          </a:ln>
        </p:spPr>
        <p:txBody>
          <a:bodyPr lIns="91440" tIns="45720" rIns="91440" bIns="45720" anchor="t">
            <a:noAutofit/>
          </a:bodyPr>
          <a:lstStyle/>
          <a:p>
            <a:r>
              <a:rPr lang="de-DE"/>
              <a:t>Umwelteinfluss verschiedener Baustoffe</a:t>
            </a:r>
          </a:p>
        </p:txBody>
      </p:sp>
      <p:sp>
        <p:nvSpPr>
          <p:cNvPr id="172" name="PlaceHolder 2"/>
          <p:cNvSpPr>
            <a:spLocks noGrp="1"/>
          </p:cNvSpPr>
          <p:nvPr>
            <p:ph type="body" sz="quarter" idx="10"/>
          </p:nvPr>
        </p:nvSpPr>
        <p:spPr>
          <a:xfrm>
            <a:off x="614363" y="1958975"/>
            <a:ext cx="11017250" cy="4427538"/>
          </a:xfrm>
          <a:noFill/>
          <a:ln w="0">
            <a:noFill/>
          </a:ln>
        </p:spPr>
        <p:txBody>
          <a:bodyPr lIns="91440" tIns="45720" rIns="91440" bIns="45720" anchor="t">
            <a:noAutofit/>
          </a:bodyPr>
          <a:lstStyle/>
          <a:p>
            <a:r>
              <a:rPr lang="de-DE" dirty="0"/>
              <a:t>Umwelt-Produktdeklaration</a:t>
            </a:r>
          </a:p>
          <a:p>
            <a:pPr lvl="1"/>
            <a:r>
              <a:rPr lang="de-DE" dirty="0"/>
              <a:t>Allgemeine Informationen</a:t>
            </a:r>
          </a:p>
          <a:p>
            <a:pPr lvl="1"/>
            <a:r>
              <a:rPr lang="de-DE" dirty="0"/>
              <a:t>Produkt</a:t>
            </a:r>
          </a:p>
          <a:p>
            <a:pPr lvl="1"/>
            <a:r>
              <a:rPr lang="de-DE" dirty="0"/>
              <a:t>LCA (Life Cycle </a:t>
            </a:r>
            <a:r>
              <a:rPr lang="de-DE" dirty="0" err="1"/>
              <a:t>Assesment</a:t>
            </a:r>
            <a:r>
              <a:rPr lang="de-DE" dirty="0"/>
              <a:t> - Lebenszyklusanalyse) - Rechenregeln</a:t>
            </a:r>
          </a:p>
          <a:p>
            <a:pPr lvl="1"/>
            <a:r>
              <a:rPr lang="de-DE" dirty="0"/>
              <a:t>Szenarien und weitere technische Informationen</a:t>
            </a:r>
          </a:p>
          <a:p>
            <a:pPr lvl="1"/>
            <a:r>
              <a:rPr lang="de-DE" dirty="0"/>
              <a:t>LCA: Ergebnisse</a:t>
            </a:r>
          </a:p>
          <a:p>
            <a:pPr marL="457200" lvl="1" indent="0">
              <a:buNone/>
            </a:pPr>
            <a:endParaRPr lang="de-DE" dirty="0"/>
          </a:p>
          <a:p>
            <a:pPr lvl="1"/>
            <a:endParaRPr lang="de-DE" dirty="0"/>
          </a:p>
          <a:p>
            <a:pPr lvl="1"/>
            <a:endParaRPr lang="de-DE"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de-DE" dirty="0"/>
              <a:t>Umwelt-Produktdeklaration</a:t>
            </a:r>
          </a:p>
        </p:txBody>
      </p:sp>
      <p:sp>
        <p:nvSpPr>
          <p:cNvPr id="174" name="PlaceHolder 2"/>
          <p:cNvSpPr>
            <a:spLocks noGrp="1"/>
          </p:cNvSpPr>
          <p:nvPr>
            <p:ph type="body" sz="quarter" idx="12"/>
          </p:nvPr>
        </p:nvSpPr>
        <p:spPr>
          <a:xfrm>
            <a:off x="505250" y="2208592"/>
            <a:ext cx="6643062" cy="4380489"/>
          </a:xfrm>
          <a:noFill/>
          <a:ln w="0">
            <a:noFill/>
          </a:ln>
        </p:spPr>
        <p:txBody>
          <a:bodyPr lIns="91440" tIns="45720" rIns="91440" bIns="45720" anchor="t">
            <a:noAutofit/>
          </a:bodyPr>
          <a:lstStyle/>
          <a:p>
            <a:r>
              <a:rPr lang="de-DE" dirty="0"/>
              <a:t>Grundlage für Ökobilanzierung nach DIN EN ISO 14040:2021-02</a:t>
            </a:r>
          </a:p>
          <a:p>
            <a:r>
              <a:rPr lang="de-DE" dirty="0"/>
              <a:t>Einheitliche Erstellungsregeln nach EN 15804+A2</a:t>
            </a:r>
          </a:p>
          <a:p>
            <a:r>
              <a:rPr lang="de-DE" dirty="0"/>
              <a:t>Vergleichbarkeit</a:t>
            </a:r>
          </a:p>
          <a:p>
            <a:r>
              <a:rPr lang="de-DE" dirty="0"/>
              <a:t>Erfasst alle wesentlichen Angaben zur Beurteilung eines Produktes</a:t>
            </a:r>
          </a:p>
          <a:p>
            <a:r>
              <a:rPr lang="de-DE" dirty="0"/>
              <a:t>Onlinedatenbanken, z.B. Ökobaudat.de</a:t>
            </a:r>
          </a:p>
          <a:p>
            <a:endParaRPr lang="de-DE" dirty="0"/>
          </a:p>
        </p:txBody>
      </p:sp>
      <p:pic>
        <p:nvPicPr>
          <p:cNvPr id="175" name="Grafik 6"/>
          <p:cNvPicPr/>
          <p:nvPr/>
        </p:nvPicPr>
        <p:blipFill>
          <a:blip r:embed="rId4"/>
          <a:stretch/>
        </p:blipFill>
        <p:spPr>
          <a:xfrm>
            <a:off x="8096675" y="952501"/>
            <a:ext cx="4095325" cy="5905499"/>
          </a:xfrm>
          <a:prstGeom prst="rect">
            <a:avLst/>
          </a:prstGeom>
          <a:ln w="0">
            <a:noFill/>
          </a:ln>
        </p:spPr>
      </p:pic>
      <p:sp>
        <p:nvSpPr>
          <p:cNvPr id="3" name="Textplatzhalter 2">
            <a:extLst>
              <a:ext uri="{FF2B5EF4-FFF2-40B4-BE49-F238E27FC236}">
                <a16:creationId xmlns:a16="http://schemas.microsoft.com/office/drawing/2014/main" id="{54565476-BC5E-2768-DEDE-FB280B9F0ABB}"/>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noFill/>
          <a:ln w="0">
            <a:noFill/>
          </a:ln>
        </p:spPr>
        <p:txBody>
          <a:bodyPr lIns="91440" tIns="45720" rIns="91440" bIns="45720" anchor="t">
            <a:noAutofit/>
          </a:bodyPr>
          <a:lstStyle/>
          <a:p>
            <a:r>
              <a:rPr lang="de-DE" dirty="0"/>
              <a:t>Umwelt-Produktdeklaration: Aufbau</a:t>
            </a:r>
          </a:p>
        </p:txBody>
      </p:sp>
      <p:sp>
        <p:nvSpPr>
          <p:cNvPr id="177" name="PlaceHolder 2"/>
          <p:cNvSpPr>
            <a:spLocks noGrp="1"/>
          </p:cNvSpPr>
          <p:nvPr>
            <p:ph type="body" sz="quarter" idx="12"/>
          </p:nvPr>
        </p:nvSpPr>
        <p:spPr>
          <a:xfrm>
            <a:off x="505250" y="2846768"/>
            <a:ext cx="6086050" cy="2477708"/>
          </a:xfrm>
          <a:noFill/>
          <a:ln w="0">
            <a:noFill/>
          </a:ln>
        </p:spPr>
        <p:txBody>
          <a:bodyPr lIns="91440" tIns="45720" rIns="91440" bIns="45720" anchor="t">
            <a:noAutofit/>
          </a:bodyPr>
          <a:lstStyle/>
          <a:p>
            <a:r>
              <a:rPr lang="de-DE" dirty="0"/>
              <a:t>1. Allgemeine Angaben</a:t>
            </a:r>
          </a:p>
          <a:p>
            <a:r>
              <a:rPr lang="de-DE" dirty="0"/>
              <a:t>Ersteller der Deklaration</a:t>
            </a:r>
          </a:p>
          <a:p>
            <a:r>
              <a:rPr lang="de-DE" dirty="0"/>
              <a:t>Hersteller und Produktkennzeichnung</a:t>
            </a:r>
          </a:p>
          <a:p>
            <a:r>
              <a:rPr lang="de-DE" dirty="0"/>
              <a:t>Deklarierte Einheit</a:t>
            </a:r>
          </a:p>
          <a:p>
            <a:r>
              <a:rPr lang="de-DE" dirty="0"/>
              <a:t>Gültigkeit</a:t>
            </a:r>
          </a:p>
          <a:p>
            <a:endParaRPr lang="de-DE" dirty="0"/>
          </a:p>
        </p:txBody>
      </p:sp>
      <p:pic>
        <p:nvPicPr>
          <p:cNvPr id="178" name="Grafik 4"/>
          <p:cNvPicPr/>
          <p:nvPr/>
        </p:nvPicPr>
        <p:blipFill>
          <a:blip r:embed="rId4"/>
          <a:stretch/>
        </p:blipFill>
        <p:spPr>
          <a:xfrm>
            <a:off x="8106632" y="1058528"/>
            <a:ext cx="3997136" cy="5691187"/>
          </a:xfrm>
          <a:prstGeom prst="rect">
            <a:avLst/>
          </a:prstGeom>
          <a:ln w="0">
            <a:noFill/>
          </a:ln>
        </p:spPr>
      </p:pic>
      <p:sp>
        <p:nvSpPr>
          <p:cNvPr id="2" name="Textplatzhalter 2">
            <a:extLst>
              <a:ext uri="{FF2B5EF4-FFF2-40B4-BE49-F238E27FC236}">
                <a16:creationId xmlns:a16="http://schemas.microsoft.com/office/drawing/2014/main" id="{F75A9B15-D369-266B-463B-93121BF081B7}"/>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title"/>
          </p:nvPr>
        </p:nvSpPr>
        <p:spPr>
          <a:noFill/>
          <a:ln w="0">
            <a:noFill/>
          </a:ln>
        </p:spPr>
        <p:txBody>
          <a:bodyPr lIns="91440" tIns="45720" rIns="91440" bIns="45720" anchor="t">
            <a:noAutofit/>
          </a:bodyPr>
          <a:lstStyle/>
          <a:p>
            <a:r>
              <a:rPr lang="de-DE" dirty="0"/>
              <a:t>Abschnitt 2: Produkt</a:t>
            </a:r>
          </a:p>
        </p:txBody>
      </p:sp>
      <p:sp>
        <p:nvSpPr>
          <p:cNvPr id="180" name="PlaceHolder 2"/>
          <p:cNvSpPr>
            <a:spLocks noGrp="1"/>
          </p:cNvSpPr>
          <p:nvPr>
            <p:ph type="body" sz="quarter" idx="12"/>
          </p:nvPr>
        </p:nvSpPr>
        <p:spPr>
          <a:xfrm>
            <a:off x="505250" y="1875217"/>
            <a:ext cx="6643062" cy="4380489"/>
          </a:xfrm>
          <a:noFill/>
          <a:ln w="0">
            <a:noFill/>
          </a:ln>
        </p:spPr>
        <p:txBody>
          <a:bodyPr lIns="91440" tIns="45720" rIns="91440" bIns="45720" anchor="t">
            <a:noAutofit/>
          </a:bodyPr>
          <a:lstStyle/>
          <a:p>
            <a:r>
              <a:rPr lang="de-DE" dirty="0"/>
              <a:t>Allgemeine Angaben zur Produktspezifikation</a:t>
            </a:r>
          </a:p>
          <a:p>
            <a:r>
              <a:rPr lang="de-DE" dirty="0"/>
              <a:t>Grund- und Hilfsstoffe</a:t>
            </a:r>
          </a:p>
          <a:p>
            <a:r>
              <a:rPr lang="de-DE" dirty="0"/>
              <a:t>Herstellung</a:t>
            </a:r>
          </a:p>
          <a:p>
            <a:r>
              <a:rPr lang="de-DE" dirty="0"/>
              <a:t>Produktverarbeitung / Installation</a:t>
            </a:r>
          </a:p>
          <a:p>
            <a:r>
              <a:rPr lang="de-DE" dirty="0"/>
              <a:t>Umwelt und Gesundheit Nutzung</a:t>
            </a:r>
          </a:p>
          <a:p>
            <a:r>
              <a:rPr lang="de-DE" dirty="0"/>
              <a:t>Referenznutzungsdauer</a:t>
            </a:r>
          </a:p>
          <a:p>
            <a:r>
              <a:rPr lang="de-DE" dirty="0"/>
              <a:t>Nachnutzungsphase</a:t>
            </a:r>
          </a:p>
          <a:p>
            <a:r>
              <a:rPr lang="de-DE" dirty="0"/>
              <a:t>Entsorgung</a:t>
            </a:r>
          </a:p>
          <a:p>
            <a:endParaRPr lang="de-DE" dirty="0"/>
          </a:p>
        </p:txBody>
      </p:sp>
      <p:pic>
        <p:nvPicPr>
          <p:cNvPr id="181" name="Grafik 5"/>
          <p:cNvPicPr/>
          <p:nvPr/>
        </p:nvPicPr>
        <p:blipFill>
          <a:blip r:embed="rId4"/>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DD6670BB-0230-05AF-E2C6-51F39F2B4527}"/>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noFill/>
          <a:ln w="0">
            <a:noFill/>
          </a:ln>
        </p:spPr>
        <p:txBody>
          <a:bodyPr lIns="91440" tIns="45720" rIns="91440" bIns="45720" anchor="t">
            <a:noAutofit/>
          </a:bodyPr>
          <a:lstStyle/>
          <a:p>
            <a:r>
              <a:rPr lang="de-DE" dirty="0"/>
              <a:t>Abschnitt 3: LCA-Rechenregeln</a:t>
            </a:r>
          </a:p>
        </p:txBody>
      </p:sp>
      <p:sp>
        <p:nvSpPr>
          <p:cNvPr id="183" name="PlaceHolder 2"/>
          <p:cNvSpPr>
            <a:spLocks noGrp="1"/>
          </p:cNvSpPr>
          <p:nvPr>
            <p:ph type="body" sz="quarter" idx="12"/>
          </p:nvPr>
        </p:nvSpPr>
        <p:spPr>
          <a:noFill/>
          <a:ln w="0">
            <a:noFill/>
          </a:ln>
        </p:spPr>
        <p:txBody>
          <a:bodyPr lIns="91440" tIns="45720" rIns="91440" bIns="45720" anchor="t">
            <a:noAutofit/>
          </a:bodyPr>
          <a:lstStyle/>
          <a:p>
            <a:r>
              <a:rPr lang="de-DE" dirty="0"/>
              <a:t>Deklarierte Einheit</a:t>
            </a:r>
          </a:p>
          <a:p>
            <a:r>
              <a:rPr lang="de-DE" dirty="0"/>
              <a:t>Systemgrenzen</a:t>
            </a:r>
          </a:p>
          <a:p>
            <a:r>
              <a:rPr lang="de-DE" dirty="0"/>
              <a:t>Abschätzungen und Annahmen</a:t>
            </a:r>
          </a:p>
          <a:p>
            <a:r>
              <a:rPr lang="de-DE" dirty="0"/>
              <a:t>Hintergrunddaten</a:t>
            </a:r>
          </a:p>
          <a:p>
            <a:r>
              <a:rPr lang="de-DE" dirty="0"/>
              <a:t>Allokationen</a:t>
            </a:r>
          </a:p>
        </p:txBody>
      </p:sp>
      <p:pic>
        <p:nvPicPr>
          <p:cNvPr id="184" name="Grafik 4"/>
          <p:cNvPicPr/>
          <p:nvPr/>
        </p:nvPicPr>
        <p:blipFill>
          <a:blip r:embed="rId4"/>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C7A6EE92-B778-C146-0DBF-B88978B2EC9C}"/>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noFill/>
          <a:ln w="0">
            <a:noFill/>
          </a:ln>
        </p:spPr>
        <p:txBody>
          <a:bodyPr lIns="91440" tIns="45720" rIns="91440" bIns="45720" anchor="t">
            <a:noAutofit/>
          </a:bodyPr>
          <a:lstStyle/>
          <a:p>
            <a:r>
              <a:rPr lang="de-DE" dirty="0"/>
              <a:t>Abschnitt 4: Szenarien und weitere technische Informationen</a:t>
            </a:r>
          </a:p>
        </p:txBody>
      </p:sp>
      <p:sp>
        <p:nvSpPr>
          <p:cNvPr id="186" name="PlaceHolder 2"/>
          <p:cNvSpPr>
            <a:spLocks noGrp="1"/>
          </p:cNvSpPr>
          <p:nvPr>
            <p:ph type="body" sz="quarter" idx="12"/>
          </p:nvPr>
        </p:nvSpPr>
        <p:spPr>
          <a:xfrm>
            <a:off x="505250" y="2673779"/>
            <a:ext cx="6643062" cy="4380489"/>
          </a:xfrm>
          <a:noFill/>
          <a:ln w="0">
            <a:noFill/>
          </a:ln>
        </p:spPr>
        <p:txBody>
          <a:bodyPr lIns="91440" tIns="45720" rIns="91440" bIns="45720" anchor="t">
            <a:noAutofit/>
          </a:bodyPr>
          <a:lstStyle/>
          <a:p>
            <a:r>
              <a:rPr lang="de-DE" dirty="0"/>
              <a:t>Beschreibung weiterer Produktspezifikationen, die in die Betrachtung mit eingehen</a:t>
            </a:r>
          </a:p>
          <a:p>
            <a:r>
              <a:rPr lang="de-DE" dirty="0"/>
              <a:t>Transportwege</a:t>
            </a:r>
          </a:p>
          <a:p>
            <a:r>
              <a:rPr lang="de-DE" dirty="0"/>
              <a:t>Genauere Beschreibung des Lebenswegendes Modul C &amp; D</a:t>
            </a:r>
          </a:p>
        </p:txBody>
      </p:sp>
      <p:pic>
        <p:nvPicPr>
          <p:cNvPr id="187" name="Grafik 4"/>
          <p:cNvPicPr/>
          <p:nvPr/>
        </p:nvPicPr>
        <p:blipFill>
          <a:blip r:embed="rId4"/>
          <a:stretch/>
        </p:blipFill>
        <p:spPr>
          <a:xfrm>
            <a:off x="7148513" y="1145879"/>
            <a:ext cx="4713044" cy="6298076"/>
          </a:xfrm>
          <a:prstGeom prst="rect">
            <a:avLst/>
          </a:prstGeom>
          <a:ln w="0">
            <a:noFill/>
          </a:ln>
        </p:spPr>
      </p:pic>
      <p:sp>
        <p:nvSpPr>
          <p:cNvPr id="2" name="Textplatzhalter 2">
            <a:extLst>
              <a:ext uri="{FF2B5EF4-FFF2-40B4-BE49-F238E27FC236}">
                <a16:creationId xmlns:a16="http://schemas.microsoft.com/office/drawing/2014/main" id="{459A85F4-0FF1-AA67-5189-39762EC539D8}"/>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559805" y="1189083"/>
            <a:ext cx="11072387" cy="685800"/>
          </a:xfrm>
          <a:noFill/>
          <a:ln w="0">
            <a:noFill/>
          </a:ln>
        </p:spPr>
        <p:txBody>
          <a:bodyPr lIns="91440" tIns="45720" rIns="91440" bIns="45720" anchor="t">
            <a:normAutofit/>
          </a:bodyPr>
          <a:lstStyle/>
          <a:p>
            <a:r>
              <a:rPr lang="de-DE" dirty="0"/>
              <a:t>Aufbau und Themen</a:t>
            </a:r>
          </a:p>
        </p:txBody>
      </p:sp>
      <p:sp>
        <p:nvSpPr>
          <p:cNvPr id="140" name="PlaceHolder 2"/>
          <p:cNvSpPr>
            <a:spLocks noGrp="1"/>
          </p:cNvSpPr>
          <p:nvPr>
            <p:ph type="body" sz="quarter" idx="10"/>
          </p:nvPr>
        </p:nvSpPr>
        <p:spPr>
          <a:xfrm>
            <a:off x="614362" y="2111466"/>
            <a:ext cx="11017829" cy="4427557"/>
          </a:xfrm>
          <a:noFill/>
          <a:ln w="0">
            <a:noFill/>
          </a:ln>
        </p:spPr>
        <p:txBody>
          <a:bodyPr lIns="91440" tIns="45720" rIns="91440" bIns="45720" anchor="t">
            <a:normAutofit lnSpcReduction="10000"/>
          </a:bodyPr>
          <a:lstStyle/>
          <a:p>
            <a:r>
              <a:rPr lang="de-DE" dirty="0"/>
              <a:t>Welche Materialien fallen am Bau an?</a:t>
            </a:r>
            <a:br>
              <a:rPr lang="de-DE" dirty="0"/>
            </a:br>
            <a:endParaRPr lang="de-DE" dirty="0"/>
          </a:p>
          <a:p>
            <a:r>
              <a:rPr lang="de-DE" dirty="0"/>
              <a:t>Wie wirken unterschiedlichen Materialien sich auf die Umwelt aus?</a:t>
            </a:r>
          </a:p>
          <a:p>
            <a:pPr lvl="1"/>
            <a:r>
              <a:rPr lang="de-DE" dirty="0"/>
              <a:t>Umwelt-Produktdeklaration </a:t>
            </a:r>
          </a:p>
          <a:p>
            <a:pPr lvl="1"/>
            <a:r>
              <a:rPr lang="de-DE" dirty="0"/>
              <a:t>Vergleich von Baustoffen</a:t>
            </a:r>
            <a:br>
              <a:rPr lang="de-DE" dirty="0"/>
            </a:br>
            <a:endParaRPr lang="de-DE" dirty="0"/>
          </a:p>
          <a:p>
            <a:r>
              <a:rPr lang="de-DE" dirty="0"/>
              <a:t>Welche Herausforderungen gehen mit der Wiederverwendung von Baustoffen einher? </a:t>
            </a:r>
            <a:br>
              <a:rPr lang="de-DE" dirty="0"/>
            </a:br>
            <a:endParaRPr lang="de-DE" dirty="0"/>
          </a:p>
          <a:p>
            <a:r>
              <a:rPr lang="de-DE" dirty="0"/>
              <a:t>Welche Auswirkungen hat die Materialwahl auf unsere Gesundheit?</a:t>
            </a:r>
          </a:p>
          <a:p>
            <a:pPr lvl="1"/>
            <a:r>
              <a:rPr lang="de-DE" noProof="0" dirty="0"/>
              <a:t>Exkurs: Asbest</a:t>
            </a:r>
          </a:p>
          <a:p>
            <a:pPr lvl="1"/>
            <a:r>
              <a:rPr lang="de-DE" dirty="0"/>
              <a:t>Der Sondermüll von morgen</a:t>
            </a:r>
            <a:endParaRPr lang="de-DE" noProof="0" dirty="0"/>
          </a:p>
          <a:p>
            <a:endParaRPr lang="de-DE" dirty="0"/>
          </a:p>
          <a:p>
            <a:endParaRPr lang="de-DE" dirty="0"/>
          </a:p>
          <a:p>
            <a:endParaRPr lang="de-DE" dirty="0"/>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noFill/>
          <a:ln w="0">
            <a:noFill/>
          </a:ln>
        </p:spPr>
        <p:txBody>
          <a:bodyPr lIns="91440" tIns="45720" rIns="91440" bIns="45720" anchor="t">
            <a:noAutofit/>
          </a:bodyPr>
          <a:lstStyle/>
          <a:p>
            <a:r>
              <a:rPr lang="de-DE" dirty="0"/>
              <a:t>Abschnitt 5: LCA- Ergebnisse</a:t>
            </a:r>
          </a:p>
        </p:txBody>
      </p:sp>
      <p:sp>
        <p:nvSpPr>
          <p:cNvPr id="189" name="PlaceHolder 2"/>
          <p:cNvSpPr>
            <a:spLocks noGrp="1"/>
          </p:cNvSpPr>
          <p:nvPr>
            <p:ph type="body" sz="quarter" idx="12"/>
          </p:nvPr>
        </p:nvSpPr>
        <p:spPr>
          <a:noFill/>
          <a:ln w="0">
            <a:noFill/>
          </a:ln>
        </p:spPr>
        <p:txBody>
          <a:bodyPr lIns="91440" tIns="45720" rIns="91440" bIns="45720" anchor="t">
            <a:noAutofit/>
          </a:bodyPr>
          <a:lstStyle/>
          <a:p>
            <a:pPr marL="0" indent="0">
              <a:buNone/>
            </a:pPr>
            <a:r>
              <a:rPr lang="de-DE" dirty="0"/>
              <a:t>Umweltfaktoren in vier Kategorien unterteilt:</a:t>
            </a:r>
          </a:p>
          <a:p>
            <a:pPr marL="457200" indent="-457200">
              <a:buFont typeface="+mj-lt"/>
              <a:buAutoNum type="arabicPeriod"/>
            </a:pPr>
            <a:r>
              <a:rPr lang="de-DE" dirty="0"/>
              <a:t>Umweltauswirkungen </a:t>
            </a:r>
            <a:r>
              <a:rPr lang="de-DE" dirty="0">
                <a:sym typeface="Wingdings" panose="05000000000000000000" pitchFamily="2" charset="2"/>
              </a:rPr>
              <a:t> </a:t>
            </a:r>
            <a:r>
              <a:rPr lang="de-DE" dirty="0"/>
              <a:t>„Ökologischer Fußabdruck“</a:t>
            </a:r>
          </a:p>
          <a:p>
            <a:pPr marL="457200" indent="-457200">
              <a:buFont typeface="+mj-lt"/>
              <a:buAutoNum type="arabicPeriod"/>
            </a:pPr>
            <a:r>
              <a:rPr lang="de-DE" dirty="0"/>
              <a:t>Ressourceneinsatz</a:t>
            </a:r>
          </a:p>
          <a:p>
            <a:pPr marL="457200" indent="-457200">
              <a:buFont typeface="+mj-lt"/>
              <a:buAutoNum type="arabicPeriod"/>
            </a:pPr>
            <a:r>
              <a:rPr lang="de-DE" dirty="0"/>
              <a:t>Abfallkategorien</a:t>
            </a:r>
          </a:p>
          <a:p>
            <a:pPr marL="457200" indent="-457200">
              <a:buFont typeface="+mj-lt"/>
              <a:buAutoNum type="arabicPeriod"/>
            </a:pPr>
            <a:r>
              <a:rPr lang="de-DE" dirty="0"/>
              <a:t>Zusätzliche Wirkungskategorien </a:t>
            </a:r>
          </a:p>
        </p:txBody>
      </p:sp>
      <p:pic>
        <p:nvPicPr>
          <p:cNvPr id="190" name="Grafik 5"/>
          <p:cNvPicPr/>
          <p:nvPr/>
        </p:nvPicPr>
        <p:blipFill>
          <a:blip r:embed="rId4"/>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3824EA55-073E-9E0D-5851-814C64862A5B}"/>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559805" y="1189083"/>
            <a:ext cx="11072387" cy="685800"/>
          </a:xfrm>
          <a:noFill/>
          <a:ln w="0">
            <a:noFill/>
          </a:ln>
        </p:spPr>
        <p:txBody>
          <a:bodyPr lIns="91440" tIns="45720" rIns="91440" bIns="45720" anchor="t">
            <a:normAutofit fontScale="90000"/>
          </a:bodyPr>
          <a:lstStyle/>
          <a:p>
            <a:r>
              <a:rPr lang="de-DE" dirty="0"/>
              <a:t>Umweltauswirkungen und Planetare Grenzen</a:t>
            </a:r>
            <a:br>
              <a:rPr lang="de-DE" dirty="0"/>
            </a:br>
            <a:endParaRPr lang="de-DE" dirty="0"/>
          </a:p>
        </p:txBody>
      </p:sp>
      <p:pic>
        <p:nvPicPr>
          <p:cNvPr id="192" name="Grafik 6"/>
          <p:cNvPicPr/>
          <p:nvPr/>
        </p:nvPicPr>
        <p:blipFill>
          <a:blip r:embed="rId4"/>
          <a:stretch/>
        </p:blipFill>
        <p:spPr>
          <a:xfrm>
            <a:off x="700698" y="1874883"/>
            <a:ext cx="3929040" cy="4321800"/>
          </a:xfrm>
          <a:prstGeom prst="rect">
            <a:avLst/>
          </a:prstGeom>
          <a:ln w="0">
            <a:noFill/>
          </a:ln>
        </p:spPr>
      </p:pic>
      <p:pic>
        <p:nvPicPr>
          <p:cNvPr id="193" name="Grafik 13"/>
          <p:cNvPicPr/>
          <p:nvPr/>
        </p:nvPicPr>
        <p:blipFill>
          <a:blip r:embed="rId5"/>
          <a:srcRect l="11240" t="44873" r="11631" b="5552"/>
          <a:stretch/>
        </p:blipFill>
        <p:spPr>
          <a:xfrm>
            <a:off x="5842440" y="1874883"/>
            <a:ext cx="4751640" cy="4321800"/>
          </a:xfrm>
          <a:prstGeom prst="rect">
            <a:avLst/>
          </a:prstGeom>
          <a:ln w="0">
            <a:noFill/>
          </a:ln>
        </p:spPr>
      </p:pic>
      <p:sp>
        <p:nvSpPr>
          <p:cNvPr id="2" name="Textplatzhalter 2">
            <a:extLst>
              <a:ext uri="{FF2B5EF4-FFF2-40B4-BE49-F238E27FC236}">
                <a16:creationId xmlns:a16="http://schemas.microsoft.com/office/drawing/2014/main" id="{3108782D-FE24-B89C-ACC1-AEAA0908F176}"/>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5" name="Textplatzhalter 2">
            <a:extLst>
              <a:ext uri="{FF2B5EF4-FFF2-40B4-BE49-F238E27FC236}">
                <a16:creationId xmlns:a16="http://schemas.microsoft.com/office/drawing/2014/main" id="{A570E514-2C0D-C994-85A8-E1FB905D59E1}"/>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195" name="Grafik 2"/>
          <p:cNvPicPr/>
          <p:nvPr/>
        </p:nvPicPr>
        <p:blipFill>
          <a:blip r:embed="rId4"/>
          <a:srcRect l="11240" t="44873" r="11631" b="5552"/>
          <a:stretch/>
        </p:blipFill>
        <p:spPr>
          <a:xfrm>
            <a:off x="5842440" y="1874883"/>
            <a:ext cx="4751640" cy="4321800"/>
          </a:xfrm>
          <a:prstGeom prst="rect">
            <a:avLst/>
          </a:prstGeom>
          <a:ln w="0">
            <a:noFill/>
          </a:ln>
        </p:spPr>
      </p:pic>
      <p:pic>
        <p:nvPicPr>
          <p:cNvPr id="196" name="Grafik 6"/>
          <p:cNvPicPr/>
          <p:nvPr/>
        </p:nvPicPr>
        <p:blipFill>
          <a:blip r:embed="rId5"/>
          <a:stretch/>
        </p:blipFill>
        <p:spPr>
          <a:xfrm>
            <a:off x="681120" y="1874883"/>
            <a:ext cx="3929040" cy="4321800"/>
          </a:xfrm>
          <a:prstGeom prst="rect">
            <a:avLst/>
          </a:prstGeom>
          <a:ln w="0">
            <a:noFill/>
          </a:ln>
        </p:spPr>
      </p:pic>
      <p:sp>
        <p:nvSpPr>
          <p:cNvPr id="197" name="Rechteck 10"/>
          <p:cNvSpPr/>
          <p:nvPr/>
        </p:nvSpPr>
        <p:spPr>
          <a:xfrm>
            <a:off x="5842440" y="2277583"/>
            <a:ext cx="4751640" cy="37440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198" name="Gerade Verbindung mit Pfeil 12"/>
          <p:cNvCxnSpPr>
            <a:cxnSpLocks/>
            <a:stCxn id="197" idx="1"/>
          </p:cNvCxnSpPr>
          <p:nvPr/>
        </p:nvCxnSpPr>
        <p:spPr>
          <a:xfrm flipH="1">
            <a:off x="2684931" y="2464783"/>
            <a:ext cx="3157509" cy="0"/>
          </a:xfrm>
          <a:prstGeom prst="straightConnector1">
            <a:avLst/>
          </a:prstGeom>
          <a:ln w="38100">
            <a:solidFill>
              <a:schemeClr val="tx1"/>
            </a:solidFill>
            <a:tailEnd type="triangle" w="med" len="med"/>
          </a:ln>
        </p:spPr>
      </p:cxnSp>
      <p:grpSp>
        <p:nvGrpSpPr>
          <p:cNvPr id="5" name="Gruppieren 4">
            <a:extLst>
              <a:ext uri="{FF2B5EF4-FFF2-40B4-BE49-F238E27FC236}">
                <a16:creationId xmlns:a16="http://schemas.microsoft.com/office/drawing/2014/main" id="{1C3B21FE-094A-3BB5-EAD9-EE5F84568883}"/>
              </a:ext>
            </a:extLst>
          </p:cNvPr>
          <p:cNvGrpSpPr/>
          <p:nvPr/>
        </p:nvGrpSpPr>
        <p:grpSpPr>
          <a:xfrm>
            <a:off x="639738" y="6283610"/>
            <a:ext cx="9954342" cy="334904"/>
            <a:chOff x="639738" y="6283610"/>
            <a:chExt cx="9954342" cy="334904"/>
          </a:xfrm>
        </p:grpSpPr>
        <p:sp>
          <p:nvSpPr>
            <p:cNvPr id="6" name="Textplatzhalter 2">
              <a:extLst>
                <a:ext uri="{FF2B5EF4-FFF2-40B4-BE49-F238E27FC236}">
                  <a16:creationId xmlns:a16="http://schemas.microsoft.com/office/drawing/2014/main" id="{546F170D-52DD-10E3-561D-33AF3BC1501B}"/>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7" name="Textplatzhalter 2">
              <a:extLst>
                <a:ext uri="{FF2B5EF4-FFF2-40B4-BE49-F238E27FC236}">
                  <a16:creationId xmlns:a16="http://schemas.microsoft.com/office/drawing/2014/main" id="{EAE4ABD3-6D42-75C1-5E70-51EC7526DF19}"/>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gr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201" name="Grafik 2"/>
          <p:cNvPicPr/>
          <p:nvPr/>
        </p:nvPicPr>
        <p:blipFill>
          <a:blip r:embed="rId4"/>
          <a:srcRect l="11240" t="44873" r="11631" b="5552"/>
          <a:stretch/>
        </p:blipFill>
        <p:spPr>
          <a:xfrm>
            <a:off x="5856878" y="1874883"/>
            <a:ext cx="4751640" cy="4321800"/>
          </a:xfrm>
          <a:prstGeom prst="rect">
            <a:avLst/>
          </a:prstGeom>
          <a:ln w="0">
            <a:noFill/>
          </a:ln>
        </p:spPr>
      </p:pic>
      <p:pic>
        <p:nvPicPr>
          <p:cNvPr id="202" name="Grafik 6"/>
          <p:cNvPicPr/>
          <p:nvPr/>
        </p:nvPicPr>
        <p:blipFill>
          <a:blip r:embed="rId5"/>
          <a:stretch/>
        </p:blipFill>
        <p:spPr>
          <a:xfrm>
            <a:off x="717054" y="1874883"/>
            <a:ext cx="3929040" cy="4321800"/>
          </a:xfrm>
          <a:prstGeom prst="rect">
            <a:avLst/>
          </a:prstGeom>
          <a:ln w="0">
            <a:noFill/>
          </a:ln>
        </p:spPr>
      </p:pic>
      <p:sp>
        <p:nvSpPr>
          <p:cNvPr id="203" name="Rechteck 10"/>
          <p:cNvSpPr/>
          <p:nvPr/>
        </p:nvSpPr>
        <p:spPr>
          <a:xfrm>
            <a:off x="5856878" y="2560683"/>
            <a:ext cx="4751640" cy="10440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04" name="Gerade Verbindung mit Pfeil 12"/>
          <p:cNvCxnSpPr>
            <a:cxnSpLocks/>
            <a:stCxn id="203" idx="1"/>
          </p:cNvCxnSpPr>
          <p:nvPr/>
        </p:nvCxnSpPr>
        <p:spPr>
          <a:xfrm flipH="1">
            <a:off x="1767840" y="2612883"/>
            <a:ext cx="4089038" cy="931506"/>
          </a:xfrm>
          <a:prstGeom prst="straightConnector1">
            <a:avLst/>
          </a:prstGeom>
          <a:ln w="38100">
            <a:solidFill>
              <a:schemeClr val="tx1"/>
            </a:solidFill>
            <a:tailEnd type="triangle" w="med" len="med"/>
          </a:ln>
        </p:spPr>
      </p:cxnSp>
      <p:sp>
        <p:nvSpPr>
          <p:cNvPr id="7" name="Textplatzhalter 2">
            <a:extLst>
              <a:ext uri="{FF2B5EF4-FFF2-40B4-BE49-F238E27FC236}">
                <a16:creationId xmlns:a16="http://schemas.microsoft.com/office/drawing/2014/main" id="{51594819-5C4E-A669-72F4-124584DDDF3C}"/>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8F3DE70-9C58-900C-5EC6-ED0CE7F1B523}"/>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207" name="Grafik 2"/>
          <p:cNvPicPr/>
          <p:nvPr/>
        </p:nvPicPr>
        <p:blipFill>
          <a:blip r:embed="rId4"/>
          <a:srcRect l="11240" t="44873" r="11631" b="5552"/>
          <a:stretch/>
        </p:blipFill>
        <p:spPr>
          <a:xfrm>
            <a:off x="5834820" y="1874883"/>
            <a:ext cx="4751640" cy="4321800"/>
          </a:xfrm>
          <a:prstGeom prst="rect">
            <a:avLst/>
          </a:prstGeom>
          <a:ln w="0">
            <a:noFill/>
          </a:ln>
        </p:spPr>
      </p:pic>
      <p:pic>
        <p:nvPicPr>
          <p:cNvPr id="208" name="Grafik 6"/>
          <p:cNvPicPr/>
          <p:nvPr/>
        </p:nvPicPr>
        <p:blipFill>
          <a:blip r:embed="rId5"/>
          <a:stretch/>
        </p:blipFill>
        <p:spPr>
          <a:xfrm>
            <a:off x="719475" y="1874883"/>
            <a:ext cx="3929040" cy="4321800"/>
          </a:xfrm>
          <a:prstGeom prst="rect">
            <a:avLst/>
          </a:prstGeom>
          <a:ln w="0">
            <a:noFill/>
          </a:ln>
        </p:spPr>
      </p:pic>
      <p:grpSp>
        <p:nvGrpSpPr>
          <p:cNvPr id="209" name="Gruppieren 14"/>
          <p:cNvGrpSpPr/>
          <p:nvPr/>
        </p:nvGrpSpPr>
        <p:grpSpPr>
          <a:xfrm>
            <a:off x="2978331" y="2662380"/>
            <a:ext cx="7608129" cy="2049841"/>
            <a:chOff x="2978331" y="2662380"/>
            <a:chExt cx="7608129" cy="2049841"/>
          </a:xfrm>
        </p:grpSpPr>
        <p:sp>
          <p:nvSpPr>
            <p:cNvPr id="210" name="Rechteck 10"/>
            <p:cNvSpPr/>
            <p:nvPr/>
          </p:nvSpPr>
          <p:spPr>
            <a:xfrm>
              <a:off x="5834820" y="2662380"/>
              <a:ext cx="4751640" cy="8964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1" name="Gerade Verbindung mit Pfeil 12"/>
            <p:cNvCxnSpPr>
              <a:cxnSpLocks/>
              <a:stCxn id="210" idx="1"/>
            </p:cNvCxnSpPr>
            <p:nvPr/>
          </p:nvCxnSpPr>
          <p:spPr>
            <a:xfrm flipH="1">
              <a:off x="2978331" y="2707200"/>
              <a:ext cx="2856489" cy="1960201"/>
            </a:xfrm>
            <a:prstGeom prst="straightConnector1">
              <a:avLst/>
            </a:prstGeom>
            <a:ln w="38100">
              <a:solidFill>
                <a:schemeClr val="tx1"/>
              </a:solidFill>
              <a:tailEnd type="triangle" w="med" len="med"/>
            </a:ln>
          </p:spPr>
        </p:cxnSp>
        <p:sp>
          <p:nvSpPr>
            <p:cNvPr id="212" name="Rechteck 8"/>
            <p:cNvSpPr/>
            <p:nvPr/>
          </p:nvSpPr>
          <p:spPr>
            <a:xfrm>
              <a:off x="5834820" y="3101941"/>
              <a:ext cx="4751640" cy="8964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3" name="Gerade Verbindung mit Pfeil 9"/>
            <p:cNvCxnSpPr>
              <a:cxnSpLocks/>
              <a:stCxn id="212" idx="1"/>
            </p:cNvCxnSpPr>
            <p:nvPr/>
          </p:nvCxnSpPr>
          <p:spPr>
            <a:xfrm flipH="1">
              <a:off x="3099041" y="3146761"/>
              <a:ext cx="2735779" cy="1565460"/>
            </a:xfrm>
            <a:prstGeom prst="straightConnector1">
              <a:avLst/>
            </a:prstGeom>
            <a:ln w="38100">
              <a:solidFill>
                <a:schemeClr val="tx1"/>
              </a:solidFill>
              <a:tailEnd type="triangle" w="med" len="med"/>
            </a:ln>
          </p:spPr>
        </p:cxnSp>
      </p:grpSp>
      <p:sp>
        <p:nvSpPr>
          <p:cNvPr id="7" name="Textplatzhalter 2">
            <a:extLst>
              <a:ext uri="{FF2B5EF4-FFF2-40B4-BE49-F238E27FC236}">
                <a16:creationId xmlns:a16="http://schemas.microsoft.com/office/drawing/2014/main" id="{CEFD9374-0B2D-345C-0925-650C4C090A0B}"/>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1E224D8-EE8B-3DA7-50CD-7F88A9BDC19E}"/>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de-DE" sz="3200" b="0" strike="noStrike" spc="-1" dirty="0">
                <a:solidFill>
                  <a:srgbClr val="182952"/>
                </a:solidFill>
                <a:latin typeface="Neue Plak Wide Black"/>
              </a:rPr>
              <a:t>Umweltauswirkungen und Planetare Grenzen</a:t>
            </a:r>
            <a:endParaRPr lang="de-DE" sz="3200" b="0" strike="noStrike" spc="-1" dirty="0">
              <a:solidFill>
                <a:schemeClr val="dk1"/>
              </a:solidFill>
              <a:latin typeface="Aptos"/>
            </a:endParaRPr>
          </a:p>
        </p:txBody>
      </p:sp>
      <p:pic>
        <p:nvPicPr>
          <p:cNvPr id="216" name="Grafik 2"/>
          <p:cNvPicPr/>
          <p:nvPr/>
        </p:nvPicPr>
        <p:blipFill>
          <a:blip r:embed="rId4"/>
          <a:srcRect l="11240" t="44873" r="11631" b="5552"/>
          <a:stretch/>
        </p:blipFill>
        <p:spPr>
          <a:xfrm>
            <a:off x="5855199" y="1874883"/>
            <a:ext cx="4751640" cy="4321800"/>
          </a:xfrm>
          <a:prstGeom prst="rect">
            <a:avLst/>
          </a:prstGeom>
          <a:ln w="0">
            <a:noFill/>
          </a:ln>
        </p:spPr>
      </p:pic>
      <p:pic>
        <p:nvPicPr>
          <p:cNvPr id="217" name="Grafik 6"/>
          <p:cNvPicPr/>
          <p:nvPr/>
        </p:nvPicPr>
        <p:blipFill>
          <a:blip r:embed="rId5"/>
          <a:stretch/>
        </p:blipFill>
        <p:spPr>
          <a:xfrm>
            <a:off x="670330" y="1874883"/>
            <a:ext cx="3929040" cy="4321800"/>
          </a:xfrm>
          <a:prstGeom prst="rect">
            <a:avLst/>
          </a:prstGeom>
          <a:ln w="0">
            <a:noFill/>
          </a:ln>
        </p:spPr>
      </p:pic>
      <p:sp>
        <p:nvSpPr>
          <p:cNvPr id="218" name="Rechteck 10"/>
          <p:cNvSpPr/>
          <p:nvPr/>
        </p:nvSpPr>
        <p:spPr>
          <a:xfrm>
            <a:off x="5855199" y="2818345"/>
            <a:ext cx="4751640" cy="346273"/>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9" name="Gerade Verbindung mit Pfeil 12"/>
          <p:cNvCxnSpPr>
            <a:cxnSpLocks/>
            <a:stCxn id="218" idx="1"/>
          </p:cNvCxnSpPr>
          <p:nvPr/>
        </p:nvCxnSpPr>
        <p:spPr>
          <a:xfrm flipH="1">
            <a:off x="2846567" y="2991482"/>
            <a:ext cx="3008632" cy="1620275"/>
          </a:xfrm>
          <a:prstGeom prst="straightConnector1">
            <a:avLst/>
          </a:prstGeom>
          <a:ln w="38100">
            <a:solidFill>
              <a:schemeClr val="tx1"/>
            </a:solidFill>
            <a:tailEnd type="triangle" w="med" len="med"/>
          </a:ln>
        </p:spPr>
      </p:cxnSp>
      <p:cxnSp>
        <p:nvCxnSpPr>
          <p:cNvPr id="220" name="Gerade Verbindung mit Pfeil 11"/>
          <p:cNvCxnSpPr>
            <a:cxnSpLocks/>
            <a:stCxn id="218" idx="1"/>
          </p:cNvCxnSpPr>
          <p:nvPr/>
        </p:nvCxnSpPr>
        <p:spPr>
          <a:xfrm flipH="1">
            <a:off x="1343770" y="2991482"/>
            <a:ext cx="4511429" cy="1182953"/>
          </a:xfrm>
          <a:prstGeom prst="straightConnector1">
            <a:avLst/>
          </a:prstGeom>
          <a:ln w="34925">
            <a:solidFill>
              <a:schemeClr val="tx1"/>
            </a:solidFill>
            <a:tailEnd type="triangle" w="med" len="med"/>
          </a:ln>
        </p:spPr>
      </p:cxnSp>
      <p:sp>
        <p:nvSpPr>
          <p:cNvPr id="10" name="Textplatzhalter 2">
            <a:extLst>
              <a:ext uri="{FF2B5EF4-FFF2-40B4-BE49-F238E27FC236}">
                <a16:creationId xmlns:a16="http://schemas.microsoft.com/office/drawing/2014/main" id="{8047DAFB-D784-D03F-547F-E8EA0059B646}"/>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981CEDE-3878-715C-86AD-EBEE117F98BF}"/>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p:cNvSpPr>
          <p:nvPr>
            <p:ph type="body" sz="quarter" idx="11"/>
          </p:nvPr>
        </p:nvSpPr>
        <p:spPr>
          <a:xfrm>
            <a:off x="1097622" y="1510761"/>
            <a:ext cx="9996756" cy="4253501"/>
          </a:xfrm>
          <a:noFill/>
          <a:ln w="0">
            <a:noFill/>
          </a:ln>
        </p:spPr>
        <p:txBody>
          <a:bodyPr lIns="91440" tIns="45720" rIns="91440" bIns="45720" anchor="t">
            <a:noAutofit/>
          </a:bodyPr>
          <a:lstStyle/>
          <a:p>
            <a:r>
              <a:rPr lang="de-DE" dirty="0"/>
              <a:t>Zusammenfassung</a:t>
            </a:r>
          </a:p>
          <a:p>
            <a:pPr marL="571500" indent="-571500">
              <a:buFont typeface="Arial" panose="020B0604020202020204" pitchFamily="34" charset="0"/>
              <a:buChar char="•"/>
            </a:pPr>
            <a:r>
              <a:rPr lang="de-DE" sz="3000" dirty="0">
                <a:latin typeface="Neue Plak Text" panose="020B0804030202020204" pitchFamily="34" charset="0"/>
              </a:rPr>
              <a:t>Umwelt-Produktdeklarationen bieten einen umfassenden Überblick über die Umweltauswirkungen der Baustoffe</a:t>
            </a:r>
          </a:p>
          <a:p>
            <a:pPr marL="571500" indent="-571500">
              <a:buFont typeface="Arial" panose="020B0604020202020204" pitchFamily="34" charset="0"/>
              <a:buChar char="•"/>
            </a:pPr>
            <a:r>
              <a:rPr lang="de-DE" sz="3000" dirty="0">
                <a:latin typeface="Neue Plak Text" panose="020B0804030202020204" pitchFamily="34" charset="0"/>
              </a:rPr>
              <a:t>Durch die genormten und einheitlichen Erstellungsregeln wird eine Vergleichbarkeit gewährleistet</a:t>
            </a:r>
          </a:p>
          <a:p>
            <a:pPr marL="571500" indent="-571500">
              <a:buFont typeface="Arial" panose="020B0604020202020204" pitchFamily="34" charset="0"/>
              <a:buChar char="•"/>
            </a:pPr>
            <a:r>
              <a:rPr lang="de-DE" sz="3000" dirty="0">
                <a:latin typeface="Neue Plak Text" panose="020B0804030202020204" pitchFamily="34" charset="0"/>
              </a:rPr>
              <a:t>Zur Interpretation der Werte müssen die Angaben im Detail betrachtet werden</a:t>
            </a:r>
          </a:p>
          <a:p>
            <a:endParaRPr lang="de-DE"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feld 1"/>
          <p:cNvSpPr/>
          <p:nvPr/>
        </p:nvSpPr>
        <p:spPr>
          <a:xfrm>
            <a:off x="3155378" y="4080486"/>
            <a:ext cx="5881244"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Abschnitt 3: </a:t>
            </a:r>
            <a:r>
              <a:rPr lang="de-DE" sz="3200" b="0" strike="noStrike" spc="-1" dirty="0">
                <a:solidFill>
                  <a:schemeClr val="lt1"/>
                </a:solidFill>
                <a:latin typeface="Neue Plak Wide Black"/>
              </a:rPr>
              <a:t>Wiederverwendung von Baustoffen</a:t>
            </a:r>
            <a:endParaRPr lang="de-DE" sz="3200" b="0" strike="noStrike" spc="-1" dirty="0">
              <a:solidFill>
                <a:srgbClr val="000000"/>
              </a:solidFill>
              <a:latin typeface="Calibri"/>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15F798-F7C5-8E93-5B9C-121FE23305E5}"/>
              </a:ext>
            </a:extLst>
          </p:cNvPr>
          <p:cNvSpPr>
            <a:spLocks noGrp="1"/>
          </p:cNvSpPr>
          <p:nvPr>
            <p:ph type="title"/>
          </p:nvPr>
        </p:nvSpPr>
        <p:spPr/>
        <p:txBody>
          <a:bodyPr/>
          <a:lstStyle/>
          <a:p>
            <a:r>
              <a:rPr lang="de-DE" dirty="0"/>
              <a:t>Wir beschäftigen uns mit folgenden Fragen:</a:t>
            </a:r>
          </a:p>
        </p:txBody>
      </p:sp>
      <p:sp>
        <p:nvSpPr>
          <p:cNvPr id="256" name="PlaceHolder 1"/>
          <p:cNvSpPr>
            <a:spLocks noGrp="1"/>
          </p:cNvSpPr>
          <p:nvPr>
            <p:ph type="body" sz="quarter" idx="10"/>
          </p:nvPr>
        </p:nvSpPr>
        <p:spPr>
          <a:noFill/>
          <a:ln w="0">
            <a:noFill/>
          </a:ln>
        </p:spPr>
        <p:txBody>
          <a:bodyPr lIns="91440" tIns="45720" rIns="91440" bIns="45720" anchor="t">
            <a:noAutofit/>
          </a:bodyPr>
          <a:lstStyle/>
          <a:p>
            <a:r>
              <a:rPr lang="de-DE" dirty="0"/>
              <a:t>Welche Materialien und Baustoffe eignen sich besonders für die Wiederverwendung?</a:t>
            </a:r>
            <a:br>
              <a:rPr lang="de-DE" dirty="0"/>
            </a:br>
            <a:endParaRPr lang="de-DE" dirty="0"/>
          </a:p>
          <a:p>
            <a:r>
              <a:rPr lang="de-DE" dirty="0"/>
              <a:t>Warum eignen sich diese Materialien besonders?</a:t>
            </a:r>
            <a:br>
              <a:rPr lang="de-DE" dirty="0"/>
            </a:br>
            <a:endParaRPr lang="de-DE" dirty="0"/>
          </a:p>
          <a:p>
            <a:r>
              <a:rPr lang="de-DE" dirty="0"/>
              <a:t>Welche Schwierigkeiten sind in den Gewerken vorhanden?</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title"/>
          </p:nvPr>
        </p:nvSpPr>
        <p:spPr>
          <a:xfrm>
            <a:off x="559805" y="1189083"/>
            <a:ext cx="11072387" cy="685800"/>
          </a:xfrm>
          <a:noFill/>
          <a:ln w="0">
            <a:noFill/>
          </a:ln>
        </p:spPr>
        <p:txBody>
          <a:bodyPr lIns="91440" tIns="45720" rIns="91440" bIns="45720" anchor="t">
            <a:normAutofit/>
          </a:bodyPr>
          <a:lstStyle/>
          <a:p>
            <a:r>
              <a:rPr lang="de-DE"/>
              <a:t>Wiederverwendung Betrachtungsebenen</a:t>
            </a:r>
          </a:p>
        </p:txBody>
      </p:sp>
      <p:sp>
        <p:nvSpPr>
          <p:cNvPr id="259"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Natural Building Lab</a:t>
            </a:r>
          </a:p>
        </p:txBody>
      </p:sp>
      <p:grpSp>
        <p:nvGrpSpPr>
          <p:cNvPr id="6" name="Gruppieren 5">
            <a:extLst>
              <a:ext uri="{FF2B5EF4-FFF2-40B4-BE49-F238E27FC236}">
                <a16:creationId xmlns:a16="http://schemas.microsoft.com/office/drawing/2014/main" id="{9F7EA4A8-D869-2B1E-CDFA-40D8CFE4CE53}"/>
              </a:ext>
            </a:extLst>
          </p:cNvPr>
          <p:cNvGrpSpPr/>
          <p:nvPr/>
        </p:nvGrpSpPr>
        <p:grpSpPr>
          <a:xfrm>
            <a:off x="2597400" y="2025000"/>
            <a:ext cx="6817320" cy="4327200"/>
            <a:chOff x="2597400" y="2025000"/>
            <a:chExt cx="6817320" cy="4327200"/>
          </a:xfrm>
        </p:grpSpPr>
        <p:sp>
          <p:nvSpPr>
            <p:cNvPr id="7" name="Rechteck 6">
              <a:extLst>
                <a:ext uri="{FF2B5EF4-FFF2-40B4-BE49-F238E27FC236}">
                  <a16:creationId xmlns:a16="http://schemas.microsoft.com/office/drawing/2014/main" id="{54D5345E-8244-167B-2629-56BC4A18BE98}"/>
                </a:ext>
              </a:extLst>
            </p:cNvPr>
            <p:cNvSpPr/>
            <p:nvPr/>
          </p:nvSpPr>
          <p:spPr>
            <a:xfrm>
              <a:off x="2597400" y="2025000"/>
              <a:ext cx="6817320" cy="432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4">
              <a:extLst>
                <a:ext uri="{FF2B5EF4-FFF2-40B4-BE49-F238E27FC236}">
                  <a16:creationId xmlns:a16="http://schemas.microsoft.com/office/drawing/2014/main" id="{CFD13B96-B744-7690-4C37-D57DF1E74B8C}"/>
                </a:ext>
              </a:extLst>
            </p:cNvPr>
            <p:cNvPicPr/>
            <p:nvPr/>
          </p:nvPicPr>
          <p:blipFill>
            <a:blip r:embed="rId4"/>
            <a:srcRect l="6863" t="6816" r="13616" b="3559"/>
            <a:stretch/>
          </p:blipFill>
          <p:spPr>
            <a:xfrm>
              <a:off x="2597400" y="2030400"/>
              <a:ext cx="6817320" cy="4321800"/>
            </a:xfrm>
            <a:prstGeom prst="rect">
              <a:avLst/>
            </a:prstGeom>
            <a:ln w="0">
              <a:noFill/>
            </a:ln>
          </p:spPr>
        </p:pic>
      </p:grpSp>
      <p:sp>
        <p:nvSpPr>
          <p:cNvPr id="4" name="Textfeld 3">
            <a:extLst>
              <a:ext uri="{FF2B5EF4-FFF2-40B4-BE49-F238E27FC236}">
                <a16:creationId xmlns:a16="http://schemas.microsoft.com/office/drawing/2014/main" id="{1FB49BA8-F57E-41E4-35C9-D463223C1335}"/>
              </a:ext>
            </a:extLst>
          </p:cNvPr>
          <p:cNvSpPr txBox="1"/>
          <p:nvPr/>
        </p:nvSpPr>
        <p:spPr>
          <a:xfrm>
            <a:off x="4515556" y="5576711"/>
            <a:ext cx="745066" cy="338554"/>
          </a:xfrm>
          <a:prstGeom prst="rect">
            <a:avLst/>
          </a:prstGeom>
          <a:solidFill>
            <a:schemeClr val="bg1"/>
          </a:solidFill>
        </p:spPr>
        <p:txBody>
          <a:bodyPr wrap="square" lIns="0" tIns="0" rIns="0" bIns="0" rtlCol="0">
            <a:spAutoFit/>
          </a:bodyPr>
          <a:lstStyle/>
          <a:p>
            <a:r>
              <a:rPr lang="de-DE" sz="1100" dirty="0"/>
              <a:t>Stoffverlust</a:t>
            </a:r>
          </a:p>
          <a:p>
            <a:endParaRPr lang="de-DE" sz="1100"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feld 1"/>
          <p:cNvSpPr/>
          <p:nvPr/>
        </p:nvSpPr>
        <p:spPr>
          <a:xfrm>
            <a:off x="3557182" y="3763770"/>
            <a:ext cx="5077635"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Abschnitt 1: </a:t>
            </a:r>
            <a:r>
              <a:rPr lang="de-DE" sz="3200" b="0" strike="noStrike" spc="-1" dirty="0">
                <a:solidFill>
                  <a:schemeClr val="lt1"/>
                </a:solidFill>
                <a:latin typeface="Neue Plak Wide Black"/>
              </a:rPr>
              <a:t>Welche Materialien fallen am Bau an? </a:t>
            </a:r>
            <a:endParaRPr lang="de-DE" sz="3200" b="0" strike="noStrike" spc="-1" dirty="0">
              <a:solidFill>
                <a:srgbClr val="000000"/>
              </a:solidFill>
              <a:latin typeface="Calibri"/>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sz="3200" b="0" strike="noStrike" spc="-1">
                <a:solidFill>
                  <a:srgbClr val="182952"/>
                </a:solidFill>
                <a:latin typeface="Neue Plak Wide Black"/>
              </a:rPr>
              <a:t>Wiederverwendung</a:t>
            </a:r>
            <a:endParaRPr lang="de-DE" sz="3200" b="0" strike="noStrike" spc="-1">
              <a:solidFill>
                <a:schemeClr val="dk1"/>
              </a:solidFill>
              <a:latin typeface="Aptos"/>
            </a:endParaRPr>
          </a:p>
        </p:txBody>
      </p:sp>
      <p:sp>
        <p:nvSpPr>
          <p:cNvPr id="262" name="Textplatzhalter 6"/>
          <p:cNvSpPr/>
          <p:nvPr/>
        </p:nvSpPr>
        <p:spPr>
          <a:xfrm>
            <a:off x="614520"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1" strike="noStrike" spc="-1" dirty="0">
                <a:latin typeface="Neue Plak Text" panose="020B0804030202020204" pitchFamily="34" charset="0"/>
              </a:rPr>
              <a:t>Bauteil</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Erfüllung spezifischer Anforderungen, bspw. Prüfzeugnisse</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Einbauende/ Überprüfende Firma, </a:t>
            </a:r>
            <a:r>
              <a:rPr lang="de-DE" sz="2400" b="0" strike="noStrike" spc="-1" dirty="0" err="1">
                <a:latin typeface="FreightText Pro Book" panose="02000603060000020004" pitchFamily="50" charset="0"/>
              </a:rPr>
              <a:t>ZiE</a:t>
            </a:r>
            <a:endParaRPr lang="de-DE" sz="2400" b="0" strike="noStrike" spc="-1" dirty="0">
              <a:latin typeface="FreightText Pro Book" panose="02000603060000020004" pitchFamily="50" charset="0"/>
            </a:endParaRPr>
          </a:p>
        </p:txBody>
      </p:sp>
      <p:sp>
        <p:nvSpPr>
          <p:cNvPr id="263" name="Textplatzhalter 6"/>
          <p:cNvSpPr/>
          <p:nvPr/>
        </p:nvSpPr>
        <p:spPr>
          <a:xfrm>
            <a:off x="8445832"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1" strike="noStrike" spc="-1" dirty="0">
                <a:latin typeface="Neue Plak Text" panose="020B0804030202020204" pitchFamily="34" charset="0"/>
              </a:rPr>
              <a:t>Material</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Materialqualität muss ausreichend für Neufertigung sein</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Hersteller</a:t>
            </a:r>
          </a:p>
        </p:txBody>
      </p:sp>
      <p:sp>
        <p:nvSpPr>
          <p:cNvPr id="264" name="Textplatzhalter 6"/>
          <p:cNvSpPr/>
          <p:nvPr/>
        </p:nvSpPr>
        <p:spPr>
          <a:xfrm>
            <a:off x="4502818"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1" strike="noStrike" spc="-1" dirty="0">
                <a:latin typeface="Neue Plak Text" panose="020B0804030202020204" pitchFamily="34" charset="0"/>
              </a:rPr>
              <a:t>Produkt</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Erfüllung allgemeiner Anforderungen</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Übereinstimmung mit Produktnorm (</a:t>
            </a:r>
            <a:r>
              <a:rPr lang="de-DE" sz="2400" b="0" strike="noStrike" spc="-1" dirty="0" err="1">
                <a:latin typeface="FreightText Pro Book" panose="02000603060000020004" pitchFamily="50" charset="0"/>
              </a:rPr>
              <a:t>BauPOV</a:t>
            </a:r>
            <a:r>
              <a:rPr lang="de-DE" sz="2400" b="0" strike="noStrike" spc="-1" dirty="0">
                <a:latin typeface="FreightText Pro Book" panose="02000603060000020004" pitchFamily="50" charset="0"/>
              </a:rPr>
              <a:t>)</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Inverkehrbringer oder </a:t>
            </a:r>
            <a:r>
              <a:rPr lang="de-DE" sz="2400" b="0" strike="noStrike" spc="-1" dirty="0" err="1">
                <a:latin typeface="FreightText Pro Book" panose="02000603060000020004" pitchFamily="50" charset="0"/>
              </a:rPr>
              <a:t>ZiE</a:t>
            </a:r>
            <a:endParaRPr lang="de-DE" sz="2400" b="0" strike="noStrike" spc="-1" dirty="0">
              <a:latin typeface="FreightText Pro Book" panose="02000603060000020004" pitchFamily="50" charset="0"/>
            </a:endParaRPr>
          </a:p>
          <a:p>
            <a:pPr defTabSz="914400">
              <a:lnSpc>
                <a:spcPct val="90000"/>
              </a:lnSpc>
              <a:spcBef>
                <a:spcPts val="1001"/>
              </a:spcBef>
              <a:tabLst>
                <a:tab pos="0" algn="l"/>
              </a:tabLst>
            </a:pPr>
            <a:endParaRPr lang="de-DE" sz="3200" b="0" strike="noStrike" spc="-1" dirty="0">
              <a:solidFill>
                <a:srgbClr val="000000"/>
              </a:solidFill>
              <a:latin typeface="Calibri"/>
            </a:endParaRPr>
          </a:p>
        </p:txBody>
      </p:sp>
      <p:sp>
        <p:nvSpPr>
          <p:cNvPr id="265"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Bauordnungen der Länder, Produkthaftungsgesetzt, EU-Bauprodukteverordnung</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b="0" strike="noStrike" spc="-1" dirty="0">
                <a:solidFill>
                  <a:srgbClr val="182952"/>
                </a:solidFill>
                <a:latin typeface="Neue Plak Wide Black"/>
              </a:rPr>
              <a:t>Wiederverwendung</a:t>
            </a:r>
            <a:br>
              <a:rPr lang="de-DE" dirty="0"/>
            </a:br>
            <a:r>
              <a:rPr lang="de-DE" b="0" strike="noStrike" spc="-1" dirty="0">
                <a:solidFill>
                  <a:srgbClr val="182952"/>
                </a:solidFill>
                <a:latin typeface="Neue Plak Wide Black"/>
              </a:rPr>
              <a:t>Vorrausetzungen</a:t>
            </a:r>
            <a:endParaRPr lang="de-DE" b="0" strike="noStrike" spc="-1" dirty="0">
              <a:solidFill>
                <a:schemeClr val="dk1"/>
              </a:solidFill>
              <a:latin typeface="Aptos"/>
            </a:endParaRPr>
          </a:p>
        </p:txBody>
      </p:sp>
      <p:sp>
        <p:nvSpPr>
          <p:cNvPr id="2" name="Textplatzhalter 1">
            <a:extLst>
              <a:ext uri="{FF2B5EF4-FFF2-40B4-BE49-F238E27FC236}">
                <a16:creationId xmlns:a16="http://schemas.microsoft.com/office/drawing/2014/main" id="{542A5336-B85E-47FD-52BB-0739E16A7369}"/>
              </a:ext>
            </a:extLst>
          </p:cNvPr>
          <p:cNvSpPr>
            <a:spLocks noGrp="1"/>
          </p:cNvSpPr>
          <p:nvPr>
            <p:ph type="body" sz="quarter" idx="12"/>
          </p:nvPr>
        </p:nvSpPr>
        <p:spPr>
          <a:xfrm>
            <a:off x="614520" y="2316951"/>
            <a:ext cx="6643062" cy="4380489"/>
          </a:xfrm>
        </p:spPr>
        <p:txBody>
          <a:bodyPr/>
          <a:lstStyle/>
          <a:p>
            <a:r>
              <a:rPr lang="de-DE" dirty="0"/>
              <a:t>Rückbaufähigkeit </a:t>
            </a:r>
          </a:p>
          <a:p>
            <a:r>
              <a:rPr lang="de-DE" dirty="0"/>
              <a:t>Dimension </a:t>
            </a:r>
          </a:p>
          <a:p>
            <a:r>
              <a:rPr lang="de-DE" dirty="0"/>
              <a:t>Qualität </a:t>
            </a:r>
          </a:p>
        </p:txBody>
      </p:sp>
      <p:pic>
        <p:nvPicPr>
          <p:cNvPr id="4" name="Bildplatzhalter 3">
            <a:extLst>
              <a:ext uri="{FF2B5EF4-FFF2-40B4-BE49-F238E27FC236}">
                <a16:creationId xmlns:a16="http://schemas.microsoft.com/office/drawing/2014/main" id="{8D7857AA-FBA1-3F03-6B05-29E2F3F2CD40}"/>
              </a:ext>
            </a:extLst>
          </p:cNvPr>
          <p:cNvPicPr>
            <a:picLocks noGrp="1"/>
          </p:cNvPicPr>
          <p:nvPr>
            <p:ph type="pic" sz="quarter" idx="13"/>
          </p:nvPr>
        </p:nvPicPr>
        <p:blipFill>
          <a:blip r:embed="rId4"/>
          <a:srcRect l="7982" r="7982"/>
          <a:stretch/>
        </p:blipFill>
        <p:spPr>
          <a:xfrm rot="5400000">
            <a:off x="6938963" y="1604963"/>
            <a:ext cx="5905500" cy="4600575"/>
          </a:xfrm>
          <a:prstGeom prst="rect">
            <a:avLst/>
          </a:prstGeom>
          <a:ln w="0">
            <a:noFill/>
          </a:ln>
        </p:spPr>
      </p:pic>
      <p:sp>
        <p:nvSpPr>
          <p:cNvPr id="3" name="Textplatzhalter 2">
            <a:extLst>
              <a:ext uri="{FF2B5EF4-FFF2-40B4-BE49-F238E27FC236}">
                <a16:creationId xmlns:a16="http://schemas.microsoft.com/office/drawing/2014/main" id="{70FCEF6B-F6B9-39D2-3B00-F25206B0A92C}"/>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 </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de-DE" dirty="0"/>
              <a:t>Wiederverwendung</a:t>
            </a:r>
            <a:br>
              <a:rPr lang="de-DE" dirty="0"/>
            </a:br>
            <a:r>
              <a:rPr lang="de-DE" dirty="0"/>
              <a:t>gebrauchter Stahlbauteile</a:t>
            </a:r>
          </a:p>
        </p:txBody>
      </p:sp>
      <p:sp>
        <p:nvSpPr>
          <p:cNvPr id="272" name="PlaceHolder 3"/>
          <p:cNvSpPr>
            <a:spLocks noGrp="1"/>
          </p:cNvSpPr>
          <p:nvPr>
            <p:ph type="body" sz="quarter" idx="12"/>
          </p:nvPr>
        </p:nvSpPr>
        <p:spPr>
          <a:xfrm>
            <a:off x="614520" y="2894013"/>
            <a:ext cx="6279575" cy="2797174"/>
          </a:xfrm>
          <a:noFill/>
          <a:ln w="0">
            <a:noFill/>
          </a:ln>
        </p:spPr>
        <p:txBody>
          <a:bodyPr lIns="91440" tIns="45720" rIns="91440" bIns="45720" anchor="t">
            <a:noAutofit/>
          </a:bodyPr>
          <a:lstStyle/>
          <a:p>
            <a:r>
              <a:rPr lang="de-DE" dirty="0"/>
              <a:t>Leitfaden des Landes Brandenburg</a:t>
            </a:r>
          </a:p>
          <a:p>
            <a:r>
              <a:rPr lang="de-DE" dirty="0"/>
              <a:t>Vorgeschlagenen Prüfverfahren zum Abgleich mit aktueller </a:t>
            </a:r>
            <a:r>
              <a:rPr lang="de-DE" dirty="0" err="1"/>
              <a:t>Normlage</a:t>
            </a:r>
            <a:endParaRPr lang="de-DE" dirty="0"/>
          </a:p>
          <a:p>
            <a:r>
              <a:rPr lang="de-DE" dirty="0"/>
              <a:t>Ziel Erteilung </a:t>
            </a:r>
            <a:r>
              <a:rPr lang="de-DE" dirty="0" err="1"/>
              <a:t>ZiE</a:t>
            </a:r>
            <a:endParaRPr lang="de-DE" dirty="0"/>
          </a:p>
          <a:p>
            <a:endParaRPr lang="de-DE" dirty="0"/>
          </a:p>
        </p:txBody>
      </p:sp>
      <p:pic>
        <p:nvPicPr>
          <p:cNvPr id="273" name="Grafik 7"/>
          <p:cNvPicPr/>
          <p:nvPr/>
        </p:nvPicPr>
        <p:blipFill>
          <a:blip r:embed="rId4"/>
          <a:srcRect b="12385"/>
          <a:stretch>
            <a:fillRect/>
          </a:stretch>
        </p:blipFill>
        <p:spPr>
          <a:xfrm>
            <a:off x="7433621" y="941343"/>
            <a:ext cx="4614000" cy="5647738"/>
          </a:xfrm>
          <a:prstGeom prst="rect">
            <a:avLst/>
          </a:prstGeom>
          <a:ln w="0">
            <a:noFill/>
          </a:ln>
        </p:spPr>
      </p:pic>
      <p:sp>
        <p:nvSpPr>
          <p:cNvPr id="274"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Landesamt für Bauen und Verkehr Brandenburg</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p:cNvSpPr>
          <p:nvPr>
            <p:ph type="title"/>
          </p:nvPr>
        </p:nvSpPr>
        <p:spPr>
          <a:xfrm>
            <a:off x="559805" y="1189083"/>
            <a:ext cx="11072387" cy="685800"/>
          </a:xfrm>
          <a:noFill/>
          <a:ln w="0">
            <a:noFill/>
          </a:ln>
        </p:spPr>
        <p:txBody>
          <a:bodyPr lIns="91440" tIns="45720" rIns="91440" bIns="45720" anchor="t">
            <a:noAutofit/>
          </a:bodyPr>
          <a:lstStyle/>
          <a:p>
            <a:r>
              <a:rPr lang="de-DE" dirty="0"/>
              <a:t>Wiederverwendung</a:t>
            </a:r>
            <a:br>
              <a:rPr lang="de-DE" dirty="0"/>
            </a:br>
            <a:r>
              <a:rPr lang="de-DE" dirty="0"/>
              <a:t>gebrauchter Holzbauteile</a:t>
            </a:r>
          </a:p>
        </p:txBody>
      </p:sp>
      <p:sp>
        <p:nvSpPr>
          <p:cNvPr id="276" name="PlaceHolder 2"/>
          <p:cNvSpPr>
            <a:spLocks noGrp="1"/>
          </p:cNvSpPr>
          <p:nvPr>
            <p:ph type="body" sz="quarter" idx="10"/>
          </p:nvPr>
        </p:nvSpPr>
        <p:spPr>
          <a:xfrm>
            <a:off x="614363" y="2497732"/>
            <a:ext cx="6496300" cy="4090988"/>
          </a:xfrm>
          <a:noFill/>
          <a:ln w="0">
            <a:noFill/>
          </a:ln>
        </p:spPr>
        <p:txBody>
          <a:bodyPr lIns="91440" tIns="45720" rIns="91440" bIns="45720" anchor="t">
            <a:noAutofit/>
          </a:bodyPr>
          <a:lstStyle/>
          <a:p>
            <a:r>
              <a:rPr lang="de-DE" dirty="0"/>
              <a:t>Erneute Sortierung nach Norm </a:t>
            </a:r>
          </a:p>
          <a:p>
            <a:r>
              <a:rPr lang="de-DE" dirty="0" err="1"/>
              <a:t>ZiE</a:t>
            </a:r>
            <a:r>
              <a:rPr lang="de-DE" dirty="0"/>
              <a:t> ebenfalls möglich</a:t>
            </a:r>
          </a:p>
          <a:p>
            <a:r>
              <a:rPr lang="de-DE" dirty="0"/>
              <a:t>Während Holzengpass angefragte Praxis</a:t>
            </a:r>
          </a:p>
          <a:p>
            <a:endParaRPr lang="de-DE" dirty="0"/>
          </a:p>
        </p:txBody>
      </p:sp>
      <p:pic>
        <p:nvPicPr>
          <p:cNvPr id="277" name="Grafik 4"/>
          <p:cNvPicPr/>
          <p:nvPr/>
        </p:nvPicPr>
        <p:blipFill>
          <a:blip r:embed="rId4"/>
          <a:stretch/>
        </p:blipFill>
        <p:spPr>
          <a:xfrm>
            <a:off x="7845120" y="1145880"/>
            <a:ext cx="3846240" cy="5442840"/>
          </a:xfrm>
          <a:prstGeom prst="rect">
            <a:avLst/>
          </a:prstGeom>
          <a:ln w="0">
            <a:noFill/>
          </a:ln>
        </p:spPr>
      </p:pic>
      <p:pic>
        <p:nvPicPr>
          <p:cNvPr id="278" name="Grafik 7"/>
          <p:cNvPicPr/>
          <p:nvPr/>
        </p:nvPicPr>
        <p:blipFill>
          <a:blip r:embed="rId5"/>
          <a:stretch/>
        </p:blipFill>
        <p:spPr>
          <a:xfrm>
            <a:off x="4055040" y="5091840"/>
            <a:ext cx="7772040" cy="978120"/>
          </a:xfrm>
          <a:prstGeom prst="rect">
            <a:avLst/>
          </a:prstGeom>
          <a:ln w="44450">
            <a:solidFill>
              <a:srgbClr val="182952"/>
            </a:solidFill>
            <a:round/>
          </a:ln>
        </p:spPr>
      </p:pic>
      <p:sp>
        <p:nvSpPr>
          <p:cNvPr id="279"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Holzbau Deutschland, Bund deutscher Zimmerermeister</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FB19629-7A09-C2BF-A65E-46BDFFC6CFBD}"/>
              </a:ext>
            </a:extLst>
          </p:cNvPr>
          <p:cNvSpPr>
            <a:spLocks noGrp="1"/>
          </p:cNvSpPr>
          <p:nvPr>
            <p:ph type="title"/>
          </p:nvPr>
        </p:nvSpPr>
        <p:spPr/>
        <p:txBody>
          <a:bodyPr/>
          <a:lstStyle/>
          <a:p>
            <a:r>
              <a:rPr lang="de-DE" dirty="0"/>
              <a:t>Lasst uns diskutieren:</a:t>
            </a:r>
          </a:p>
        </p:txBody>
      </p:sp>
      <p:sp>
        <p:nvSpPr>
          <p:cNvPr id="280" name="PlaceHolder 1"/>
          <p:cNvSpPr>
            <a:spLocks noGrp="1"/>
          </p:cNvSpPr>
          <p:nvPr>
            <p:ph type="body" sz="quarter" idx="10"/>
          </p:nvPr>
        </p:nvSpPr>
        <p:spPr>
          <a:noFill/>
          <a:ln w="0">
            <a:noFill/>
          </a:ln>
        </p:spPr>
        <p:txBody>
          <a:bodyPr lIns="91440" tIns="45720" rIns="91440" bIns="45720" anchor="t">
            <a:noAutofit/>
          </a:bodyPr>
          <a:lstStyle/>
          <a:p>
            <a:r>
              <a:rPr lang="de-DE" dirty="0"/>
              <a:t>Welche Baustoffe eurer Gewerke lassen sich wiederverwenden?</a:t>
            </a:r>
          </a:p>
          <a:p>
            <a:r>
              <a:rPr lang="de-DE" dirty="0"/>
              <a:t>Welche können nicht wiederverwendet werden?</a:t>
            </a:r>
          </a:p>
          <a:p>
            <a:r>
              <a:rPr lang="de-DE" dirty="0"/>
              <a:t>Was wird benötigt, um eine Wiederverwendung zu ermöglichen?</a:t>
            </a:r>
          </a:p>
          <a:p>
            <a:r>
              <a:rPr lang="de-DE" dirty="0"/>
              <a:t>Ist das Handwerk in der Lage, Produkte auf Tauglichkeit einzuschätzen?</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body" sz="quarter" idx="11"/>
          </p:nvPr>
        </p:nvSpPr>
        <p:spPr>
          <a:xfrm>
            <a:off x="1097622" y="1331843"/>
            <a:ext cx="10139873" cy="4491441"/>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p>
          <a:p>
            <a:pPr indent="0" defTabSz="914400">
              <a:lnSpc>
                <a:spcPct val="90000"/>
              </a:lnSpc>
              <a:spcBef>
                <a:spcPts val="1001"/>
              </a:spcBef>
              <a:buNone/>
              <a:tabLst>
                <a:tab pos="0" algn="l"/>
              </a:tabLst>
            </a:pP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Es ist möglich und sinnvoll, gebrauchte Produkte und Baustoffe erneut zu verwenden</a:t>
            </a: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 regulatorischen und logistischen Hürden sind aktuell noch sehr hoch und müssen individuell gelöst werden</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Neue Richtlinien zur Wiederverwendung werden durch die </a:t>
            </a:r>
            <a:r>
              <a:rPr lang="de-DE" sz="3000" b="0" strike="noStrike" spc="-1" dirty="0" err="1">
                <a:solidFill>
                  <a:schemeClr val="lt1"/>
                </a:solidFill>
                <a:latin typeface="Neue Plak Text" panose="020B0804030202020204" pitchFamily="34" charset="0"/>
              </a:rPr>
              <a:t>BauPOV</a:t>
            </a:r>
            <a:r>
              <a:rPr lang="de-DE" sz="3000" b="0" strike="noStrike" spc="-1" dirty="0">
                <a:solidFill>
                  <a:schemeClr val="lt1"/>
                </a:solidFill>
                <a:latin typeface="Neue Plak Text" panose="020B0804030202020204" pitchFamily="34" charset="0"/>
              </a:rPr>
              <a:t> in Zukunft verlangt</a:t>
            </a:r>
            <a:endParaRPr lang="de-DE" sz="3000" b="0" strike="noStrike" spc="-1" dirty="0">
              <a:solidFill>
                <a:schemeClr val="dk1"/>
              </a:solidFill>
              <a:latin typeface="Neue Plak Text" panose="020B0804030202020204" pitchFamily="34" charset="0"/>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feld 1"/>
          <p:cNvSpPr/>
          <p:nvPr/>
        </p:nvSpPr>
        <p:spPr>
          <a:xfrm>
            <a:off x="2441630" y="3696480"/>
            <a:ext cx="7308739"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Abschnitt 4:</a:t>
            </a:r>
            <a:r>
              <a:rPr lang="de-DE" sz="3200" b="0" strike="noStrike" spc="-1" dirty="0">
                <a:solidFill>
                  <a:schemeClr val="lt1"/>
                </a:solidFill>
                <a:latin typeface="Neue Plak Wide Black"/>
              </a:rPr>
              <a:t> Welche Auswirkungen hat die Materialwahl auf unsere Gesundheit?</a:t>
            </a:r>
            <a:endParaRPr lang="de-DE" sz="3200" b="0" strike="noStrike" spc="-1" dirty="0">
              <a:solidFill>
                <a:srgbClr val="000000"/>
              </a:solidFill>
              <a:latin typeface="Calibri"/>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Welche Schutzausrüstung ist in Ihrem Bereich vorgeschrieben? Und warum? </a:t>
            </a:r>
            <a:endParaRPr lang="de-DE" sz="3600" b="0" strike="noStrike" spc="-1" dirty="0">
              <a:solidFill>
                <a:schemeClr val="dk1"/>
              </a:solidFill>
              <a:latin typeface="Aptos"/>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title"/>
          </p:nvPr>
        </p:nvSpPr>
        <p:spPr>
          <a:noFill/>
          <a:ln w="0">
            <a:noFill/>
          </a:ln>
        </p:spPr>
        <p:txBody>
          <a:bodyPr lIns="91440" tIns="45720" rIns="91440" bIns="45720" anchor="t">
            <a:noAutofit/>
          </a:bodyPr>
          <a:lstStyle/>
          <a:p>
            <a:r>
              <a:rPr lang="en-DE" dirty="0"/>
              <a:t>Exkurs: Asbest</a:t>
            </a:r>
            <a:endParaRPr lang="de-DE" dirty="0"/>
          </a:p>
        </p:txBody>
      </p:sp>
      <p:sp>
        <p:nvSpPr>
          <p:cNvPr id="285" name="PlaceHolder 2"/>
          <p:cNvSpPr>
            <a:spLocks noGrp="1"/>
          </p:cNvSpPr>
          <p:nvPr>
            <p:ph type="body" sz="quarter" idx="10"/>
          </p:nvPr>
        </p:nvSpPr>
        <p:spPr>
          <a:xfrm>
            <a:off x="614363" y="2111466"/>
            <a:ext cx="6220080" cy="3362902"/>
          </a:xfrm>
          <a:noFill/>
          <a:ln w="0">
            <a:noFill/>
          </a:ln>
        </p:spPr>
        <p:txBody>
          <a:bodyPr lIns="91440" tIns="45720" rIns="91440" bIns="45720" anchor="t">
            <a:noAutofit/>
          </a:bodyPr>
          <a:lstStyle/>
          <a:p>
            <a:r>
              <a:rPr lang="en-DE" dirty="0"/>
              <a:t>Wurde </a:t>
            </a:r>
            <a:r>
              <a:rPr lang="de-DE" dirty="0"/>
              <a:t>jahrzehntelang </a:t>
            </a:r>
            <a:r>
              <a:rPr lang="en-DE" dirty="0"/>
              <a:t>als effektive</a:t>
            </a:r>
            <a:r>
              <a:rPr lang="de-DE" dirty="0"/>
              <a:t>s</a:t>
            </a:r>
            <a:r>
              <a:rPr lang="en-DE" dirty="0"/>
              <a:t> </a:t>
            </a:r>
            <a:r>
              <a:rPr lang="de-DE" dirty="0"/>
              <a:t>Material zum </a:t>
            </a:r>
            <a:r>
              <a:rPr lang="en-DE" dirty="0"/>
              <a:t>Bran</a:t>
            </a:r>
            <a:r>
              <a:rPr lang="de-DE"/>
              <a:t>d</a:t>
            </a:r>
            <a:r>
              <a:rPr lang="en-DE"/>
              <a:t>schutz </a:t>
            </a:r>
            <a:r>
              <a:rPr lang="en-DE" dirty="0"/>
              <a:t>eingebaut</a:t>
            </a:r>
            <a:endParaRPr lang="de-DE" dirty="0"/>
          </a:p>
          <a:p>
            <a:r>
              <a:rPr lang="en-DE" dirty="0"/>
              <a:t>Bekannterweise sehr gesundheitschädlich und </a:t>
            </a:r>
            <a:r>
              <a:rPr lang="de-DE" dirty="0"/>
              <a:t>k</a:t>
            </a:r>
            <a:r>
              <a:rPr lang="en-DE" dirty="0"/>
              <a:t>rebserregend</a:t>
            </a:r>
            <a:endParaRPr lang="de-DE" dirty="0"/>
          </a:p>
          <a:p>
            <a:r>
              <a:rPr lang="en-DE" dirty="0"/>
              <a:t>Asbest</a:t>
            </a:r>
            <a:r>
              <a:rPr lang="de-DE" dirty="0"/>
              <a:t>s</a:t>
            </a:r>
            <a:r>
              <a:rPr lang="en-DE" dirty="0"/>
              <a:t>anierung ist sehr aufwendig und teuer</a:t>
            </a:r>
            <a:endParaRPr lang="de-DE" dirty="0"/>
          </a:p>
          <a:p>
            <a:r>
              <a:rPr lang="en-DE" dirty="0"/>
              <a:t>Aber was passiert mit dem Material nach einer Sanierung…?</a:t>
            </a:r>
            <a:endParaRPr lang="de-DE" dirty="0"/>
          </a:p>
        </p:txBody>
      </p:sp>
      <p:pic>
        <p:nvPicPr>
          <p:cNvPr id="286" name="Picture Placeholder 5"/>
          <p:cNvPicPr/>
          <p:nvPr/>
        </p:nvPicPr>
        <p:blipFill>
          <a:blip r:embed="rId4"/>
          <a:srcRect l="5545"/>
          <a:stretch>
            <a:fillRect/>
          </a:stretch>
        </p:blipFill>
        <p:spPr>
          <a:xfrm>
            <a:off x="7303774" y="933201"/>
            <a:ext cx="4888226" cy="3040188"/>
          </a:xfrm>
          <a:prstGeom prst="rect">
            <a:avLst/>
          </a:prstGeom>
          <a:ln w="0">
            <a:noFill/>
          </a:ln>
        </p:spPr>
      </p:pic>
      <p:pic>
        <p:nvPicPr>
          <p:cNvPr id="287" name="Picture Placeholder 5"/>
          <p:cNvPicPr/>
          <p:nvPr/>
        </p:nvPicPr>
        <p:blipFill>
          <a:blip r:embed="rId5"/>
          <a:stretch/>
        </p:blipFill>
        <p:spPr>
          <a:xfrm>
            <a:off x="7303774" y="3853074"/>
            <a:ext cx="4887626" cy="3055314"/>
          </a:xfrm>
          <a:prstGeom prst="rect">
            <a:avLst/>
          </a:prstGeom>
          <a:ln w="0">
            <a:noFill/>
          </a:ln>
        </p:spPr>
      </p:pic>
      <p:sp>
        <p:nvSpPr>
          <p:cNvPr id="2" name="Textplatzhalter 2">
            <a:extLst>
              <a:ext uri="{FF2B5EF4-FFF2-40B4-BE49-F238E27FC236}">
                <a16:creationId xmlns:a16="http://schemas.microsoft.com/office/drawing/2014/main" id="{B3D17F46-4D3A-E516-F4B4-2EC587B6F598}"/>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a:t>
            </a:r>
            <a:r>
              <a:rPr lang="en-GB" sz="1200" spc="-1" dirty="0">
                <a:solidFill>
                  <a:schemeClr val="tx1">
                    <a:lumMod val="50000"/>
                    <a:lumOff val="50000"/>
                  </a:schemeClr>
                </a:solidFill>
                <a:latin typeface="FreightText Pro Book" panose="02000603060000020004" pitchFamily="50" charset="0"/>
              </a:rPr>
              <a:t> https://www.tagesschau.de/inland/gesellschaft/giftmuell-deponie-hessen-100.html</a:t>
            </a:r>
            <a:r>
              <a:rPr lang="de-DE" sz="1200" b="0" strike="noStrike" spc="-1" dirty="0">
                <a:solidFill>
                  <a:schemeClr val="tx1">
                    <a:lumMod val="50000"/>
                    <a:lumOff val="50000"/>
                  </a:schemeClr>
                </a:solidFill>
                <a:latin typeface="FreightText Pro Book" panose="02000603060000020004" pitchFamily="50" charset="0"/>
              </a:rPr>
              <a:t> </a:t>
            </a:r>
          </a:p>
        </p:txBody>
      </p:sp>
      <p:sp>
        <p:nvSpPr>
          <p:cNvPr id="3" name="Textplatzhalter 2">
            <a:extLst>
              <a:ext uri="{FF2B5EF4-FFF2-40B4-BE49-F238E27FC236}">
                <a16:creationId xmlns:a16="http://schemas.microsoft.com/office/drawing/2014/main" id="{ADC57360-0183-C523-2A21-1718BBF3DD63}"/>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Tagesschau </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en-DE"/>
              <a:t>Styrodur (EPS / XPS)</a:t>
            </a:r>
            <a:endParaRPr lang="de-DE"/>
          </a:p>
        </p:txBody>
      </p:sp>
      <p:sp>
        <p:nvSpPr>
          <p:cNvPr id="290" name="PlaceHolder 2"/>
          <p:cNvSpPr>
            <a:spLocks noGrp="1"/>
          </p:cNvSpPr>
          <p:nvPr>
            <p:ph type="body" sz="quarter" idx="12"/>
          </p:nvPr>
        </p:nvSpPr>
        <p:spPr>
          <a:xfrm>
            <a:off x="505250" y="2208592"/>
            <a:ext cx="6643062" cy="4380489"/>
          </a:xfrm>
          <a:noFill/>
          <a:ln w="0">
            <a:noFill/>
          </a:ln>
        </p:spPr>
        <p:txBody>
          <a:bodyPr lIns="91440" tIns="45720" rIns="91440" bIns="45720" anchor="t">
            <a:noAutofit/>
          </a:bodyPr>
          <a:lstStyle/>
          <a:p>
            <a:r>
              <a:rPr lang="en-DE" dirty="0"/>
              <a:t>Bill</a:t>
            </a:r>
            <a:r>
              <a:rPr lang="de-DE" dirty="0"/>
              <a:t>i</a:t>
            </a:r>
            <a:r>
              <a:rPr lang="en-DE" dirty="0"/>
              <a:t>g</a:t>
            </a:r>
            <a:r>
              <a:rPr lang="de-DE" dirty="0"/>
              <a:t>es</a:t>
            </a:r>
            <a:r>
              <a:rPr lang="en-DE" dirty="0"/>
              <a:t> und effektives Dämmmaterial (und Modellbaumaterial für Architekur</a:t>
            </a:r>
            <a:r>
              <a:rPr lang="de-DE" dirty="0"/>
              <a:t>studierende</a:t>
            </a:r>
            <a:r>
              <a:rPr lang="en-DE" dirty="0"/>
              <a:t>)</a:t>
            </a:r>
            <a:endParaRPr lang="de-DE" dirty="0"/>
          </a:p>
          <a:p>
            <a:r>
              <a:rPr lang="en-DE" dirty="0"/>
              <a:t>ABER g</a:t>
            </a:r>
            <a:r>
              <a:rPr lang="de-DE" dirty="0"/>
              <a:t>i</a:t>
            </a:r>
            <a:r>
              <a:rPr lang="en-DE" dirty="0"/>
              <a:t>lt als Sondermüll</a:t>
            </a:r>
            <a:endParaRPr lang="de-DE" dirty="0"/>
          </a:p>
          <a:p>
            <a:r>
              <a:rPr lang="en-DE" dirty="0"/>
              <a:t>Ein Kubikmeter EPS kostet</a:t>
            </a:r>
            <a:r>
              <a:rPr lang="de-DE" dirty="0"/>
              <a:t> </a:t>
            </a:r>
            <a:r>
              <a:rPr lang="en-DE" dirty="0"/>
              <a:t>30</a:t>
            </a:r>
            <a:r>
              <a:rPr lang="de-DE" dirty="0"/>
              <a:t> €</a:t>
            </a:r>
          </a:p>
          <a:p>
            <a:r>
              <a:rPr lang="en-GB" dirty="0"/>
              <a:t>A</a:t>
            </a:r>
            <a:r>
              <a:rPr lang="en-DE" dirty="0"/>
              <a:t>ber was kostet die Entsorgung?</a:t>
            </a:r>
            <a:r>
              <a:rPr lang="de-DE" dirty="0"/>
              <a:t> </a:t>
            </a:r>
            <a:r>
              <a:rPr lang="de-DE" dirty="0">
                <a:sym typeface="Wingdings" panose="05000000000000000000" pitchFamily="2" charset="2"/>
              </a:rPr>
              <a:t> ein Rechenbeispiel</a:t>
            </a:r>
            <a:endParaRPr lang="de-DE" dirty="0"/>
          </a:p>
          <a:p>
            <a:endParaRPr lang="de-DE" dirty="0"/>
          </a:p>
        </p:txBody>
      </p:sp>
      <p:pic>
        <p:nvPicPr>
          <p:cNvPr id="3" name="Bildplatzhalter 2">
            <a:extLst>
              <a:ext uri="{FF2B5EF4-FFF2-40B4-BE49-F238E27FC236}">
                <a16:creationId xmlns:a16="http://schemas.microsoft.com/office/drawing/2014/main" id="{7EABE39E-7B7D-963B-F6E6-2E7FA30AA4EF}"/>
              </a:ext>
            </a:extLst>
          </p:cNvPr>
          <p:cNvPicPr>
            <a:picLocks noGrp="1" noChangeAspect="1"/>
          </p:cNvPicPr>
          <p:nvPr>
            <p:ph type="pic" sz="quarter" idx="13"/>
          </p:nvPr>
        </p:nvPicPr>
        <p:blipFill>
          <a:blip r:embed="rId4"/>
          <a:srcRect l="2794" r="2794"/>
          <a:stretch/>
        </p:blipFill>
        <p:spPr>
          <a:xfrm>
            <a:off x="7591425" y="952500"/>
            <a:ext cx="4600575" cy="5905500"/>
          </a:xfrm>
        </p:spPr>
      </p:pic>
      <p:sp>
        <p:nvSpPr>
          <p:cNvPr id="2" name="Textplatzhalter 2">
            <a:extLst>
              <a:ext uri="{FF2B5EF4-FFF2-40B4-BE49-F238E27FC236}">
                <a16:creationId xmlns:a16="http://schemas.microsoft.com/office/drawing/2014/main" id="{B2E6710B-C2D4-ADFE-45A0-C64FAC0CBA96}"/>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Matthew Crabbe </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Wie viel wird in Deutschland mit welchen Materialien gebaut? </a:t>
            </a:r>
            <a:endParaRPr lang="de-DE" sz="3600" b="0" strike="noStrike" spc="-1" dirty="0">
              <a:solidFill>
                <a:schemeClr val="dk1"/>
              </a:solidFill>
              <a:latin typeface="Aptos"/>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2CBD-069D-CAEC-F39A-06C1C7DE4B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89F7AD-DB9C-0537-A291-D3D9BC999212}"/>
              </a:ext>
            </a:extLst>
          </p:cNvPr>
          <p:cNvSpPr>
            <a:spLocks noGrp="1"/>
          </p:cNvSpPr>
          <p:nvPr>
            <p:ph type="title"/>
          </p:nvPr>
        </p:nvSpPr>
        <p:spPr>
          <a:xfrm>
            <a:off x="559805" y="1189083"/>
            <a:ext cx="11072387" cy="685800"/>
          </a:xfrm>
        </p:spPr>
        <p:txBody>
          <a:bodyPr/>
          <a:lstStyle/>
          <a:p>
            <a:r>
              <a:rPr lang="de-DE" dirty="0"/>
              <a:t>Rechenbeispiel: Entsorgung</a:t>
            </a:r>
          </a:p>
        </p:txBody>
      </p:sp>
      <p:sp>
        <p:nvSpPr>
          <p:cNvPr id="3" name="Textplatzhalter 2">
            <a:extLst>
              <a:ext uri="{FF2B5EF4-FFF2-40B4-BE49-F238E27FC236}">
                <a16:creationId xmlns:a16="http://schemas.microsoft.com/office/drawing/2014/main" id="{A92AF60B-85A0-187C-A1A8-0F7ED3C6C9B8}"/>
              </a:ext>
            </a:extLst>
          </p:cNvPr>
          <p:cNvSpPr>
            <a:spLocks noGrp="1"/>
          </p:cNvSpPr>
          <p:nvPr>
            <p:ph type="body" sz="quarter" idx="10"/>
          </p:nvPr>
        </p:nvSpPr>
        <p:spPr>
          <a:xfrm>
            <a:off x="614363" y="1991150"/>
            <a:ext cx="11017829" cy="4090926"/>
          </a:xfrm>
        </p:spPr>
        <p:txBody>
          <a:bodyPr>
            <a:normAutofit/>
          </a:bodyPr>
          <a:lstStyle/>
          <a:p>
            <a:pPr marL="0" indent="0">
              <a:buNone/>
            </a:pPr>
            <a:r>
              <a:rPr lang="de-DE" dirty="0">
                <a:latin typeface="Neue Plak Text" panose="020B0804030202020204" pitchFamily="34" charset="0"/>
              </a:rPr>
              <a:t>Bsp. Dämmung</a:t>
            </a:r>
            <a:endParaRPr lang="de-DE" dirty="0"/>
          </a:p>
          <a:p>
            <a:pPr marL="0" indent="0">
              <a:buNone/>
            </a:pPr>
            <a:r>
              <a:rPr lang="de-DE" u="sng" dirty="0"/>
              <a:t>Glaswolle</a:t>
            </a:r>
            <a:r>
              <a:rPr lang="de-DE" dirty="0"/>
              <a:t>:	</a:t>
            </a:r>
          </a:p>
          <a:p>
            <a:pPr marL="0" indent="0">
              <a:buNone/>
            </a:pPr>
            <a:r>
              <a:rPr lang="de-DE" dirty="0"/>
              <a:t>Einkauf: </a:t>
            </a:r>
            <a:r>
              <a:rPr lang="de-DE" dirty="0">
                <a:solidFill>
                  <a:srgbClr val="00B0F0"/>
                </a:solidFill>
              </a:rPr>
              <a:t>5,95 €/m² </a:t>
            </a:r>
          </a:p>
          <a:p>
            <a:pPr marL="0" indent="0">
              <a:buNone/>
            </a:pPr>
            <a:r>
              <a:rPr lang="de-DE" dirty="0"/>
              <a:t>	59,50 €/m³ + </a:t>
            </a:r>
            <a:r>
              <a:rPr lang="de-DE" dirty="0">
                <a:solidFill>
                  <a:srgbClr val="FF0000"/>
                </a:solidFill>
              </a:rPr>
              <a:t>Entsorgung: 86 €/m³ + 15 €/Big Pack </a:t>
            </a:r>
            <a:r>
              <a:rPr lang="de-DE" dirty="0"/>
              <a:t>= 160 €/m³</a:t>
            </a:r>
          </a:p>
          <a:p>
            <a:pPr marL="0" indent="0">
              <a:buNone/>
            </a:pPr>
            <a:endParaRPr lang="de-DE" dirty="0"/>
          </a:p>
          <a:p>
            <a:pPr marL="0" indent="0">
              <a:buNone/>
            </a:pPr>
            <a:r>
              <a:rPr lang="de-DE" u="sng" dirty="0"/>
              <a:t>Holzfaser</a:t>
            </a:r>
            <a:r>
              <a:rPr lang="de-DE" dirty="0"/>
              <a:t>:	</a:t>
            </a:r>
          </a:p>
          <a:p>
            <a:pPr marL="0" indent="0">
              <a:buNone/>
            </a:pPr>
            <a:r>
              <a:rPr lang="de-DE" dirty="0"/>
              <a:t>Einkauf: </a:t>
            </a:r>
            <a:r>
              <a:rPr lang="de-DE" dirty="0">
                <a:solidFill>
                  <a:srgbClr val="00B0F0"/>
                </a:solidFill>
              </a:rPr>
              <a:t>24,63 €/m² </a:t>
            </a:r>
          </a:p>
          <a:p>
            <a:pPr marL="0" indent="0">
              <a:buNone/>
            </a:pPr>
            <a:r>
              <a:rPr lang="de-DE" dirty="0"/>
              <a:t> 	  89,52 €/m³ + </a:t>
            </a:r>
            <a:r>
              <a:rPr lang="de-DE" dirty="0">
                <a:solidFill>
                  <a:srgbClr val="FF0000"/>
                </a:solidFill>
              </a:rPr>
              <a:t>Entsorgung: 7,5 €/m³ </a:t>
            </a:r>
            <a:r>
              <a:rPr lang="de-DE" dirty="0"/>
              <a:t>= 97,02 €/m³</a:t>
            </a:r>
          </a:p>
          <a:p>
            <a:pPr marL="0" indent="0">
              <a:buNone/>
            </a:pPr>
            <a:endParaRPr lang="de-DE" dirty="0"/>
          </a:p>
        </p:txBody>
      </p:sp>
      <p:sp>
        <p:nvSpPr>
          <p:cNvPr id="4" name="Textplatzhalter 2">
            <a:extLst>
              <a:ext uri="{FF2B5EF4-FFF2-40B4-BE49-F238E27FC236}">
                <a16:creationId xmlns:a16="http://schemas.microsoft.com/office/drawing/2014/main" id="{E2778B2F-A50E-83D5-4273-74A32ACA7CA5}"/>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Nach Angabe BSR „Abfall ABC“,  https://</a:t>
            </a:r>
            <a:r>
              <a:rPr lang="de-DE" sz="1200" b="0" strike="noStrike" spc="-1" dirty="0" err="1">
                <a:solidFill>
                  <a:schemeClr val="tx1">
                    <a:lumMod val="50000"/>
                    <a:lumOff val="50000"/>
                  </a:schemeClr>
                </a:solidFill>
                <a:latin typeface="FreightText Pro Book" panose="02000603060000020004" pitchFamily="50" charset="0"/>
              </a:rPr>
              <a:t>www.bsr.de</a:t>
            </a:r>
            <a:r>
              <a:rPr lang="de-DE" sz="1200" b="0" strike="noStrike" spc="-1" dirty="0">
                <a:solidFill>
                  <a:schemeClr val="tx1">
                    <a:lumMod val="50000"/>
                    <a:lumOff val="50000"/>
                  </a:schemeClr>
                </a:solidFill>
                <a:latin typeface="FreightText Pro Book" panose="02000603060000020004" pitchFamily="50" charset="0"/>
              </a:rPr>
              <a:t>/abfall-abc-20563.php</a:t>
            </a:r>
          </a:p>
        </p:txBody>
      </p:sp>
    </p:spTree>
    <p:custDataLst>
      <p:tags r:id="rId1"/>
    </p:custDataLst>
    <p:extLst>
      <p:ext uri="{BB962C8B-B14F-4D97-AF65-F5344CB8AC3E}">
        <p14:creationId xmlns:p14="http://schemas.microsoft.com/office/powerpoint/2010/main" val="247052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a:solidFill>
                  <a:schemeClr val="lt1"/>
                </a:solidFill>
                <a:latin typeface="Neue Plak Wide Black"/>
              </a:rPr>
              <a:t>Der Sondermüll von morgen</a:t>
            </a:r>
            <a:endParaRPr lang="de-DE" sz="3600" b="0" strike="noStrike" spc="-1">
              <a:solidFill>
                <a:schemeClr val="dk1"/>
              </a:solidFill>
              <a:latin typeface="Aptos"/>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en-DE"/>
              <a:t>Zertifizierung von Materialien</a:t>
            </a:r>
            <a:endParaRPr lang="de-DE"/>
          </a:p>
        </p:txBody>
      </p:sp>
      <p:sp>
        <p:nvSpPr>
          <p:cNvPr id="300" name="PlaceHolder 2"/>
          <p:cNvSpPr>
            <a:spLocks noGrp="1"/>
          </p:cNvSpPr>
          <p:nvPr>
            <p:ph type="body" sz="quarter" idx="12"/>
          </p:nvPr>
        </p:nvSpPr>
        <p:spPr>
          <a:xfrm>
            <a:off x="504825" y="2371740"/>
            <a:ext cx="6643688" cy="4381500"/>
          </a:xfrm>
          <a:noFill/>
          <a:ln w="0">
            <a:noFill/>
          </a:ln>
        </p:spPr>
        <p:txBody>
          <a:bodyPr lIns="91440" tIns="45720" rIns="91440" bIns="45720" anchor="t">
            <a:noAutofit/>
          </a:bodyPr>
          <a:lstStyle/>
          <a:p>
            <a:r>
              <a:rPr lang="de-DE" dirty="0"/>
              <a:t>Nature Plus</a:t>
            </a:r>
            <a:br>
              <a:rPr lang="de-DE" dirty="0"/>
            </a:br>
            <a:r>
              <a:rPr lang="de-DE" dirty="0"/>
              <a:t>Europaweit, streng</a:t>
            </a:r>
          </a:p>
          <a:p>
            <a:endParaRPr lang="de-DE" dirty="0"/>
          </a:p>
          <a:p>
            <a:r>
              <a:rPr lang="de-DE" dirty="0"/>
              <a:t>Blauer Engel</a:t>
            </a:r>
            <a:br>
              <a:rPr lang="de-DE" dirty="0"/>
            </a:br>
            <a:r>
              <a:rPr lang="de-DE" dirty="0"/>
              <a:t>Umweltbundesamt, Bundesministerium für</a:t>
            </a:r>
            <a:br>
              <a:rPr lang="de-DE" dirty="0"/>
            </a:br>
            <a:r>
              <a:rPr lang="de-DE" dirty="0"/>
              <a:t>Umwelt, Natur und Verbraucherschutz</a:t>
            </a:r>
          </a:p>
          <a:p>
            <a:endParaRPr lang="de-DE" dirty="0"/>
          </a:p>
        </p:txBody>
      </p:sp>
      <p:pic>
        <p:nvPicPr>
          <p:cNvPr id="3" name="Picture Placeholder 5">
            <a:extLst>
              <a:ext uri="{FF2B5EF4-FFF2-40B4-BE49-F238E27FC236}">
                <a16:creationId xmlns:a16="http://schemas.microsoft.com/office/drawing/2014/main" id="{889702D6-5583-1401-0548-5A3032A8AF41}"/>
              </a:ext>
            </a:extLst>
          </p:cNvPr>
          <p:cNvPicPr>
            <a:picLocks noGrp="1"/>
          </p:cNvPicPr>
          <p:nvPr>
            <p:ph type="pic" sz="quarter" idx="13"/>
          </p:nvPr>
        </p:nvPicPr>
        <p:blipFill>
          <a:blip r:embed="rId4"/>
          <a:srcRect l="2783" r="2783"/>
          <a:stretch/>
        </p:blipFill>
        <p:spPr>
          <a:xfrm>
            <a:off x="7591425" y="952500"/>
            <a:ext cx="4600575" cy="5905500"/>
          </a:xfrm>
          <a:ln w="0">
            <a:noFill/>
          </a:ln>
        </p:spPr>
      </p:pic>
      <p:pic>
        <p:nvPicPr>
          <p:cNvPr id="303" name="Picture 4"/>
          <p:cNvPicPr/>
          <p:nvPr/>
        </p:nvPicPr>
        <p:blipFill>
          <a:blip r:embed="rId5"/>
          <a:stretch/>
        </p:blipFill>
        <p:spPr>
          <a:xfrm>
            <a:off x="3534757" y="2371740"/>
            <a:ext cx="583824" cy="742920"/>
          </a:xfrm>
          <a:prstGeom prst="rect">
            <a:avLst/>
          </a:prstGeom>
          <a:ln w="0">
            <a:noFill/>
          </a:ln>
        </p:spPr>
      </p:pic>
      <p:pic>
        <p:nvPicPr>
          <p:cNvPr id="304" name="Graphic 8"/>
          <p:cNvPicPr/>
          <p:nvPr/>
        </p:nvPicPr>
        <p:blipFill>
          <a:blip>
            <a:extLst>
              <a:ext uri="{96DAC541-7B7A-43D3-8B79-37D633B846F1}">
                <asvg:svgBlip xmlns:asvg="http://schemas.microsoft.com/office/drawing/2016/SVG/main" r:embed="rId6"/>
              </a:ext>
            </a:extLst>
          </a:blip>
          <a:stretch/>
        </p:blipFill>
        <p:spPr>
          <a:xfrm>
            <a:off x="828985" y="4750447"/>
            <a:ext cx="2082600" cy="634680"/>
          </a:xfrm>
          <a:prstGeom prst="rect">
            <a:avLst/>
          </a:prstGeom>
          <a:ln w="0">
            <a:noFill/>
          </a:ln>
        </p:spPr>
      </p:pic>
      <p:sp>
        <p:nvSpPr>
          <p:cNvPr id="2" name="Textplatzhalter 2">
            <a:extLst>
              <a:ext uri="{FF2B5EF4-FFF2-40B4-BE49-F238E27FC236}">
                <a16:creationId xmlns:a16="http://schemas.microsoft.com/office/drawing/2014/main" id="{7AC5BA14-EEB8-90C3-BE42-A04174AD50E8}"/>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sz="quarter" idx="11"/>
          </p:nvPr>
        </p:nvSpPr>
        <p:spPr>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Viele Baustoffe sind für Mensch &amp; Umwelt schädlich</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Dennoch verbauen wir sie in unseren Häusern, weil sie effektiv und billig sind</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Wenn man ein Haus kauft, denkt </a:t>
            </a:r>
            <a:r>
              <a:rPr lang="de-DE" sz="3000" b="0" strike="noStrike" spc="-1">
                <a:solidFill>
                  <a:schemeClr val="lt1"/>
                </a:solidFill>
                <a:latin typeface="Neue Plak Text" panose="020B0804030202020204" pitchFamily="34" charset="0"/>
              </a:rPr>
              <a:t>keiner an künftige </a:t>
            </a:r>
            <a:r>
              <a:rPr lang="de-DE" sz="3000" b="0" strike="noStrike" spc="-1" dirty="0">
                <a:solidFill>
                  <a:schemeClr val="lt1"/>
                </a:solidFill>
                <a:latin typeface="Neue Plak Text" panose="020B0804030202020204" pitchFamily="34" charset="0"/>
              </a:rPr>
              <a:t>Entsorgungskosten</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Diese Kosten werden aufgeschoben, weil sie das Bauen unmöglich teuer machen würden</a:t>
            </a:r>
            <a:endParaRPr lang="de-DE" sz="3000" b="0" strike="noStrike" spc="-1" dirty="0">
              <a:solidFill>
                <a:schemeClr val="dk1"/>
              </a:solidFill>
              <a:latin typeface="Neue Plak Text" panose="020B0804030202020204" pitchFamily="34" charset="0"/>
            </a:endParaRPr>
          </a:p>
          <a:p>
            <a:pPr indent="0" defTabSz="914400">
              <a:lnSpc>
                <a:spcPct val="90000"/>
              </a:lnSpc>
              <a:spcBef>
                <a:spcPts val="1001"/>
              </a:spcBef>
              <a:buNone/>
              <a:tabLst>
                <a:tab pos="0" algn="l"/>
              </a:tabLst>
            </a:pPr>
            <a:endParaRPr lang="de-DE" sz="3600" b="0" strike="noStrike" spc="-1" dirty="0">
              <a:solidFill>
                <a:schemeClr val="dk1"/>
              </a:solidFill>
              <a:latin typeface="Aptos"/>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Wiederverwendung ermöglichen</a:t>
            </a:r>
          </a:p>
        </p:txBody>
      </p:sp>
      <p:sp>
        <p:nvSpPr>
          <p:cNvPr id="6" name="Textplatzhalter 3">
            <a:extLst>
              <a:ext uri="{FF2B5EF4-FFF2-40B4-BE49-F238E27FC236}">
                <a16:creationId xmlns:a16="http://schemas.microsoft.com/office/drawing/2014/main" id="{56F08E50-4132-DAE8-0019-7BF2CEDBF067}"/>
              </a:ext>
            </a:extLst>
          </p:cNvPr>
          <p:cNvSpPr txBox="1">
            <a:spLocks/>
          </p:cNvSpPr>
          <p:nvPr/>
        </p:nvSpPr>
        <p:spPr>
          <a:xfrm>
            <a:off x="559805" y="2394282"/>
            <a:ext cx="5312075" cy="38621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Bauteilbörsen </a:t>
            </a:r>
          </a:p>
          <a:p>
            <a:pPr marL="0" lvl="0" indent="0">
              <a:buNone/>
            </a:pPr>
            <a:r>
              <a:rPr kumimoji="0" lang="de-DE" sz="2400" b="0" i="0" u="none" strike="noStrike" kern="1200" cap="none" spc="0" normalizeH="0" baseline="0" noProof="0" dirty="0" err="1">
                <a:ln>
                  <a:noFill/>
                </a:ln>
                <a:solidFill>
                  <a:prstClr val="black"/>
                </a:solidFill>
                <a:effectLst/>
                <a:uLnTx/>
                <a:uFillTx/>
                <a:latin typeface="FreightText Pro Book" panose="02000603060000020004" pitchFamily="50" charset="0"/>
                <a:ea typeface="+mn-ea"/>
                <a:cs typeface="+mn-cs"/>
              </a:rPr>
              <a:t>z.b.</a:t>
            </a:r>
            <a:r>
              <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 </a:t>
            </a:r>
            <a:r>
              <a:rPr kumimoji="0" lang="de-DE" sz="2400" b="0" i="0" u="none" strike="noStrike" kern="1200" cap="none" spc="0" normalizeH="0" baseline="0" noProof="0" dirty="0" err="1">
                <a:ln>
                  <a:noFill/>
                </a:ln>
                <a:solidFill>
                  <a:prstClr val="black"/>
                </a:solidFill>
                <a:effectLst/>
                <a:uLnTx/>
                <a:uFillTx/>
                <a:latin typeface="FreightText Pro Book" panose="02000603060000020004" pitchFamily="50" charset="0"/>
                <a:ea typeface="+mn-ea"/>
                <a:cs typeface="+mn-cs"/>
              </a:rPr>
              <a:t>Concular</a:t>
            </a:r>
            <a:r>
              <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 </a:t>
            </a:r>
            <a:r>
              <a:rPr lang="de-DE" sz="2400" dirty="0">
                <a:solidFill>
                  <a:prstClr val="black"/>
                </a:solidFill>
                <a:latin typeface="FreightText Pro Book" panose="02000603060000020004" pitchFamily="50" charset="0"/>
              </a:rPr>
              <a:t>Materialbuffet, </a:t>
            </a:r>
            <a:r>
              <a:rPr lang="de-DE" sz="2400" dirty="0" err="1">
                <a:solidFill>
                  <a:prstClr val="black"/>
                </a:solidFill>
                <a:latin typeface="FreightText Pro Book" panose="02000603060000020004" pitchFamily="50" charset="0"/>
              </a:rPr>
              <a:t>Restado</a:t>
            </a:r>
            <a:r>
              <a:rPr lang="de-DE" sz="2400" dirty="0">
                <a:solidFill>
                  <a:prstClr val="black"/>
                </a:solidFill>
                <a:latin typeface="FreightText Pro Book" panose="02000603060000020004" pitchFamily="50" charset="0"/>
              </a:rPr>
              <a:t>, Bedarfsmarkt, </a:t>
            </a:r>
            <a:r>
              <a:rPr lang="de-DE" sz="2400" dirty="0" err="1">
                <a:solidFill>
                  <a:prstClr val="black"/>
                </a:solidFill>
                <a:latin typeface="FreightText Pro Book" panose="02000603060000020004" pitchFamily="50" charset="0"/>
              </a:rPr>
              <a:t>Madaster</a:t>
            </a:r>
            <a:r>
              <a:rPr lang="de-DE" sz="2400" dirty="0">
                <a:solidFill>
                  <a:prstClr val="black"/>
                </a:solidFill>
                <a:latin typeface="FreightText Pro Book" panose="02000603060000020004" pitchFamily="50" charset="0"/>
              </a:rPr>
              <a:t>, …</a:t>
            </a:r>
            <a:endPar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Bestandserfassung für die Wiederverwendung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Online Börse für Wiederverwendete Einbauten, Bauteile und Haustechnik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 Strategische Beratung für Immobilien und Planungsbranchen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srgbClr val="182952"/>
              </a:solidFill>
              <a:effectLst/>
              <a:uLnTx/>
              <a:uFillTx/>
              <a:latin typeface="FreightText Pro Bold" panose="02000803080000020004"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srgbClr val="182952"/>
              </a:solidFill>
              <a:effectLst/>
              <a:uLnTx/>
              <a:uFillTx/>
              <a:latin typeface="FreightText Pro Bold" panose="02000803080000020004"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srgbClr val="182952"/>
              </a:solidFill>
              <a:effectLst/>
              <a:uLnTx/>
              <a:uFillTx/>
              <a:latin typeface="FreightText Pro Bold" panose="02000803080000020004" pitchFamily="50" charset="0"/>
              <a:ea typeface="+mn-ea"/>
              <a:cs typeface="+mn-cs"/>
            </a:endParaRPr>
          </a:p>
        </p:txBody>
      </p:sp>
      <p:pic>
        <p:nvPicPr>
          <p:cNvPr id="10" name="Picture 9">
            <a:extLst>
              <a:ext uri="{FF2B5EF4-FFF2-40B4-BE49-F238E27FC236}">
                <a16:creationId xmlns:a16="http://schemas.microsoft.com/office/drawing/2014/main" id="{DB6AB0B4-8787-2B8C-E942-D28713F054E1}"/>
              </a:ext>
            </a:extLst>
          </p:cNvPr>
          <p:cNvPicPr>
            <a:picLocks noChangeAspect="1"/>
          </p:cNvPicPr>
          <p:nvPr/>
        </p:nvPicPr>
        <p:blipFill>
          <a:blip r:embed="rId4" cstate="print">
            <a:extLst>
              <a:ext uri="{28A0092B-C50C-407E-A947-70E740481C1C}">
                <a14:useLocalDpi xmlns:a14="http://schemas.microsoft.com/office/drawing/2010/main" val="0"/>
              </a:ext>
            </a:extLst>
          </a:blip>
          <a:srcRect t="4024" r="3003" b="4024"/>
          <a:stretch>
            <a:fillRect/>
          </a:stretch>
        </p:blipFill>
        <p:spPr>
          <a:xfrm>
            <a:off x="8002090" y="1189083"/>
            <a:ext cx="2916671" cy="2288579"/>
          </a:xfrm>
          <a:prstGeom prst="rect">
            <a:avLst/>
          </a:prstGeom>
        </p:spPr>
      </p:pic>
      <p:sp>
        <p:nvSpPr>
          <p:cNvPr id="11" name="Textplatzhalter 2">
            <a:extLst>
              <a:ext uri="{FF2B5EF4-FFF2-40B4-BE49-F238E27FC236}">
                <a16:creationId xmlns:a16="http://schemas.microsoft.com/office/drawing/2014/main" id="{3C6CDE95-BB73-D0FD-0DE0-99E41EE40B8F}"/>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lumMod val="50000"/>
                    <a:lumOff val="50000"/>
                  </a:prstClr>
                </a:solidFill>
                <a:effectLst/>
                <a:uLnTx/>
                <a:uFillTx/>
                <a:latin typeface="FreightText Pro Book" panose="02000603060000020004" pitchFamily="50" charset="0"/>
                <a:ea typeface="+mn-ea"/>
                <a:cs typeface="+mn-cs"/>
              </a:rPr>
              <a:t>© www.concular.shop; www.materialbuffet.de;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FreightText Pro Book" panose="02000603060000020004" pitchFamily="50" charset="0"/>
                <a:ea typeface="+mn-ea"/>
                <a:cs typeface="+mn-cs"/>
              </a:rPr>
              <a:t>  </a:t>
            </a:r>
          </a:p>
        </p:txBody>
      </p:sp>
      <p:pic>
        <p:nvPicPr>
          <p:cNvPr id="4" name="Grafik 3">
            <a:extLst>
              <a:ext uri="{FF2B5EF4-FFF2-40B4-BE49-F238E27FC236}">
                <a16:creationId xmlns:a16="http://schemas.microsoft.com/office/drawing/2014/main" id="{26219F98-85C5-6CDE-F889-6C9DB02015B3}"/>
              </a:ext>
            </a:extLst>
          </p:cNvPr>
          <p:cNvPicPr>
            <a:picLocks noChangeAspect="1"/>
          </p:cNvPicPr>
          <p:nvPr/>
        </p:nvPicPr>
        <p:blipFill>
          <a:blip r:embed="rId5"/>
          <a:stretch>
            <a:fillRect/>
          </a:stretch>
        </p:blipFill>
        <p:spPr>
          <a:xfrm>
            <a:off x="5699119" y="3450013"/>
            <a:ext cx="5003073" cy="2837984"/>
          </a:xfrm>
          <a:prstGeom prst="rect">
            <a:avLst/>
          </a:prstGeom>
        </p:spPr>
      </p:pic>
      <p:pic>
        <p:nvPicPr>
          <p:cNvPr id="7" name="Grafik 6">
            <a:extLst>
              <a:ext uri="{FF2B5EF4-FFF2-40B4-BE49-F238E27FC236}">
                <a16:creationId xmlns:a16="http://schemas.microsoft.com/office/drawing/2014/main" id="{138F047E-630C-B838-3821-69947E942B4E}"/>
              </a:ext>
            </a:extLst>
          </p:cNvPr>
          <p:cNvPicPr>
            <a:picLocks noChangeAspect="1"/>
          </p:cNvPicPr>
          <p:nvPr/>
        </p:nvPicPr>
        <p:blipFill>
          <a:blip r:embed="rId6"/>
          <a:stretch>
            <a:fillRect/>
          </a:stretch>
        </p:blipFill>
        <p:spPr>
          <a:xfrm>
            <a:off x="9945851" y="3015382"/>
            <a:ext cx="2246149" cy="2288579"/>
          </a:xfrm>
          <a:prstGeom prst="rect">
            <a:avLst/>
          </a:prstGeom>
        </p:spPr>
      </p:pic>
    </p:spTree>
    <p:custDataLst>
      <p:tags r:id="rId1"/>
    </p:custDataLst>
    <p:extLst>
      <p:ext uri="{BB962C8B-B14F-4D97-AF65-F5344CB8AC3E}">
        <p14:creationId xmlns:p14="http://schemas.microsoft.com/office/powerpoint/2010/main" val="1644538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platzhalter 24">
            <a:extLst>
              <a:ext uri="{FF2B5EF4-FFF2-40B4-BE49-F238E27FC236}">
                <a16:creationId xmlns:a16="http://schemas.microsoft.com/office/drawing/2014/main" id="{46D53A48-E044-F68D-4F90-158FEBDFD5AF}"/>
              </a:ext>
            </a:extLst>
          </p:cNvPr>
          <p:cNvSpPr>
            <a:spLocks noGrp="1"/>
          </p:cNvSpPr>
          <p:nvPr>
            <p:ph type="body" sz="quarter" idx="14"/>
          </p:nvPr>
        </p:nvSpPr>
        <p:spPr>
          <a:xfrm>
            <a:off x="498475" y="4005263"/>
            <a:ext cx="4765675" cy="427037"/>
          </a:xfrm>
        </p:spPr>
        <p:txBody>
          <a:bodyPr/>
          <a:lstStyle/>
          <a:p>
            <a:r>
              <a:rPr lang="de-DE"/>
              <a:t>info@nbl-berlin.de</a:t>
            </a:r>
            <a:endParaRPr lang="de-DE" dirty="0"/>
          </a:p>
        </p:txBody>
      </p:sp>
      <p:sp>
        <p:nvSpPr>
          <p:cNvPr id="18" name="Textplatzhalter 17">
            <a:extLst>
              <a:ext uri="{FF2B5EF4-FFF2-40B4-BE49-F238E27FC236}">
                <a16:creationId xmlns:a16="http://schemas.microsoft.com/office/drawing/2014/main" id="{C0705D16-A0DB-5F76-A9EE-4DA97EEEF1F8}"/>
              </a:ext>
            </a:extLst>
          </p:cNvPr>
          <p:cNvSpPr>
            <a:spLocks noGrp="1"/>
          </p:cNvSpPr>
          <p:nvPr>
            <p:ph type="body" sz="quarter" idx="15"/>
          </p:nvPr>
        </p:nvSpPr>
        <p:spPr>
          <a:xfrm>
            <a:off x="499238" y="2221722"/>
            <a:ext cx="4765071" cy="428040"/>
          </a:xfrm>
        </p:spPr>
        <p:txBody>
          <a:bodyPr/>
          <a:lstStyle/>
          <a:p>
            <a:r>
              <a:rPr lang="de-DE"/>
              <a:t>Natural Building Lab</a:t>
            </a:r>
            <a:endParaRPr lang="de-DE" dirty="0"/>
          </a:p>
        </p:txBody>
      </p:sp>
      <p:sp>
        <p:nvSpPr>
          <p:cNvPr id="26" name="Textplatzhalter 25">
            <a:extLst>
              <a:ext uri="{FF2B5EF4-FFF2-40B4-BE49-F238E27FC236}">
                <a16:creationId xmlns:a16="http://schemas.microsoft.com/office/drawing/2014/main" id="{0A00B09D-ABD6-8220-68CA-7DD3474496FA}"/>
              </a:ext>
            </a:extLst>
          </p:cNvPr>
          <p:cNvSpPr>
            <a:spLocks noGrp="1"/>
          </p:cNvSpPr>
          <p:nvPr>
            <p:ph type="body" sz="quarter" idx="16"/>
          </p:nvPr>
        </p:nvSpPr>
        <p:spPr>
          <a:xfrm>
            <a:off x="499238" y="2803948"/>
            <a:ext cx="4765071" cy="677680"/>
          </a:xfrm>
        </p:spPr>
        <p:txBody>
          <a:bodyPr/>
          <a:lstStyle/>
          <a:p>
            <a:r>
              <a:rPr lang="de-DE"/>
              <a:t>NBL Studio gGmbH</a:t>
            </a:r>
            <a:br>
              <a:rPr lang="de-DE"/>
            </a:br>
            <a:r>
              <a:rPr lang="de-DE"/>
              <a:t>Adalbert Straße 32</a:t>
            </a:r>
            <a:br>
              <a:rPr lang="de-DE"/>
            </a:br>
            <a:r>
              <a:rPr lang="de-DE"/>
              <a:t>10179 Berlin </a:t>
            </a:r>
          </a:p>
          <a:p>
            <a:endParaRPr lang="de-DE" dirty="0"/>
          </a:p>
        </p:txBody>
      </p:sp>
      <p:sp>
        <p:nvSpPr>
          <p:cNvPr id="27" name="Textplatzhalter 26">
            <a:extLst>
              <a:ext uri="{FF2B5EF4-FFF2-40B4-BE49-F238E27FC236}">
                <a16:creationId xmlns:a16="http://schemas.microsoft.com/office/drawing/2014/main" id="{E3D4B590-DF8E-C1E0-D004-8FF0DF65BF30}"/>
              </a:ext>
            </a:extLst>
          </p:cNvPr>
          <p:cNvSpPr>
            <a:spLocks noGrp="1" noRot="1" noMove="1" noResize="1" noEditPoints="1" noAdjustHandles="1" noChangeArrowheads="1" noChangeShapeType="1"/>
          </p:cNvSpPr>
          <p:nvPr>
            <p:ph type="body" sz="quarter" idx="17"/>
          </p:nvPr>
        </p:nvSpPr>
        <p:spPr>
          <a:xfrm>
            <a:off x="974869" y="5003919"/>
            <a:ext cx="4289439" cy="295333"/>
          </a:xfrm>
        </p:spPr>
        <p:txBody>
          <a:bodyPr>
            <a:normAutofit fontScale="92500" lnSpcReduction="10000"/>
          </a:bodyPr>
          <a:lstStyle/>
          <a:p>
            <a:r>
              <a:rPr lang="de-DE"/>
              <a:t>@NaturalBuildingLab</a:t>
            </a:r>
            <a:endParaRPr lang="de-DE" dirty="0"/>
          </a:p>
        </p:txBody>
      </p:sp>
      <p:sp>
        <p:nvSpPr>
          <p:cNvPr id="28" name="Textplatzhalter 27">
            <a:extLst>
              <a:ext uri="{FF2B5EF4-FFF2-40B4-BE49-F238E27FC236}">
                <a16:creationId xmlns:a16="http://schemas.microsoft.com/office/drawing/2014/main" id="{95D8846C-6C63-2C89-0EBE-4044103AC775}"/>
              </a:ext>
            </a:extLst>
          </p:cNvPr>
          <p:cNvSpPr>
            <a:spLocks noGrp="1"/>
          </p:cNvSpPr>
          <p:nvPr>
            <p:ph type="body" sz="quarter" idx="18"/>
          </p:nvPr>
        </p:nvSpPr>
        <p:spPr>
          <a:xfrm>
            <a:off x="974725" y="5575300"/>
            <a:ext cx="4289425" cy="295275"/>
          </a:xfrm>
        </p:spPr>
        <p:txBody>
          <a:bodyPr>
            <a:normAutofit fontScale="92500" lnSpcReduction="10000"/>
          </a:bodyPr>
          <a:lstStyle/>
          <a:p>
            <a:r>
              <a:rPr lang="de-DE"/>
              <a:t>https://www.nbl.berlin/</a:t>
            </a:r>
            <a:endParaRPr lang="de-DE" dirty="0"/>
          </a:p>
        </p:txBody>
      </p:sp>
      <p:pic>
        <p:nvPicPr>
          <p:cNvPr id="22" name="Grafik 21" descr="Ein Bild, das Text, Schrift, Grafiken, weiß enthält.&#10;&#10;KI-generierte Inhalte können fehlerhaft sein.">
            <a:extLst>
              <a:ext uri="{FF2B5EF4-FFF2-40B4-BE49-F238E27FC236}">
                <a16:creationId xmlns:a16="http://schemas.microsoft.com/office/drawing/2014/main" id="{3ED8EBBA-488F-16F5-7028-8E570EB50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952" y="3331384"/>
            <a:ext cx="5383953" cy="1354401"/>
          </a:xfrm>
          <a:prstGeom prst="rect">
            <a:avLst/>
          </a:prstGeom>
        </p:spPr>
      </p:pic>
    </p:spTree>
    <p:custDataLst>
      <p:tags r:id="rId1"/>
    </p:custDataLst>
    <p:extLst>
      <p:ext uri="{BB962C8B-B14F-4D97-AF65-F5344CB8AC3E}">
        <p14:creationId xmlns:p14="http://schemas.microsoft.com/office/powerpoint/2010/main" val="1629445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505251" y="1101286"/>
            <a:ext cx="5923696" cy="1969423"/>
          </a:xfrm>
          <a:noFill/>
          <a:ln w="0">
            <a:noFill/>
          </a:ln>
        </p:spPr>
        <p:txBody>
          <a:bodyPr lIns="91440" tIns="45720" rIns="91440" bIns="45720" anchor="ctr">
            <a:normAutofit/>
          </a:bodyPr>
          <a:lstStyle/>
          <a:p>
            <a:r>
              <a:rPr lang="de-DE" dirty="0"/>
              <a:t>Vielen Dank für die Teilnahme und Aufmerksamkeit!</a:t>
            </a:r>
          </a:p>
        </p:txBody>
      </p:sp>
      <p:sp>
        <p:nvSpPr>
          <p:cNvPr id="307" name="PlaceHolder 2"/>
          <p:cNvSpPr>
            <a:spLocks noGrp="1"/>
          </p:cNvSpPr>
          <p:nvPr>
            <p:ph type="body" sz="quarter" idx="13"/>
          </p:nvPr>
        </p:nvSpPr>
        <p:spPr>
          <a:xfrm>
            <a:off x="505251" y="3346532"/>
            <a:ext cx="5923695" cy="473076"/>
          </a:xfrm>
          <a:noFill/>
          <a:ln w="0">
            <a:noFill/>
          </a:ln>
        </p:spPr>
        <p:txBody>
          <a:bodyPr lIns="91440" tIns="45720" rIns="91440" bIns="45720" anchor="t">
            <a:normAutofit/>
          </a:bodyPr>
          <a:lstStyle/>
          <a:p>
            <a:r>
              <a:rPr lang="de-DE" dirty="0"/>
              <a:t>Projekt NBAU im Internet</a:t>
            </a:r>
          </a:p>
        </p:txBody>
      </p:sp>
      <p:sp>
        <p:nvSpPr>
          <p:cNvPr id="19" name="Textplatzhalter 18">
            <a:extLst>
              <a:ext uri="{FF2B5EF4-FFF2-40B4-BE49-F238E27FC236}">
                <a16:creationId xmlns:a16="http://schemas.microsoft.com/office/drawing/2014/main" id="{C7E64173-1C78-CFF6-3DA5-0ADE3B959278}"/>
              </a:ext>
            </a:extLst>
          </p:cNvPr>
          <p:cNvSpPr>
            <a:spLocks noGrp="1"/>
          </p:cNvSpPr>
          <p:nvPr>
            <p:ph type="body" sz="quarter" idx="15"/>
          </p:nvPr>
        </p:nvSpPr>
        <p:spPr>
          <a:xfrm>
            <a:off x="505251" y="4095432"/>
            <a:ext cx="5923694" cy="1149646"/>
          </a:xfrm>
        </p:spPr>
        <p:txBody>
          <a:bodyPr>
            <a:normAutofit/>
          </a:bodyPr>
          <a:lstStyle/>
          <a:p>
            <a:r>
              <a:rPr lang="de-DE" dirty="0"/>
              <a:t>https://bfw-bb.eu/nbau/</a:t>
            </a:r>
          </a:p>
          <a:p>
            <a:r>
              <a:rPr lang="de-DE" dirty="0"/>
              <a:t>https://nexteconomylab.de/de/projekte/nachhaltigkeit-im-bau </a:t>
            </a:r>
          </a:p>
          <a:p>
            <a:r>
              <a:rPr lang="de-DE" dirty="0"/>
              <a:t>https://www.nbl.berlin/ </a:t>
            </a:r>
          </a:p>
          <a:p>
            <a:endParaRPr lang="de-DE" dirty="0"/>
          </a:p>
        </p:txBody>
      </p:sp>
      <p:pic>
        <p:nvPicPr>
          <p:cNvPr id="21" name="Picture Placeholder 1">
            <a:extLst>
              <a:ext uri="{FF2B5EF4-FFF2-40B4-BE49-F238E27FC236}">
                <a16:creationId xmlns:a16="http://schemas.microsoft.com/office/drawing/2014/main" id="{AC6B374B-F3BB-4EAB-4794-CE2CA42B6E89}"/>
              </a:ext>
            </a:extLst>
          </p:cNvPr>
          <p:cNvPicPr>
            <a:picLocks noGrp="1"/>
          </p:cNvPicPr>
          <p:nvPr>
            <p:ph type="pic" sz="quarter" idx="16"/>
          </p:nvPr>
        </p:nvPicPr>
        <p:blipFill>
          <a:blip r:embed="rId4"/>
          <a:srcRect t="138" b="138"/>
          <a:stretch/>
        </p:blipFill>
        <p:spPr>
          <a:xfrm>
            <a:off x="6842125" y="934224"/>
            <a:ext cx="5349875" cy="4634622"/>
          </a:xfrm>
          <a:ln w="0">
            <a:noFill/>
          </a:ln>
        </p:spPr>
      </p:pic>
      <p:pic>
        <p:nvPicPr>
          <p:cNvPr id="314" name="Picture 1"/>
          <p:cNvPicPr/>
          <p:nvPr/>
        </p:nvPicPr>
        <p:blipFill>
          <a:blip r:embed="rId5"/>
          <a:stretch/>
        </p:blipFill>
        <p:spPr>
          <a:xfrm>
            <a:off x="9772920" y="6081120"/>
            <a:ext cx="1507680" cy="378360"/>
          </a:xfrm>
          <a:prstGeom prst="rect">
            <a:avLst/>
          </a:prstGeom>
          <a:ln w="0">
            <a:noFill/>
          </a:ln>
        </p:spPr>
      </p:pic>
      <p:sp>
        <p:nvSpPr>
          <p:cNvPr id="3" name="Textplatzhalter 2">
            <a:extLst>
              <a:ext uri="{FF2B5EF4-FFF2-40B4-BE49-F238E27FC236}">
                <a16:creationId xmlns:a16="http://schemas.microsoft.com/office/drawing/2014/main" id="{D00FE8B8-C3A6-FA05-827C-38E454899FCB}"/>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dirty="0" err="1">
                <a:solidFill>
                  <a:srgbClr val="182952"/>
                </a:solidFill>
                <a:latin typeface="Neue Plak Wide Black"/>
              </a:rPr>
              <a:t>Baufertigstellungen</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neuer</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Gebäude</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nach</a:t>
            </a:r>
            <a:r>
              <a:rPr lang="en-GB" sz="3200" b="0" strike="noStrike" spc="-1" dirty="0">
                <a:solidFill>
                  <a:srgbClr val="182952"/>
                </a:solidFill>
                <a:latin typeface="Neue Plak Wide Black"/>
              </a:rPr>
              <a:t> Material und </a:t>
            </a:r>
            <a:r>
              <a:rPr lang="en-GB" sz="3200" b="0" strike="noStrike" spc="-1" dirty="0" err="1">
                <a:solidFill>
                  <a:srgbClr val="182952"/>
                </a:solidFill>
                <a:latin typeface="Neue Plak Wide Black"/>
              </a:rPr>
              <a:t>Baukosten</a:t>
            </a:r>
            <a:endParaRPr lang="de-DE" sz="3200" b="0" strike="noStrike" spc="-1" dirty="0">
              <a:solidFill>
                <a:schemeClr val="dk1"/>
              </a:solidFill>
              <a:latin typeface="Aptos"/>
            </a:endParaRPr>
          </a:p>
        </p:txBody>
      </p:sp>
      <p:graphicFrame>
        <p:nvGraphicFramePr>
          <p:cNvPr id="144" name="Table 6"/>
          <p:cNvGraphicFramePr/>
          <p:nvPr>
            <p:extLst>
              <p:ext uri="{D42A27DB-BD31-4B8C-83A1-F6EECF244321}">
                <p14:modId xmlns:p14="http://schemas.microsoft.com/office/powerpoint/2010/main" val="603934690"/>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Einzelhaus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Mehrfamilienhaus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dirty="0">
                          <a:solidFill>
                            <a:schemeClr val="dk1"/>
                          </a:solidFill>
                          <a:latin typeface="Aptos"/>
                        </a:rPr>
                        <a:t>Stahlbeton</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dirty="0">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145"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Statistischer Bundesamt, Baufertigstellungen neuer Gebäude: Deutschland, Jahre, Gebäudeart, überwiegend verwendeter Baustoff (2023)</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47" name="Table 6"/>
          <p:cNvGraphicFramePr/>
          <p:nvPr>
            <p:extLst>
              <p:ext uri="{D42A27DB-BD31-4B8C-83A1-F6EECF244321}">
                <p14:modId xmlns:p14="http://schemas.microsoft.com/office/powerpoint/2010/main" val="1617052420"/>
              </p:ext>
            </p:extLst>
          </p:nvPr>
        </p:nvGraphicFramePr>
        <p:xfrm>
          <a:off x="614520" y="2095812"/>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Einzelhaus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Mehrfamilienhaus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Nicht Wohnungsbau (alle)</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dirty="0">
                          <a:solidFill>
                            <a:schemeClr val="dk1"/>
                          </a:solidFill>
                          <a:latin typeface="Aptos"/>
                        </a:rPr>
                        <a:t>Stahl</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20%</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dirty="0">
                          <a:solidFill>
                            <a:schemeClr val="dk1"/>
                          </a:solidFill>
                          <a:latin typeface="Aptos"/>
                        </a:rPr>
                        <a:t>3%</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076B2370-39D6-6C51-3856-627923C1DBEE}"/>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Statistischer Bundesamt, Baufertigstellungen neuer Gebäude: Deutschland, Jahre, Gebäudeart, überwiegend verwendeter Baustoff (2023)</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dirty="0" err="1">
                <a:solidFill>
                  <a:srgbClr val="182952"/>
                </a:solidFill>
                <a:latin typeface="Neue Plak Wide Black"/>
              </a:rPr>
              <a:t>Baufertigstellungen</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neuer</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Gebäude</a:t>
            </a:r>
            <a:r>
              <a:rPr lang="en-GB" sz="3200" b="0" strike="noStrike" spc="-1" dirty="0">
                <a:solidFill>
                  <a:srgbClr val="182952"/>
                </a:solidFill>
                <a:latin typeface="Neue Plak Wide Black"/>
              </a:rPr>
              <a:t>, </a:t>
            </a:r>
            <a:r>
              <a:rPr lang="en-GB" sz="3200" b="0" strike="noStrike" spc="-1" dirty="0" err="1">
                <a:solidFill>
                  <a:srgbClr val="182952"/>
                </a:solidFill>
                <a:latin typeface="Neue Plak Wide Black"/>
              </a:rPr>
              <a:t>nach</a:t>
            </a:r>
            <a:r>
              <a:rPr lang="en-GB" sz="3200" b="0" strike="noStrike" spc="-1" dirty="0">
                <a:solidFill>
                  <a:srgbClr val="182952"/>
                </a:solidFill>
                <a:latin typeface="Neue Plak Wide Black"/>
              </a:rPr>
              <a:t> Material und </a:t>
            </a:r>
            <a:r>
              <a:rPr lang="en-GB" sz="3200" b="0" strike="noStrike" spc="-1" dirty="0" err="1">
                <a:solidFill>
                  <a:srgbClr val="182952"/>
                </a:solidFill>
                <a:latin typeface="Neue Plak Wide Black"/>
              </a:rPr>
              <a:t>Baukosten</a:t>
            </a:r>
            <a:endParaRPr lang="de-DE" sz="3200" b="0" strike="noStrike" spc="-1" dirty="0">
              <a:solidFill>
                <a:schemeClr val="dk1"/>
              </a:solidFill>
              <a:latin typeface="Aptos"/>
            </a:endParaRPr>
          </a:p>
        </p:txBody>
      </p:sp>
      <p:graphicFrame>
        <p:nvGraphicFramePr>
          <p:cNvPr id="150" name="Table 6"/>
          <p:cNvGraphicFramePr/>
          <p:nvPr>
            <p:extLst>
              <p:ext uri="{D42A27DB-BD31-4B8C-83A1-F6EECF244321}">
                <p14:modId xmlns:p14="http://schemas.microsoft.com/office/powerpoint/2010/main" val="147382378"/>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Einzelhaus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Mehrfamilienhaus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98CFBC2B-EC56-B2B0-373E-ED49E21C5EEB}"/>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Statistischer Bundesamt, Baufertigstellungen neuer Gebäude: Deutschland, Jahre, Gebäudeart, überwiegend verwendeter Baustoff (2023)</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53" name="Table 6"/>
          <p:cNvGraphicFramePr/>
          <p:nvPr>
            <p:extLst>
              <p:ext uri="{D42A27DB-BD31-4B8C-83A1-F6EECF244321}">
                <p14:modId xmlns:p14="http://schemas.microsoft.com/office/powerpoint/2010/main" val="468809895"/>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Einzelhaus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Mehrfamilienhaus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B9FE1F30-34A9-F73A-1DE6-D4ADECE5ABBB}"/>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Statistischer Bundesamt, Baufertigstellungen neuer Gebäude: Deutschland, Jahre, Gebäudeart, überwiegend verwendeter Baustoff (2023)</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56" name="Table 6"/>
          <p:cNvGraphicFramePr/>
          <p:nvPr>
            <p:extLst>
              <p:ext uri="{D42A27DB-BD31-4B8C-83A1-F6EECF244321}">
                <p14:modId xmlns:p14="http://schemas.microsoft.com/office/powerpoint/2010/main" val="86731668"/>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Einzelhaus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dirty="0">
                          <a:solidFill>
                            <a:schemeClr val="lt1"/>
                          </a:solidFill>
                          <a:latin typeface="Aptos"/>
                        </a:rPr>
                        <a:t>Wohnungsbau </a:t>
                      </a:r>
                      <a:br>
                        <a:rPr lang="de-DE" sz="1800" b="1" strike="noStrike" spc="-1" dirty="0">
                          <a:solidFill>
                            <a:schemeClr val="lt1"/>
                          </a:solidFill>
                          <a:latin typeface="Aptos"/>
                        </a:rPr>
                      </a:br>
                      <a:r>
                        <a:rPr lang="en-DE" sz="1800" b="1" strike="noStrike" spc="-1" dirty="0">
                          <a:solidFill>
                            <a:schemeClr val="lt1"/>
                          </a:solidFill>
                          <a:latin typeface="Aptos"/>
                        </a:rPr>
                        <a:t>(</a:t>
                      </a:r>
                      <a:r>
                        <a:rPr lang="de-DE" sz="1800" b="1" strike="noStrike" spc="-1" dirty="0">
                          <a:solidFill>
                            <a:schemeClr val="lt1"/>
                          </a:solidFill>
                          <a:latin typeface="Aptos"/>
                        </a:rPr>
                        <a:t>Mehrfamilienhaus</a:t>
                      </a:r>
                      <a:r>
                        <a:rPr lang="en-DE" sz="1800" b="1" strike="noStrike" spc="-1" dirty="0">
                          <a:solidFill>
                            <a:schemeClr val="lt1"/>
                          </a:solidFill>
                          <a:latin typeface="Aptos"/>
                        </a:rPr>
                        <a:t>)</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7841ED0F-6F9C-8126-E9ED-7493D4B9FBEA}"/>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Statistischer Bundesamt, Baufertigstellungen neuer Gebäude: Deutschland, Jahre, Gebäudeart, überwiegend verwendeter Baustoff (2023)</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719C35-614A-4BB1-AC58-FA1AC9C54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6A1611-D24A-4BA1-AE44-A4152C3F881A}">
  <ds:schemaRefs>
    <ds:schemaRef ds:uri="http://schemas.microsoft.com/sharepoint/v3/contenttype/forms"/>
  </ds:schemaRefs>
</ds:datastoreItem>
</file>

<file path=customXml/itemProps3.xml><?xml version="1.0" encoding="utf-8"?>
<ds:datastoreItem xmlns:ds="http://schemas.openxmlformats.org/officeDocument/2006/customXml" ds:itemID="{54808197-702F-457A-B0FE-592F47A5E6CE}">
  <ds:schemaRefs>
    <ds:schemaRef ds:uri="http://www.w3.org/XML/1998/namespace"/>
    <ds:schemaRef ds:uri="http://schemas.openxmlformats.org/package/2006/metadata/core-properties"/>
    <ds:schemaRef ds:uri="http://purl.org/dc/dcmitype/"/>
    <ds:schemaRef ds:uri="e9b6327e-2b5b-4eb0-b264-096f24e8716b"/>
    <ds:schemaRef ds:uri="http://schemas.microsoft.com/office/infopath/2007/PartnerControls"/>
    <ds:schemaRef ds:uri="2b4e305d-4f8d-4494-a831-2ab793b4aa70"/>
    <ds:schemaRef ds:uri="http://schemas.microsoft.com/office/2006/documentManagement/types"/>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3414</Words>
  <Application>Microsoft Office PowerPoint</Application>
  <PresentationFormat>Breitbild</PresentationFormat>
  <Paragraphs>553</Paragraphs>
  <Slides>46</Slides>
  <Notes>39</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46</vt:i4>
      </vt:variant>
    </vt:vector>
  </HeadingPairs>
  <TitlesOfParts>
    <vt:vector size="58" baseType="lpstr">
      <vt:lpstr>FreightText Pro Book</vt:lpstr>
      <vt:lpstr>Aptos Display</vt:lpstr>
      <vt:lpstr>Calibri</vt:lpstr>
      <vt:lpstr>Wingdings</vt:lpstr>
      <vt:lpstr>FreightText Pro Bold</vt:lpstr>
      <vt:lpstr>Neue Plak Wide Black</vt:lpstr>
      <vt:lpstr>Aptos</vt:lpstr>
      <vt:lpstr>Arial</vt:lpstr>
      <vt:lpstr>Neue Plak Text</vt:lpstr>
      <vt:lpstr>Verdana</vt:lpstr>
      <vt:lpstr>Benutzerdefiniertes Design</vt:lpstr>
      <vt:lpstr>Office</vt:lpstr>
      <vt:lpstr>Die Materialwende - Kurzversion</vt:lpstr>
      <vt:lpstr>Aufbau und Themen</vt:lpstr>
      <vt:lpstr>PowerPoint-Präsentation</vt:lpstr>
      <vt:lpstr>PowerPoint-Präsentation</vt:lpstr>
      <vt:lpstr>Baufertigstellungen neuer Gebäude, nach Material und Baukosten</vt:lpstr>
      <vt:lpstr>Baufertigstellungen neuer Gebäude, nach Material und Baukosten</vt:lpstr>
      <vt:lpstr>Baufertigstellungen neuer Gebäude, nach Material und Baukosten</vt:lpstr>
      <vt:lpstr>Baufertigstellungen neuer Gebäude, nach Material und Baukosten</vt:lpstr>
      <vt:lpstr>Baufertigstellungen neuer Gebäude, nach Material und Baukosten</vt:lpstr>
      <vt:lpstr>Baufertigstellungen neuer Gebäude nach Gebäudetypologie </vt:lpstr>
      <vt:lpstr>PowerPoint-Präsentation</vt:lpstr>
      <vt:lpstr>PowerPoint-Präsentation</vt:lpstr>
      <vt:lpstr>PowerPoint-Präsentation</vt:lpstr>
      <vt:lpstr>Umwelteinfluss verschiedener Baustoffe</vt:lpstr>
      <vt:lpstr>Umwelt-Produktdeklaration</vt:lpstr>
      <vt:lpstr>Umwelt-Produktdeklaration: Aufbau</vt:lpstr>
      <vt:lpstr>Abschnitt 2: Produkt</vt:lpstr>
      <vt:lpstr>Abschnitt 3: LCA-Rechenregeln</vt:lpstr>
      <vt:lpstr>Abschnitt 4: Szenarien und weitere technische Informationen</vt:lpstr>
      <vt:lpstr>Abschnitt 5: LCA- Ergebnisse</vt:lpstr>
      <vt:lpstr>Umweltauswirkungen und Planetare Grenzen </vt:lpstr>
      <vt:lpstr>Umweltauswirkungen und Planetare Grenzen</vt:lpstr>
      <vt:lpstr>Umweltauswirkungen und Planetare Grenzen</vt:lpstr>
      <vt:lpstr>Umweltauswirkungen und Planetare Grenzen</vt:lpstr>
      <vt:lpstr>Umweltauswirkungen und Planetare Grenzen</vt:lpstr>
      <vt:lpstr>PowerPoint-Präsentation</vt:lpstr>
      <vt:lpstr>PowerPoint-Präsentation</vt:lpstr>
      <vt:lpstr>Wir beschäftigen uns mit folgenden Fragen:</vt:lpstr>
      <vt:lpstr>Wiederverwendung Betrachtungsebenen</vt:lpstr>
      <vt:lpstr>Wiederverwendung</vt:lpstr>
      <vt:lpstr>Wiederverwendung Vorrausetzungen</vt:lpstr>
      <vt:lpstr>Wiederverwendung gebrauchter Stahlbauteile</vt:lpstr>
      <vt:lpstr>Wiederverwendung gebrauchter Holzbauteile</vt:lpstr>
      <vt:lpstr>Lasst uns diskutieren:</vt:lpstr>
      <vt:lpstr>PowerPoint-Präsentation</vt:lpstr>
      <vt:lpstr>PowerPoint-Präsentation</vt:lpstr>
      <vt:lpstr>PowerPoint-Präsentation</vt:lpstr>
      <vt:lpstr>Exkurs: Asbest</vt:lpstr>
      <vt:lpstr>Styrodur (EPS / XPS)</vt:lpstr>
      <vt:lpstr>Rechenbeispiel: Entsorgung</vt:lpstr>
      <vt:lpstr>PowerPoint-Präsentation</vt:lpstr>
      <vt:lpstr>Zertifizierung von Materialien</vt:lpstr>
      <vt:lpstr>PowerPoint-Präsentation</vt:lpstr>
      <vt:lpstr>Wiederverwendung ermöglichen</vt:lpstr>
      <vt:lpstr>PowerPoint-Präsentation</vt:lpstr>
      <vt:lpstr>Vielen Dank für die Teilnahme und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man die NBAU-Vorlage benutzt</dc:title>
  <dc:subject/>
  <dc:creator>Louisa  Büsken</dc:creator>
  <dc:description/>
  <cp:lastModifiedBy>Jennifer  Wagner</cp:lastModifiedBy>
  <cp:revision>31</cp:revision>
  <dcterms:created xsi:type="dcterms:W3CDTF">2024-11-12T08:47:53Z</dcterms:created>
  <dcterms:modified xsi:type="dcterms:W3CDTF">2026-04-22T07:37:11Z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y fmtid="{D5CDD505-2E9C-101B-9397-08002B2CF9AE}" pid="4" name="Notes">
    <vt:i4>48</vt:i4>
  </property>
  <property fmtid="{D5CDD505-2E9C-101B-9397-08002B2CF9AE}" pid="5" name="PresentationFormat">
    <vt:lpwstr>Breitbild</vt:lpwstr>
  </property>
  <property fmtid="{D5CDD505-2E9C-101B-9397-08002B2CF9AE}" pid="6" name="Slides">
    <vt:i4>54</vt:i4>
  </property>
  <property fmtid="{D5CDD505-2E9C-101B-9397-08002B2CF9AE}" pid="7" name="ArticulateGUID">
    <vt:lpwstr>B03A3759-8698-449A-AB6B-A566B1049F87</vt:lpwstr>
  </property>
  <property fmtid="{D5CDD505-2E9C-101B-9397-08002B2CF9AE}" pid="8" name="ArticulatePath">
    <vt:lpwstr>NBL_Block2_Materialwende_FINAL (1)</vt:lpwstr>
  </property>
</Properties>
</file>