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54"/>
  </p:notesMasterIdLst>
  <p:handoutMasterIdLst>
    <p:handoutMasterId r:id="rId55"/>
  </p:handoutMasterIdLst>
  <p:sldIdLst>
    <p:sldId id="967" r:id="rId5"/>
    <p:sldId id="968" r:id="rId6"/>
    <p:sldId id="817" r:id="rId7"/>
    <p:sldId id="888" r:id="rId8"/>
    <p:sldId id="1043" r:id="rId9"/>
    <p:sldId id="980" r:id="rId10"/>
    <p:sldId id="1026" r:id="rId11"/>
    <p:sldId id="848" r:id="rId12"/>
    <p:sldId id="970" r:id="rId13"/>
    <p:sldId id="948" r:id="rId14"/>
    <p:sldId id="949" r:id="rId15"/>
    <p:sldId id="1053" r:id="rId16"/>
    <p:sldId id="977" r:id="rId17"/>
    <p:sldId id="986" r:id="rId18"/>
    <p:sldId id="1069" r:id="rId19"/>
    <p:sldId id="979" r:id="rId20"/>
    <p:sldId id="999" r:id="rId21"/>
    <p:sldId id="987" r:id="rId22"/>
    <p:sldId id="972" r:id="rId23"/>
    <p:sldId id="984" r:id="rId24"/>
    <p:sldId id="985" r:id="rId25"/>
    <p:sldId id="988" r:id="rId26"/>
    <p:sldId id="1017" r:id="rId27"/>
    <p:sldId id="1073" r:id="rId28"/>
    <p:sldId id="1059" r:id="rId29"/>
    <p:sldId id="1063" r:id="rId30"/>
    <p:sldId id="1064" r:id="rId31"/>
    <p:sldId id="1065" r:id="rId32"/>
    <p:sldId id="1071" r:id="rId33"/>
    <p:sldId id="1066" r:id="rId34"/>
    <p:sldId id="1072" r:id="rId35"/>
    <p:sldId id="1074" r:id="rId36"/>
    <p:sldId id="1075" r:id="rId37"/>
    <p:sldId id="1076" r:id="rId38"/>
    <p:sldId id="976" r:id="rId39"/>
    <p:sldId id="1067" r:id="rId40"/>
    <p:sldId id="1018" r:id="rId41"/>
    <p:sldId id="1019" r:id="rId42"/>
    <p:sldId id="1061" r:id="rId43"/>
    <p:sldId id="982" r:id="rId44"/>
    <p:sldId id="990" r:id="rId45"/>
    <p:sldId id="991" r:id="rId46"/>
    <p:sldId id="1062" r:id="rId47"/>
    <p:sldId id="1028" r:id="rId48"/>
    <p:sldId id="993" r:id="rId49"/>
    <p:sldId id="1021" r:id="rId50"/>
    <p:sldId id="1078" r:id="rId51"/>
    <p:sldId id="996" r:id="rId52"/>
    <p:sldId id="997" r:id="rId53"/>
  </p:sldIdLst>
  <p:sldSz cx="12192000" cy="6858000"/>
  <p:notesSz cx="6858000" cy="9144000"/>
  <p:embeddedFontLst>
    <p:embeddedFont>
      <p:font typeface="FreightText Pro Bold" panose="02000803080000020004" pitchFamily="50" charset="0"/>
      <p:bold r:id="rId56"/>
      <p:boldItalic r:id="rId57"/>
    </p:embeddedFont>
    <p:embeddedFont>
      <p:font typeface="FreightText Pro Book" panose="02000603060000020004" pitchFamily="50" charset="0"/>
      <p:regular r:id="rId58"/>
      <p:italic r:id="rId59"/>
    </p:embeddedFont>
    <p:embeddedFont>
      <p:font typeface="Neue Plak Text" panose="020B0804030202020204" pitchFamily="34" charset="0"/>
      <p:bold r:id="rId60"/>
    </p:embeddedFont>
    <p:embeddedFont>
      <p:font typeface="Neue Plak Wide Black" panose="020B0A07030202020204" pitchFamily="34" charset="0"/>
      <p:bold r:id="rId6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570D24-9C18-3AD1-21B9-B060B98DC781}" name="Jonas  Bothe" initials="" userId="S::bothe@nexteconomylab.de::9268123f-49b4-454c-904a-84aff71795e2" providerId="AD"/>
  <p188:author id="{FE008A6B-D18A-7F9F-09B4-CAF49468C937}" name="Hannah Strobel" initials="H" userId="Hannah Strobel" providerId="None"/>
  <p188:author id="{FC0D4E72-8D8F-76DF-A499-B5345355DEC2}" name="Laura Zimmermann" initials="LZ" userId="S::quast@nexteconomylab.de::f597a7f9-23fa-4e78-bade-21d5c631cad7" providerId="AD"/>
  <p188:author id="{A175AF8D-AA62-894C-3795-A9BB2367A83A}" name="Jonas Bothe" initials="JB" userId="Jonas Bothe" providerId="None"/>
  <p188:author id="{01E9A6A8-C9E5-8E05-1182-563782C7D31F}" name="Mirjam Neebe" initials="MN" userId="S::Neebe@nexteconomylab.de::d2f23708-5dd4-4644-838f-e3ba288b0f87" providerId="AD"/>
  <p188:author id="{D0AE38E4-33B1-EE07-D3CD-351F5486C066}" name="Genta Gashi" initials="GG" userId="S::Gashi@nexteconomylab.de::b75c6544-fa71-4b01-991c-a70a566548c5" providerId="AD"/>
  <p188:author id="{8E13A2EA-694D-E73E-7C97-0F21ED1A3BA4}" name="Louisa  Büsken" initials="LB" userId="S::Buesken@nexteconomylab.de::7d97b5d4-09f0-4c45-9e89-3735a48368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72B"/>
    <a:srgbClr val="182952"/>
    <a:srgbClr val="F2F0E9"/>
    <a:srgbClr val="004488"/>
    <a:srgbClr val="0088BB"/>
    <a:srgbClr val="E8ED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6" autoAdjust="0"/>
    <p:restoredTop sz="78954" autoAdjust="0"/>
  </p:normalViewPr>
  <p:slideViewPr>
    <p:cSldViewPr snapToGrid="0">
      <p:cViewPr varScale="1">
        <p:scale>
          <a:sx n="87" d="100"/>
          <a:sy n="87" d="100"/>
        </p:scale>
        <p:origin x="1380" y="90"/>
      </p:cViewPr>
      <p:guideLst/>
    </p:cSldViewPr>
  </p:slideViewPr>
  <p:notesTextViewPr>
    <p:cViewPr>
      <p:scale>
        <a:sx n="1" d="1"/>
        <a:sy n="1" d="1"/>
      </p:scale>
      <p:origin x="0" y="0"/>
    </p:cViewPr>
  </p:notesTextViewPr>
  <p:notesViewPr>
    <p:cSldViewPr snapToGrid="0">
      <p:cViewPr>
        <p:scale>
          <a:sx n="1" d="2"/>
          <a:sy n="1" d="2"/>
        </p:scale>
        <p:origin x="4632" y="10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font" Target="fonts/font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jam Neebe" userId="d2f23708-5dd4-4644-838f-e3ba288b0f87" providerId="ADAL" clId="{1FFE6280-71F7-4749-A4A0-ADFF8EFABFD2}"/>
    <pc:docChg chg="custSel modSld">
      <pc:chgData name="Mirjam Neebe" userId="d2f23708-5dd4-4644-838f-e3ba288b0f87" providerId="ADAL" clId="{1FFE6280-71F7-4749-A4A0-ADFF8EFABFD2}" dt="2026-03-24T15:51:49.646" v="154" actId="20577"/>
      <pc:docMkLst>
        <pc:docMk/>
      </pc:docMkLst>
      <pc:sldChg chg="modSp mod">
        <pc:chgData name="Mirjam Neebe" userId="d2f23708-5dd4-4644-838f-e3ba288b0f87" providerId="ADAL" clId="{1FFE6280-71F7-4749-A4A0-ADFF8EFABFD2}" dt="2026-03-24T15:51:49.646" v="154" actId="20577"/>
        <pc:sldMkLst>
          <pc:docMk/>
          <pc:sldMk cId="1658477518" sldId="967"/>
        </pc:sldMkLst>
        <pc:spChg chg="mod">
          <ac:chgData name="Mirjam Neebe" userId="d2f23708-5dd4-4644-838f-e3ba288b0f87" providerId="ADAL" clId="{1FFE6280-71F7-4749-A4A0-ADFF8EFABFD2}" dt="2026-03-24T11:41:18.391" v="57" actId="20577"/>
          <ac:spMkLst>
            <pc:docMk/>
            <pc:sldMk cId="1658477518" sldId="967"/>
            <ac:spMk id="14" creationId="{8AA44659-0F99-0534-4489-5C249C50F5A3}"/>
          </ac:spMkLst>
        </pc:spChg>
        <pc:spChg chg="mod">
          <ac:chgData name="Mirjam Neebe" userId="d2f23708-5dd4-4644-838f-e3ba288b0f87" providerId="ADAL" clId="{1FFE6280-71F7-4749-A4A0-ADFF8EFABFD2}" dt="2026-03-24T15:51:49.646" v="154" actId="20577"/>
          <ac:spMkLst>
            <pc:docMk/>
            <pc:sldMk cId="1658477518" sldId="967"/>
            <ac:spMk id="15" creationId="{66DFAB92-9510-D5D6-461B-8A840FBC4F0F}"/>
          </ac:spMkLst>
        </pc:spChg>
      </pc:sldChg>
    </pc:docChg>
  </pc:docChgLst>
  <pc:docChgLst>
    <pc:chgData name="Louisa  Büsken" userId="7d97b5d4-09f0-4c45-9e89-3735a4836822" providerId="ADAL" clId="{4BCFD602-B71A-4D12-93D1-DD4A30F610C6}"/>
    <pc:docChg chg="delSld modSld delSection modSection">
      <pc:chgData name="Louisa  Büsken" userId="7d97b5d4-09f0-4c45-9e89-3735a4836822" providerId="ADAL" clId="{4BCFD602-B71A-4D12-93D1-DD4A30F610C6}" dt="2026-04-09T07:17:46.435" v="20" actId="20577"/>
      <pc:docMkLst>
        <pc:docMk/>
      </pc:docMkLst>
      <pc:sldChg chg="modSp mod">
        <pc:chgData name="Louisa  Büsken" userId="7d97b5d4-09f0-4c45-9e89-3735a4836822" providerId="ADAL" clId="{4BCFD602-B71A-4D12-93D1-DD4A30F610C6}" dt="2026-04-09T07:17:46.435" v="20" actId="20577"/>
        <pc:sldMkLst>
          <pc:docMk/>
          <pc:sldMk cId="1658477518" sldId="967"/>
        </pc:sldMkLst>
        <pc:spChg chg="mod">
          <ac:chgData name="Louisa  Büsken" userId="7d97b5d4-09f0-4c45-9e89-3735a4836822" providerId="ADAL" clId="{4BCFD602-B71A-4D12-93D1-DD4A30F610C6}" dt="2026-04-09T07:17:46.435" v="20" actId="20577"/>
          <ac:spMkLst>
            <pc:docMk/>
            <pc:sldMk cId="1658477518" sldId="967"/>
            <ac:spMk id="13" creationId="{BA95510F-A3FD-C8A2-C887-EE92CB0E82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48DDF5D-9FAB-1264-3C35-1FB955B547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251713F-715E-B1B8-C6C9-E19DF73949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B9E5A-0281-42B9-831D-29110479DF5C}" type="datetimeFigureOut">
              <a:rPr lang="de-DE" smtClean="0"/>
              <a:t>22.04.2026</a:t>
            </a:fld>
            <a:endParaRPr lang="de-DE"/>
          </a:p>
        </p:txBody>
      </p:sp>
      <p:sp>
        <p:nvSpPr>
          <p:cNvPr id="4" name="Fußzeilenplatzhalter 3">
            <a:extLst>
              <a:ext uri="{FF2B5EF4-FFF2-40B4-BE49-F238E27FC236}">
                <a16:creationId xmlns:a16="http://schemas.microsoft.com/office/drawing/2014/main" id="{FB7B285C-4E30-BCBB-5B8A-1C20A00CF5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E9F1591-B18F-6CD1-26C4-7CC1739DAA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F6FDB7-274C-4E68-9624-9E2EC0AC1786}" type="slidenum">
              <a:rPr lang="de-DE" smtClean="0"/>
              <a:t>‹Nr.›</a:t>
            </a:fld>
            <a:endParaRPr lang="de-DE"/>
          </a:p>
        </p:txBody>
      </p:sp>
    </p:spTree>
    <p:extLst>
      <p:ext uri="{BB962C8B-B14F-4D97-AF65-F5344CB8AC3E}">
        <p14:creationId xmlns:p14="http://schemas.microsoft.com/office/powerpoint/2010/main" val="62454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CBA64-ECC8-4978-8891-8DF2B1FB534C}" type="datetimeFigureOut">
              <a:rPr lang="de-DE" smtClean="0"/>
              <a:t>22.04.2026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F42F7-6364-4D22-9CE0-F57BEDCBB657}" type="slidenum">
              <a:rPr lang="de-DE" smtClean="0"/>
              <a:t>‹Nr.›</a:t>
            </a:fld>
            <a:endParaRPr lang="de-DE"/>
          </a:p>
        </p:txBody>
      </p:sp>
    </p:spTree>
    <p:extLst>
      <p:ext uri="{BB962C8B-B14F-4D97-AF65-F5344CB8AC3E}">
        <p14:creationId xmlns:p14="http://schemas.microsoft.com/office/powerpoint/2010/main" val="74310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97716-9617-BCCA-E1DE-0636DD9D608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865F73-8641-BC12-E098-EA5BD01C470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18E4624-A222-1FD4-9771-26D4B29D650B}"/>
              </a:ext>
            </a:extLst>
          </p:cNvPr>
          <p:cNvSpPr>
            <a:spLocks noGrp="1"/>
          </p:cNvSpPr>
          <p:nvPr>
            <p:ph type="body" idx="1"/>
          </p:nvPr>
        </p:nvSpPr>
        <p:spPr/>
        <p:txBody>
          <a:bodyPr/>
          <a:lstStyle/>
          <a:p>
            <a:r>
              <a:rPr lang="de-DE" dirty="0"/>
              <a:t>Lernmodul zu Thema: Nachhaltigkeit in der Berufsausbildung </a:t>
            </a:r>
          </a:p>
        </p:txBody>
      </p:sp>
      <p:sp>
        <p:nvSpPr>
          <p:cNvPr id="4" name="Foliennummernplatzhalter 3">
            <a:extLst>
              <a:ext uri="{FF2B5EF4-FFF2-40B4-BE49-F238E27FC236}">
                <a16:creationId xmlns:a16="http://schemas.microsoft.com/office/drawing/2014/main" id="{5411B1DA-9C12-3A8B-497E-870B71C459D7}"/>
              </a:ext>
            </a:extLst>
          </p:cNvPr>
          <p:cNvSpPr>
            <a:spLocks noGrp="1"/>
          </p:cNvSpPr>
          <p:nvPr>
            <p:ph type="sldNum" sz="quarter" idx="5"/>
          </p:nvPr>
        </p:nvSpPr>
        <p:spPr/>
        <p:txBody>
          <a:bodyPr/>
          <a:lstStyle/>
          <a:p>
            <a:fld id="{27666E0F-443F-8B4B-998E-90E85D0072D1}" type="slidenum">
              <a:rPr lang="de-DE" smtClean="0"/>
              <a:t>1</a:t>
            </a:fld>
            <a:endParaRPr lang="de-DE"/>
          </a:p>
        </p:txBody>
      </p:sp>
    </p:spTree>
    <p:extLst>
      <p:ext uri="{BB962C8B-B14F-4D97-AF65-F5344CB8AC3E}">
        <p14:creationId xmlns:p14="http://schemas.microsoft.com/office/powerpoint/2010/main" val="190759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2F1CE-B68E-3357-0291-26EC0748842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787FAB5-FA5C-8E6A-9B2F-A03D16B18A2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B970886-0868-4A39-DB1D-DFC8DF3573F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Ergänzend zu Input der TN können diese ökologischen Gründe für Nachhaltigkeit im Bauwesen genannt werden</a:t>
            </a:r>
          </a:p>
          <a:p>
            <a:endParaRPr lang="de-DE" dirty="0"/>
          </a:p>
        </p:txBody>
      </p:sp>
      <p:sp>
        <p:nvSpPr>
          <p:cNvPr id="4" name="Foliennummernplatzhalter 3">
            <a:extLst>
              <a:ext uri="{FF2B5EF4-FFF2-40B4-BE49-F238E27FC236}">
                <a16:creationId xmlns:a16="http://schemas.microsoft.com/office/drawing/2014/main" id="{D5133869-D66A-0B04-EDC4-6CA505A863C9}"/>
              </a:ext>
            </a:extLst>
          </p:cNvPr>
          <p:cNvSpPr>
            <a:spLocks noGrp="1"/>
          </p:cNvSpPr>
          <p:nvPr>
            <p:ph type="sldNum" sz="quarter" idx="5"/>
          </p:nvPr>
        </p:nvSpPr>
        <p:spPr/>
        <p:txBody>
          <a:bodyPr/>
          <a:lstStyle/>
          <a:p>
            <a:fld id="{1C5F42F7-6364-4D22-9CE0-F57BEDCBB657}" type="slidenum">
              <a:rPr lang="de-DE" smtClean="0"/>
              <a:t>10</a:t>
            </a:fld>
            <a:endParaRPr lang="de-DE"/>
          </a:p>
        </p:txBody>
      </p:sp>
    </p:spTree>
    <p:extLst>
      <p:ext uri="{BB962C8B-B14F-4D97-AF65-F5344CB8AC3E}">
        <p14:creationId xmlns:p14="http://schemas.microsoft.com/office/powerpoint/2010/main" val="2253484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97529-AC61-94C0-2C43-F8D2A3C246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50D978-5D9A-D37B-C79B-75E0E35F65E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4C796CE-A8F4-E152-D20C-0CAFEF537BE1}"/>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Ergänzend zu Input der TN können diese sozialen Gründe für Nachhaltigkeit im Bauwesen genannt werden</a:t>
            </a:r>
          </a:p>
          <a:p>
            <a:endParaRPr lang="de-DE" dirty="0"/>
          </a:p>
        </p:txBody>
      </p:sp>
      <p:sp>
        <p:nvSpPr>
          <p:cNvPr id="4" name="Foliennummernplatzhalter 3">
            <a:extLst>
              <a:ext uri="{FF2B5EF4-FFF2-40B4-BE49-F238E27FC236}">
                <a16:creationId xmlns:a16="http://schemas.microsoft.com/office/drawing/2014/main" id="{D7B31B07-2000-BCBD-B696-0A05DE7BEEA7}"/>
              </a:ext>
            </a:extLst>
          </p:cNvPr>
          <p:cNvSpPr>
            <a:spLocks noGrp="1"/>
          </p:cNvSpPr>
          <p:nvPr>
            <p:ph type="sldNum" sz="quarter" idx="5"/>
          </p:nvPr>
        </p:nvSpPr>
        <p:spPr/>
        <p:txBody>
          <a:bodyPr/>
          <a:lstStyle/>
          <a:p>
            <a:fld id="{1C5F42F7-6364-4D22-9CE0-F57BEDCBB657}" type="slidenum">
              <a:rPr lang="de-DE" smtClean="0"/>
              <a:t>11</a:t>
            </a:fld>
            <a:endParaRPr lang="de-DE"/>
          </a:p>
        </p:txBody>
      </p:sp>
    </p:spTree>
    <p:extLst>
      <p:ext uri="{BB962C8B-B14F-4D97-AF65-F5344CB8AC3E}">
        <p14:creationId xmlns:p14="http://schemas.microsoft.com/office/powerpoint/2010/main" val="3377628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Seminarleitung oder die TN lesen das Zitat vor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Dreiteilung ökologisch-ökonomisch-sozial entspricht der Nachhaltigkeitsdefinition vom „3-Säulen Modell“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Das Modell ist eines von vielen Nachhaltigkeitsmodellen, die es im deutschen und internationalen Raum gibt. Weitere Informationen hierzu folgen im Modul „Nachhaltigkeit und planetare Grenzen“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TN dürfen Stellung zum Modell beziehen. Fragen können sein: Was sagt das Modell aus? Fehlt ihnen eine Säule oder finden sie eine der Säulen überflüssig? Was können Stärken und Schwächen des Modells sein?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1C5F42F7-6364-4D22-9CE0-F57BEDCBB657}" type="slidenum">
              <a:rPr lang="de-DE" smtClean="0"/>
              <a:t>12</a:t>
            </a:fld>
            <a:endParaRPr lang="de-DE"/>
          </a:p>
        </p:txBody>
      </p:sp>
    </p:spTree>
    <p:extLst>
      <p:ext uri="{BB962C8B-B14F-4D97-AF65-F5344CB8AC3E}">
        <p14:creationId xmlns:p14="http://schemas.microsoft.com/office/powerpoint/2010/main" val="2253231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Abschluss zu Ziel Abschnitt 1: „Verstehen, warum Nachhaltigkeit in der Berufsausbildung vermittelt werden sollte“ </a:t>
            </a:r>
            <a:r>
              <a:rPr lang="de-DE" dirty="0">
                <a:sym typeface="Wingdings" panose="05000000000000000000" pitchFamily="2" charset="2"/>
              </a:rPr>
              <a:t> finaler Grund für Nachhaltigkeit in der Bauausbildung ist, dass die Neuordnung der Bauberufe ab 01. August 2026 in Kraft tritt und dann unweigerlich Teil der Berufsausbildung wird </a:t>
            </a:r>
          </a:p>
          <a:p>
            <a:pPr marL="171450" indent="-171450">
              <a:buFont typeface="Arial" panose="020B0604020202020204" pitchFamily="34" charset="0"/>
              <a:buChar char="•"/>
            </a:pPr>
            <a:endParaRPr lang="de-DE" dirty="0">
              <a:sym typeface="Wingdings" panose="05000000000000000000" pitchFamily="2" charset="2"/>
            </a:endParaRPr>
          </a:p>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1C5F42F7-6364-4D22-9CE0-F57BEDCBB657}" type="slidenum">
              <a:rPr lang="de-DE" smtClean="0"/>
              <a:t>13</a:t>
            </a:fld>
            <a:endParaRPr lang="de-DE"/>
          </a:p>
        </p:txBody>
      </p:sp>
    </p:spTree>
    <p:extLst>
      <p:ext uri="{BB962C8B-B14F-4D97-AF65-F5344CB8AC3E}">
        <p14:creationId xmlns:p14="http://schemas.microsoft.com/office/powerpoint/2010/main" val="402963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Fragen/Anmerkungen/Diskussion klären</a:t>
            </a:r>
          </a:p>
        </p:txBody>
      </p:sp>
      <p:sp>
        <p:nvSpPr>
          <p:cNvPr id="4" name="Foliennummernplatzhalter 3"/>
          <p:cNvSpPr>
            <a:spLocks noGrp="1"/>
          </p:cNvSpPr>
          <p:nvPr>
            <p:ph type="sldNum" sz="quarter" idx="5"/>
          </p:nvPr>
        </p:nvSpPr>
        <p:spPr/>
        <p:txBody>
          <a:bodyPr/>
          <a:lstStyle/>
          <a:p>
            <a:fld id="{1C5F42F7-6364-4D22-9CE0-F57BEDCBB657}" type="slidenum">
              <a:rPr lang="de-DE" smtClean="0"/>
              <a:t>14</a:t>
            </a:fld>
            <a:endParaRPr lang="de-DE"/>
          </a:p>
        </p:txBody>
      </p:sp>
    </p:spTree>
    <p:extLst>
      <p:ext uri="{BB962C8B-B14F-4D97-AF65-F5344CB8AC3E}">
        <p14:creationId xmlns:p14="http://schemas.microsoft.com/office/powerpoint/2010/main" val="166252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Ggf. eine Pause einbauen, falls die TN es brauchen und die Konzentration nachlässt </a:t>
            </a:r>
          </a:p>
        </p:txBody>
      </p:sp>
      <p:sp>
        <p:nvSpPr>
          <p:cNvPr id="4" name="Foliennummernplatzhalter 3"/>
          <p:cNvSpPr>
            <a:spLocks noGrp="1"/>
          </p:cNvSpPr>
          <p:nvPr>
            <p:ph type="sldNum" sz="quarter" idx="5"/>
          </p:nvPr>
        </p:nvSpPr>
        <p:spPr/>
        <p:txBody>
          <a:bodyPr/>
          <a:lstStyle/>
          <a:p>
            <a:fld id="{1C5F42F7-6364-4D22-9CE0-F57BEDCBB657}" type="slidenum">
              <a:rPr lang="de-DE" smtClean="0"/>
              <a:t>15</a:t>
            </a:fld>
            <a:endParaRPr lang="de-DE"/>
          </a:p>
        </p:txBody>
      </p:sp>
    </p:spTree>
    <p:extLst>
      <p:ext uri="{BB962C8B-B14F-4D97-AF65-F5344CB8AC3E}">
        <p14:creationId xmlns:p14="http://schemas.microsoft.com/office/powerpoint/2010/main" val="198010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2C20B-6EC4-B254-A357-3AB0FC67E52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8C8F525-A06C-F041-21ED-F7BD9C4CBF4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C8F432A-5149-66A6-0563-43142991EF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Ziel für Abschnitt 2: Einen Bezug zur neuen Ausbildungsverordnung herstellen. Die Leitfrage lautet: Was wollen wir erreichen?</a:t>
            </a:r>
          </a:p>
          <a:p>
            <a:endParaRPr lang="de-DE" dirty="0"/>
          </a:p>
        </p:txBody>
      </p:sp>
      <p:sp>
        <p:nvSpPr>
          <p:cNvPr id="4" name="Foliennummernplatzhalter 3">
            <a:extLst>
              <a:ext uri="{FF2B5EF4-FFF2-40B4-BE49-F238E27FC236}">
                <a16:creationId xmlns:a16="http://schemas.microsoft.com/office/drawing/2014/main" id="{343F5049-452B-9C49-7CC5-0EED51B69B2D}"/>
              </a:ext>
            </a:extLst>
          </p:cNvPr>
          <p:cNvSpPr>
            <a:spLocks noGrp="1"/>
          </p:cNvSpPr>
          <p:nvPr>
            <p:ph type="sldNum" sz="quarter" idx="5"/>
          </p:nvPr>
        </p:nvSpPr>
        <p:spPr/>
        <p:txBody>
          <a:bodyPr/>
          <a:lstStyle/>
          <a:p>
            <a:fld id="{1C5F42F7-6364-4D22-9CE0-F57BEDCBB657}" type="slidenum">
              <a:rPr lang="de-DE" smtClean="0"/>
              <a:t>16</a:t>
            </a:fld>
            <a:endParaRPr lang="de-DE"/>
          </a:p>
        </p:txBody>
      </p:sp>
    </p:spTree>
    <p:extLst>
      <p:ext uri="{BB962C8B-B14F-4D97-AF65-F5344CB8AC3E}">
        <p14:creationId xmlns:p14="http://schemas.microsoft.com/office/powerpoint/2010/main" val="1133873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5CF5C-C588-D889-D937-D4721AED7D7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A2E2FEB-B6B6-8D2C-7FC0-438AFB8BA10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74C6132-BF2E-BC22-4AD8-07C096568B3D}"/>
              </a:ext>
            </a:extLst>
          </p:cNvPr>
          <p:cNvSpPr>
            <a:spLocks noGrp="1"/>
          </p:cNvSpPr>
          <p:nvPr>
            <p:ph type="body" idx="1"/>
          </p:nvPr>
        </p:nvSpPr>
        <p:spPr/>
        <p:txBody>
          <a:bodyPr/>
          <a:lstStyle/>
          <a:p>
            <a:r>
              <a:rPr lang="de-DE" dirty="0"/>
              <a:t>Abschnitt 2 wird in diese drei Fragen unterteilt </a:t>
            </a:r>
          </a:p>
          <a:p>
            <a:endParaRPr lang="de-DE" dirty="0"/>
          </a:p>
          <a:p>
            <a:pPr marL="228600" indent="-228600">
              <a:buAutoNum type="arabicPeriod"/>
            </a:pPr>
            <a:r>
              <a:rPr lang="de-DE" dirty="0"/>
              <a:t>Warum die Neuordnung der Bauberufe? </a:t>
            </a:r>
          </a:p>
          <a:p>
            <a:pPr marL="228600" indent="-228600">
              <a:buAutoNum type="arabicPeriod"/>
            </a:pPr>
            <a:r>
              <a:rPr lang="de-DE" dirty="0"/>
              <a:t>Was ist neu?</a:t>
            </a:r>
          </a:p>
          <a:p>
            <a:pPr marL="228600" indent="-228600">
              <a:buAutoNum type="arabicPeriod"/>
            </a:pPr>
            <a:r>
              <a:rPr lang="de-DE" dirty="0"/>
              <a:t>Was bedeuten die Neuerungen im jeweiligen Gewerk für die praktische Arbeit mit den Azubis? </a:t>
            </a:r>
          </a:p>
        </p:txBody>
      </p:sp>
      <p:sp>
        <p:nvSpPr>
          <p:cNvPr id="4" name="Foliennummernplatzhalter 3">
            <a:extLst>
              <a:ext uri="{FF2B5EF4-FFF2-40B4-BE49-F238E27FC236}">
                <a16:creationId xmlns:a16="http://schemas.microsoft.com/office/drawing/2014/main" id="{D01D1024-F5B3-1B52-A586-C6AAF87F2386}"/>
              </a:ext>
            </a:extLst>
          </p:cNvPr>
          <p:cNvSpPr>
            <a:spLocks noGrp="1"/>
          </p:cNvSpPr>
          <p:nvPr>
            <p:ph type="sldNum" sz="quarter" idx="5"/>
          </p:nvPr>
        </p:nvSpPr>
        <p:spPr/>
        <p:txBody>
          <a:bodyPr/>
          <a:lstStyle/>
          <a:p>
            <a:fld id="{1C5F42F7-6364-4D22-9CE0-F57BEDCBB657}" type="slidenum">
              <a:rPr lang="de-DE" smtClean="0"/>
              <a:t>17</a:t>
            </a:fld>
            <a:endParaRPr lang="de-DE"/>
          </a:p>
        </p:txBody>
      </p:sp>
    </p:spTree>
    <p:extLst>
      <p:ext uri="{BB962C8B-B14F-4D97-AF65-F5344CB8AC3E}">
        <p14:creationId xmlns:p14="http://schemas.microsoft.com/office/powerpoint/2010/main" val="1288153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02713-41CE-E85E-2460-2BFC5D2C0B3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2FF8E52-E131-1BAD-7687-E3F02B53FFC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1130452-6975-458A-4313-F1D24E5C7A8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Ausbildungsneuverordnung erscheint im Bundesgesetzblatt. Dieses Dokument ist aber sehr schwer verständlich. Zusätzlich gibt es für jedes von der Neuordnung betroffene Gewerk ein Heft, dass alle Infos übersichtlich darstellt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Ausbildungshefte enthalten auch Beispielübungen, Infos zu Prüfungen usw.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Alle Ausbildungshefte gibt es kostenlos online zum Download unter https://www.bibb.de/de/188311.php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Empfehlung: jede*m TN ein Heft für das jeweilige Gewerk ausdrucken und mitbringen.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Quelle Informationen: </a:t>
            </a:r>
            <a:r>
              <a:rPr lang="de-DE" dirty="0" err="1"/>
              <a:t>bibb</a:t>
            </a:r>
            <a:r>
              <a:rPr lang="de-DE" dirty="0"/>
              <a:t>-Veranstaltung 27.März 2025</a:t>
            </a:r>
          </a:p>
          <a:p>
            <a:endParaRPr lang="de-DE" dirty="0"/>
          </a:p>
        </p:txBody>
      </p:sp>
      <p:sp>
        <p:nvSpPr>
          <p:cNvPr id="4" name="Foliennummernplatzhalter 3">
            <a:extLst>
              <a:ext uri="{FF2B5EF4-FFF2-40B4-BE49-F238E27FC236}">
                <a16:creationId xmlns:a16="http://schemas.microsoft.com/office/drawing/2014/main" id="{6ECF9B09-FF7F-A4F1-B4A0-B4CE919DCB86}"/>
              </a:ext>
            </a:extLst>
          </p:cNvPr>
          <p:cNvSpPr>
            <a:spLocks noGrp="1"/>
          </p:cNvSpPr>
          <p:nvPr>
            <p:ph type="sldNum" sz="quarter" idx="5"/>
          </p:nvPr>
        </p:nvSpPr>
        <p:spPr/>
        <p:txBody>
          <a:bodyPr/>
          <a:lstStyle/>
          <a:p>
            <a:fld id="{1C5F42F7-6364-4D22-9CE0-F57BEDCBB657}" type="slidenum">
              <a:rPr lang="de-DE" smtClean="0"/>
              <a:t>18</a:t>
            </a:fld>
            <a:endParaRPr lang="de-DE"/>
          </a:p>
        </p:txBody>
      </p:sp>
    </p:spTree>
    <p:extLst>
      <p:ext uri="{BB962C8B-B14F-4D97-AF65-F5344CB8AC3E}">
        <p14:creationId xmlns:p14="http://schemas.microsoft.com/office/powerpoint/2010/main" val="2612759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Seminarleitung gibt Einblick in die Gründe für die Neuordnung (sieh Folie)</a:t>
            </a:r>
          </a:p>
          <a:p>
            <a:endParaRPr lang="de-DE" dirty="0"/>
          </a:p>
          <a:p>
            <a:r>
              <a:rPr lang="de-DE" dirty="0"/>
              <a:t>Quelle Informationen: </a:t>
            </a:r>
            <a:r>
              <a:rPr lang="de-DE" dirty="0" err="1"/>
              <a:t>bibb</a:t>
            </a:r>
            <a:r>
              <a:rPr lang="de-DE" dirty="0"/>
              <a:t>-Veranstaltung 27.März 2025, Einführung Hefte „Ausbildung gestalten“ </a:t>
            </a:r>
          </a:p>
        </p:txBody>
      </p:sp>
      <p:sp>
        <p:nvSpPr>
          <p:cNvPr id="4" name="Foliennummernplatzhalter 3"/>
          <p:cNvSpPr>
            <a:spLocks noGrp="1"/>
          </p:cNvSpPr>
          <p:nvPr>
            <p:ph type="sldNum" sz="quarter" idx="5"/>
          </p:nvPr>
        </p:nvSpPr>
        <p:spPr/>
        <p:txBody>
          <a:bodyPr/>
          <a:lstStyle/>
          <a:p>
            <a:fld id="{1C5F42F7-6364-4D22-9CE0-F57BEDCBB657}" type="slidenum">
              <a:rPr lang="de-DE" smtClean="0"/>
              <a:t>19</a:t>
            </a:fld>
            <a:endParaRPr lang="de-DE"/>
          </a:p>
        </p:txBody>
      </p:sp>
    </p:spTree>
    <p:extLst>
      <p:ext uri="{BB962C8B-B14F-4D97-AF65-F5344CB8AC3E}">
        <p14:creationId xmlns:p14="http://schemas.microsoft.com/office/powerpoint/2010/main" val="353782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Modul bearbeitet drei Ziele. Diese sind: </a:t>
            </a:r>
          </a:p>
          <a:p>
            <a:endParaRPr lang="de-DE" dirty="0"/>
          </a:p>
          <a:p>
            <a:r>
              <a:rPr lang="de-DE" dirty="0"/>
              <a:t>Ziel Abschnitt 1: Verstehen, warum Nachhaltigkeit in der Berufsausbildung vermittelt werden sollte. Leitfrage: Warum brauchen wir das? </a:t>
            </a:r>
          </a:p>
          <a:p>
            <a:endParaRPr lang="de-DE" dirty="0"/>
          </a:p>
          <a:p>
            <a:r>
              <a:rPr lang="de-DE" dirty="0"/>
              <a:t>Ziel Abschnitt 2: Einen Bezug zur neuen Ausbildungsverordnung herstellen. Leitfrage: Was wollen wir erreichen?</a:t>
            </a:r>
          </a:p>
          <a:p>
            <a:endParaRPr lang="de-DE" dirty="0"/>
          </a:p>
          <a:p>
            <a:r>
              <a:rPr lang="de-DE" dirty="0"/>
              <a:t>Ziel Abschnitt 3: Gemeinsam Ansätze zur Vermittlung an die Azubis entwickeln. Leitfrage: Wie wollen wir das Ziel umsetzen? </a:t>
            </a:r>
          </a:p>
        </p:txBody>
      </p:sp>
      <p:sp>
        <p:nvSpPr>
          <p:cNvPr id="4" name="Foliennummernplatzhalter 3"/>
          <p:cNvSpPr>
            <a:spLocks noGrp="1"/>
          </p:cNvSpPr>
          <p:nvPr>
            <p:ph type="sldNum" sz="quarter" idx="5"/>
          </p:nvPr>
        </p:nvSpPr>
        <p:spPr/>
        <p:txBody>
          <a:bodyPr/>
          <a:lstStyle/>
          <a:p>
            <a:fld id="{1C5F42F7-6364-4D22-9CE0-F57BEDCBB657}" type="slidenum">
              <a:rPr lang="de-DE" smtClean="0"/>
              <a:t>2</a:t>
            </a:fld>
            <a:endParaRPr lang="de-DE"/>
          </a:p>
        </p:txBody>
      </p:sp>
    </p:spTree>
    <p:extLst>
      <p:ext uri="{BB962C8B-B14F-4D97-AF65-F5344CB8AC3E}">
        <p14:creationId xmlns:p14="http://schemas.microsoft.com/office/powerpoint/2010/main" val="1755853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Seminarleitung gibt Einblick in die Gründe für die Neuordnung (sieh Folie)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Informationen: </a:t>
            </a:r>
            <a:r>
              <a:rPr lang="de-DE" dirty="0" err="1"/>
              <a:t>bibb</a:t>
            </a:r>
            <a:r>
              <a:rPr lang="de-DE" dirty="0"/>
              <a:t>-Veranstaltung 27.März 2025</a:t>
            </a:r>
          </a:p>
          <a:p>
            <a:endParaRPr lang="de-DE" dirty="0"/>
          </a:p>
        </p:txBody>
      </p:sp>
      <p:sp>
        <p:nvSpPr>
          <p:cNvPr id="4" name="Foliennummernplatzhalter 3"/>
          <p:cNvSpPr>
            <a:spLocks noGrp="1"/>
          </p:cNvSpPr>
          <p:nvPr>
            <p:ph type="sldNum" sz="quarter" idx="5"/>
          </p:nvPr>
        </p:nvSpPr>
        <p:spPr/>
        <p:txBody>
          <a:bodyPr/>
          <a:lstStyle/>
          <a:p>
            <a:fld id="{1C5F42F7-6364-4D22-9CE0-F57BEDCBB657}" type="slidenum">
              <a:rPr lang="de-DE" smtClean="0"/>
              <a:t>20</a:t>
            </a:fld>
            <a:endParaRPr lang="de-DE"/>
          </a:p>
        </p:txBody>
      </p:sp>
    </p:spTree>
    <p:extLst>
      <p:ext uri="{BB962C8B-B14F-4D97-AF65-F5344CB8AC3E}">
        <p14:creationId xmlns:p14="http://schemas.microsoft.com/office/powerpoint/2010/main" val="1575627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C1AD3-BAD5-2D83-D977-479D25472DE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1F9401E-F2C9-819D-5CB4-39C53B47FAF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E593735-6A1A-DE7D-1383-6F74E00628E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Informationen der letzten zwei Folien grafisch zusammengefasst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Mehr Infos online hier: https://www.bibb.de/de/182919.php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Quelle Informationen: </a:t>
            </a:r>
            <a:r>
              <a:rPr lang="de-DE" dirty="0" err="1"/>
              <a:t>bibb</a:t>
            </a:r>
            <a:r>
              <a:rPr lang="de-DE" dirty="0"/>
              <a:t>-Veranstaltung 27.März 2025</a:t>
            </a:r>
          </a:p>
          <a:p>
            <a:endParaRPr lang="de-DE" dirty="0"/>
          </a:p>
        </p:txBody>
      </p:sp>
      <p:sp>
        <p:nvSpPr>
          <p:cNvPr id="4" name="Foliennummernplatzhalter 3">
            <a:extLst>
              <a:ext uri="{FF2B5EF4-FFF2-40B4-BE49-F238E27FC236}">
                <a16:creationId xmlns:a16="http://schemas.microsoft.com/office/drawing/2014/main" id="{B5783D76-51EC-D097-712B-456C6D76DCCF}"/>
              </a:ext>
            </a:extLst>
          </p:cNvPr>
          <p:cNvSpPr>
            <a:spLocks noGrp="1"/>
          </p:cNvSpPr>
          <p:nvPr>
            <p:ph type="sldNum" sz="quarter" idx="5"/>
          </p:nvPr>
        </p:nvSpPr>
        <p:spPr/>
        <p:txBody>
          <a:bodyPr/>
          <a:lstStyle/>
          <a:p>
            <a:fld id="{1C5F42F7-6364-4D22-9CE0-F57BEDCBB657}" type="slidenum">
              <a:rPr lang="de-DE" smtClean="0"/>
              <a:t>21</a:t>
            </a:fld>
            <a:endParaRPr lang="de-DE"/>
          </a:p>
        </p:txBody>
      </p:sp>
    </p:spTree>
    <p:extLst>
      <p:ext uri="{BB962C8B-B14F-4D97-AF65-F5344CB8AC3E}">
        <p14:creationId xmlns:p14="http://schemas.microsoft.com/office/powerpoint/2010/main" val="345869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822EF-60BD-8DCE-75A1-58ABDC7625C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60235DC-1B26-C73C-B8DF-AF3532EFA40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FD59E33-E00C-B160-AEB4-947440D9FF8A}"/>
              </a:ext>
            </a:extLst>
          </p:cNvPr>
          <p:cNvSpPr>
            <a:spLocks noGrp="1"/>
          </p:cNvSpPr>
          <p:nvPr>
            <p:ph type="body" idx="1"/>
          </p:nvPr>
        </p:nvSpPr>
        <p:spPr/>
        <p:txBody>
          <a:bodyPr/>
          <a:lstStyle/>
          <a:p>
            <a:pPr marL="171450" indent="-171450">
              <a:buFont typeface="Arial" panose="020B0604020202020204" pitchFamily="34" charset="0"/>
              <a:buChar char="•"/>
            </a:pPr>
            <a:r>
              <a:rPr lang="de-DE" dirty="0"/>
              <a:t>Im Folgenden arbeiten Seminarleitung in TN mit den Ausbildungsheften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Für die folgenden Arbeitsschritte benötigen alle TN ein eigenes Heft für ihr jeweiliges Gewerk. Alle Hefte sind kostenlos online verfügbar: https://www.bibb.de/de/188311.php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Je nach Präferenz: online am Tablet oder ausgedruckt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Wichtig: in den folgenden Arbeitsschritten werden Abschnitte im Heft markiert. Hierfür teilt die Seminarleitung Klebezettel aus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171450" indent="-171450">
              <a:buFont typeface="Arial" panose="020B0604020202020204" pitchFamily="34" charset="0"/>
              <a:buChar char="•"/>
            </a:pPr>
            <a:endParaRPr lang="de-DE" dirty="0"/>
          </a:p>
        </p:txBody>
      </p:sp>
      <p:sp>
        <p:nvSpPr>
          <p:cNvPr id="4" name="Foliennummernplatzhalter 3">
            <a:extLst>
              <a:ext uri="{FF2B5EF4-FFF2-40B4-BE49-F238E27FC236}">
                <a16:creationId xmlns:a16="http://schemas.microsoft.com/office/drawing/2014/main" id="{D3E85841-9997-CBE2-2E7E-437EFC8553F4}"/>
              </a:ext>
            </a:extLst>
          </p:cNvPr>
          <p:cNvSpPr>
            <a:spLocks noGrp="1"/>
          </p:cNvSpPr>
          <p:nvPr>
            <p:ph type="sldNum" sz="quarter" idx="5"/>
          </p:nvPr>
        </p:nvSpPr>
        <p:spPr/>
        <p:txBody>
          <a:bodyPr/>
          <a:lstStyle/>
          <a:p>
            <a:fld id="{1C5F42F7-6364-4D22-9CE0-F57BEDCBB657}" type="slidenum">
              <a:rPr lang="de-DE" smtClean="0"/>
              <a:t>22</a:t>
            </a:fld>
            <a:endParaRPr lang="de-DE"/>
          </a:p>
        </p:txBody>
      </p:sp>
    </p:spTree>
    <p:extLst>
      <p:ext uri="{BB962C8B-B14F-4D97-AF65-F5344CB8AC3E}">
        <p14:creationId xmlns:p14="http://schemas.microsoft.com/office/powerpoint/2010/main" val="1475336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1F8B9-BF54-C961-7098-7B3E860D967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B11C763-B179-D16F-4E44-5124C83F81F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BC37133-083B-3367-3C61-B55E50DAF93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Seminarleitung stellt die Struktur der Hefte kurz vor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Im Folgenden wird am Beispiel einzelner Hefte einmal detailliert die Struktur aufgezeigt. Die TN sollen ihr Heft parallel an der gleichen Stelle aufschlagen und sich dort Markierungen setzen. Hier kommen den Klebezettel zum Einsatz.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Informationen: </a:t>
            </a:r>
            <a:r>
              <a:rPr lang="de-DE" dirty="0" err="1"/>
              <a:t>bibb</a:t>
            </a:r>
            <a:r>
              <a:rPr lang="de-DE" dirty="0"/>
              <a:t>-Veranstaltung 27.März 2025, Einführung Hefte „Ausbildung gestalten“</a:t>
            </a:r>
          </a:p>
          <a:p>
            <a:endParaRPr lang="de-DE" dirty="0"/>
          </a:p>
        </p:txBody>
      </p:sp>
      <p:sp>
        <p:nvSpPr>
          <p:cNvPr id="4" name="Foliennummernplatzhalter 3">
            <a:extLst>
              <a:ext uri="{FF2B5EF4-FFF2-40B4-BE49-F238E27FC236}">
                <a16:creationId xmlns:a16="http://schemas.microsoft.com/office/drawing/2014/main" id="{AD6BA401-843D-E725-2458-18BA31656D36}"/>
              </a:ext>
            </a:extLst>
          </p:cNvPr>
          <p:cNvSpPr>
            <a:spLocks noGrp="1"/>
          </p:cNvSpPr>
          <p:nvPr>
            <p:ph type="sldNum" sz="quarter" idx="5"/>
          </p:nvPr>
        </p:nvSpPr>
        <p:spPr/>
        <p:txBody>
          <a:bodyPr/>
          <a:lstStyle/>
          <a:p>
            <a:fld id="{1C5F42F7-6364-4D22-9CE0-F57BEDCBB657}" type="slidenum">
              <a:rPr lang="de-DE" smtClean="0"/>
              <a:t>23</a:t>
            </a:fld>
            <a:endParaRPr lang="de-DE"/>
          </a:p>
        </p:txBody>
      </p:sp>
    </p:spTree>
    <p:extLst>
      <p:ext uri="{BB962C8B-B14F-4D97-AF65-F5344CB8AC3E}">
        <p14:creationId xmlns:p14="http://schemas.microsoft.com/office/powerpoint/2010/main" val="3324368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2C9F5-B9EC-533E-49D1-66DFE0FADFD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9E0B3B-8DFC-0D55-EE5F-341FF1E42B9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1554A34-02D5-DF21-19EA-6D36A1E5A84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Wichtig für den gemeinsamen Überblick sind insb. Abschnitte 2 und 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Quelle Informationen: </a:t>
            </a:r>
            <a:r>
              <a:rPr lang="de-DE" dirty="0" err="1"/>
              <a:t>bibb</a:t>
            </a:r>
            <a:r>
              <a:rPr lang="de-DE" dirty="0"/>
              <a:t>-Veranstaltung 27.März 2025, Einführung Hefte „Ausbildung gestalten“</a:t>
            </a:r>
          </a:p>
          <a:p>
            <a:endParaRPr lang="de-DE" dirty="0"/>
          </a:p>
        </p:txBody>
      </p:sp>
      <p:sp>
        <p:nvSpPr>
          <p:cNvPr id="4" name="Foliennummernplatzhalter 3">
            <a:extLst>
              <a:ext uri="{FF2B5EF4-FFF2-40B4-BE49-F238E27FC236}">
                <a16:creationId xmlns:a16="http://schemas.microsoft.com/office/drawing/2014/main" id="{E594572B-4D80-B808-D64D-C9985A8806A4}"/>
              </a:ext>
            </a:extLst>
          </p:cNvPr>
          <p:cNvSpPr>
            <a:spLocks noGrp="1"/>
          </p:cNvSpPr>
          <p:nvPr>
            <p:ph type="sldNum" sz="quarter" idx="5"/>
          </p:nvPr>
        </p:nvSpPr>
        <p:spPr/>
        <p:txBody>
          <a:bodyPr/>
          <a:lstStyle/>
          <a:p>
            <a:fld id="{1C5F42F7-6364-4D22-9CE0-F57BEDCBB657}" type="slidenum">
              <a:rPr lang="de-DE" smtClean="0"/>
              <a:t>24</a:t>
            </a:fld>
            <a:endParaRPr lang="de-DE"/>
          </a:p>
        </p:txBody>
      </p:sp>
    </p:spTree>
    <p:extLst>
      <p:ext uri="{BB962C8B-B14F-4D97-AF65-F5344CB8AC3E}">
        <p14:creationId xmlns:p14="http://schemas.microsoft.com/office/powerpoint/2010/main" val="704967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D464D-FA7D-272E-4382-D6188AEB20B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79CEBC4-BB33-AEA7-7759-93198E29469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2A98966-9343-A6F5-E972-80FDF4315BA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Abschnitt 2 zeigt die Ausbildungsordnung und den Ausbildungsrahmenplan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In Bereich 2.2 ist eine tabellarische Übersicht über die Inhalte &amp; Anforderungen an allen drei Lehrjahren gegeben und die übergreifenden Inhalte &amp; Anforderungen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Beispiel siehe nächste Folie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Informationen: </a:t>
            </a:r>
            <a:r>
              <a:rPr lang="de-DE" dirty="0" err="1"/>
              <a:t>bibb</a:t>
            </a:r>
            <a:r>
              <a:rPr lang="de-DE" dirty="0"/>
              <a:t>-Veranstaltung 27.März 2025, Einführung Hefte „Ausbildung gestalten“</a:t>
            </a:r>
          </a:p>
          <a:p>
            <a:endParaRPr lang="de-DE" dirty="0"/>
          </a:p>
        </p:txBody>
      </p:sp>
      <p:sp>
        <p:nvSpPr>
          <p:cNvPr id="4" name="Foliennummernplatzhalter 3">
            <a:extLst>
              <a:ext uri="{FF2B5EF4-FFF2-40B4-BE49-F238E27FC236}">
                <a16:creationId xmlns:a16="http://schemas.microsoft.com/office/drawing/2014/main" id="{B2820F7B-1C53-1055-CBD7-DAFEAC183D8C}"/>
              </a:ext>
            </a:extLst>
          </p:cNvPr>
          <p:cNvSpPr>
            <a:spLocks noGrp="1"/>
          </p:cNvSpPr>
          <p:nvPr>
            <p:ph type="sldNum" sz="quarter" idx="5"/>
          </p:nvPr>
        </p:nvSpPr>
        <p:spPr/>
        <p:txBody>
          <a:bodyPr/>
          <a:lstStyle/>
          <a:p>
            <a:fld id="{1C5F42F7-6364-4D22-9CE0-F57BEDCBB657}" type="slidenum">
              <a:rPr lang="de-DE" smtClean="0"/>
              <a:t>25</a:t>
            </a:fld>
            <a:endParaRPr lang="de-DE"/>
          </a:p>
        </p:txBody>
      </p:sp>
    </p:spTree>
    <p:extLst>
      <p:ext uri="{BB962C8B-B14F-4D97-AF65-F5344CB8AC3E}">
        <p14:creationId xmlns:p14="http://schemas.microsoft.com/office/powerpoint/2010/main" val="23294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073FF-FE3F-0817-108E-BC505F652A8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2066FFB-B126-FA61-CC1B-FA2842037AE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FFA8AE7-E6C1-81E8-E079-5176C6FF00E4}"/>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Zu sehen ist ein Beispiel der Übersichtstabelle 2.2 aus dem Zimmererheft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Informationen: </a:t>
            </a:r>
            <a:r>
              <a:rPr lang="de-DE" dirty="0" err="1"/>
              <a:t>bibb</a:t>
            </a:r>
            <a:r>
              <a:rPr lang="de-DE" dirty="0"/>
              <a:t>-Veranstaltung 27.März 2025, Einführung Hefte „Ausbildung gestalten“</a:t>
            </a:r>
          </a:p>
          <a:p>
            <a:endParaRPr lang="de-DE" dirty="0"/>
          </a:p>
        </p:txBody>
      </p:sp>
      <p:sp>
        <p:nvSpPr>
          <p:cNvPr id="4" name="Foliennummernplatzhalter 3">
            <a:extLst>
              <a:ext uri="{FF2B5EF4-FFF2-40B4-BE49-F238E27FC236}">
                <a16:creationId xmlns:a16="http://schemas.microsoft.com/office/drawing/2014/main" id="{F4112486-B295-DD91-1387-084BA9DD6A52}"/>
              </a:ext>
            </a:extLst>
          </p:cNvPr>
          <p:cNvSpPr>
            <a:spLocks noGrp="1"/>
          </p:cNvSpPr>
          <p:nvPr>
            <p:ph type="sldNum" sz="quarter" idx="5"/>
          </p:nvPr>
        </p:nvSpPr>
        <p:spPr/>
        <p:txBody>
          <a:bodyPr/>
          <a:lstStyle/>
          <a:p>
            <a:fld id="{1C5F42F7-6364-4D22-9CE0-F57BEDCBB657}" type="slidenum">
              <a:rPr lang="de-DE" smtClean="0"/>
              <a:t>26</a:t>
            </a:fld>
            <a:endParaRPr lang="de-DE"/>
          </a:p>
        </p:txBody>
      </p:sp>
    </p:spTree>
    <p:extLst>
      <p:ext uri="{BB962C8B-B14F-4D97-AF65-F5344CB8AC3E}">
        <p14:creationId xmlns:p14="http://schemas.microsoft.com/office/powerpoint/2010/main" val="92998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B8CA2-9DC9-93D9-7FF6-04CBDB27D54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25901EC-9BFD-6539-7F73-674BEB7B9B9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8046396-D652-3D6D-12D3-2B33CA71CB01}"/>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Alle für die überbetriebliche Ausbildung relevanten Inhalte &amp; Anforderungen sind in der Tabelle mit einem Kreuz gekennzeichnet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TN sollen sich bitte alle für die ÜBA relevanten Abschnitte mit einem Klebezettel markieren. Das ist entscheidend für die weitere Arbeit in diesem Modul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Informationen: </a:t>
            </a:r>
            <a:r>
              <a:rPr lang="de-DE" dirty="0" err="1"/>
              <a:t>bibb</a:t>
            </a:r>
            <a:r>
              <a:rPr lang="de-DE" dirty="0"/>
              <a:t>-Veranstaltung 27.März 2025, Einführung Hefte „Ausbildung gestalten“</a:t>
            </a:r>
          </a:p>
          <a:p>
            <a:endParaRPr lang="de-DE" dirty="0"/>
          </a:p>
        </p:txBody>
      </p:sp>
      <p:sp>
        <p:nvSpPr>
          <p:cNvPr id="4" name="Foliennummernplatzhalter 3">
            <a:extLst>
              <a:ext uri="{FF2B5EF4-FFF2-40B4-BE49-F238E27FC236}">
                <a16:creationId xmlns:a16="http://schemas.microsoft.com/office/drawing/2014/main" id="{2258FBD2-B455-A114-88D6-E21723190296}"/>
              </a:ext>
            </a:extLst>
          </p:cNvPr>
          <p:cNvSpPr>
            <a:spLocks noGrp="1"/>
          </p:cNvSpPr>
          <p:nvPr>
            <p:ph type="sldNum" sz="quarter" idx="5"/>
          </p:nvPr>
        </p:nvSpPr>
        <p:spPr/>
        <p:txBody>
          <a:bodyPr/>
          <a:lstStyle/>
          <a:p>
            <a:fld id="{1C5F42F7-6364-4D22-9CE0-F57BEDCBB657}" type="slidenum">
              <a:rPr lang="de-DE" smtClean="0"/>
              <a:t>27</a:t>
            </a:fld>
            <a:endParaRPr lang="de-DE"/>
          </a:p>
        </p:txBody>
      </p:sp>
    </p:spTree>
    <p:extLst>
      <p:ext uri="{BB962C8B-B14F-4D97-AF65-F5344CB8AC3E}">
        <p14:creationId xmlns:p14="http://schemas.microsoft.com/office/powerpoint/2010/main" val="2552168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E0257-349A-CD67-B988-6DE289BB7B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91EC15C-648B-684F-8993-35FE25D900C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DA80221-3962-4889-48D2-F4B82BC930C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Basierend auf der Markierung, welche Inhalte ÜBA-relevant sind, kann man nun in Abschnitt 2.4 detailliert die Verknüpfung von Fachinhalten und Nachhaltigkeitsthemen nachlesen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Auch hier sollen die TN sich farbliche Markierungen setzen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Beispiele werden auf den folgenden Folien gezeigt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Informationen: </a:t>
            </a:r>
            <a:r>
              <a:rPr lang="de-DE" dirty="0" err="1"/>
              <a:t>bibb</a:t>
            </a:r>
            <a:r>
              <a:rPr lang="de-DE" dirty="0"/>
              <a:t>-Veranstaltung 27.März 2025, Einführung Hefte „Ausbildung gestalten“</a:t>
            </a:r>
          </a:p>
          <a:p>
            <a:endParaRPr lang="de-DE" dirty="0"/>
          </a:p>
        </p:txBody>
      </p:sp>
      <p:sp>
        <p:nvSpPr>
          <p:cNvPr id="4" name="Foliennummernplatzhalter 3">
            <a:extLst>
              <a:ext uri="{FF2B5EF4-FFF2-40B4-BE49-F238E27FC236}">
                <a16:creationId xmlns:a16="http://schemas.microsoft.com/office/drawing/2014/main" id="{07D6023C-2979-28F1-57D8-0085E1D628B4}"/>
              </a:ext>
            </a:extLst>
          </p:cNvPr>
          <p:cNvSpPr>
            <a:spLocks noGrp="1"/>
          </p:cNvSpPr>
          <p:nvPr>
            <p:ph type="sldNum" sz="quarter" idx="5"/>
          </p:nvPr>
        </p:nvSpPr>
        <p:spPr/>
        <p:txBody>
          <a:bodyPr/>
          <a:lstStyle/>
          <a:p>
            <a:fld id="{1C5F42F7-6364-4D22-9CE0-F57BEDCBB657}" type="slidenum">
              <a:rPr lang="de-DE" smtClean="0"/>
              <a:t>28</a:t>
            </a:fld>
            <a:endParaRPr lang="de-DE"/>
          </a:p>
        </p:txBody>
      </p:sp>
    </p:spTree>
    <p:extLst>
      <p:ext uri="{BB962C8B-B14F-4D97-AF65-F5344CB8AC3E}">
        <p14:creationId xmlns:p14="http://schemas.microsoft.com/office/powerpoint/2010/main" val="1420534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67148-1BDC-ED94-1C61-DC7A9D36A6C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9665942-4607-6BD0-55D3-E75529AB6C7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CE88DD-BF18-E1C4-74CD-8F0AA8C66381}"/>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Beispiel zur Verknüpfung von Fachinhalten und Nachhaltigkeitsthemen aus dem Zimmererheft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Informationen: </a:t>
            </a:r>
            <a:r>
              <a:rPr lang="de-DE" dirty="0" err="1"/>
              <a:t>bibb</a:t>
            </a:r>
            <a:r>
              <a:rPr lang="de-DE" dirty="0"/>
              <a:t>-Veranstaltung 27.März 2025, Einführung Hefte „Ausbildung gestalten“</a:t>
            </a:r>
          </a:p>
          <a:p>
            <a:endParaRPr lang="de-DE" dirty="0"/>
          </a:p>
        </p:txBody>
      </p:sp>
      <p:sp>
        <p:nvSpPr>
          <p:cNvPr id="4" name="Foliennummernplatzhalter 3">
            <a:extLst>
              <a:ext uri="{FF2B5EF4-FFF2-40B4-BE49-F238E27FC236}">
                <a16:creationId xmlns:a16="http://schemas.microsoft.com/office/drawing/2014/main" id="{9CAD439F-ED06-877E-E383-2163CD45CE4E}"/>
              </a:ext>
            </a:extLst>
          </p:cNvPr>
          <p:cNvSpPr>
            <a:spLocks noGrp="1"/>
          </p:cNvSpPr>
          <p:nvPr>
            <p:ph type="sldNum" sz="quarter" idx="5"/>
          </p:nvPr>
        </p:nvSpPr>
        <p:spPr/>
        <p:txBody>
          <a:bodyPr/>
          <a:lstStyle/>
          <a:p>
            <a:fld id="{1C5F42F7-6364-4D22-9CE0-F57BEDCBB657}" type="slidenum">
              <a:rPr lang="de-DE" smtClean="0"/>
              <a:t>29</a:t>
            </a:fld>
            <a:endParaRPr lang="de-DE"/>
          </a:p>
        </p:txBody>
      </p:sp>
    </p:spTree>
    <p:extLst>
      <p:ext uri="{BB962C8B-B14F-4D97-AF65-F5344CB8AC3E}">
        <p14:creationId xmlns:p14="http://schemas.microsoft.com/office/powerpoint/2010/main" val="202994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Ziel für </a:t>
            </a:r>
            <a:r>
              <a:rPr lang="de-DE" dirty="0" err="1"/>
              <a:t>Abschitt</a:t>
            </a:r>
            <a:r>
              <a:rPr lang="de-DE" dirty="0"/>
              <a:t> 1: Verstehen, warum Nachhaltigkeit in der Berufsausbildung vermittelt werden soll. Die Leitfrage lautet: Warum brauchen wir das (Nachhaltigkeit in der Berufsbildung)? </a:t>
            </a:r>
          </a:p>
        </p:txBody>
      </p:sp>
      <p:sp>
        <p:nvSpPr>
          <p:cNvPr id="4" name="Foliennummernplatzhalter 3"/>
          <p:cNvSpPr>
            <a:spLocks noGrp="1"/>
          </p:cNvSpPr>
          <p:nvPr>
            <p:ph type="sldNum" sz="quarter" idx="5"/>
          </p:nvPr>
        </p:nvSpPr>
        <p:spPr/>
        <p:txBody>
          <a:bodyPr/>
          <a:lstStyle/>
          <a:p>
            <a:fld id="{1C5F42F7-6364-4D22-9CE0-F57BEDCBB657}" type="slidenum">
              <a:rPr lang="de-DE" smtClean="0"/>
              <a:t>3</a:t>
            </a:fld>
            <a:endParaRPr lang="de-DE"/>
          </a:p>
        </p:txBody>
      </p:sp>
    </p:spTree>
    <p:extLst>
      <p:ext uri="{BB962C8B-B14F-4D97-AF65-F5344CB8AC3E}">
        <p14:creationId xmlns:p14="http://schemas.microsoft.com/office/powerpoint/2010/main" val="256198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B93FF-0554-FD1D-8870-412441BFCC4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1E55EF2-6FEE-E9F6-34A5-F57090E7B2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9899C4D-C823-D421-2666-BB3972AA607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Beispiel zu Verknüpfung von Fachinhalten und Nachhaltigkeitsthemen aus dem Straßenbauer/Tiefbaufacharbeiterheft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Informationen: </a:t>
            </a:r>
            <a:r>
              <a:rPr lang="de-DE" dirty="0" err="1"/>
              <a:t>bibb</a:t>
            </a:r>
            <a:r>
              <a:rPr lang="de-DE" dirty="0"/>
              <a:t>-Veranstaltung 27.März 2025, Einführung Hefte „Ausbildung gestalten“</a:t>
            </a:r>
          </a:p>
          <a:p>
            <a:endParaRPr lang="de-DE" dirty="0"/>
          </a:p>
        </p:txBody>
      </p:sp>
      <p:sp>
        <p:nvSpPr>
          <p:cNvPr id="4" name="Foliennummernplatzhalter 3">
            <a:extLst>
              <a:ext uri="{FF2B5EF4-FFF2-40B4-BE49-F238E27FC236}">
                <a16:creationId xmlns:a16="http://schemas.microsoft.com/office/drawing/2014/main" id="{AC0D6030-B7A9-0873-C380-9965ECD5D6C0}"/>
              </a:ext>
            </a:extLst>
          </p:cNvPr>
          <p:cNvSpPr>
            <a:spLocks noGrp="1"/>
          </p:cNvSpPr>
          <p:nvPr>
            <p:ph type="sldNum" sz="quarter" idx="5"/>
          </p:nvPr>
        </p:nvSpPr>
        <p:spPr/>
        <p:txBody>
          <a:bodyPr/>
          <a:lstStyle/>
          <a:p>
            <a:fld id="{1C5F42F7-6364-4D22-9CE0-F57BEDCBB657}" type="slidenum">
              <a:rPr lang="de-DE" smtClean="0"/>
              <a:t>30</a:t>
            </a:fld>
            <a:endParaRPr lang="de-DE"/>
          </a:p>
        </p:txBody>
      </p:sp>
    </p:spTree>
    <p:extLst>
      <p:ext uri="{BB962C8B-B14F-4D97-AF65-F5344CB8AC3E}">
        <p14:creationId xmlns:p14="http://schemas.microsoft.com/office/powerpoint/2010/main" val="3496308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0AF50-336F-E9D6-5928-D5D081FB180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24CCF8D-8A4F-4A67-B682-0F30C345477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04B5205-B6EA-CF24-B6FB-D73F9ED1CDF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Beispiel zu Verknüpfung von Fachinhalten und Nachhaltigkeitsthemen aus dem Maurerheft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Informationen: </a:t>
            </a:r>
            <a:r>
              <a:rPr lang="de-DE" dirty="0" err="1"/>
              <a:t>bibb</a:t>
            </a:r>
            <a:r>
              <a:rPr lang="de-DE" dirty="0"/>
              <a:t>-Veranstaltung 27.März 2025, Einführung Hefte „Ausbildung gestalten“</a:t>
            </a:r>
          </a:p>
          <a:p>
            <a:endParaRPr lang="de-DE" dirty="0"/>
          </a:p>
        </p:txBody>
      </p:sp>
      <p:sp>
        <p:nvSpPr>
          <p:cNvPr id="4" name="Foliennummernplatzhalter 3">
            <a:extLst>
              <a:ext uri="{FF2B5EF4-FFF2-40B4-BE49-F238E27FC236}">
                <a16:creationId xmlns:a16="http://schemas.microsoft.com/office/drawing/2014/main" id="{25FC3EA2-1E05-C6C8-0C36-EA61B3C730B1}"/>
              </a:ext>
            </a:extLst>
          </p:cNvPr>
          <p:cNvSpPr>
            <a:spLocks noGrp="1"/>
          </p:cNvSpPr>
          <p:nvPr>
            <p:ph type="sldNum" sz="quarter" idx="5"/>
          </p:nvPr>
        </p:nvSpPr>
        <p:spPr/>
        <p:txBody>
          <a:bodyPr/>
          <a:lstStyle/>
          <a:p>
            <a:fld id="{1C5F42F7-6364-4D22-9CE0-F57BEDCBB657}" type="slidenum">
              <a:rPr lang="de-DE" smtClean="0"/>
              <a:t>31</a:t>
            </a:fld>
            <a:endParaRPr lang="de-DE"/>
          </a:p>
        </p:txBody>
      </p:sp>
    </p:spTree>
    <p:extLst>
      <p:ext uri="{BB962C8B-B14F-4D97-AF65-F5344CB8AC3E}">
        <p14:creationId xmlns:p14="http://schemas.microsoft.com/office/powerpoint/2010/main" val="1906277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8D772-0C18-3A56-DE90-87A6D86CB0A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5B27689-2AFA-7273-8D85-5410D5CA9A3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4B977F3-669D-38CE-FBBD-F7E4F0D896A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Wie zu Beginn gesagt sind insb. Abschnitt 2 und 4 der Ausbildungshefte für dieses Modul relevant. Nachdem Abschnitt 2 gemeinsam mit den TN durchgegangen wurde. Wird jetzt auf Abschnitt 4 geschaut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Auch hier sollen die TN sich farbliche Markierungen in ihren Heften setzen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Beispiel folgen auf den kommenden Folien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Informationen: </a:t>
            </a:r>
            <a:r>
              <a:rPr lang="de-DE" dirty="0" err="1"/>
              <a:t>bibb</a:t>
            </a:r>
            <a:r>
              <a:rPr lang="de-DE" dirty="0"/>
              <a:t>-Veranstaltung 27.März 2025, Einführung Hefte „Ausbildung gestalten“</a:t>
            </a:r>
          </a:p>
          <a:p>
            <a:endParaRPr lang="de-DE" dirty="0"/>
          </a:p>
        </p:txBody>
      </p:sp>
      <p:sp>
        <p:nvSpPr>
          <p:cNvPr id="4" name="Foliennummernplatzhalter 3">
            <a:extLst>
              <a:ext uri="{FF2B5EF4-FFF2-40B4-BE49-F238E27FC236}">
                <a16:creationId xmlns:a16="http://schemas.microsoft.com/office/drawing/2014/main" id="{A9562385-BCBC-8CF9-4561-A71FF270372E}"/>
              </a:ext>
            </a:extLst>
          </p:cNvPr>
          <p:cNvSpPr>
            <a:spLocks noGrp="1"/>
          </p:cNvSpPr>
          <p:nvPr>
            <p:ph type="sldNum" sz="quarter" idx="5"/>
          </p:nvPr>
        </p:nvSpPr>
        <p:spPr/>
        <p:txBody>
          <a:bodyPr/>
          <a:lstStyle/>
          <a:p>
            <a:fld id="{1C5F42F7-6364-4D22-9CE0-F57BEDCBB657}" type="slidenum">
              <a:rPr lang="de-DE" smtClean="0"/>
              <a:t>32</a:t>
            </a:fld>
            <a:endParaRPr lang="de-DE"/>
          </a:p>
        </p:txBody>
      </p:sp>
    </p:spTree>
    <p:extLst>
      <p:ext uri="{BB962C8B-B14F-4D97-AF65-F5344CB8AC3E}">
        <p14:creationId xmlns:p14="http://schemas.microsoft.com/office/powerpoint/2010/main" val="128547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4CE8E-193B-C795-74ED-55C6440568F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22259A-B8F6-D8BF-F36A-ED7C0C2674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5E6F2A2-045C-9A61-FAA9-EB99F0E20032}"/>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Beispiel zur Verknüpfung von Fachinhalten und Nachhaltigkeitsthemen in der Zwischenprüfung zum Hochbaufacharbeiter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Informationen: </a:t>
            </a:r>
            <a:r>
              <a:rPr lang="de-DE" dirty="0" err="1"/>
              <a:t>bibb</a:t>
            </a:r>
            <a:r>
              <a:rPr lang="de-DE" dirty="0"/>
              <a:t>-Veranstaltung 27.März 2025, Einführung Hefte „Ausbildung gestalten“</a:t>
            </a:r>
          </a:p>
          <a:p>
            <a:endParaRPr lang="de-DE" dirty="0"/>
          </a:p>
        </p:txBody>
      </p:sp>
      <p:sp>
        <p:nvSpPr>
          <p:cNvPr id="4" name="Foliennummernplatzhalter 3">
            <a:extLst>
              <a:ext uri="{FF2B5EF4-FFF2-40B4-BE49-F238E27FC236}">
                <a16:creationId xmlns:a16="http://schemas.microsoft.com/office/drawing/2014/main" id="{0CBF293C-59A3-BE4F-F27B-CBAC7B7A75F3}"/>
              </a:ext>
            </a:extLst>
          </p:cNvPr>
          <p:cNvSpPr>
            <a:spLocks noGrp="1"/>
          </p:cNvSpPr>
          <p:nvPr>
            <p:ph type="sldNum" sz="quarter" idx="5"/>
          </p:nvPr>
        </p:nvSpPr>
        <p:spPr/>
        <p:txBody>
          <a:bodyPr/>
          <a:lstStyle/>
          <a:p>
            <a:fld id="{1C5F42F7-6364-4D22-9CE0-F57BEDCBB657}" type="slidenum">
              <a:rPr lang="de-DE" smtClean="0"/>
              <a:t>33</a:t>
            </a:fld>
            <a:endParaRPr lang="de-DE"/>
          </a:p>
        </p:txBody>
      </p:sp>
    </p:spTree>
    <p:extLst>
      <p:ext uri="{BB962C8B-B14F-4D97-AF65-F5344CB8AC3E}">
        <p14:creationId xmlns:p14="http://schemas.microsoft.com/office/powerpoint/2010/main" val="2465336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0CA69-0527-7350-B97C-692AB10F6F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B9CFFF7-13F4-88BF-9025-86CBA0CCA81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A45F42-D5E4-9564-AB95-9239DAB9256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Beispiel zur Verknüpfung von Fachinhalten und Nachhaltigkeitsthemen in der Gesellen- oder Abschlussprüfung zum Maurer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Informationen: </a:t>
            </a:r>
            <a:r>
              <a:rPr lang="de-DE" dirty="0" err="1"/>
              <a:t>bibb</a:t>
            </a:r>
            <a:r>
              <a:rPr lang="de-DE" dirty="0"/>
              <a:t>-Veranstaltung 27.März 2025, Einführung Hefte „Ausbildung gestalten“</a:t>
            </a:r>
          </a:p>
          <a:p>
            <a:endParaRPr lang="de-DE" dirty="0"/>
          </a:p>
        </p:txBody>
      </p:sp>
      <p:sp>
        <p:nvSpPr>
          <p:cNvPr id="4" name="Foliennummernplatzhalter 3">
            <a:extLst>
              <a:ext uri="{FF2B5EF4-FFF2-40B4-BE49-F238E27FC236}">
                <a16:creationId xmlns:a16="http://schemas.microsoft.com/office/drawing/2014/main" id="{2BB51FF0-98E2-6B4C-70C7-3BCCD88BF2D9}"/>
              </a:ext>
            </a:extLst>
          </p:cNvPr>
          <p:cNvSpPr>
            <a:spLocks noGrp="1"/>
          </p:cNvSpPr>
          <p:nvPr>
            <p:ph type="sldNum" sz="quarter" idx="5"/>
          </p:nvPr>
        </p:nvSpPr>
        <p:spPr/>
        <p:txBody>
          <a:bodyPr/>
          <a:lstStyle/>
          <a:p>
            <a:fld id="{1C5F42F7-6364-4D22-9CE0-F57BEDCBB657}" type="slidenum">
              <a:rPr lang="de-DE" smtClean="0"/>
              <a:t>34</a:t>
            </a:fld>
            <a:endParaRPr lang="de-DE"/>
          </a:p>
        </p:txBody>
      </p:sp>
    </p:spTree>
    <p:extLst>
      <p:ext uri="{BB962C8B-B14F-4D97-AF65-F5344CB8AC3E}">
        <p14:creationId xmlns:p14="http://schemas.microsoft.com/office/powerpoint/2010/main" val="1682274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folgt eine Arbeitsphase. Vorab bitte Fragen7Unklarheiten/Diskussionsbedarf bei den TN abklären. </a:t>
            </a:r>
          </a:p>
        </p:txBody>
      </p:sp>
      <p:sp>
        <p:nvSpPr>
          <p:cNvPr id="4" name="Foliennummernplatzhalter 3"/>
          <p:cNvSpPr>
            <a:spLocks noGrp="1"/>
          </p:cNvSpPr>
          <p:nvPr>
            <p:ph type="sldNum" sz="quarter" idx="5"/>
          </p:nvPr>
        </p:nvSpPr>
        <p:spPr/>
        <p:txBody>
          <a:bodyPr/>
          <a:lstStyle/>
          <a:p>
            <a:fld id="{1C5F42F7-6364-4D22-9CE0-F57BEDCBB657}" type="slidenum">
              <a:rPr lang="de-DE" smtClean="0"/>
              <a:t>35</a:t>
            </a:fld>
            <a:endParaRPr lang="de-DE"/>
          </a:p>
        </p:txBody>
      </p:sp>
    </p:spTree>
    <p:extLst>
      <p:ext uri="{BB962C8B-B14F-4D97-AF65-F5344CB8AC3E}">
        <p14:creationId xmlns:p14="http://schemas.microsoft.com/office/powerpoint/2010/main" val="2212055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9352E-BC6B-391F-B44B-7B93575683F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5AD551D-D2B1-129F-656D-B3E7F566F08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DDEC943-F0BA-0D7C-947F-FA09633A4792}"/>
              </a:ext>
            </a:extLst>
          </p:cNvPr>
          <p:cNvSpPr>
            <a:spLocks noGrp="1"/>
          </p:cNvSpPr>
          <p:nvPr>
            <p:ph type="body" idx="1"/>
          </p:nvPr>
        </p:nvSpPr>
        <p:spPr/>
        <p:txBody>
          <a:bodyPr/>
          <a:lstStyle/>
          <a:p>
            <a:pPr marL="171450" indent="-171450">
              <a:buFont typeface="Arial" panose="020B0604020202020204" pitchFamily="34" charset="0"/>
              <a:buChar char="•"/>
            </a:pPr>
            <a:r>
              <a:rPr lang="de-DE" dirty="0"/>
              <a:t>Die TN sollen sich entsprechend ihrer Gewerke in Gruppen einteilen. Je Gewerk gibt es idealerweise mehrere TN. Wenn das nicht möglich ist, können die TN sich frei in Gruppen einteilen </a:t>
            </a:r>
          </a:p>
          <a:p>
            <a:pPr marL="0" indent="0">
              <a:buFont typeface="Arial" panose="020B0604020202020204" pitchFamily="34" charset="0"/>
              <a:buNone/>
            </a:pPr>
            <a:endParaRPr lang="de-DE" dirty="0"/>
          </a:p>
          <a:p>
            <a:pPr marL="0" indent="0">
              <a:buFont typeface="Arial" panose="020B0604020202020204" pitchFamily="34" charset="0"/>
              <a:buNone/>
            </a:pPr>
            <a:r>
              <a:rPr lang="de-DE" u="sng" dirty="0"/>
              <a:t>Schritt 1:</a:t>
            </a:r>
            <a:r>
              <a:rPr lang="de-DE" dirty="0"/>
              <a:t> die TN durchsuchen ihr Ausbildungsheft in den eben gemeinsam durchgesprochenen Abschnitten 2 und 4. Sie markieren dort alle Stellen farblich oder mit einem Klebezettel, die einen Nachhaltigkeitsbezug haben </a:t>
            </a:r>
          </a:p>
          <a:p>
            <a:pPr marL="0" indent="0">
              <a:buFont typeface="Arial" panose="020B0604020202020204" pitchFamily="34" charset="0"/>
              <a:buNone/>
            </a:pPr>
            <a:endParaRPr lang="de-DE" dirty="0"/>
          </a:p>
          <a:p>
            <a:pPr marL="0" indent="0">
              <a:buFont typeface="Arial" panose="020B0604020202020204" pitchFamily="34" charset="0"/>
              <a:buNone/>
            </a:pPr>
            <a:r>
              <a:rPr lang="de-DE" u="sng" dirty="0"/>
              <a:t>Schritt 2:</a:t>
            </a:r>
            <a:r>
              <a:rPr lang="de-DE" dirty="0"/>
              <a:t> die TN verschriftlichen ihre Ergebnisse auf einem Plakat. Die Frage lautet: Wie werden im eigenen Ausbildungsheft Verbindungen zwischen Fachinhalten und Nachhaltigkeitsthemen geschaffen? Sie sollen Beispiele aus ihrem jeweiligen Heft dort notieren. Schnelle gruppen können sich auch bereits Gedanken machen, wie sich die dort genannten Punkte in der Ausbildung oder in der Prüfung umsetzten lassen würden </a:t>
            </a:r>
          </a:p>
          <a:p>
            <a:pPr marL="0" indent="0">
              <a:buFont typeface="Arial" panose="020B0604020202020204" pitchFamily="34" charset="0"/>
              <a:buNone/>
            </a:pPr>
            <a:endParaRPr lang="de-DE" dirty="0"/>
          </a:p>
          <a:p>
            <a:pPr marL="0" indent="0">
              <a:buFont typeface="Arial" panose="020B0604020202020204" pitchFamily="34" charset="0"/>
              <a:buNone/>
            </a:pPr>
            <a:r>
              <a:rPr lang="de-DE" u="sng" dirty="0"/>
              <a:t>Schritt 3</a:t>
            </a:r>
            <a:r>
              <a:rPr lang="de-DE" dirty="0"/>
              <a:t>: Die Gruppen stellen sich ihre Ergebnisse gegenseitig vor. </a:t>
            </a:r>
          </a:p>
        </p:txBody>
      </p:sp>
      <p:sp>
        <p:nvSpPr>
          <p:cNvPr id="4" name="Foliennummernplatzhalter 3">
            <a:extLst>
              <a:ext uri="{FF2B5EF4-FFF2-40B4-BE49-F238E27FC236}">
                <a16:creationId xmlns:a16="http://schemas.microsoft.com/office/drawing/2014/main" id="{83634843-1DBF-F490-34F1-2688F4F3A4B3}"/>
              </a:ext>
            </a:extLst>
          </p:cNvPr>
          <p:cNvSpPr>
            <a:spLocks noGrp="1"/>
          </p:cNvSpPr>
          <p:nvPr>
            <p:ph type="sldNum" sz="quarter" idx="5"/>
          </p:nvPr>
        </p:nvSpPr>
        <p:spPr/>
        <p:txBody>
          <a:bodyPr/>
          <a:lstStyle/>
          <a:p>
            <a:fld id="{1C5F42F7-6364-4D22-9CE0-F57BEDCBB657}" type="slidenum">
              <a:rPr lang="de-DE" smtClean="0"/>
              <a:t>36</a:t>
            </a:fld>
            <a:endParaRPr lang="de-DE"/>
          </a:p>
        </p:txBody>
      </p:sp>
    </p:spTree>
    <p:extLst>
      <p:ext uri="{BB962C8B-B14F-4D97-AF65-F5344CB8AC3E}">
        <p14:creationId xmlns:p14="http://schemas.microsoft.com/office/powerpoint/2010/main" val="441052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Schritt 4:</a:t>
            </a:r>
            <a:r>
              <a:rPr lang="de-DE" dirty="0"/>
              <a:t> Nach der gegenseitigen Vorstellung der Ergebnisse kommen unweigerlich Kritik und Vorbehalte seitens der TN auf. Diese sollen sie bitte verschriftlichen. Das kann in Einzel-, Partner- oder Gruppenarbeit stattfinden. Ihre Punkte sollen sie bitte auf Moderationskarten sammeln und diese anschließend vorn im Seminarraum an eine Pinwand oder Tafel heften. </a:t>
            </a:r>
          </a:p>
          <a:p>
            <a:endParaRPr lang="de-DE" dirty="0"/>
          </a:p>
          <a:p>
            <a:r>
              <a:rPr lang="de-DE" u="sng" dirty="0"/>
              <a:t>Schritt 5: </a:t>
            </a:r>
            <a:r>
              <a:rPr lang="de-DE" dirty="0"/>
              <a:t>Vorne an der Pinwand/Tafel ergibt sich eine Sammlung aus Kritikpunkten und Herausforderungen. Optional können diese noch geclustert oder zusammengefasst werden und Überschriften gebildet werden. Anschließend sollen die TN im Plenum Möglichkeiten finden, diesen Herausforderungen zu begegnen. Dieser Schritt ist wichtig für das Modul, damit die TN nicht alle Anforderungen der neuen Hefte als sinnlos oder unmöglich umsetzbar abweisen und in einem Kritikmodus verharren, sondern sich aktiv mit den neuen Anforderungen auseinandersetzen </a:t>
            </a:r>
          </a:p>
        </p:txBody>
      </p:sp>
      <p:sp>
        <p:nvSpPr>
          <p:cNvPr id="4" name="Foliennummernplatzhalter 3"/>
          <p:cNvSpPr>
            <a:spLocks noGrp="1"/>
          </p:cNvSpPr>
          <p:nvPr>
            <p:ph type="sldNum" sz="quarter" idx="5"/>
          </p:nvPr>
        </p:nvSpPr>
        <p:spPr/>
        <p:txBody>
          <a:bodyPr/>
          <a:lstStyle/>
          <a:p>
            <a:fld id="{1C5F42F7-6364-4D22-9CE0-F57BEDCBB657}" type="slidenum">
              <a:rPr lang="de-DE" smtClean="0"/>
              <a:t>37</a:t>
            </a:fld>
            <a:endParaRPr lang="de-DE"/>
          </a:p>
        </p:txBody>
      </p:sp>
    </p:spTree>
    <p:extLst>
      <p:ext uri="{BB962C8B-B14F-4D97-AF65-F5344CB8AC3E}">
        <p14:creationId xmlns:p14="http://schemas.microsoft.com/office/powerpoint/2010/main" val="1825730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Eventuell aufkommende Fragen/Kritikpunkte/Diskussionen klären </a:t>
            </a:r>
          </a:p>
        </p:txBody>
      </p:sp>
      <p:sp>
        <p:nvSpPr>
          <p:cNvPr id="4" name="Foliennummernplatzhalter 3"/>
          <p:cNvSpPr>
            <a:spLocks noGrp="1"/>
          </p:cNvSpPr>
          <p:nvPr>
            <p:ph type="sldNum" sz="quarter" idx="5"/>
          </p:nvPr>
        </p:nvSpPr>
        <p:spPr/>
        <p:txBody>
          <a:bodyPr/>
          <a:lstStyle/>
          <a:p>
            <a:fld id="{1C5F42F7-6364-4D22-9CE0-F57BEDCBB657}" type="slidenum">
              <a:rPr lang="de-DE" smtClean="0"/>
              <a:t>38</a:t>
            </a:fld>
            <a:endParaRPr lang="de-DE"/>
          </a:p>
        </p:txBody>
      </p:sp>
    </p:spTree>
    <p:extLst>
      <p:ext uri="{BB962C8B-B14F-4D97-AF65-F5344CB8AC3E}">
        <p14:creationId xmlns:p14="http://schemas.microsoft.com/office/powerpoint/2010/main" val="1471522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Wichtig</a:t>
            </a:r>
            <a:r>
              <a:rPr lang="de-DE" dirty="0"/>
              <a:t>: für den zweiten Teil des Moduls „Nachhaltigkeit in der Berufsbildung“ sollen die TN </a:t>
            </a:r>
          </a:p>
          <a:p>
            <a:pPr marL="228600" indent="-228600">
              <a:buFont typeface="+mj-lt"/>
              <a:buAutoNum type="arabicPeriod"/>
            </a:pPr>
            <a:r>
              <a:rPr lang="de-DE" dirty="0"/>
              <a:t>Das Ausbildungsheft von ihrem Gewerk unbedingt wieder mitbringen, mit dem sie in Teil I gearbeitet haben. </a:t>
            </a:r>
          </a:p>
          <a:p>
            <a:pPr marL="228600" indent="-228600">
              <a:buFont typeface="+mj-lt"/>
              <a:buAutoNum type="arabicPeriod"/>
            </a:pPr>
            <a:r>
              <a:rPr lang="de-DE" dirty="0"/>
              <a:t>Eine Übungsaufgabe aus ihrem Gewerk mitbringen. Also eine Übung, die sie gewöhnlich mit ihren Azubis machen würde. Aus welchem Lehrjahr ist erst einmal egal</a:t>
            </a:r>
          </a:p>
        </p:txBody>
      </p:sp>
      <p:sp>
        <p:nvSpPr>
          <p:cNvPr id="4" name="Foliennummernplatzhalter 3"/>
          <p:cNvSpPr>
            <a:spLocks noGrp="1"/>
          </p:cNvSpPr>
          <p:nvPr>
            <p:ph type="sldNum" sz="quarter" idx="5"/>
          </p:nvPr>
        </p:nvSpPr>
        <p:spPr/>
        <p:txBody>
          <a:bodyPr/>
          <a:lstStyle/>
          <a:p>
            <a:fld id="{1C5F42F7-6364-4D22-9CE0-F57BEDCBB657}" type="slidenum">
              <a:rPr lang="de-DE" smtClean="0"/>
              <a:t>39</a:t>
            </a:fld>
            <a:endParaRPr lang="de-DE"/>
          </a:p>
        </p:txBody>
      </p:sp>
    </p:spTree>
    <p:extLst>
      <p:ext uri="{BB962C8B-B14F-4D97-AF65-F5344CB8AC3E}">
        <p14:creationId xmlns:p14="http://schemas.microsoft.com/office/powerpoint/2010/main" val="201743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diesem Abschnitt empfiehlt sich die Arbeit im Plenum mit der gesamten Lerngruppe. (Fragend-entwickelndes Unterrichtsgespräch)</a:t>
            </a:r>
          </a:p>
        </p:txBody>
      </p:sp>
      <p:sp>
        <p:nvSpPr>
          <p:cNvPr id="4" name="Foliennummernplatzhalter 3"/>
          <p:cNvSpPr>
            <a:spLocks noGrp="1"/>
          </p:cNvSpPr>
          <p:nvPr>
            <p:ph type="sldNum" sz="quarter" idx="5"/>
          </p:nvPr>
        </p:nvSpPr>
        <p:spPr/>
        <p:txBody>
          <a:bodyPr/>
          <a:lstStyle/>
          <a:p>
            <a:fld id="{1C5F42F7-6364-4D22-9CE0-F57BEDCBB657}" type="slidenum">
              <a:rPr lang="de-DE" smtClean="0"/>
              <a:t>4</a:t>
            </a:fld>
            <a:endParaRPr lang="de-DE"/>
          </a:p>
        </p:txBody>
      </p:sp>
    </p:spTree>
    <p:extLst>
      <p:ext uri="{BB962C8B-B14F-4D97-AF65-F5344CB8AC3E}">
        <p14:creationId xmlns:p14="http://schemas.microsoft.com/office/powerpoint/2010/main" val="35702269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D3310-6360-CE2C-9A8D-F97DCCCD666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E7E09BD-F07C-9A66-BDD0-F88240EE8FD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BFF97B-8C00-13DC-BC18-BC6E4E695BCB}"/>
              </a:ext>
            </a:extLst>
          </p:cNvPr>
          <p:cNvSpPr>
            <a:spLocks noGrp="1"/>
          </p:cNvSpPr>
          <p:nvPr>
            <p:ph type="body" idx="1"/>
          </p:nvPr>
        </p:nvSpPr>
        <p:spPr/>
        <p:txBody>
          <a:bodyPr/>
          <a:lstStyle/>
          <a:p>
            <a:pPr marL="0" indent="0">
              <a:buFont typeface="Arial" panose="020B0604020202020204" pitchFamily="34" charset="0"/>
              <a:buNone/>
            </a:pPr>
            <a:r>
              <a:rPr lang="de-DE" dirty="0"/>
              <a:t>Das Ziel vom jetzigen Abschnitt ist, dass die TN selbst aktiv werden und Ansätze zur Vermittlung von Nachhaltigkeitsinhalten an die Azubis entwickeln.</a:t>
            </a:r>
          </a:p>
        </p:txBody>
      </p:sp>
      <p:sp>
        <p:nvSpPr>
          <p:cNvPr id="4" name="Foliennummernplatzhalter 3">
            <a:extLst>
              <a:ext uri="{FF2B5EF4-FFF2-40B4-BE49-F238E27FC236}">
                <a16:creationId xmlns:a16="http://schemas.microsoft.com/office/drawing/2014/main" id="{DD8B9B5C-FBCF-7C6A-DCCC-6F8D6443C4A3}"/>
              </a:ext>
            </a:extLst>
          </p:cNvPr>
          <p:cNvSpPr>
            <a:spLocks noGrp="1"/>
          </p:cNvSpPr>
          <p:nvPr>
            <p:ph type="sldNum" sz="quarter" idx="5"/>
          </p:nvPr>
        </p:nvSpPr>
        <p:spPr/>
        <p:txBody>
          <a:bodyPr/>
          <a:lstStyle/>
          <a:p>
            <a:fld id="{1C5F42F7-6364-4D22-9CE0-F57BEDCBB657}" type="slidenum">
              <a:rPr lang="de-DE" smtClean="0"/>
              <a:t>40</a:t>
            </a:fld>
            <a:endParaRPr lang="de-DE"/>
          </a:p>
        </p:txBody>
      </p:sp>
    </p:spTree>
    <p:extLst>
      <p:ext uri="{BB962C8B-B14F-4D97-AF65-F5344CB8AC3E}">
        <p14:creationId xmlns:p14="http://schemas.microsoft.com/office/powerpoint/2010/main" val="3368641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folgenden Arbeitsaufträge sollen in Gruppen erfolgen. Alternativ kann auch eine Partnerarbeit sinnvoll sein.</a:t>
            </a:r>
          </a:p>
        </p:txBody>
      </p:sp>
      <p:sp>
        <p:nvSpPr>
          <p:cNvPr id="4" name="Foliennummernplatzhalter 3"/>
          <p:cNvSpPr>
            <a:spLocks noGrp="1"/>
          </p:cNvSpPr>
          <p:nvPr>
            <p:ph type="sldNum" sz="quarter" idx="5"/>
          </p:nvPr>
        </p:nvSpPr>
        <p:spPr/>
        <p:txBody>
          <a:bodyPr/>
          <a:lstStyle/>
          <a:p>
            <a:fld id="{1C5F42F7-6364-4D22-9CE0-F57BEDCBB657}" type="slidenum">
              <a:rPr lang="de-DE" smtClean="0"/>
              <a:t>41</a:t>
            </a:fld>
            <a:endParaRPr lang="de-DE"/>
          </a:p>
        </p:txBody>
      </p:sp>
    </p:spTree>
    <p:extLst>
      <p:ext uri="{BB962C8B-B14F-4D97-AF65-F5344CB8AC3E}">
        <p14:creationId xmlns:p14="http://schemas.microsoft.com/office/powerpoint/2010/main" val="3195197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dieser Arbeitsphase sollen die TN all ihr bisher in der Fortbildung erworbenes Wissen mit einbeziehen. </a:t>
            </a:r>
          </a:p>
          <a:p>
            <a:endParaRPr lang="de-DE" dirty="0"/>
          </a:p>
          <a:p>
            <a:r>
              <a:rPr lang="de-DE" u="sng" dirty="0"/>
              <a:t>Schritt 1: </a:t>
            </a:r>
            <a:r>
              <a:rPr lang="de-DE" dirty="0"/>
              <a:t>Die TN haben eine Übungsaufgabe aus ihrem Gewerk mitgebracht und sollen diese nun anpassen. Ziel ist es, die Übungsaufgabe aus ihrem Gewerk </a:t>
            </a:r>
          </a:p>
          <a:p>
            <a:pPr marL="228600" indent="-228600">
              <a:buAutoNum type="alphaLcParenR"/>
            </a:pPr>
            <a:r>
              <a:rPr lang="de-DE" dirty="0"/>
              <a:t>zu prüfen, inwieweit Nachhaltigkeit bereits darin beachtet wird und </a:t>
            </a:r>
          </a:p>
          <a:p>
            <a:pPr marL="228600" indent="-228600">
              <a:buAutoNum type="alphaLcParenR"/>
            </a:pPr>
            <a:r>
              <a:rPr lang="de-DE" dirty="0"/>
              <a:t>Möglichkeiten zu finden, wie die Übungsaufgabe verändert werden kann, sodass dort mehr Nachhaltigkeit umgesetzt wird. Hierfür kann bspw. die Materialauswahl angepasst werden (Lehm- statt Ziegelsteine) oder bspw. im Maurergewerk ein anderer Verbund gewählt werden, der rückbaufähig ist </a:t>
            </a:r>
          </a:p>
          <a:p>
            <a:pPr marL="228600" indent="-228600">
              <a:buAutoNum type="alphaLcParenR"/>
            </a:pPr>
            <a:endParaRPr lang="de-DE" dirty="0"/>
          </a:p>
          <a:p>
            <a:pPr marL="171450" indent="-171450">
              <a:buFont typeface="Arial" panose="020B0604020202020204" pitchFamily="34" charset="0"/>
              <a:buChar char="•"/>
            </a:pPr>
            <a:r>
              <a:rPr lang="de-DE" dirty="0"/>
              <a:t>Erfahrungsgemäß sind die TN hier zuerst sehr kritisch eingestellt und sehen wenig Möglichkeiten, wie die Übungsaufgaben nachhaltiger gestaltet werden können. Unsere Empfehlung ist daher, an dieser Stelle noch einmal Beispiele aus den vorherigen Modulen zu nennen und so die Möglichkeiten einer Anpassung noch einmal aufzuzeigen. </a:t>
            </a:r>
          </a:p>
          <a:p>
            <a:pPr marL="171450" indent="-171450">
              <a:buFont typeface="Arial" panose="020B0604020202020204" pitchFamily="34" charset="0"/>
              <a:buChar char="•"/>
            </a:pPr>
            <a:r>
              <a:rPr lang="de-DE" dirty="0"/>
              <a:t>Ihre Ergebnisse sollen die TN auf einem Flipchart oder in anderer geeigneter Form verschriftlichen. Wichtig ist, dass sie diese anschließend mündlich der gesamten Lerngruppe vorstellen können. </a:t>
            </a:r>
          </a:p>
          <a:p>
            <a:pPr marL="171450" indent="-171450">
              <a:buFont typeface="Arial" panose="020B0604020202020204" pitchFamily="34" charset="0"/>
              <a:buChar char="•"/>
            </a:pPr>
            <a:endParaRPr lang="de-DE" dirty="0"/>
          </a:p>
          <a:p>
            <a:pPr marL="0" indent="0">
              <a:buFontTx/>
              <a:buNone/>
            </a:pPr>
            <a:r>
              <a:rPr lang="de-DE" dirty="0"/>
              <a:t>Die folgende Folie enthält ein Beispiel, wie die Aufgabe zu bearbeiten ist. </a:t>
            </a:r>
          </a:p>
        </p:txBody>
      </p:sp>
      <p:sp>
        <p:nvSpPr>
          <p:cNvPr id="4" name="Foliennummernplatzhalter 3"/>
          <p:cNvSpPr>
            <a:spLocks noGrp="1"/>
          </p:cNvSpPr>
          <p:nvPr>
            <p:ph type="sldNum" sz="quarter" idx="5"/>
          </p:nvPr>
        </p:nvSpPr>
        <p:spPr/>
        <p:txBody>
          <a:bodyPr/>
          <a:lstStyle/>
          <a:p>
            <a:fld id="{1C5F42F7-6364-4D22-9CE0-F57BEDCBB657}" type="slidenum">
              <a:rPr lang="de-DE" smtClean="0"/>
              <a:t>42</a:t>
            </a:fld>
            <a:endParaRPr lang="de-DE"/>
          </a:p>
        </p:txBody>
      </p:sp>
    </p:spTree>
    <p:extLst>
      <p:ext uri="{BB962C8B-B14F-4D97-AF65-F5344CB8AC3E}">
        <p14:creationId xmlns:p14="http://schemas.microsoft.com/office/powerpoint/2010/main" val="2965115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zeigt ein Beispiel zur Erläuterung vom Arbeitsauftrag. </a:t>
            </a:r>
          </a:p>
          <a:p>
            <a:endParaRPr lang="de-DE" dirty="0"/>
          </a:p>
          <a:p>
            <a:r>
              <a:rPr lang="de-DE" dirty="0"/>
              <a:t>Links zu sehen ist eine Übungsaufgabe aus dem Maurergewerk. Rechts zu sehen sind beispielhafte Fragen, die beim Bearbeiter der Aufgabe helfen können. </a:t>
            </a:r>
          </a:p>
        </p:txBody>
      </p:sp>
      <p:sp>
        <p:nvSpPr>
          <p:cNvPr id="4" name="Foliennummernplatzhalter 3"/>
          <p:cNvSpPr>
            <a:spLocks noGrp="1"/>
          </p:cNvSpPr>
          <p:nvPr>
            <p:ph type="sldNum" sz="quarter" idx="5"/>
          </p:nvPr>
        </p:nvSpPr>
        <p:spPr/>
        <p:txBody>
          <a:bodyPr/>
          <a:lstStyle/>
          <a:p>
            <a:fld id="{1C5F42F7-6364-4D22-9CE0-F57BEDCBB657}" type="slidenum">
              <a:rPr lang="de-DE" smtClean="0"/>
              <a:t>43</a:t>
            </a:fld>
            <a:endParaRPr lang="de-DE"/>
          </a:p>
        </p:txBody>
      </p:sp>
    </p:spTree>
    <p:extLst>
      <p:ext uri="{BB962C8B-B14F-4D97-AF65-F5344CB8AC3E}">
        <p14:creationId xmlns:p14="http://schemas.microsoft.com/office/powerpoint/2010/main" val="4128302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Gruppen stellen sich gegenseitig ihre Ergebnisse vor. Es dürfen gerne Rückfragen untereinander gestellt werden. Toll ist, wenn sich eine fachliche Diskussion über die möglichen Anpassungen an den Übungsaufgaben ergibt. </a:t>
            </a:r>
          </a:p>
        </p:txBody>
      </p:sp>
      <p:sp>
        <p:nvSpPr>
          <p:cNvPr id="4" name="Foliennummernplatzhalter 3"/>
          <p:cNvSpPr>
            <a:spLocks noGrp="1"/>
          </p:cNvSpPr>
          <p:nvPr>
            <p:ph type="sldNum" sz="quarter" idx="5"/>
          </p:nvPr>
        </p:nvSpPr>
        <p:spPr/>
        <p:txBody>
          <a:bodyPr/>
          <a:lstStyle/>
          <a:p>
            <a:fld id="{1C5F42F7-6364-4D22-9CE0-F57BEDCBB657}" type="slidenum">
              <a:rPr lang="de-DE" smtClean="0"/>
              <a:t>44</a:t>
            </a:fld>
            <a:endParaRPr lang="de-DE"/>
          </a:p>
        </p:txBody>
      </p:sp>
    </p:spTree>
    <p:extLst>
      <p:ext uri="{BB962C8B-B14F-4D97-AF65-F5344CB8AC3E}">
        <p14:creationId xmlns:p14="http://schemas.microsoft.com/office/powerpoint/2010/main" val="4007620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Nachdem die Ergebnisse der Lerngruppen vorgestellt und diskutiert wurden kann optional eine Reflexionsrunde stattfinden. Folgende drei Fragen können die Reflexion anleiten. </a:t>
            </a:r>
          </a:p>
        </p:txBody>
      </p:sp>
      <p:sp>
        <p:nvSpPr>
          <p:cNvPr id="4" name="Foliennummernplatzhalter 3"/>
          <p:cNvSpPr>
            <a:spLocks noGrp="1"/>
          </p:cNvSpPr>
          <p:nvPr>
            <p:ph type="sldNum" sz="quarter" idx="5"/>
          </p:nvPr>
        </p:nvSpPr>
        <p:spPr/>
        <p:txBody>
          <a:bodyPr/>
          <a:lstStyle/>
          <a:p>
            <a:fld id="{1C5F42F7-6364-4D22-9CE0-F57BEDCBB657}" type="slidenum">
              <a:rPr lang="de-DE" smtClean="0"/>
              <a:t>45</a:t>
            </a:fld>
            <a:endParaRPr lang="de-DE"/>
          </a:p>
        </p:txBody>
      </p:sp>
    </p:spTree>
    <p:extLst>
      <p:ext uri="{BB962C8B-B14F-4D97-AF65-F5344CB8AC3E}">
        <p14:creationId xmlns:p14="http://schemas.microsoft.com/office/powerpoint/2010/main" val="219264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Fragen/Unklarheiten/Diskussionsbedarf klären </a:t>
            </a:r>
          </a:p>
        </p:txBody>
      </p:sp>
      <p:sp>
        <p:nvSpPr>
          <p:cNvPr id="4" name="Foliennummernplatzhalter 3"/>
          <p:cNvSpPr>
            <a:spLocks noGrp="1"/>
          </p:cNvSpPr>
          <p:nvPr>
            <p:ph type="sldNum" sz="quarter" idx="5"/>
          </p:nvPr>
        </p:nvSpPr>
        <p:spPr/>
        <p:txBody>
          <a:bodyPr/>
          <a:lstStyle/>
          <a:p>
            <a:fld id="{1C5F42F7-6364-4D22-9CE0-F57BEDCBB657}" type="slidenum">
              <a:rPr lang="de-DE" smtClean="0"/>
              <a:t>46</a:t>
            </a:fld>
            <a:endParaRPr lang="de-DE"/>
          </a:p>
        </p:txBody>
      </p:sp>
    </p:spTree>
    <p:extLst>
      <p:ext uri="{BB962C8B-B14F-4D97-AF65-F5344CB8AC3E}">
        <p14:creationId xmlns:p14="http://schemas.microsoft.com/office/powerpoint/2010/main" val="863185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Seminarleitung/Moderationsrolle leitet eine Abschlussreflexion an. </a:t>
            </a:r>
          </a:p>
          <a:p>
            <a:pPr marL="228600" indent="-228600">
              <a:buFont typeface="+mj-lt"/>
              <a:buAutoNum type="arabicPeriod"/>
            </a:pPr>
            <a:r>
              <a:rPr lang="de-DE" dirty="0"/>
              <a:t>Ergebnissicherung: die TN nennen ihre Erkenntnisse von diesem Seminartag. Die Wortbeiträge können optional noch einmal vorne an einem Flipchart verschriftlicht werden</a:t>
            </a:r>
          </a:p>
          <a:p>
            <a:pPr marL="228600" indent="-228600">
              <a:buFont typeface="+mj-lt"/>
              <a:buAutoNum type="arabicPeriod"/>
            </a:pPr>
            <a:r>
              <a:rPr lang="de-DE" dirty="0"/>
              <a:t>Mündlich besprechen </a:t>
            </a:r>
          </a:p>
          <a:p>
            <a:pPr marL="228600" indent="-228600">
              <a:buFont typeface="+mj-lt"/>
              <a:buAutoNum type="arabicPeriod"/>
            </a:pPr>
            <a:r>
              <a:rPr lang="de-DE" dirty="0"/>
              <a:t>Wortbeiträge der TN unbedingt vorne am Flipchart verschriftlichen</a:t>
            </a:r>
          </a:p>
          <a:p>
            <a:pPr marL="228600" indent="-228600">
              <a:buFont typeface="+mj-lt"/>
              <a:buAutoNum type="arabicPeriod"/>
            </a:pPr>
            <a:r>
              <a:rPr lang="de-DE" dirty="0"/>
              <a:t>Mündlich besprechen </a:t>
            </a:r>
          </a:p>
        </p:txBody>
      </p:sp>
      <p:sp>
        <p:nvSpPr>
          <p:cNvPr id="4" name="Foliennummernplatzhalter 3"/>
          <p:cNvSpPr>
            <a:spLocks noGrp="1"/>
          </p:cNvSpPr>
          <p:nvPr>
            <p:ph type="sldNum" sz="quarter" idx="5"/>
          </p:nvPr>
        </p:nvSpPr>
        <p:spPr/>
        <p:txBody>
          <a:bodyPr/>
          <a:lstStyle/>
          <a:p>
            <a:fld id="{1C5F42F7-6364-4D22-9CE0-F57BEDCBB657}" type="slidenum">
              <a:rPr lang="de-DE" smtClean="0"/>
              <a:t>47</a:t>
            </a:fld>
            <a:endParaRPr lang="de-DE"/>
          </a:p>
        </p:txBody>
      </p:sp>
    </p:spTree>
    <p:extLst>
      <p:ext uri="{BB962C8B-B14F-4D97-AF65-F5344CB8AC3E}">
        <p14:creationId xmlns:p14="http://schemas.microsoft.com/office/powerpoint/2010/main" val="756071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530F2-885D-38C6-64E2-B571AE6EF4D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49F007B-72B6-4872-4544-A8010487A8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0E33631-6168-AD62-6B80-827076DB0E1E}"/>
              </a:ext>
            </a:extLst>
          </p:cNvPr>
          <p:cNvSpPr>
            <a:spLocks noGrp="1"/>
          </p:cNvSpPr>
          <p:nvPr>
            <p:ph type="body" idx="1"/>
          </p:nvPr>
        </p:nvSpPr>
        <p:spPr/>
        <p:txBody>
          <a:bodyPr/>
          <a:lstStyle/>
          <a:p>
            <a:r>
              <a:rPr lang="de-DE" dirty="0"/>
              <a:t>Ende von Teil II des Moduls „Nachhaltigkeit in der Berufsbildung“ </a:t>
            </a:r>
          </a:p>
        </p:txBody>
      </p:sp>
      <p:sp>
        <p:nvSpPr>
          <p:cNvPr id="4" name="Foliennummernplatzhalter 3">
            <a:extLst>
              <a:ext uri="{FF2B5EF4-FFF2-40B4-BE49-F238E27FC236}">
                <a16:creationId xmlns:a16="http://schemas.microsoft.com/office/drawing/2014/main" id="{3D08CDBC-86E6-7C8A-9A0D-FACA3407F4C8}"/>
              </a:ext>
            </a:extLst>
          </p:cNvPr>
          <p:cNvSpPr>
            <a:spLocks noGrp="1"/>
          </p:cNvSpPr>
          <p:nvPr>
            <p:ph type="sldNum" sz="quarter" idx="5"/>
          </p:nvPr>
        </p:nvSpPr>
        <p:spPr/>
        <p:txBody>
          <a:bodyPr/>
          <a:lstStyle/>
          <a:p>
            <a:fld id="{27666E0F-443F-8B4B-998E-90E85D0072D1}" type="slidenum">
              <a:rPr lang="de-DE" smtClean="0"/>
              <a:t>48</a:t>
            </a:fld>
            <a:endParaRPr lang="de-DE"/>
          </a:p>
        </p:txBody>
      </p:sp>
    </p:spTree>
    <p:extLst>
      <p:ext uri="{BB962C8B-B14F-4D97-AF65-F5344CB8AC3E}">
        <p14:creationId xmlns:p14="http://schemas.microsoft.com/office/powerpoint/2010/main" val="275300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Kontakt zu den Projektpartnern und Autor*innen dieses Moduls. Bei Rückfrage gerne die beiden Mailadressen kontaktieren</a:t>
            </a:r>
          </a:p>
          <a:p>
            <a:endParaRPr lang="de-DE" dirty="0"/>
          </a:p>
        </p:txBody>
      </p:sp>
      <p:sp>
        <p:nvSpPr>
          <p:cNvPr id="4" name="Foliennummernplatzhalter 3"/>
          <p:cNvSpPr>
            <a:spLocks noGrp="1"/>
          </p:cNvSpPr>
          <p:nvPr>
            <p:ph type="sldNum" sz="quarter" idx="5"/>
          </p:nvPr>
        </p:nvSpPr>
        <p:spPr/>
        <p:txBody>
          <a:bodyPr/>
          <a:lstStyle/>
          <a:p>
            <a:fld id="{1C5F42F7-6364-4D22-9CE0-F57BEDCBB657}" type="slidenum">
              <a:rPr lang="de-DE" smtClean="0"/>
              <a:t>49</a:t>
            </a:fld>
            <a:endParaRPr lang="de-DE"/>
          </a:p>
        </p:txBody>
      </p:sp>
    </p:spTree>
    <p:extLst>
      <p:ext uri="{BB962C8B-B14F-4D97-AF65-F5344CB8AC3E}">
        <p14:creationId xmlns:p14="http://schemas.microsoft.com/office/powerpoint/2010/main" val="217513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89855-E27D-5460-1A9E-8604A6EE54D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3094DEF-D530-052F-F038-818C6463764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31D4DED-8205-0973-E91D-8C611CCF5EF4}"/>
              </a:ext>
            </a:extLst>
          </p:cNvPr>
          <p:cNvSpPr>
            <a:spLocks noGrp="1"/>
          </p:cNvSpPr>
          <p:nvPr>
            <p:ph type="body" idx="1"/>
          </p:nvPr>
        </p:nvSpPr>
        <p:spPr/>
        <p:txBody>
          <a:bodyPr/>
          <a:lstStyle/>
          <a:p>
            <a:pPr marL="171450" indent="-171450">
              <a:buFont typeface="Arial" panose="020B0604020202020204" pitchFamily="34" charset="0"/>
              <a:buChar char="•"/>
            </a:pPr>
            <a:r>
              <a:rPr lang="de-DE" dirty="0"/>
              <a:t>Einstieg: eine gemeinsame Nachhaltigkeitsdefinition etablieren. </a:t>
            </a:r>
          </a:p>
          <a:p>
            <a:pPr marL="171450" indent="-171450">
              <a:buFont typeface="Arial" panose="020B0604020202020204" pitchFamily="34" charset="0"/>
              <a:buChar char="•"/>
            </a:pPr>
            <a:r>
              <a:rPr lang="de-DE" dirty="0"/>
              <a:t>Die Definition kann von der Seminarleitung oder den Teilnehmenden laut vorgelesen werden. Anschließend werden Fragen geklärt oder Kommentare aus der Lerngruppe hierzu besprochen</a:t>
            </a:r>
          </a:p>
          <a:p>
            <a:pPr marL="171450" indent="-171450">
              <a:buFont typeface="Arial" panose="020B0604020202020204" pitchFamily="34" charset="0"/>
              <a:buChar char="•"/>
            </a:pPr>
            <a:r>
              <a:rPr lang="de-DE" dirty="0"/>
              <a:t>Die Definition wird im Laufe des Lernmoduls immer wieder aufgegriffen. Fragen und Unklarheiten daher bitte unbedingt an dieser Stelle klären </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p:txBody>
      </p:sp>
      <p:sp>
        <p:nvSpPr>
          <p:cNvPr id="4" name="Foliennummernplatzhalter 3">
            <a:extLst>
              <a:ext uri="{FF2B5EF4-FFF2-40B4-BE49-F238E27FC236}">
                <a16:creationId xmlns:a16="http://schemas.microsoft.com/office/drawing/2014/main" id="{F4A1D1AF-273F-FA9A-BF62-BE6B5828A140}"/>
              </a:ext>
            </a:extLst>
          </p:cNvPr>
          <p:cNvSpPr>
            <a:spLocks noGrp="1"/>
          </p:cNvSpPr>
          <p:nvPr>
            <p:ph type="sldNum" sz="quarter" idx="5"/>
          </p:nvPr>
        </p:nvSpPr>
        <p:spPr/>
        <p:txBody>
          <a:bodyPr/>
          <a:lstStyle/>
          <a:p>
            <a:fld id="{1C5F42F7-6364-4D22-9CE0-F57BEDCBB657}" type="slidenum">
              <a:rPr lang="de-DE" smtClean="0"/>
              <a:t>5</a:t>
            </a:fld>
            <a:endParaRPr lang="de-DE"/>
          </a:p>
        </p:txBody>
      </p:sp>
    </p:spTree>
    <p:extLst>
      <p:ext uri="{BB962C8B-B14F-4D97-AF65-F5344CB8AC3E}">
        <p14:creationId xmlns:p14="http://schemas.microsoft.com/office/powerpoint/2010/main" val="244538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Arbeitsphase. </a:t>
            </a:r>
          </a:p>
          <a:p>
            <a:endParaRPr lang="de-DE" dirty="0"/>
          </a:p>
          <a:p>
            <a:pPr marL="171450" indent="-171450">
              <a:buFont typeface="Arial" panose="020B0604020202020204" pitchFamily="34" charset="0"/>
              <a:buChar char="•"/>
            </a:pPr>
            <a:r>
              <a:rPr lang="de-DE" dirty="0"/>
              <a:t>Gruppenarbeit, anschließendes Besprechen der Ergebnisse im Plenum. Die Sozialform kann je nach Bedarf geändert werden </a:t>
            </a:r>
          </a:p>
          <a:p>
            <a:pPr marL="171450" indent="-171450">
              <a:buFont typeface="Arial" panose="020B0604020202020204" pitchFamily="34" charset="0"/>
              <a:buChar char="•"/>
            </a:pPr>
            <a:r>
              <a:rPr lang="de-DE" dirty="0"/>
              <a:t>Empfehlung: Moderationskarten an die TN austeilen. So lassen sich Ergebnisse vorne an einem Board/Tafel/Pinnwand sammeln und clustern</a:t>
            </a:r>
          </a:p>
          <a:p>
            <a:pPr marL="171450" indent="-171450">
              <a:buFont typeface="Arial" panose="020B0604020202020204" pitchFamily="34" charset="0"/>
              <a:buChar char="•"/>
            </a:pPr>
            <a:r>
              <a:rPr lang="de-DE" dirty="0"/>
              <a:t>Empfehlung: Um die Raumstruktur aufzubrechen und den TN Bewegung zu erlauben, gerne die TN ihre Moderationskarten selbstständig vorne am Board anbringen lassen</a:t>
            </a:r>
          </a:p>
          <a:p>
            <a:pPr marL="171450" indent="-171450">
              <a:buFont typeface="Arial" panose="020B0604020202020204" pitchFamily="34" charset="0"/>
              <a:buChar char="•"/>
            </a:pPr>
            <a:r>
              <a:rPr lang="de-DE" dirty="0"/>
              <a:t>Zu Schritt 3: die Überschriften/Oberthemen auf einem Flipchart oder auf zusätzlichen Moderationskarten gut sichtbar notieren</a:t>
            </a:r>
          </a:p>
          <a:p>
            <a:pPr marL="171450" indent="-171450">
              <a:buFont typeface="Arial" panose="020B0604020202020204" pitchFamily="34" charset="0"/>
              <a:buChar char="•"/>
            </a:pPr>
            <a:r>
              <a:rPr lang="de-DE" dirty="0"/>
              <a:t>Zu Schritt 4: Wir haben die Erfahrung gemacht, dass die TN auch ohne Aufforderung schnell auf die Hürden und Gründe gegen Nachhaltigkeit im Berufswese zu sprechen kommen. Dieser Schritt soll helfen, das Gespräch zu ordnen und zuerst auf Chancen und Vorteile bzw. Gründe für Nachhaltigkeit im Berufswesen zu schauen, und dann anschließend auf die Hürden und Gründe dagegen. So verharren die TN nicht in einer einseitigen Sicht auf das Thema </a:t>
            </a:r>
          </a:p>
          <a:p>
            <a:pPr marL="171450" indent="-171450">
              <a:buFont typeface="Arial" panose="020B0604020202020204" pitchFamily="34" charset="0"/>
              <a:buChar char="•"/>
            </a:pPr>
            <a:r>
              <a:rPr lang="de-DE" dirty="0"/>
              <a:t>Empfehlung für die Moderationsrolle/Seminarleitung: Das fertige Cluster mit den Moderationskarten der TN gerne während des Seminars gut sichtbar im Raum aufstellen. In dem Fall kann man im Laufe des weiteren Moduls und Gesprächs immer wieder darauf verweisen und Punkte wieder aufgreifen und ggf. Karten ergänzen </a:t>
            </a:r>
          </a:p>
        </p:txBody>
      </p:sp>
      <p:sp>
        <p:nvSpPr>
          <p:cNvPr id="4" name="Foliennummernplatzhalter 3"/>
          <p:cNvSpPr>
            <a:spLocks noGrp="1"/>
          </p:cNvSpPr>
          <p:nvPr>
            <p:ph type="sldNum" sz="quarter" idx="5"/>
          </p:nvPr>
        </p:nvSpPr>
        <p:spPr/>
        <p:txBody>
          <a:bodyPr/>
          <a:lstStyle/>
          <a:p>
            <a:fld id="{1C5F42F7-6364-4D22-9CE0-F57BEDCBB657}" type="slidenum">
              <a:rPr lang="de-DE" smtClean="0"/>
              <a:t>6</a:t>
            </a:fld>
            <a:endParaRPr lang="de-DE"/>
          </a:p>
        </p:txBody>
      </p:sp>
    </p:spTree>
    <p:extLst>
      <p:ext uri="{BB962C8B-B14F-4D97-AF65-F5344CB8AC3E}">
        <p14:creationId xmlns:p14="http://schemas.microsoft.com/office/powerpoint/2010/main" val="84511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TN tragen ihre Ergebnisse vor und clustern ihre Moderationskarten vorne am Board/Tafel/Pinnwand. </a:t>
            </a:r>
          </a:p>
        </p:txBody>
      </p:sp>
      <p:sp>
        <p:nvSpPr>
          <p:cNvPr id="4" name="Foliennummernplatzhalter 3"/>
          <p:cNvSpPr>
            <a:spLocks noGrp="1"/>
          </p:cNvSpPr>
          <p:nvPr>
            <p:ph type="sldNum" sz="quarter" idx="5"/>
          </p:nvPr>
        </p:nvSpPr>
        <p:spPr/>
        <p:txBody>
          <a:bodyPr/>
          <a:lstStyle/>
          <a:p>
            <a:fld id="{1C5F42F7-6364-4D22-9CE0-F57BEDCBB657}" type="slidenum">
              <a:rPr lang="de-DE" smtClean="0"/>
              <a:t>7</a:t>
            </a:fld>
            <a:endParaRPr lang="de-DE"/>
          </a:p>
        </p:txBody>
      </p:sp>
    </p:spTree>
    <p:extLst>
      <p:ext uri="{BB962C8B-B14F-4D97-AF65-F5344CB8AC3E}">
        <p14:creationId xmlns:p14="http://schemas.microsoft.com/office/powerpoint/2010/main" val="1539603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Als Ergänzung zu Schritt drei der Arbeitsphase auf Folie 6 kann anschließend diese Gliederung von der Seminarleitung vorgestellt werden. </a:t>
            </a:r>
          </a:p>
          <a:p>
            <a:pPr marL="171450" indent="-171450">
              <a:buFont typeface="Arial" panose="020B0604020202020204" pitchFamily="34" charset="0"/>
              <a:buChar char="•"/>
            </a:pPr>
            <a:r>
              <a:rPr lang="de-DE" dirty="0"/>
              <a:t>Wichtig ist, zu betonen dass diese Dreiteilung </a:t>
            </a:r>
            <a:r>
              <a:rPr lang="de-DE" u="sng" dirty="0"/>
              <a:t>eine</a:t>
            </a:r>
            <a:r>
              <a:rPr lang="de-DE" dirty="0"/>
              <a:t> Möglichkeit für eine Gliederung ist. Das heißt nicht, dass die Gliederung von der Lerngruppe weniger sinnvoll oder gar falsch ist </a:t>
            </a:r>
          </a:p>
          <a:p>
            <a:pPr marL="171450" indent="-171450">
              <a:buFont typeface="Arial" panose="020B0604020202020204" pitchFamily="34" charset="0"/>
              <a:buChar char="•"/>
            </a:pPr>
            <a:r>
              <a:rPr lang="de-DE" dirty="0"/>
              <a:t>Die Seminarleitung stellt diese Gliederung kurz vor und notiert sie auf dem Flipchart/Board neben dem bestehenden Cluster. </a:t>
            </a:r>
          </a:p>
          <a:p>
            <a:pPr marL="171450" indent="-171450">
              <a:buFont typeface="Arial" panose="020B0604020202020204" pitchFamily="34" charset="0"/>
              <a:buChar char="•"/>
            </a:pPr>
            <a:r>
              <a:rPr lang="de-DE" dirty="0"/>
              <a:t>Optional können dann die Moderationskarten der TN nochmal zu diesen drei Kategorien zugeordnet werden</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1C5F42F7-6364-4D22-9CE0-F57BEDCBB657}" type="slidenum">
              <a:rPr lang="de-DE" smtClean="0"/>
              <a:t>8</a:t>
            </a:fld>
            <a:endParaRPr lang="de-DE"/>
          </a:p>
        </p:txBody>
      </p:sp>
    </p:spTree>
    <p:extLst>
      <p:ext uri="{BB962C8B-B14F-4D97-AF65-F5344CB8AC3E}">
        <p14:creationId xmlns:p14="http://schemas.microsoft.com/office/powerpoint/2010/main" val="33121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Ergänzend zu Input der TN können diese ökonomischen Gründe für Nachhaltigkeit im Bauwesen genannt werden. </a:t>
            </a:r>
          </a:p>
          <a:p>
            <a:pPr marL="171450" indent="-171450">
              <a:buFont typeface="Arial" panose="020B0604020202020204" pitchFamily="34" charset="0"/>
              <a:buChar char="•"/>
            </a:pPr>
            <a:r>
              <a:rPr lang="de-DE" dirty="0"/>
              <a:t>Die Webseite „Nachhaltiges Handwerk“ stellt spannende nachhaltige Betriebe vor. Dort gibt es viele Videos aus diversen Gewerken. Gerne gemeinsam anschauen oder den TN die Webseite empfehlen </a:t>
            </a:r>
          </a:p>
          <a:p>
            <a:endParaRPr lang="de-DE" dirty="0"/>
          </a:p>
        </p:txBody>
      </p:sp>
      <p:sp>
        <p:nvSpPr>
          <p:cNvPr id="4" name="Foliennummernplatzhalter 3"/>
          <p:cNvSpPr>
            <a:spLocks noGrp="1"/>
          </p:cNvSpPr>
          <p:nvPr>
            <p:ph type="sldNum" sz="quarter" idx="5"/>
          </p:nvPr>
        </p:nvSpPr>
        <p:spPr/>
        <p:txBody>
          <a:bodyPr/>
          <a:lstStyle/>
          <a:p>
            <a:fld id="{1C5F42F7-6364-4D22-9CE0-F57BEDCBB657}" type="slidenum">
              <a:rPr lang="de-DE" smtClean="0"/>
              <a:t>9</a:t>
            </a:fld>
            <a:endParaRPr lang="de-DE"/>
          </a:p>
        </p:txBody>
      </p:sp>
    </p:spTree>
    <p:extLst>
      <p:ext uri="{BB962C8B-B14F-4D97-AF65-F5344CB8AC3E}">
        <p14:creationId xmlns:p14="http://schemas.microsoft.com/office/powerpoint/2010/main" val="1380211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3588356F-AB5C-D909-8A4D-57D7E2106F6D}"/>
              </a:ext>
            </a:extLst>
          </p:cNvPr>
          <p:cNvSpPr/>
          <p:nvPr userDrawn="1"/>
        </p:nvSpPr>
        <p:spPr>
          <a:xfrm>
            <a:off x="0" y="934224"/>
            <a:ext cx="12192000" cy="4634622"/>
          </a:xfrm>
          <a:prstGeom prst="rect">
            <a:avLst/>
          </a:prstGeom>
          <a:solidFill>
            <a:srgbClr val="18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C3818"/>
              </a:solidFill>
            </a:endParaRPr>
          </a:p>
        </p:txBody>
      </p:sp>
      <p:sp>
        <p:nvSpPr>
          <p:cNvPr id="18" name="Titel 17">
            <a:extLst>
              <a:ext uri="{FF2B5EF4-FFF2-40B4-BE49-F238E27FC236}">
                <a16:creationId xmlns:a16="http://schemas.microsoft.com/office/drawing/2014/main" id="{25E496D7-74D2-C511-BA23-768B4232B66B}"/>
              </a:ext>
            </a:extLst>
          </p:cNvPr>
          <p:cNvSpPr>
            <a:spLocks noGrp="1"/>
          </p:cNvSpPr>
          <p:nvPr>
            <p:ph type="title" hasCustomPrompt="1"/>
          </p:nvPr>
        </p:nvSpPr>
        <p:spPr>
          <a:xfrm>
            <a:off x="505251" y="1101286"/>
            <a:ext cx="5923696" cy="1969423"/>
          </a:xfrm>
          <a:prstGeom prst="rect">
            <a:avLst/>
          </a:prstGeom>
        </p:spPr>
        <p:txBody>
          <a:bodyPr>
            <a:normAutofit/>
          </a:bodyPr>
          <a:lstStyle>
            <a:lvl1pPr>
              <a:defRPr sz="3200">
                <a:solidFill>
                  <a:schemeClr val="bg1"/>
                </a:solidFill>
                <a:latin typeface="Neue Plak Wide Black" panose="020B0A07030202020204" pitchFamily="34" charset="77"/>
              </a:defRPr>
            </a:lvl1pPr>
          </a:lstStyle>
          <a:p>
            <a:r>
              <a:rPr lang="de-DE"/>
              <a:t>Titel</a:t>
            </a:r>
          </a:p>
        </p:txBody>
      </p:sp>
      <p:sp>
        <p:nvSpPr>
          <p:cNvPr id="21" name="Textplatzhalter 20">
            <a:extLst>
              <a:ext uri="{FF2B5EF4-FFF2-40B4-BE49-F238E27FC236}">
                <a16:creationId xmlns:a16="http://schemas.microsoft.com/office/drawing/2014/main" id="{613AB729-1F1C-4312-877E-59CF3006C98C}"/>
              </a:ext>
            </a:extLst>
          </p:cNvPr>
          <p:cNvSpPr>
            <a:spLocks noGrp="1"/>
          </p:cNvSpPr>
          <p:nvPr>
            <p:ph type="body" sz="quarter" idx="13" hasCustomPrompt="1"/>
          </p:nvPr>
        </p:nvSpPr>
        <p:spPr>
          <a:xfrm>
            <a:off x="505251" y="3346531"/>
            <a:ext cx="5923695" cy="1149649"/>
          </a:xfrm>
          <a:prstGeom prst="rect">
            <a:avLst/>
          </a:prstGeom>
        </p:spPr>
        <p:txBody>
          <a:bodyPr>
            <a:normAutofit/>
          </a:bodyPr>
          <a:lstStyle>
            <a:lvl1pPr marL="0" indent="0">
              <a:buNone/>
              <a:defRPr sz="2400" b="0">
                <a:solidFill>
                  <a:schemeClr val="bg1"/>
                </a:solidFill>
                <a:latin typeface="Neue Plak Text" panose="020B0804030202020204" pitchFamily="34" charset="0"/>
              </a:defRPr>
            </a:lvl1pPr>
          </a:lstStyle>
          <a:p>
            <a:pPr lvl="0"/>
            <a:r>
              <a:rPr lang="de-DE" dirty="0"/>
              <a:t>Name Vortragende</a:t>
            </a:r>
          </a:p>
        </p:txBody>
      </p:sp>
      <p:sp>
        <p:nvSpPr>
          <p:cNvPr id="25" name="Textplatzhalter 24">
            <a:extLst>
              <a:ext uri="{FF2B5EF4-FFF2-40B4-BE49-F238E27FC236}">
                <a16:creationId xmlns:a16="http://schemas.microsoft.com/office/drawing/2014/main" id="{79E376CF-B4C3-2000-FDCB-F5B6CEBCF8C4}"/>
              </a:ext>
            </a:extLst>
          </p:cNvPr>
          <p:cNvSpPr>
            <a:spLocks noGrp="1" noRot="1" noMove="1" noResize="1" noEditPoints="1" noAdjustHandles="1" noChangeArrowheads="1" noChangeShapeType="1"/>
          </p:cNvSpPr>
          <p:nvPr>
            <p:ph type="body" sz="quarter" idx="15" hasCustomPrompt="1"/>
          </p:nvPr>
        </p:nvSpPr>
        <p:spPr>
          <a:xfrm>
            <a:off x="505251" y="4772002"/>
            <a:ext cx="5923694" cy="473075"/>
          </a:xfrm>
          <a:prstGeom prst="rect">
            <a:avLst/>
          </a:prstGeom>
        </p:spPr>
        <p:txBody>
          <a:bodyPr>
            <a:normAutofit/>
          </a:bodyPr>
          <a:lstStyle>
            <a:lvl1pPr marL="0" indent="0">
              <a:buNone/>
              <a:defRPr sz="1600" b="1" i="0">
                <a:solidFill>
                  <a:schemeClr val="bg1"/>
                </a:solidFill>
                <a:latin typeface="FreightText Pro Bold" panose="02000803080000020004" charset="0"/>
              </a:defRPr>
            </a:lvl1pPr>
          </a:lstStyle>
          <a:p>
            <a:pPr lvl="0"/>
            <a:r>
              <a:rPr lang="de-DE" dirty="0"/>
              <a:t>Ort, Datum</a:t>
            </a:r>
          </a:p>
        </p:txBody>
      </p:sp>
      <p:sp>
        <p:nvSpPr>
          <p:cNvPr id="27" name="Bildplatzhalter 26">
            <a:extLst>
              <a:ext uri="{FF2B5EF4-FFF2-40B4-BE49-F238E27FC236}">
                <a16:creationId xmlns:a16="http://schemas.microsoft.com/office/drawing/2014/main" id="{2A45A7D6-89D9-7407-8744-2B871BE69BEC}"/>
              </a:ext>
            </a:extLst>
          </p:cNvPr>
          <p:cNvSpPr>
            <a:spLocks noGrp="1"/>
          </p:cNvSpPr>
          <p:nvPr>
            <p:ph type="pic" sz="quarter" idx="16"/>
          </p:nvPr>
        </p:nvSpPr>
        <p:spPr>
          <a:xfrm>
            <a:off x="6842125" y="934224"/>
            <a:ext cx="5349875" cy="4634622"/>
          </a:xfrm>
          <a:prstGeom prst="rect">
            <a:avLst/>
          </a:prstGeom>
        </p:spPr>
        <p:txBody>
          <a:bodyPr/>
          <a:lstStyle>
            <a:lvl1pPr>
              <a:defRPr>
                <a:solidFill>
                  <a:schemeClr val="bg1"/>
                </a:solidFill>
              </a:defRPr>
            </a:lvl1pPr>
          </a:lstStyle>
          <a:p>
            <a:endParaRPr lang="de-DE" dirty="0"/>
          </a:p>
        </p:txBody>
      </p:sp>
      <p:pic>
        <p:nvPicPr>
          <p:cNvPr id="23" name="Grafik 22" descr="Ein Bild, das Grafiken, Screenshot, Schrift, Grafikdesign enthält.&#10;&#10;Automatisch generierte Beschreibung">
            <a:extLst>
              <a:ext uri="{FF2B5EF4-FFF2-40B4-BE49-F238E27FC236}">
                <a16:creationId xmlns:a16="http://schemas.microsoft.com/office/drawing/2014/main" id="{FA0E1F6C-E08B-BC4B-6E98-B47565717B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pic>
        <p:nvPicPr>
          <p:cNvPr id="3" name="Grafik 2" descr="Ein Bild, das Text, Screenshot, Schrift, Grafiken enthält.&#10;&#10;Automatisch generierte Beschreibung">
            <a:extLst>
              <a:ext uri="{FF2B5EF4-FFF2-40B4-BE49-F238E27FC236}">
                <a16:creationId xmlns:a16="http://schemas.microsoft.com/office/drawing/2014/main" id="{6DFA9EF9-76AB-BCA4-B15E-7D31CF331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4" name="Grafik 3">
            <a:extLst>
              <a:ext uri="{FF2B5EF4-FFF2-40B4-BE49-F238E27FC236}">
                <a16:creationId xmlns:a16="http://schemas.microsoft.com/office/drawing/2014/main" id="{99973D7A-109B-2904-82D0-0ACA6D53FAD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2826451" y="232447"/>
            <a:ext cx="1154483" cy="571915"/>
          </a:xfrm>
          <a:prstGeom prst="rect">
            <a:avLst/>
          </a:prstGeom>
        </p:spPr>
      </p:pic>
      <p:pic>
        <p:nvPicPr>
          <p:cNvPr id="6" name="Grafik 5" descr="Ein Bild, das Screenshot, Grafiken, Schrift, Grafikdesign enthält.&#10;&#10;Automatisch generierte Beschreibung">
            <a:extLst>
              <a:ext uri="{FF2B5EF4-FFF2-40B4-BE49-F238E27FC236}">
                <a16:creationId xmlns:a16="http://schemas.microsoft.com/office/drawing/2014/main" id="{2AC6A454-46D9-DBFE-BF65-4DCA6563E74B}"/>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38721" y="233678"/>
            <a:ext cx="1858513" cy="500914"/>
          </a:xfrm>
          <a:prstGeom prst="rect">
            <a:avLst/>
          </a:prstGeom>
        </p:spPr>
      </p:pic>
      <p:pic>
        <p:nvPicPr>
          <p:cNvPr id="2" name="Grafik 1">
            <a:extLst>
              <a:ext uri="{FF2B5EF4-FFF2-40B4-BE49-F238E27FC236}">
                <a16:creationId xmlns:a16="http://schemas.microsoft.com/office/drawing/2014/main" id="{246883CB-7B22-45B3-D773-27D90ED1936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75056" y="5595706"/>
            <a:ext cx="4455155" cy="1262294"/>
          </a:xfrm>
          <a:prstGeom prst="rect">
            <a:avLst/>
          </a:prstGeom>
        </p:spPr>
      </p:pic>
    </p:spTree>
    <p:extLst>
      <p:ext uri="{BB962C8B-B14F-4D97-AF65-F5344CB8AC3E}">
        <p14:creationId xmlns:p14="http://schemas.microsoft.com/office/powerpoint/2010/main" val="98062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ntaktfolie_NELA_und_BFW">
    <p:bg>
      <p:bgPr>
        <a:solidFill>
          <a:schemeClr val="bg1"/>
        </a:solidFill>
        <a:effectLst/>
      </p:bgPr>
    </p:bg>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92B2E21D-10D7-2ADC-A8D4-273D5D10B161}"/>
              </a:ext>
            </a:extLst>
          </p:cNvPr>
          <p:cNvSpPr/>
          <p:nvPr userDrawn="1"/>
        </p:nvSpPr>
        <p:spPr>
          <a:xfrm>
            <a:off x="486299" y="962667"/>
            <a:ext cx="11315176" cy="736663"/>
          </a:xfrm>
          <a:prstGeom prst="rect">
            <a:avLst/>
          </a:prstGeom>
          <a:solidFill>
            <a:srgbClr val="E8E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5">
            <a:extLst>
              <a:ext uri="{FF2B5EF4-FFF2-40B4-BE49-F238E27FC236}">
                <a16:creationId xmlns:a16="http://schemas.microsoft.com/office/drawing/2014/main" id="{ADAAD358-6D56-BF67-23FB-CF1DA327C6E6}"/>
              </a:ext>
            </a:extLst>
          </p:cNvPr>
          <p:cNvSpPr>
            <a:spLocks noGrp="1"/>
          </p:cNvSpPr>
          <p:nvPr>
            <p:ph type="body" sz="quarter" idx="13" hasCustomPrompt="1"/>
          </p:nvPr>
        </p:nvSpPr>
        <p:spPr>
          <a:xfrm>
            <a:off x="505251" y="4037408"/>
            <a:ext cx="4765071" cy="505393"/>
          </a:xfrm>
          <a:prstGeom prst="rect">
            <a:avLst/>
          </a:prstGeom>
        </p:spPr>
        <p:txBody>
          <a:bodyPr>
            <a:normAutofit/>
          </a:bodyPr>
          <a:lstStyle>
            <a:lvl1pPr marL="0" indent="0">
              <a:buNone/>
              <a:defRPr sz="2000">
                <a:solidFill>
                  <a:schemeClr val="tx1"/>
                </a:solidFill>
                <a:latin typeface="FreightText Pro Book" panose="02000603060000020004" pitchFamily="2" charset="0"/>
              </a:defRPr>
            </a:lvl1pPr>
          </a:lstStyle>
          <a:p>
            <a:pPr lvl="0"/>
            <a:r>
              <a:rPr lang="de-DE" dirty="0"/>
              <a:t>E-Mailadresse der vortragenden Person(en)</a:t>
            </a:r>
          </a:p>
        </p:txBody>
      </p:sp>
      <p:sp>
        <p:nvSpPr>
          <p:cNvPr id="11" name="Textfeld 10">
            <a:extLst>
              <a:ext uri="{FF2B5EF4-FFF2-40B4-BE49-F238E27FC236}">
                <a16:creationId xmlns:a16="http://schemas.microsoft.com/office/drawing/2014/main" id="{A59A8FE2-EFE7-952B-A2B8-3189203C43D1}"/>
              </a:ext>
            </a:extLst>
          </p:cNvPr>
          <p:cNvSpPr txBox="1"/>
          <p:nvPr userDrawn="1"/>
        </p:nvSpPr>
        <p:spPr>
          <a:xfrm>
            <a:off x="511266" y="3213064"/>
            <a:ext cx="5742215" cy="707886"/>
          </a:xfrm>
          <a:prstGeom prst="rect">
            <a:avLst/>
          </a:prstGeom>
          <a:noFill/>
        </p:spPr>
        <p:txBody>
          <a:bodyPr wrap="square" rtlCol="0">
            <a:spAutoFit/>
          </a:bodyPr>
          <a:lstStyle/>
          <a:p>
            <a:pPr lvl="0"/>
            <a:r>
              <a:rPr lang="de-DE" sz="2000" dirty="0">
                <a:latin typeface="FreightText Pro Book" panose="02000603060000020004" pitchFamily="2" charset="0"/>
              </a:rPr>
              <a:t>Thomas-Mann-Str. 36</a:t>
            </a:r>
          </a:p>
          <a:p>
            <a:pPr lvl="0"/>
            <a:r>
              <a:rPr lang="de-DE" sz="2000" dirty="0">
                <a:latin typeface="FreightText Pro Book" panose="02000603060000020004" pitchFamily="2" charset="0"/>
              </a:rPr>
              <a:t>53111 Bonn</a:t>
            </a:r>
          </a:p>
        </p:txBody>
      </p:sp>
      <p:sp>
        <p:nvSpPr>
          <p:cNvPr id="12" name="Textfeld 11">
            <a:extLst>
              <a:ext uri="{FF2B5EF4-FFF2-40B4-BE49-F238E27FC236}">
                <a16:creationId xmlns:a16="http://schemas.microsoft.com/office/drawing/2014/main" id="{6AEC9CB0-BE03-66B7-2534-AD28886AE58E}"/>
              </a:ext>
            </a:extLst>
          </p:cNvPr>
          <p:cNvSpPr txBox="1"/>
          <p:nvPr userDrawn="1"/>
        </p:nvSpPr>
        <p:spPr>
          <a:xfrm>
            <a:off x="511266" y="2787186"/>
            <a:ext cx="5742214" cy="400110"/>
          </a:xfrm>
          <a:prstGeom prst="rect">
            <a:avLst/>
          </a:prstGeom>
          <a:noFill/>
        </p:spPr>
        <p:txBody>
          <a:bodyPr wrap="square" rtlCol="0">
            <a:spAutoFit/>
          </a:bodyPr>
          <a:lstStyle/>
          <a:p>
            <a:r>
              <a:rPr lang="de-DE" sz="2000" dirty="0">
                <a:solidFill>
                  <a:schemeClr val="tx1"/>
                </a:solidFill>
                <a:latin typeface="Neue Plak Text" panose="020B0804030202020204" pitchFamily="34" charset="0"/>
              </a:rPr>
              <a:t>NELA. Next Economy Lab</a:t>
            </a:r>
          </a:p>
        </p:txBody>
      </p:sp>
      <p:sp>
        <p:nvSpPr>
          <p:cNvPr id="13" name="Textfeld 12">
            <a:extLst>
              <a:ext uri="{FF2B5EF4-FFF2-40B4-BE49-F238E27FC236}">
                <a16:creationId xmlns:a16="http://schemas.microsoft.com/office/drawing/2014/main" id="{261F5FA7-5C7A-2762-BEDF-15B7F1FC1CE5}"/>
              </a:ext>
            </a:extLst>
          </p:cNvPr>
          <p:cNvSpPr txBox="1"/>
          <p:nvPr userDrawn="1"/>
        </p:nvSpPr>
        <p:spPr>
          <a:xfrm>
            <a:off x="486298" y="961912"/>
            <a:ext cx="57422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dirty="0">
                <a:solidFill>
                  <a:srgbClr val="182952"/>
                </a:solidFill>
                <a:latin typeface="Neue Plak Wide Black" panose="020B0A07030202020204" pitchFamily="34" charset="77"/>
              </a:rPr>
              <a:t>Kontakt</a:t>
            </a:r>
          </a:p>
        </p:txBody>
      </p:sp>
      <p:pic>
        <p:nvPicPr>
          <p:cNvPr id="14" name="Grafik 13" descr="Ein Bild, das Schwarz, Dunkelheit, Schwarzweiß, Screenshot enthält.&#10;&#10;Automatisch generierte Beschreibung">
            <a:extLst>
              <a:ext uri="{FF2B5EF4-FFF2-40B4-BE49-F238E27FC236}">
                <a16:creationId xmlns:a16="http://schemas.microsoft.com/office/drawing/2014/main" id="{30BBDCA1-113D-AB74-BD84-FD422C244A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9238" y="4709917"/>
            <a:ext cx="448574" cy="448574"/>
          </a:xfrm>
          <a:prstGeom prst="rect">
            <a:avLst/>
          </a:prstGeom>
        </p:spPr>
      </p:pic>
      <p:sp>
        <p:nvSpPr>
          <p:cNvPr id="15" name="Textfeld 14">
            <a:extLst>
              <a:ext uri="{FF2B5EF4-FFF2-40B4-BE49-F238E27FC236}">
                <a16:creationId xmlns:a16="http://schemas.microsoft.com/office/drawing/2014/main" id="{5DA6F6BB-978E-A778-F09B-BB087604A68F}"/>
              </a:ext>
            </a:extLst>
          </p:cNvPr>
          <p:cNvSpPr txBox="1"/>
          <p:nvPr userDrawn="1"/>
        </p:nvSpPr>
        <p:spPr>
          <a:xfrm>
            <a:off x="6821289" y="2504964"/>
            <a:ext cx="9891624" cy="707886"/>
          </a:xfrm>
          <a:prstGeom prst="rect">
            <a:avLst/>
          </a:prstGeom>
          <a:noFill/>
        </p:spPr>
        <p:txBody>
          <a:bodyPr wrap="square" rtlCol="0">
            <a:spAutoFit/>
          </a:bodyPr>
          <a:lstStyle/>
          <a:p>
            <a:r>
              <a:rPr lang="de-DE" sz="2000" dirty="0">
                <a:solidFill>
                  <a:schemeClr val="tx1"/>
                </a:solidFill>
                <a:latin typeface="Neue Plak Text" panose="020B0804030202020204" pitchFamily="34" charset="0"/>
              </a:rPr>
              <a:t>Berufsförderungswerk der Bauindustrie </a:t>
            </a:r>
          </a:p>
          <a:p>
            <a:r>
              <a:rPr lang="de-DE" sz="2000" dirty="0">
                <a:solidFill>
                  <a:schemeClr val="tx1"/>
                </a:solidFill>
                <a:latin typeface="Neue Plak Text" panose="020B0804030202020204" pitchFamily="34" charset="0"/>
              </a:rPr>
              <a:t>Berlin-Brandenburg e.V.</a:t>
            </a:r>
          </a:p>
        </p:txBody>
      </p:sp>
      <p:sp>
        <p:nvSpPr>
          <p:cNvPr id="16" name="Textfeld 15">
            <a:extLst>
              <a:ext uri="{FF2B5EF4-FFF2-40B4-BE49-F238E27FC236}">
                <a16:creationId xmlns:a16="http://schemas.microsoft.com/office/drawing/2014/main" id="{4F3A5B93-9364-F078-5790-314DE8C79BD5}"/>
              </a:ext>
            </a:extLst>
          </p:cNvPr>
          <p:cNvSpPr txBox="1"/>
          <p:nvPr userDrawn="1"/>
        </p:nvSpPr>
        <p:spPr>
          <a:xfrm>
            <a:off x="6811633" y="3211701"/>
            <a:ext cx="5742215" cy="707886"/>
          </a:xfrm>
          <a:prstGeom prst="rect">
            <a:avLst/>
          </a:prstGeom>
          <a:noFill/>
        </p:spPr>
        <p:txBody>
          <a:bodyPr wrap="square" rtlCol="0">
            <a:spAutoFit/>
          </a:bodyPr>
          <a:lstStyle/>
          <a:p>
            <a:pPr lvl="0"/>
            <a:r>
              <a:rPr lang="de-DE" sz="2000" dirty="0" err="1">
                <a:solidFill>
                  <a:schemeClr val="tx1"/>
                </a:solidFill>
                <a:latin typeface="FreightText Pro Book" panose="02000603060000020004" pitchFamily="2" charset="0"/>
              </a:rPr>
              <a:t>Dissenchener</a:t>
            </a:r>
            <a:r>
              <a:rPr lang="de-DE" sz="2000" dirty="0">
                <a:solidFill>
                  <a:schemeClr val="tx1"/>
                </a:solidFill>
                <a:latin typeface="FreightText Pro Book" panose="02000603060000020004" pitchFamily="2" charset="0"/>
              </a:rPr>
              <a:t> Schulstraße 15</a:t>
            </a:r>
          </a:p>
          <a:p>
            <a:pPr lvl="0"/>
            <a:r>
              <a:rPr lang="de-DE" sz="2000" dirty="0">
                <a:solidFill>
                  <a:schemeClr val="tx1"/>
                </a:solidFill>
                <a:latin typeface="FreightText Pro Book" panose="02000603060000020004" pitchFamily="2" charset="0"/>
              </a:rPr>
              <a:t>03052 Cottbus-</a:t>
            </a:r>
            <a:r>
              <a:rPr lang="de-DE" sz="2000" dirty="0" err="1">
                <a:solidFill>
                  <a:schemeClr val="tx1"/>
                </a:solidFill>
                <a:latin typeface="FreightText Pro Book" panose="02000603060000020004" pitchFamily="2" charset="0"/>
              </a:rPr>
              <a:t>Dissenchen</a:t>
            </a:r>
            <a:endParaRPr lang="de-DE" sz="2000" dirty="0">
              <a:solidFill>
                <a:schemeClr val="tx1"/>
              </a:solidFill>
              <a:latin typeface="FreightText Pro Book" panose="02000603060000020004" pitchFamily="2" charset="0"/>
            </a:endParaRPr>
          </a:p>
        </p:txBody>
      </p:sp>
      <p:pic>
        <p:nvPicPr>
          <p:cNvPr id="20" name="Grafik 19" descr="Ein Bild, das Logo, Symbol, Grafiken, Schwarz enthält.&#10;&#10;Automatisch generierte Beschreibung">
            <a:extLst>
              <a:ext uri="{FF2B5EF4-FFF2-40B4-BE49-F238E27FC236}">
                <a16:creationId xmlns:a16="http://schemas.microsoft.com/office/drawing/2014/main" id="{C18DC9DA-DCE4-9E09-089B-17641AD0582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11633" y="5583490"/>
            <a:ext cx="429261" cy="464389"/>
          </a:xfrm>
          <a:prstGeom prst="rect">
            <a:avLst/>
          </a:prstGeom>
        </p:spPr>
      </p:pic>
      <p:pic>
        <p:nvPicPr>
          <p:cNvPr id="21" name="Grafik 20" descr="Ein Bild, das Schwarz, Dunkelheit, Schwarzweiß, Screenshot enthält.&#10;&#10;Automatisch generierte Beschreibung">
            <a:extLst>
              <a:ext uri="{FF2B5EF4-FFF2-40B4-BE49-F238E27FC236}">
                <a16:creationId xmlns:a16="http://schemas.microsoft.com/office/drawing/2014/main" id="{CFFB1FA3-FBB3-E48E-7B2F-61AA0D9259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11633" y="4666602"/>
            <a:ext cx="448574" cy="448574"/>
          </a:xfrm>
          <a:prstGeom prst="rect">
            <a:avLst/>
          </a:prstGeom>
        </p:spPr>
      </p:pic>
      <p:sp>
        <p:nvSpPr>
          <p:cNvPr id="19" name="Textplatzhalter 5">
            <a:extLst>
              <a:ext uri="{FF2B5EF4-FFF2-40B4-BE49-F238E27FC236}">
                <a16:creationId xmlns:a16="http://schemas.microsoft.com/office/drawing/2014/main" id="{14C4BA22-598D-498A-CDAB-322FFA9AA80C}"/>
              </a:ext>
            </a:extLst>
          </p:cNvPr>
          <p:cNvSpPr>
            <a:spLocks noGrp="1"/>
          </p:cNvSpPr>
          <p:nvPr>
            <p:ph type="body" sz="quarter" idx="14" hasCustomPrompt="1"/>
          </p:nvPr>
        </p:nvSpPr>
        <p:spPr>
          <a:xfrm>
            <a:off x="6821289" y="4040398"/>
            <a:ext cx="4765071" cy="505393"/>
          </a:xfrm>
          <a:prstGeom prst="rect">
            <a:avLst/>
          </a:prstGeom>
        </p:spPr>
        <p:txBody>
          <a:bodyPr>
            <a:normAutofit/>
          </a:bodyPr>
          <a:lstStyle>
            <a:lvl1pPr marL="0" indent="0">
              <a:buNone/>
              <a:defRPr sz="2000">
                <a:solidFill>
                  <a:schemeClr val="tx1"/>
                </a:solidFill>
                <a:latin typeface="FreightText Pro Book" panose="02000603060000020004" pitchFamily="2" charset="0"/>
              </a:defRPr>
            </a:lvl1pPr>
          </a:lstStyle>
          <a:p>
            <a:pPr lvl="0"/>
            <a:r>
              <a:rPr lang="de-DE" dirty="0"/>
              <a:t>E-Mailadresse der vortragenden Person(en)</a:t>
            </a:r>
          </a:p>
        </p:txBody>
      </p:sp>
      <p:pic>
        <p:nvPicPr>
          <p:cNvPr id="3" name="Grafik 2" descr="Ein Bild, das Grafiken, Screenshot, Schrift, Grafikdesign enthält.&#10;&#10;Automatisch generierte Beschreibung">
            <a:extLst>
              <a:ext uri="{FF2B5EF4-FFF2-40B4-BE49-F238E27FC236}">
                <a16:creationId xmlns:a16="http://schemas.microsoft.com/office/drawing/2014/main" id="{585C079A-57ED-E10A-9833-930FF51ED4E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pic>
        <p:nvPicPr>
          <p:cNvPr id="17" name="Grafik 16" descr="Ein Bild, das Text, Screenshot, Schrift, Grafiken enthält.&#10;&#10;Automatisch generierte Beschreibung">
            <a:extLst>
              <a:ext uri="{FF2B5EF4-FFF2-40B4-BE49-F238E27FC236}">
                <a16:creationId xmlns:a16="http://schemas.microsoft.com/office/drawing/2014/main" id="{FC115E6E-9965-635E-F594-54F2A474781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4" name="Grafik 3">
            <a:extLst>
              <a:ext uri="{FF2B5EF4-FFF2-40B4-BE49-F238E27FC236}">
                <a16:creationId xmlns:a16="http://schemas.microsoft.com/office/drawing/2014/main" id="{303D84FD-3EA2-CD35-3082-00D5EBC49C75}"/>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511266" y="5185611"/>
            <a:ext cx="397879" cy="397879"/>
          </a:xfrm>
          <a:prstGeom prst="rect">
            <a:avLst/>
          </a:prstGeom>
        </p:spPr>
      </p:pic>
      <p:pic>
        <p:nvPicPr>
          <p:cNvPr id="6" name="Grafik 5">
            <a:extLst>
              <a:ext uri="{FF2B5EF4-FFF2-40B4-BE49-F238E27FC236}">
                <a16:creationId xmlns:a16="http://schemas.microsoft.com/office/drawing/2014/main" id="{9344ADD0-8B60-6A5D-F881-D467EE3633E9}"/>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6827323" y="5158491"/>
            <a:ext cx="397879" cy="397879"/>
          </a:xfrm>
          <a:prstGeom prst="rect">
            <a:avLst/>
          </a:prstGeom>
        </p:spPr>
      </p:pic>
      <p:sp>
        <p:nvSpPr>
          <p:cNvPr id="7" name="Textplatzhalter 5">
            <a:extLst>
              <a:ext uri="{FF2B5EF4-FFF2-40B4-BE49-F238E27FC236}">
                <a16:creationId xmlns:a16="http://schemas.microsoft.com/office/drawing/2014/main" id="{5C485A5E-E788-86C6-EFDF-CF540986A8C4}"/>
              </a:ext>
            </a:extLst>
          </p:cNvPr>
          <p:cNvSpPr>
            <a:spLocks noGrp="1"/>
          </p:cNvSpPr>
          <p:nvPr>
            <p:ph type="body" sz="quarter" idx="18" hasCustomPrompt="1"/>
          </p:nvPr>
        </p:nvSpPr>
        <p:spPr>
          <a:xfrm>
            <a:off x="980883" y="5236883"/>
            <a:ext cx="4289439" cy="295333"/>
          </a:xfrm>
          <a:prstGeom prst="rect">
            <a:avLst/>
          </a:prstGeom>
        </p:spPr>
        <p:txBody>
          <a:bodyPr>
            <a:normAutofit/>
          </a:bodyPr>
          <a:lstStyle>
            <a:lvl1pPr marL="0" indent="0">
              <a:buNone/>
              <a:defRPr sz="1600">
                <a:solidFill>
                  <a:schemeClr val="tx1"/>
                </a:solidFill>
                <a:latin typeface="FreightText Pro Book" panose="02000603060000020004" pitchFamily="2" charset="0"/>
              </a:defRPr>
            </a:lvl1pPr>
          </a:lstStyle>
          <a:p>
            <a:pPr lvl="0"/>
            <a:r>
              <a:rPr lang="de-DE" dirty="0"/>
              <a:t>Internetseite</a:t>
            </a:r>
          </a:p>
        </p:txBody>
      </p:sp>
      <p:sp>
        <p:nvSpPr>
          <p:cNvPr id="10" name="Textplatzhalter 5">
            <a:extLst>
              <a:ext uri="{FF2B5EF4-FFF2-40B4-BE49-F238E27FC236}">
                <a16:creationId xmlns:a16="http://schemas.microsoft.com/office/drawing/2014/main" id="{BB18B917-4DA2-7B85-AB65-114B0BB0AB04}"/>
              </a:ext>
            </a:extLst>
          </p:cNvPr>
          <p:cNvSpPr>
            <a:spLocks noGrp="1"/>
          </p:cNvSpPr>
          <p:nvPr>
            <p:ph type="body" sz="quarter" idx="19" hasCustomPrompt="1"/>
          </p:nvPr>
        </p:nvSpPr>
        <p:spPr>
          <a:xfrm>
            <a:off x="7391295" y="5233125"/>
            <a:ext cx="4289439" cy="295333"/>
          </a:xfrm>
          <a:prstGeom prst="rect">
            <a:avLst/>
          </a:prstGeom>
        </p:spPr>
        <p:txBody>
          <a:bodyPr>
            <a:normAutofit/>
          </a:bodyPr>
          <a:lstStyle>
            <a:lvl1pPr marL="0" indent="0">
              <a:buNone/>
              <a:defRPr sz="1600">
                <a:solidFill>
                  <a:schemeClr val="tx1"/>
                </a:solidFill>
                <a:latin typeface="FreightText Pro Book" panose="02000603060000020004" pitchFamily="2" charset="0"/>
              </a:defRPr>
            </a:lvl1pPr>
          </a:lstStyle>
          <a:p>
            <a:pPr lvl="0"/>
            <a:r>
              <a:rPr lang="de-DE" dirty="0"/>
              <a:t>Internetseite</a:t>
            </a:r>
          </a:p>
        </p:txBody>
      </p:sp>
      <p:sp>
        <p:nvSpPr>
          <p:cNvPr id="24" name="Textplatzhalter 5">
            <a:extLst>
              <a:ext uri="{FF2B5EF4-FFF2-40B4-BE49-F238E27FC236}">
                <a16:creationId xmlns:a16="http://schemas.microsoft.com/office/drawing/2014/main" id="{97C8EEDE-4156-410F-BCC6-3933012D958B}"/>
              </a:ext>
            </a:extLst>
          </p:cNvPr>
          <p:cNvSpPr>
            <a:spLocks noGrp="1"/>
          </p:cNvSpPr>
          <p:nvPr>
            <p:ph type="body" sz="quarter" idx="17" hasCustomPrompt="1"/>
          </p:nvPr>
        </p:nvSpPr>
        <p:spPr>
          <a:xfrm>
            <a:off x="980883" y="4802559"/>
            <a:ext cx="4289439" cy="295333"/>
          </a:xfrm>
          <a:prstGeom prst="rect">
            <a:avLst/>
          </a:prstGeom>
        </p:spPr>
        <p:txBody>
          <a:bodyPr>
            <a:normAutofit/>
          </a:bodyPr>
          <a:lstStyle>
            <a:lvl1pPr marL="0" indent="0">
              <a:buNone/>
              <a:defRPr sz="1600">
                <a:solidFill>
                  <a:schemeClr val="tx1"/>
                </a:solidFill>
                <a:latin typeface="FreightText Pro Book" panose="02000603060000020004" pitchFamily="2" charset="0"/>
              </a:defRPr>
            </a:lvl1pPr>
          </a:lstStyle>
          <a:p>
            <a:pPr lvl="0"/>
            <a:r>
              <a:rPr lang="de-DE" dirty="0"/>
              <a:t>@Accoutname</a:t>
            </a:r>
          </a:p>
        </p:txBody>
      </p:sp>
      <p:sp>
        <p:nvSpPr>
          <p:cNvPr id="25" name="Textplatzhalter 5">
            <a:extLst>
              <a:ext uri="{FF2B5EF4-FFF2-40B4-BE49-F238E27FC236}">
                <a16:creationId xmlns:a16="http://schemas.microsoft.com/office/drawing/2014/main" id="{D6BFD381-67DF-C3F0-650F-2A913F7F5D35}"/>
              </a:ext>
            </a:extLst>
          </p:cNvPr>
          <p:cNvSpPr>
            <a:spLocks noGrp="1"/>
          </p:cNvSpPr>
          <p:nvPr>
            <p:ph type="body" sz="quarter" idx="20" hasCustomPrompt="1"/>
          </p:nvPr>
        </p:nvSpPr>
        <p:spPr>
          <a:xfrm>
            <a:off x="7381426" y="4758668"/>
            <a:ext cx="4289439" cy="295333"/>
          </a:xfrm>
          <a:prstGeom prst="rect">
            <a:avLst/>
          </a:prstGeom>
        </p:spPr>
        <p:txBody>
          <a:bodyPr>
            <a:normAutofit/>
          </a:bodyPr>
          <a:lstStyle>
            <a:lvl1pPr marL="0" indent="0">
              <a:buNone/>
              <a:defRPr sz="1600">
                <a:solidFill>
                  <a:schemeClr val="tx1"/>
                </a:solidFill>
                <a:latin typeface="FreightText Pro Book" panose="02000603060000020004" pitchFamily="2" charset="0"/>
              </a:defRPr>
            </a:lvl1pPr>
          </a:lstStyle>
          <a:p>
            <a:pPr lvl="0"/>
            <a:r>
              <a:rPr lang="de-DE" dirty="0"/>
              <a:t>@Accoutname</a:t>
            </a:r>
          </a:p>
        </p:txBody>
      </p:sp>
      <p:sp>
        <p:nvSpPr>
          <p:cNvPr id="26" name="Textplatzhalter 5">
            <a:extLst>
              <a:ext uri="{FF2B5EF4-FFF2-40B4-BE49-F238E27FC236}">
                <a16:creationId xmlns:a16="http://schemas.microsoft.com/office/drawing/2014/main" id="{9F004591-733D-8116-A182-E72E2093CADB}"/>
              </a:ext>
            </a:extLst>
          </p:cNvPr>
          <p:cNvSpPr>
            <a:spLocks noGrp="1"/>
          </p:cNvSpPr>
          <p:nvPr>
            <p:ph type="body" sz="quarter" idx="21" hasCustomPrompt="1"/>
          </p:nvPr>
        </p:nvSpPr>
        <p:spPr>
          <a:xfrm>
            <a:off x="7381426" y="5668017"/>
            <a:ext cx="4289439" cy="295333"/>
          </a:xfrm>
          <a:prstGeom prst="rect">
            <a:avLst/>
          </a:prstGeom>
        </p:spPr>
        <p:txBody>
          <a:bodyPr>
            <a:normAutofit/>
          </a:bodyPr>
          <a:lstStyle>
            <a:lvl1pPr marL="0" indent="0">
              <a:buNone/>
              <a:defRPr sz="1600">
                <a:solidFill>
                  <a:schemeClr val="tx1"/>
                </a:solidFill>
                <a:latin typeface="FreightText Pro Book" panose="02000603060000020004" pitchFamily="2" charset="0"/>
              </a:defRPr>
            </a:lvl1pPr>
          </a:lstStyle>
          <a:p>
            <a:pPr lvl="0"/>
            <a:r>
              <a:rPr lang="de-DE" dirty="0"/>
              <a:t>@Accoutname</a:t>
            </a:r>
          </a:p>
        </p:txBody>
      </p:sp>
    </p:spTree>
    <p:extLst>
      <p:ext uri="{BB962C8B-B14F-4D97-AF65-F5344CB8AC3E}">
        <p14:creationId xmlns:p14="http://schemas.microsoft.com/office/powerpoint/2010/main" val="419292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3588356F-AB5C-D909-8A4D-57D7E2106F6D}"/>
              </a:ext>
            </a:extLst>
          </p:cNvPr>
          <p:cNvSpPr/>
          <p:nvPr userDrawn="1"/>
        </p:nvSpPr>
        <p:spPr>
          <a:xfrm>
            <a:off x="0" y="934224"/>
            <a:ext cx="12192000" cy="4634622"/>
          </a:xfrm>
          <a:prstGeom prst="rect">
            <a:avLst/>
          </a:prstGeom>
          <a:solidFill>
            <a:srgbClr val="18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C3818"/>
              </a:solidFill>
            </a:endParaRPr>
          </a:p>
        </p:txBody>
      </p:sp>
      <p:sp>
        <p:nvSpPr>
          <p:cNvPr id="18" name="Titel 17">
            <a:extLst>
              <a:ext uri="{FF2B5EF4-FFF2-40B4-BE49-F238E27FC236}">
                <a16:creationId xmlns:a16="http://schemas.microsoft.com/office/drawing/2014/main" id="{25E496D7-74D2-C511-BA23-768B4232B66B}"/>
              </a:ext>
            </a:extLst>
          </p:cNvPr>
          <p:cNvSpPr>
            <a:spLocks noGrp="1"/>
          </p:cNvSpPr>
          <p:nvPr>
            <p:ph type="title" hasCustomPrompt="1"/>
          </p:nvPr>
        </p:nvSpPr>
        <p:spPr>
          <a:xfrm>
            <a:off x="505251" y="1101286"/>
            <a:ext cx="5923696" cy="1969423"/>
          </a:xfrm>
        </p:spPr>
        <p:txBody>
          <a:bodyPr>
            <a:normAutofit/>
          </a:bodyPr>
          <a:lstStyle>
            <a:lvl1pPr>
              <a:defRPr sz="3600">
                <a:solidFill>
                  <a:schemeClr val="bg1"/>
                </a:solidFill>
                <a:latin typeface="Neue Plak Wide Black" panose="020B0A07030202020204" pitchFamily="34" charset="77"/>
              </a:defRPr>
            </a:lvl1pPr>
          </a:lstStyle>
          <a:p>
            <a:r>
              <a:rPr lang="de-DE" dirty="0"/>
              <a:t>Vielen Dank für die Aufmerksamkeit und Teilnahme!</a:t>
            </a:r>
          </a:p>
        </p:txBody>
      </p:sp>
      <p:sp>
        <p:nvSpPr>
          <p:cNvPr id="21" name="Textplatzhalter 20">
            <a:extLst>
              <a:ext uri="{FF2B5EF4-FFF2-40B4-BE49-F238E27FC236}">
                <a16:creationId xmlns:a16="http://schemas.microsoft.com/office/drawing/2014/main" id="{613AB729-1F1C-4312-877E-59CF3006C98C}"/>
              </a:ext>
            </a:extLst>
          </p:cNvPr>
          <p:cNvSpPr>
            <a:spLocks noGrp="1"/>
          </p:cNvSpPr>
          <p:nvPr>
            <p:ph type="body" sz="quarter" idx="13" hasCustomPrompt="1"/>
          </p:nvPr>
        </p:nvSpPr>
        <p:spPr>
          <a:xfrm>
            <a:off x="505251" y="3346532"/>
            <a:ext cx="5923695" cy="473076"/>
          </a:xfrm>
        </p:spPr>
        <p:txBody>
          <a:bodyPr>
            <a:normAutofit/>
          </a:bodyPr>
          <a:lstStyle>
            <a:lvl1pPr marL="0" indent="0">
              <a:buNone/>
              <a:defRPr sz="2200" b="0">
                <a:solidFill>
                  <a:schemeClr val="bg1"/>
                </a:solidFill>
                <a:latin typeface="Neue Plak Text" panose="020B0804030202020204" pitchFamily="34" charset="0"/>
              </a:defRPr>
            </a:lvl1pPr>
          </a:lstStyle>
          <a:p>
            <a:pPr lvl="0"/>
            <a:r>
              <a:rPr lang="de-DE" dirty="0"/>
              <a:t>Projekt NBAU im Internet:</a:t>
            </a:r>
          </a:p>
        </p:txBody>
      </p:sp>
      <p:sp>
        <p:nvSpPr>
          <p:cNvPr id="25" name="Textplatzhalter 24">
            <a:extLst>
              <a:ext uri="{FF2B5EF4-FFF2-40B4-BE49-F238E27FC236}">
                <a16:creationId xmlns:a16="http://schemas.microsoft.com/office/drawing/2014/main" id="{79E376CF-B4C3-2000-FDCB-F5B6CEBCF8C4}"/>
              </a:ext>
            </a:extLst>
          </p:cNvPr>
          <p:cNvSpPr>
            <a:spLocks noGrp="1"/>
          </p:cNvSpPr>
          <p:nvPr>
            <p:ph type="body" sz="quarter" idx="15" hasCustomPrompt="1"/>
          </p:nvPr>
        </p:nvSpPr>
        <p:spPr>
          <a:xfrm>
            <a:off x="505251" y="4095432"/>
            <a:ext cx="5923694" cy="1149646"/>
          </a:xfrm>
        </p:spPr>
        <p:txBody>
          <a:bodyPr>
            <a:normAutofit/>
          </a:bodyPr>
          <a:lstStyle>
            <a:lvl1pPr marL="0" indent="0">
              <a:buNone/>
              <a:defRPr sz="1600" b="1" i="0">
                <a:solidFill>
                  <a:schemeClr val="bg1"/>
                </a:solidFill>
                <a:latin typeface="FreightText Pro Bold" panose="02000803080000020004" charset="0"/>
              </a:defRPr>
            </a:lvl1pPr>
          </a:lstStyle>
          <a:p>
            <a:r>
              <a:rPr lang="de-DE" sz="1600" dirty="0"/>
              <a:t>https://bfw-bb.eu/nbau/</a:t>
            </a:r>
          </a:p>
          <a:p>
            <a:r>
              <a:rPr lang="de-DE" sz="1600" dirty="0"/>
              <a:t>https://nexteconomylab.de/de/projekte/nachhaltigkeit-im-bau </a:t>
            </a:r>
          </a:p>
          <a:p>
            <a:pPr lvl="0"/>
            <a:endParaRPr lang="de-DE" dirty="0"/>
          </a:p>
        </p:txBody>
      </p:sp>
      <p:sp>
        <p:nvSpPr>
          <p:cNvPr id="27" name="Bildplatzhalter 26">
            <a:extLst>
              <a:ext uri="{FF2B5EF4-FFF2-40B4-BE49-F238E27FC236}">
                <a16:creationId xmlns:a16="http://schemas.microsoft.com/office/drawing/2014/main" id="{2A45A7D6-89D9-7407-8744-2B871BE69BEC}"/>
              </a:ext>
            </a:extLst>
          </p:cNvPr>
          <p:cNvSpPr>
            <a:spLocks noGrp="1"/>
          </p:cNvSpPr>
          <p:nvPr>
            <p:ph type="pic" sz="quarter" idx="16"/>
          </p:nvPr>
        </p:nvSpPr>
        <p:spPr>
          <a:xfrm>
            <a:off x="6842125" y="934224"/>
            <a:ext cx="5349875" cy="4634622"/>
          </a:xfrm>
        </p:spPr>
        <p:txBody>
          <a:bodyPr/>
          <a:lstStyle>
            <a:lvl1pPr>
              <a:defRPr>
                <a:solidFill>
                  <a:schemeClr val="bg1"/>
                </a:solidFill>
              </a:defRPr>
            </a:lvl1pPr>
          </a:lstStyle>
          <a:p>
            <a:endParaRPr lang="de-DE" dirty="0"/>
          </a:p>
        </p:txBody>
      </p:sp>
      <p:pic>
        <p:nvPicPr>
          <p:cNvPr id="23" name="Grafik 22" descr="Ein Bild, das Grafiken, Screenshot, Schrift, Grafikdesign enthält.&#10;&#10;Automatisch generierte Beschreibung">
            <a:extLst>
              <a:ext uri="{FF2B5EF4-FFF2-40B4-BE49-F238E27FC236}">
                <a16:creationId xmlns:a16="http://schemas.microsoft.com/office/drawing/2014/main" id="{FA0E1F6C-E08B-BC4B-6E98-B47565717B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pic>
        <p:nvPicPr>
          <p:cNvPr id="3" name="Grafik 2" descr="Ein Bild, das Text, Screenshot, Schrift, Grafiken enthält.&#10;&#10;Automatisch generierte Beschreibung">
            <a:extLst>
              <a:ext uri="{FF2B5EF4-FFF2-40B4-BE49-F238E27FC236}">
                <a16:creationId xmlns:a16="http://schemas.microsoft.com/office/drawing/2014/main" id="{6DFA9EF9-76AB-BCA4-B15E-7D31CF3314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4" name="Grafik 3">
            <a:extLst>
              <a:ext uri="{FF2B5EF4-FFF2-40B4-BE49-F238E27FC236}">
                <a16:creationId xmlns:a16="http://schemas.microsoft.com/office/drawing/2014/main" id="{99973D7A-109B-2904-82D0-0ACA6D53FAD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846965" y="119615"/>
            <a:ext cx="1124514" cy="749677"/>
          </a:xfrm>
          <a:prstGeom prst="rect">
            <a:avLst/>
          </a:prstGeom>
        </p:spPr>
      </p:pic>
      <p:pic>
        <p:nvPicPr>
          <p:cNvPr id="6" name="Grafik 5" descr="Ein Bild, das Screenshot, Grafiken, Schrift, Grafikdesign enthält.&#10;&#10;Automatisch generierte Beschreibung">
            <a:extLst>
              <a:ext uri="{FF2B5EF4-FFF2-40B4-BE49-F238E27FC236}">
                <a16:creationId xmlns:a16="http://schemas.microsoft.com/office/drawing/2014/main" id="{2AC6A454-46D9-DBFE-BF65-4DCA6563E74B}"/>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38721" y="233678"/>
            <a:ext cx="1858513" cy="500914"/>
          </a:xfrm>
          <a:prstGeom prst="rect">
            <a:avLst/>
          </a:prstGeom>
        </p:spPr>
      </p:pic>
      <p:pic>
        <p:nvPicPr>
          <p:cNvPr id="5" name="Grafik 4">
            <a:extLst>
              <a:ext uri="{FF2B5EF4-FFF2-40B4-BE49-F238E27FC236}">
                <a16:creationId xmlns:a16="http://schemas.microsoft.com/office/drawing/2014/main" id="{CFED6D3C-ACD3-7519-BA81-932FD81DBC6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75056" y="5595706"/>
            <a:ext cx="4455155" cy="1262294"/>
          </a:xfrm>
          <a:prstGeom prst="rect">
            <a:avLst/>
          </a:prstGeom>
        </p:spPr>
      </p:pic>
    </p:spTree>
    <p:extLst>
      <p:ext uri="{BB962C8B-B14F-4D97-AF65-F5344CB8AC3E}">
        <p14:creationId xmlns:p14="http://schemas.microsoft.com/office/powerpoint/2010/main" val="279127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iele und Ablauf">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4BCE0808-C8A5-7B3A-DAC9-84FC36D9343B}"/>
              </a:ext>
            </a:extLst>
          </p:cNvPr>
          <p:cNvSpPr/>
          <p:nvPr userDrawn="1"/>
        </p:nvSpPr>
        <p:spPr>
          <a:xfrm>
            <a:off x="0" y="952500"/>
            <a:ext cx="12191999" cy="5905499"/>
          </a:xfrm>
          <a:prstGeom prst="rect">
            <a:avLst/>
          </a:prstGeom>
          <a:solidFill>
            <a:srgbClr val="E8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9DE1CE2-78B4-055F-18A8-76EB8F83940B}"/>
              </a:ext>
            </a:extLst>
          </p:cNvPr>
          <p:cNvSpPr>
            <a:spLocks noGrp="1" noRot="1" noMove="1" noResize="1" noEditPoints="1" noAdjustHandles="1" noChangeArrowheads="1" noChangeShapeType="1"/>
          </p:cNvSpPr>
          <p:nvPr>
            <p:ph type="title" hasCustomPrompt="1"/>
          </p:nvPr>
        </p:nvSpPr>
        <p:spPr>
          <a:xfrm>
            <a:off x="559805" y="1189083"/>
            <a:ext cx="11072387" cy="685800"/>
          </a:xfrm>
          <a:prstGeom prst="rect">
            <a:avLst/>
          </a:prstGeom>
        </p:spPr>
        <p:txBody>
          <a:bodyPr anchor="t">
            <a:normAutofit/>
          </a:bodyPr>
          <a:lstStyle>
            <a:lvl1pPr>
              <a:defRPr sz="3200" b="0">
                <a:solidFill>
                  <a:srgbClr val="182952"/>
                </a:solidFill>
                <a:latin typeface="Neue Plak Wide Black" panose="020B0A07030202020204" pitchFamily="34" charset="0"/>
              </a:defRPr>
            </a:lvl1pPr>
          </a:lstStyle>
          <a:p>
            <a:r>
              <a:rPr lang="de-DE" dirty="0"/>
              <a:t>Ziele/Ablauf der Präsentation</a:t>
            </a:r>
          </a:p>
        </p:txBody>
      </p:sp>
      <p:sp>
        <p:nvSpPr>
          <p:cNvPr id="10" name="Textplatzhalter 9">
            <a:extLst>
              <a:ext uri="{FF2B5EF4-FFF2-40B4-BE49-F238E27FC236}">
                <a16:creationId xmlns:a16="http://schemas.microsoft.com/office/drawing/2014/main" id="{596ED105-A951-DB5B-3278-2C68E7898799}"/>
              </a:ext>
            </a:extLst>
          </p:cNvPr>
          <p:cNvSpPr>
            <a:spLocks noGrp="1"/>
          </p:cNvSpPr>
          <p:nvPr>
            <p:ph type="body" sz="quarter" idx="10" hasCustomPrompt="1"/>
          </p:nvPr>
        </p:nvSpPr>
        <p:spPr>
          <a:xfrm>
            <a:off x="614362" y="2111466"/>
            <a:ext cx="11017829" cy="4427557"/>
          </a:xfrm>
          <a:prstGeom prst="rect">
            <a:avLst/>
          </a:prstGeom>
        </p:spPr>
        <p:txBody>
          <a:bodyPr>
            <a:normAutofit/>
          </a:bodyPr>
          <a:lstStyle>
            <a:lvl1pPr marL="514350" indent="-514350">
              <a:buAutoNum type="arabicPeriod"/>
              <a:defRPr sz="2400" b="0">
                <a:solidFill>
                  <a:schemeClr val="tx1"/>
                </a:solidFill>
                <a:latin typeface="Neue Plak Text" panose="020B0804030202020204" pitchFamily="34" charset="0"/>
              </a:defRPr>
            </a:lvl1pPr>
            <a:lvl2pPr>
              <a:defRPr>
                <a:latin typeface="FreightText Pro Book" panose="02000603060000020004" pitchFamily="50" charset="0"/>
              </a:defRPr>
            </a:lvl2pPr>
          </a:lstStyle>
          <a:p>
            <a:pPr lvl="0"/>
            <a:r>
              <a:rPr lang="de-DE" dirty="0"/>
              <a:t>Thema XYZ</a:t>
            </a:r>
          </a:p>
          <a:p>
            <a:pPr lvl="1"/>
            <a:r>
              <a:rPr lang="de-DE" dirty="0"/>
              <a:t>Unterthema A</a:t>
            </a:r>
          </a:p>
          <a:p>
            <a:pPr lvl="1"/>
            <a:r>
              <a:rPr lang="de-DE" dirty="0"/>
              <a:t>Unterthema B</a:t>
            </a:r>
          </a:p>
          <a:p>
            <a:pPr lvl="0"/>
            <a:r>
              <a:rPr lang="de-DE" dirty="0"/>
              <a:t>Thema XYZ</a:t>
            </a:r>
          </a:p>
          <a:p>
            <a:pPr lvl="1"/>
            <a:r>
              <a:rPr lang="de-DE" dirty="0"/>
              <a:t>Unterthema C</a:t>
            </a:r>
          </a:p>
          <a:p>
            <a:pPr lvl="1"/>
            <a:r>
              <a:rPr lang="de-DE" dirty="0"/>
              <a:t>Unterthema D</a:t>
            </a:r>
          </a:p>
          <a:p>
            <a:pPr lvl="0"/>
            <a:r>
              <a:rPr lang="de-DE" dirty="0"/>
              <a:t>Thema XYZ</a:t>
            </a:r>
          </a:p>
          <a:p>
            <a:pPr lvl="1"/>
            <a:r>
              <a:rPr lang="de-DE" dirty="0"/>
              <a:t>Unterthema E</a:t>
            </a:r>
          </a:p>
          <a:p>
            <a:pPr lvl="1"/>
            <a:r>
              <a:rPr lang="de-DE" dirty="0"/>
              <a:t>Unterthema F</a:t>
            </a:r>
          </a:p>
        </p:txBody>
      </p:sp>
      <p:pic>
        <p:nvPicPr>
          <p:cNvPr id="3" name="Grafik 2" descr="Ein Bild, das Text, Screenshot, Schrift, Grafiken enthält.&#10;&#10;Automatisch generierte Beschreibung">
            <a:extLst>
              <a:ext uri="{FF2B5EF4-FFF2-40B4-BE49-F238E27FC236}">
                <a16:creationId xmlns:a16="http://schemas.microsoft.com/office/drawing/2014/main" id="{05E71F46-E836-2BEA-3D27-562EA37509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8" name="Grafik 7" descr="Ein Bild, das Grafiken, Screenshot, Schrift, Grafikdesign enthält.&#10;&#10;Automatisch generierte Beschreibung">
            <a:extLst>
              <a:ext uri="{FF2B5EF4-FFF2-40B4-BE49-F238E27FC236}">
                <a16:creationId xmlns:a16="http://schemas.microsoft.com/office/drawing/2014/main" id="{BEE409A8-BFE4-1A49-89DA-E2CF47F737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Tree>
    <p:extLst>
      <p:ext uri="{BB962C8B-B14F-4D97-AF65-F5344CB8AC3E}">
        <p14:creationId xmlns:p14="http://schemas.microsoft.com/office/powerpoint/2010/main" val="99427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ex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4BCE0808-C8A5-7B3A-DAC9-84FC36D9343B}"/>
              </a:ext>
            </a:extLst>
          </p:cNvPr>
          <p:cNvSpPr/>
          <p:nvPr userDrawn="1"/>
        </p:nvSpPr>
        <p:spPr>
          <a:xfrm>
            <a:off x="0" y="952500"/>
            <a:ext cx="12191999" cy="5905499"/>
          </a:xfrm>
          <a:prstGeom prst="rect">
            <a:avLst/>
          </a:prstGeom>
          <a:solidFill>
            <a:srgbClr val="E8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9DE1CE2-78B4-055F-18A8-76EB8F83940B}"/>
              </a:ext>
            </a:extLst>
          </p:cNvPr>
          <p:cNvSpPr>
            <a:spLocks noGrp="1"/>
          </p:cNvSpPr>
          <p:nvPr>
            <p:ph type="title" hasCustomPrompt="1"/>
          </p:nvPr>
        </p:nvSpPr>
        <p:spPr>
          <a:xfrm>
            <a:off x="559805" y="1189083"/>
            <a:ext cx="11072387" cy="685800"/>
          </a:xfrm>
          <a:prstGeom prst="rect">
            <a:avLst/>
          </a:prstGeom>
        </p:spPr>
        <p:txBody>
          <a:bodyPr anchor="t">
            <a:normAutofit/>
          </a:bodyPr>
          <a:lstStyle>
            <a:lvl1pPr>
              <a:defRPr sz="3200" b="0">
                <a:solidFill>
                  <a:srgbClr val="182952"/>
                </a:solidFill>
                <a:latin typeface="Neue Plak Wide Black" panose="020B0A07030202020204" pitchFamily="34" charset="0"/>
              </a:defRPr>
            </a:lvl1pPr>
          </a:lstStyle>
          <a:p>
            <a:r>
              <a:rPr lang="de-DE" dirty="0"/>
              <a:t>Überschrift</a:t>
            </a:r>
          </a:p>
        </p:txBody>
      </p:sp>
      <p:sp>
        <p:nvSpPr>
          <p:cNvPr id="10" name="Textplatzhalter 9">
            <a:extLst>
              <a:ext uri="{FF2B5EF4-FFF2-40B4-BE49-F238E27FC236}">
                <a16:creationId xmlns:a16="http://schemas.microsoft.com/office/drawing/2014/main" id="{596ED105-A951-DB5B-3278-2C68E7898799}"/>
              </a:ext>
            </a:extLst>
          </p:cNvPr>
          <p:cNvSpPr>
            <a:spLocks noGrp="1"/>
          </p:cNvSpPr>
          <p:nvPr>
            <p:ph type="body" sz="quarter" idx="10" hasCustomPrompt="1"/>
          </p:nvPr>
        </p:nvSpPr>
        <p:spPr>
          <a:xfrm>
            <a:off x="614362" y="2111466"/>
            <a:ext cx="11017829" cy="4090926"/>
          </a:xfrm>
          <a:prstGeom prst="rect">
            <a:avLst/>
          </a:prstGeom>
        </p:spPr>
        <p:txBody>
          <a:bodyPr>
            <a:normAutofit/>
          </a:bodyPr>
          <a:lstStyle>
            <a:lvl1pPr marL="514350" indent="-514350">
              <a:buFont typeface="Arial" panose="020B0604020202020204" pitchFamily="34" charset="0"/>
              <a:buChar char="•"/>
              <a:defRPr sz="2400" b="0">
                <a:solidFill>
                  <a:schemeClr val="tx1"/>
                </a:solidFill>
                <a:latin typeface="FreightText Pro Book" panose="02000603060000020004" pitchFamily="50" charset="0"/>
              </a:defRPr>
            </a:lvl1pPr>
          </a:lstStyle>
          <a:p>
            <a:pPr lvl="0"/>
            <a:r>
              <a:rPr lang="de-DE" dirty="0"/>
              <a:t>Text hinzufügen</a:t>
            </a:r>
          </a:p>
        </p:txBody>
      </p:sp>
      <p:pic>
        <p:nvPicPr>
          <p:cNvPr id="3" name="Grafik 2" descr="Ein Bild, das Text, Screenshot, Schrift, Grafiken enthält.&#10;&#10;Automatisch generierte Beschreibung">
            <a:extLst>
              <a:ext uri="{FF2B5EF4-FFF2-40B4-BE49-F238E27FC236}">
                <a16:creationId xmlns:a16="http://schemas.microsoft.com/office/drawing/2014/main" id="{05E71F46-E836-2BEA-3D27-562EA37509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8" name="Grafik 7" descr="Ein Bild, das Grafiken, Screenshot, Schrift, Grafikdesign enthält.&#10;&#10;Automatisch generierte Beschreibung">
            <a:extLst>
              <a:ext uri="{FF2B5EF4-FFF2-40B4-BE49-F238E27FC236}">
                <a16:creationId xmlns:a16="http://schemas.microsoft.com/office/drawing/2014/main" id="{BEE409A8-BFE4-1A49-89DA-E2CF47F737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Tree>
    <p:extLst>
      <p:ext uri="{BB962C8B-B14F-4D97-AF65-F5344CB8AC3E}">
        <p14:creationId xmlns:p14="http://schemas.microsoft.com/office/powerpoint/2010/main" val="210457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91571A0-49BE-6C75-112E-8504C49FB21F}"/>
              </a:ext>
            </a:extLst>
          </p:cNvPr>
          <p:cNvSpPr/>
          <p:nvPr userDrawn="1"/>
        </p:nvSpPr>
        <p:spPr>
          <a:xfrm>
            <a:off x="0" y="952500"/>
            <a:ext cx="12191999" cy="5905499"/>
          </a:xfrm>
          <a:prstGeom prst="rect">
            <a:avLst/>
          </a:prstGeom>
          <a:solidFill>
            <a:srgbClr val="E8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E10E684C-097D-4224-083C-A8654297D5B4}"/>
              </a:ext>
            </a:extLst>
          </p:cNvPr>
          <p:cNvSpPr>
            <a:spLocks noGrp="1"/>
          </p:cNvSpPr>
          <p:nvPr>
            <p:ph type="title" hasCustomPrompt="1"/>
          </p:nvPr>
        </p:nvSpPr>
        <p:spPr>
          <a:xfrm>
            <a:off x="505249" y="1167116"/>
            <a:ext cx="6643063" cy="826861"/>
          </a:xfrm>
          <a:prstGeom prst="rect">
            <a:avLst/>
          </a:prstGeom>
        </p:spPr>
        <p:txBody>
          <a:bodyPr anchor="t"/>
          <a:lstStyle>
            <a:lvl1pPr>
              <a:defRPr sz="3200">
                <a:solidFill>
                  <a:srgbClr val="182952"/>
                </a:solidFill>
                <a:latin typeface="Neue Plak Wide Black" panose="020B0A07030202020204" pitchFamily="34" charset="0"/>
              </a:defRPr>
            </a:lvl1pPr>
          </a:lstStyle>
          <a:p>
            <a:r>
              <a:rPr lang="de-DE" dirty="0"/>
              <a:t>Überschrift</a:t>
            </a:r>
          </a:p>
        </p:txBody>
      </p:sp>
      <p:sp>
        <p:nvSpPr>
          <p:cNvPr id="9" name="Textplatzhalter 8">
            <a:extLst>
              <a:ext uri="{FF2B5EF4-FFF2-40B4-BE49-F238E27FC236}">
                <a16:creationId xmlns:a16="http://schemas.microsoft.com/office/drawing/2014/main" id="{429C4A1D-9F88-7832-AD52-A9C32D22EC25}"/>
              </a:ext>
            </a:extLst>
          </p:cNvPr>
          <p:cNvSpPr>
            <a:spLocks noGrp="1"/>
          </p:cNvSpPr>
          <p:nvPr>
            <p:ph type="body" sz="quarter" idx="12"/>
          </p:nvPr>
        </p:nvSpPr>
        <p:spPr>
          <a:xfrm>
            <a:off x="505250" y="2208592"/>
            <a:ext cx="6643062" cy="4380489"/>
          </a:xfrm>
          <a:prstGeom prst="rect">
            <a:avLst/>
          </a:prstGeom>
        </p:spPr>
        <p:txBody>
          <a:bodyPr>
            <a:normAutofit/>
          </a:bodyPr>
          <a:lstStyle>
            <a:lvl1pPr>
              <a:defRPr sz="2400">
                <a:solidFill>
                  <a:schemeClr val="tx1"/>
                </a:solidFill>
                <a:latin typeface="FreightText Pro Book" panose="02000603060000020004" pitchFamily="50" charset="0"/>
              </a:defRPr>
            </a:lvl1pPr>
          </a:lstStyle>
          <a:p>
            <a:pPr lvl="0"/>
            <a:endParaRPr lang="de-DE" dirty="0"/>
          </a:p>
        </p:txBody>
      </p:sp>
      <p:sp>
        <p:nvSpPr>
          <p:cNvPr id="6" name="Bildplatzhalter 5">
            <a:extLst>
              <a:ext uri="{FF2B5EF4-FFF2-40B4-BE49-F238E27FC236}">
                <a16:creationId xmlns:a16="http://schemas.microsoft.com/office/drawing/2014/main" id="{2EFCE420-E2E7-8C22-F727-DABBCE062D06}"/>
              </a:ext>
            </a:extLst>
          </p:cNvPr>
          <p:cNvSpPr>
            <a:spLocks noGrp="1"/>
          </p:cNvSpPr>
          <p:nvPr>
            <p:ph type="pic" sz="quarter" idx="13"/>
          </p:nvPr>
        </p:nvSpPr>
        <p:spPr>
          <a:xfrm>
            <a:off x="7591425" y="952500"/>
            <a:ext cx="4600575" cy="5905500"/>
          </a:xfrm>
          <a:prstGeom prst="rect">
            <a:avLst/>
          </a:prstGeom>
        </p:spPr>
        <p:txBody>
          <a:bodyPr/>
          <a:lstStyle/>
          <a:p>
            <a:endParaRPr lang="de-DE"/>
          </a:p>
        </p:txBody>
      </p:sp>
      <p:pic>
        <p:nvPicPr>
          <p:cNvPr id="3" name="Grafik 2" descr="Ein Bild, das Text, Screenshot, Schrift, Grafiken enthält.&#10;&#10;Automatisch generierte Beschreibung">
            <a:extLst>
              <a:ext uri="{FF2B5EF4-FFF2-40B4-BE49-F238E27FC236}">
                <a16:creationId xmlns:a16="http://schemas.microsoft.com/office/drawing/2014/main" id="{DDF8853A-65E6-15EF-1757-8BE464F14F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11" name="Grafik 10" descr="Ein Bild, das Grafiken, Screenshot, Schrift, Grafikdesign enthält.&#10;&#10;Automatisch generierte Beschreibung">
            <a:extLst>
              <a:ext uri="{FF2B5EF4-FFF2-40B4-BE49-F238E27FC236}">
                <a16:creationId xmlns:a16="http://schemas.microsoft.com/office/drawing/2014/main" id="{2D967D00-B118-5702-9595-381305BE32F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Tree>
    <p:extLst>
      <p:ext uri="{BB962C8B-B14F-4D97-AF65-F5344CB8AC3E}">
        <p14:creationId xmlns:p14="http://schemas.microsoft.com/office/powerpoint/2010/main" val="413612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swechsel/Strukturfoli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67CE1CA-718D-1351-152F-885021239BE3}"/>
              </a:ext>
            </a:extLst>
          </p:cNvPr>
          <p:cNvSpPr/>
          <p:nvPr userDrawn="1"/>
        </p:nvSpPr>
        <p:spPr>
          <a:xfrm>
            <a:off x="422694" y="942975"/>
            <a:ext cx="11395495" cy="5484432"/>
          </a:xfrm>
          <a:prstGeom prst="rect">
            <a:avLst/>
          </a:prstGeom>
          <a:solidFill>
            <a:srgbClr val="00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6">
            <a:extLst>
              <a:ext uri="{FF2B5EF4-FFF2-40B4-BE49-F238E27FC236}">
                <a16:creationId xmlns:a16="http://schemas.microsoft.com/office/drawing/2014/main" id="{579236BB-83ED-EF78-7C71-33AD99373B28}"/>
              </a:ext>
            </a:extLst>
          </p:cNvPr>
          <p:cNvSpPr>
            <a:spLocks noGrp="1"/>
          </p:cNvSpPr>
          <p:nvPr>
            <p:ph type="body" sz="quarter" idx="11" hasCustomPrompt="1"/>
          </p:nvPr>
        </p:nvSpPr>
        <p:spPr>
          <a:xfrm>
            <a:off x="1883568" y="2244725"/>
            <a:ext cx="8424862" cy="2368550"/>
          </a:xfrm>
          <a:prstGeom prst="rect">
            <a:avLst/>
          </a:prstGeom>
        </p:spPr>
        <p:txBody>
          <a:bodyPr anchor="ctr">
            <a:normAutofit/>
          </a:bodyPr>
          <a:lstStyle>
            <a:lvl1pPr marL="0" indent="0" algn="ctr">
              <a:buNone/>
              <a:defRPr sz="3600">
                <a:solidFill>
                  <a:schemeClr val="bg1"/>
                </a:solidFill>
                <a:latin typeface="Neue Plak Wide Black" panose="020B0A07030202020204" pitchFamily="34" charset="77"/>
              </a:defRPr>
            </a:lvl1pPr>
          </a:lstStyle>
          <a:p>
            <a:pPr lvl="0"/>
            <a:r>
              <a:rPr lang="de-DE" dirty="0">
                <a:latin typeface="Neue Plak Wide Black" panose="020B0A07030202020204" pitchFamily="34" charset="77"/>
              </a:rPr>
              <a:t>Strukturfolie</a:t>
            </a:r>
            <a:endParaRPr lang="de-DE" dirty="0"/>
          </a:p>
        </p:txBody>
      </p:sp>
      <p:pic>
        <p:nvPicPr>
          <p:cNvPr id="2" name="Grafik 1" descr="Ein Bild, das Grafiken, Screenshot, Schrift, Grafikdesign enthält.&#10;&#10;Automatisch generierte Beschreibung">
            <a:extLst>
              <a:ext uri="{FF2B5EF4-FFF2-40B4-BE49-F238E27FC236}">
                <a16:creationId xmlns:a16="http://schemas.microsoft.com/office/drawing/2014/main" id="{42AB68D7-4950-EBF7-E09A-62B25DDCD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pic>
        <p:nvPicPr>
          <p:cNvPr id="9" name="Grafik 8" descr="Ein Bild, das Text, Screenshot, Schrift, Grafiken enthält.&#10;&#10;Automatisch generierte Beschreibung">
            <a:extLst>
              <a:ext uri="{FF2B5EF4-FFF2-40B4-BE49-F238E27FC236}">
                <a16:creationId xmlns:a16="http://schemas.microsoft.com/office/drawing/2014/main" id="{482A4C68-A791-2B77-42D3-0B18004954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spTree>
    <p:extLst>
      <p:ext uri="{BB962C8B-B14F-4D97-AF65-F5344CB8AC3E}">
        <p14:creationId xmlns:p14="http://schemas.microsoft.com/office/powerpoint/2010/main" val="190990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fgabe/Frag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938FD85-6981-67C7-2CE1-87BBE6F6E997}"/>
              </a:ext>
            </a:extLst>
          </p:cNvPr>
          <p:cNvSpPr/>
          <p:nvPr userDrawn="1"/>
        </p:nvSpPr>
        <p:spPr>
          <a:xfrm>
            <a:off x="422694" y="942975"/>
            <a:ext cx="11395495" cy="5484432"/>
          </a:xfrm>
          <a:prstGeom prst="rect">
            <a:avLst/>
          </a:prstGeom>
          <a:solidFill>
            <a:srgbClr val="008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A6936B9F-A779-496C-6316-3F0E34F39B09}"/>
              </a:ext>
            </a:extLst>
          </p:cNvPr>
          <p:cNvSpPr>
            <a:spLocks noGrp="1"/>
          </p:cNvSpPr>
          <p:nvPr>
            <p:ph type="body" sz="quarter" idx="11" hasCustomPrompt="1"/>
          </p:nvPr>
        </p:nvSpPr>
        <p:spPr>
          <a:xfrm>
            <a:off x="1867248" y="1600502"/>
            <a:ext cx="8457504" cy="4169378"/>
          </a:xfrm>
          <a:prstGeom prst="rect">
            <a:avLst/>
          </a:prstGeom>
        </p:spPr>
        <p:txBody>
          <a:bodyPr>
            <a:normAutofit/>
          </a:bodyPr>
          <a:lstStyle>
            <a:lvl1pPr marL="0" indent="0" algn="ctr">
              <a:buNone/>
              <a:defRPr sz="3600">
                <a:solidFill>
                  <a:schemeClr val="bg1"/>
                </a:solidFill>
                <a:latin typeface="Neue Plak Wide Black" panose="020B0A0703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latin typeface="Neue Plak Wide Black" panose="020B0A07030202020204" pitchFamily="34" charset="77"/>
              </a:rPr>
              <a:t>Frage z.B. </a:t>
            </a:r>
            <a:r>
              <a:rPr kumimoji="0" lang="de-DE" sz="3600" b="1" i="0" u="none" strike="noStrike" kern="1200" cap="none" spc="0" normalizeH="0" baseline="0" noProof="0" dirty="0">
                <a:ln>
                  <a:noFill/>
                </a:ln>
                <a:solidFill>
                  <a:srgbClr val="182851"/>
                </a:solidFill>
                <a:effectLst/>
                <a:uLnTx/>
                <a:uFillTx/>
                <a:latin typeface="Neue Plak Wide Black" panose="020B0504030202020204" pitchFamily="34" charset="77"/>
                <a:ea typeface="+mn-ea"/>
                <a:cs typeface="+mn-cs"/>
              </a:rPr>
              <a:t>Was braucht es, </a:t>
            </a:r>
            <a:br>
              <a:rPr kumimoji="0" lang="de-DE" sz="3600" b="1" i="0" u="none" strike="noStrike" kern="1200" cap="none" spc="0" normalizeH="0" baseline="0" noProof="0" dirty="0">
                <a:ln>
                  <a:noFill/>
                </a:ln>
                <a:solidFill>
                  <a:srgbClr val="182851"/>
                </a:solidFill>
                <a:effectLst/>
                <a:uLnTx/>
                <a:uFillTx/>
                <a:latin typeface="Neue Plak Wide Black" panose="020B0504030202020204" pitchFamily="34" charset="77"/>
                <a:ea typeface="+mn-ea"/>
                <a:cs typeface="+mn-cs"/>
              </a:rPr>
            </a:br>
            <a:r>
              <a:rPr kumimoji="0" lang="de-DE" sz="3600" b="1" i="0" u="none" strike="noStrike" kern="1200" cap="none" spc="0" normalizeH="0" baseline="0" noProof="0" dirty="0">
                <a:ln>
                  <a:noFill/>
                </a:ln>
                <a:solidFill>
                  <a:srgbClr val="182851"/>
                </a:solidFill>
                <a:effectLst/>
                <a:uLnTx/>
                <a:uFillTx/>
                <a:latin typeface="Neue Plak Wide Black" panose="020B0504030202020204" pitchFamily="34" charset="77"/>
                <a:ea typeface="+mn-ea"/>
                <a:cs typeface="+mn-cs"/>
              </a:rPr>
              <a:t>um diese Herausforderungen anzugehen, Verantwortung </a:t>
            </a:r>
            <a:br>
              <a:rPr kumimoji="0" lang="de-DE" sz="3600" b="1" i="0" u="none" strike="noStrike" kern="1200" cap="none" spc="0" normalizeH="0" baseline="0" noProof="0" dirty="0">
                <a:ln>
                  <a:noFill/>
                </a:ln>
                <a:solidFill>
                  <a:srgbClr val="182851"/>
                </a:solidFill>
                <a:effectLst/>
                <a:uLnTx/>
                <a:uFillTx/>
                <a:latin typeface="Neue Plak Wide Black" panose="020B0504030202020204" pitchFamily="34" charset="77"/>
                <a:ea typeface="+mn-ea"/>
                <a:cs typeface="+mn-cs"/>
              </a:rPr>
            </a:br>
            <a:r>
              <a:rPr kumimoji="0" lang="de-DE" sz="3600" b="1" i="0" u="none" strike="noStrike" kern="1200" cap="none" spc="0" normalizeH="0" baseline="0" noProof="0" dirty="0">
                <a:ln>
                  <a:noFill/>
                </a:ln>
                <a:solidFill>
                  <a:srgbClr val="182851"/>
                </a:solidFill>
                <a:effectLst/>
                <a:uLnTx/>
                <a:uFillTx/>
                <a:latin typeface="Neue Plak Wide Black" panose="020B0504030202020204" pitchFamily="34" charset="77"/>
                <a:ea typeface="+mn-ea"/>
                <a:cs typeface="+mn-cs"/>
              </a:rPr>
              <a:t>zu übernehmen </a:t>
            </a:r>
            <a:br>
              <a:rPr kumimoji="0" lang="de-DE" sz="3600" b="1" i="0" u="none" strike="noStrike" kern="1200" cap="none" spc="0" normalizeH="0" baseline="0" noProof="0" dirty="0">
                <a:ln>
                  <a:noFill/>
                </a:ln>
                <a:solidFill>
                  <a:srgbClr val="182851"/>
                </a:solidFill>
                <a:effectLst/>
                <a:uLnTx/>
                <a:uFillTx/>
                <a:latin typeface="Neue Plak Wide Black" panose="020B0504030202020204" pitchFamily="34" charset="77"/>
                <a:ea typeface="+mn-ea"/>
                <a:cs typeface="+mn-cs"/>
              </a:rPr>
            </a:br>
            <a:r>
              <a:rPr kumimoji="0" lang="de-DE" sz="3600" b="1" i="0" u="none" strike="noStrike" kern="1200" cap="none" spc="0" normalizeH="0" baseline="0" noProof="0" dirty="0">
                <a:ln>
                  <a:noFill/>
                </a:ln>
                <a:solidFill>
                  <a:srgbClr val="182851"/>
                </a:solidFill>
                <a:effectLst/>
                <a:uLnTx/>
                <a:uFillTx/>
                <a:latin typeface="Neue Plak Wide Black" panose="020B0504030202020204" pitchFamily="34" charset="77"/>
                <a:ea typeface="+mn-ea"/>
                <a:cs typeface="+mn-cs"/>
              </a:rPr>
              <a:t>und sie zu lösen?</a:t>
            </a:r>
          </a:p>
          <a:p>
            <a:pPr lvl="0"/>
            <a:endParaRPr lang="de-DE" dirty="0"/>
          </a:p>
        </p:txBody>
      </p:sp>
      <p:pic>
        <p:nvPicPr>
          <p:cNvPr id="2" name="Grafik 1" descr="Ein Bild, das Text, Screenshot, Schrift, Grafiken enthält.&#10;&#10;Automatisch generierte Beschreibung">
            <a:extLst>
              <a:ext uri="{FF2B5EF4-FFF2-40B4-BE49-F238E27FC236}">
                <a16:creationId xmlns:a16="http://schemas.microsoft.com/office/drawing/2014/main" id="{CC15C311-4A2B-339F-6030-F7077807F0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9" name="Grafik 8" descr="Ein Bild, das Grafiken, Screenshot, Schrift, Grafikdesign enthält.&#10;&#10;Automatisch generierte Beschreibung">
            <a:extLst>
              <a:ext uri="{FF2B5EF4-FFF2-40B4-BE49-F238E27FC236}">
                <a16:creationId xmlns:a16="http://schemas.microsoft.com/office/drawing/2014/main" id="{B5584395-E9DF-2397-DE50-16CC53A8D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Tree>
    <p:extLst>
      <p:ext uri="{BB962C8B-B14F-4D97-AF65-F5344CB8AC3E}">
        <p14:creationId xmlns:p14="http://schemas.microsoft.com/office/powerpoint/2010/main" val="138457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use">
    <p:bg>
      <p:bgPr>
        <a:solidFill>
          <a:srgbClr val="E8EDF8"/>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C38AC1A-A127-037F-E0A4-603BCD9E9BFD}"/>
              </a:ext>
            </a:extLst>
          </p:cNvPr>
          <p:cNvSpPr/>
          <p:nvPr userDrawn="1"/>
        </p:nvSpPr>
        <p:spPr>
          <a:xfrm>
            <a:off x="916110" y="1790189"/>
            <a:ext cx="10359777" cy="10135621"/>
          </a:xfrm>
          <a:prstGeom prst="ellipse">
            <a:avLst/>
          </a:prstGeom>
          <a:solidFill>
            <a:srgbClr val="00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5BD622B2-C5DF-0BA4-8A36-1D4E97C5E862}"/>
              </a:ext>
            </a:extLst>
          </p:cNvPr>
          <p:cNvSpPr txBox="1"/>
          <p:nvPr userDrawn="1"/>
        </p:nvSpPr>
        <p:spPr>
          <a:xfrm>
            <a:off x="3589562" y="4730282"/>
            <a:ext cx="5012872" cy="707886"/>
          </a:xfrm>
          <a:prstGeom prst="rect">
            <a:avLst/>
          </a:prstGeom>
          <a:noFill/>
        </p:spPr>
        <p:txBody>
          <a:bodyPr wrap="square" rtlCol="0">
            <a:spAutoFit/>
          </a:bodyPr>
          <a:lstStyle/>
          <a:p>
            <a:pPr algn="ctr"/>
            <a:r>
              <a:rPr lang="de-DE" sz="4000" dirty="0">
                <a:solidFill>
                  <a:schemeClr val="bg1"/>
                </a:solidFill>
                <a:latin typeface="Neue Plak Wide Black" panose="020B0A07030202020204" pitchFamily="34" charset="77"/>
              </a:rPr>
              <a:t>Pause</a:t>
            </a:r>
          </a:p>
        </p:txBody>
      </p:sp>
      <p:pic>
        <p:nvPicPr>
          <p:cNvPr id="12" name="Grafik 11" descr="Kaffee mit einfarbiger Füllung">
            <a:extLst>
              <a:ext uri="{FF2B5EF4-FFF2-40B4-BE49-F238E27FC236}">
                <a16:creationId xmlns:a16="http://schemas.microsoft.com/office/drawing/2014/main" id="{605B049B-6185-1F1A-2C95-D6796E37DF1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22185" y="3230245"/>
            <a:ext cx="1347629" cy="1347629"/>
          </a:xfrm>
          <a:prstGeom prst="rect">
            <a:avLst/>
          </a:prstGeom>
        </p:spPr>
      </p:pic>
      <p:pic>
        <p:nvPicPr>
          <p:cNvPr id="2" name="Grafik 1" descr="Ein Bild, das Text, Screenshot, Schrift, Grafiken enthält.&#10;&#10;Automatisch generierte Beschreibung">
            <a:extLst>
              <a:ext uri="{FF2B5EF4-FFF2-40B4-BE49-F238E27FC236}">
                <a16:creationId xmlns:a16="http://schemas.microsoft.com/office/drawing/2014/main" id="{0289906A-AA64-80B5-2777-513E6E94E6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8" name="Grafik 7" descr="Ein Bild, das Grafiken, Screenshot, Schrift, Grafikdesign enthält.&#10;&#10;Automatisch generierte Beschreibung">
            <a:extLst>
              <a:ext uri="{FF2B5EF4-FFF2-40B4-BE49-F238E27FC236}">
                <a16:creationId xmlns:a16="http://schemas.microsoft.com/office/drawing/2014/main" id="{F4AC7C5F-8DB6-3693-16A7-4FB6111882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Tree>
    <p:extLst>
      <p:ext uri="{BB962C8B-B14F-4D97-AF65-F5344CB8AC3E}">
        <p14:creationId xmlns:p14="http://schemas.microsoft.com/office/powerpoint/2010/main" val="191647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nittswechsel, Frage, Diskussion">
    <p:bg>
      <p:bgPr>
        <a:solidFill>
          <a:srgbClr val="E8EDF8"/>
        </a:solidFill>
        <a:effectLst/>
      </p:bgPr>
    </p:bg>
    <p:spTree>
      <p:nvGrpSpPr>
        <p:cNvPr id="1" name=""/>
        <p:cNvGrpSpPr/>
        <p:nvPr/>
      </p:nvGrpSpPr>
      <p:grpSpPr>
        <a:xfrm>
          <a:off x="0" y="0"/>
          <a:ext cx="0" cy="0"/>
          <a:chOff x="0" y="0"/>
          <a:chExt cx="0" cy="0"/>
        </a:xfrm>
      </p:grpSpPr>
      <p:sp>
        <p:nvSpPr>
          <p:cNvPr id="11" name="Oval 3">
            <a:extLst>
              <a:ext uri="{FF2B5EF4-FFF2-40B4-BE49-F238E27FC236}">
                <a16:creationId xmlns:a16="http://schemas.microsoft.com/office/drawing/2014/main" id="{4C7C5CA4-A2C5-786C-705B-1E2900BB9CF3}"/>
              </a:ext>
            </a:extLst>
          </p:cNvPr>
          <p:cNvSpPr/>
          <p:nvPr userDrawn="1"/>
        </p:nvSpPr>
        <p:spPr>
          <a:xfrm>
            <a:off x="916110" y="1790189"/>
            <a:ext cx="10359777" cy="10135621"/>
          </a:xfrm>
          <a:prstGeom prst="ellipse">
            <a:avLst/>
          </a:prstGeom>
          <a:solidFill>
            <a:srgbClr val="008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Text, Screenshot, Schrift, Grafiken enthält.&#10;&#10;Automatisch generierte Beschreibung">
            <a:extLst>
              <a:ext uri="{FF2B5EF4-FFF2-40B4-BE49-F238E27FC236}">
                <a16:creationId xmlns:a16="http://schemas.microsoft.com/office/drawing/2014/main" id="{66CA15AB-3380-FA92-683D-F1E347D617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pic>
        <p:nvPicPr>
          <p:cNvPr id="6" name="Grafik 5" descr="Ein Bild, das Grafiken, Screenshot, Schrift, Grafikdesign enthält.&#10;&#10;Automatisch generierte Beschreibung">
            <a:extLst>
              <a:ext uri="{FF2B5EF4-FFF2-40B4-BE49-F238E27FC236}">
                <a16:creationId xmlns:a16="http://schemas.microsoft.com/office/drawing/2014/main" id="{E828A12A-D62C-22A1-54C8-C84D330A29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sp>
        <p:nvSpPr>
          <p:cNvPr id="3" name="Textplatzhalter 6">
            <a:extLst>
              <a:ext uri="{FF2B5EF4-FFF2-40B4-BE49-F238E27FC236}">
                <a16:creationId xmlns:a16="http://schemas.microsoft.com/office/drawing/2014/main" id="{A93352AF-F58C-5503-6693-A5B11C51A8AF}"/>
              </a:ext>
            </a:extLst>
          </p:cNvPr>
          <p:cNvSpPr>
            <a:spLocks noGrp="1"/>
          </p:cNvSpPr>
          <p:nvPr>
            <p:ph type="body" sz="quarter" idx="11" hasCustomPrompt="1"/>
          </p:nvPr>
        </p:nvSpPr>
        <p:spPr>
          <a:xfrm>
            <a:off x="3706551" y="4209689"/>
            <a:ext cx="4778898" cy="947049"/>
          </a:xfrm>
          <a:prstGeom prst="rect">
            <a:avLst/>
          </a:prstGeom>
        </p:spPr>
        <p:txBody>
          <a:bodyPr anchor="ctr">
            <a:normAutofit/>
          </a:bodyPr>
          <a:lstStyle>
            <a:lvl1pPr marL="0" indent="0" algn="ctr">
              <a:buNone/>
              <a:defRPr sz="3600">
                <a:solidFill>
                  <a:schemeClr val="bg1"/>
                </a:solidFill>
                <a:latin typeface="Neue Plak Wide Black" panose="020B0A07030202020204" pitchFamily="34" charset="77"/>
              </a:defRPr>
            </a:lvl1pPr>
          </a:lstStyle>
          <a:p>
            <a:pPr lvl="0"/>
            <a:r>
              <a:rPr lang="de-DE">
                <a:latin typeface="Neue Plak Wide Black" panose="020B0A07030202020204" pitchFamily="34" charset="77"/>
              </a:rPr>
              <a:t>Text</a:t>
            </a:r>
            <a:endParaRPr lang="de-DE" dirty="0"/>
          </a:p>
        </p:txBody>
      </p:sp>
    </p:spTree>
    <p:extLst>
      <p:ext uri="{BB962C8B-B14F-4D97-AF65-F5344CB8AC3E}">
        <p14:creationId xmlns:p14="http://schemas.microsoft.com/office/powerpoint/2010/main" val="140796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folie_extern">
    <p:bg>
      <p:bgPr>
        <a:solidFill>
          <a:schemeClr val="bg1"/>
        </a:solidFill>
        <a:effectLst/>
      </p:bgPr>
    </p:bg>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92B2E21D-10D7-2ADC-A8D4-273D5D10B161}"/>
              </a:ext>
            </a:extLst>
          </p:cNvPr>
          <p:cNvSpPr/>
          <p:nvPr userDrawn="1"/>
        </p:nvSpPr>
        <p:spPr>
          <a:xfrm>
            <a:off x="486299" y="962667"/>
            <a:ext cx="11315176" cy="736663"/>
          </a:xfrm>
          <a:prstGeom prst="rect">
            <a:avLst/>
          </a:prstGeom>
          <a:solidFill>
            <a:srgbClr val="E8E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platzhalter 5">
            <a:extLst>
              <a:ext uri="{FF2B5EF4-FFF2-40B4-BE49-F238E27FC236}">
                <a16:creationId xmlns:a16="http://schemas.microsoft.com/office/drawing/2014/main" id="{ADAAD358-6D56-BF67-23FB-CF1DA327C6E6}"/>
              </a:ext>
            </a:extLst>
          </p:cNvPr>
          <p:cNvSpPr>
            <a:spLocks noGrp="1"/>
          </p:cNvSpPr>
          <p:nvPr>
            <p:ph type="body" sz="quarter" idx="13" hasCustomPrompt="1"/>
          </p:nvPr>
        </p:nvSpPr>
        <p:spPr>
          <a:xfrm>
            <a:off x="499238" y="3629323"/>
            <a:ext cx="4765071" cy="428040"/>
          </a:xfrm>
          <a:prstGeom prst="rect">
            <a:avLst/>
          </a:prstGeom>
        </p:spPr>
        <p:txBody>
          <a:bodyPr>
            <a:normAutofit/>
          </a:bodyPr>
          <a:lstStyle>
            <a:lvl1pPr marL="0" indent="0">
              <a:buNone/>
              <a:defRPr sz="2000">
                <a:solidFill>
                  <a:schemeClr val="tx1"/>
                </a:solidFill>
                <a:latin typeface="FreightText Pro Book" panose="02000603060000020004" pitchFamily="2" charset="0"/>
              </a:defRPr>
            </a:lvl1pPr>
          </a:lstStyle>
          <a:p>
            <a:pPr lvl="0"/>
            <a:r>
              <a:rPr lang="de-DE" dirty="0"/>
              <a:t>E-Mailadresse der vortragenden Person(en)</a:t>
            </a:r>
          </a:p>
        </p:txBody>
      </p:sp>
      <p:sp>
        <p:nvSpPr>
          <p:cNvPr id="13" name="Textfeld 12">
            <a:extLst>
              <a:ext uri="{FF2B5EF4-FFF2-40B4-BE49-F238E27FC236}">
                <a16:creationId xmlns:a16="http://schemas.microsoft.com/office/drawing/2014/main" id="{261F5FA7-5C7A-2762-BEDF-15B7F1FC1CE5}"/>
              </a:ext>
            </a:extLst>
          </p:cNvPr>
          <p:cNvSpPr txBox="1"/>
          <p:nvPr userDrawn="1"/>
        </p:nvSpPr>
        <p:spPr>
          <a:xfrm>
            <a:off x="486298" y="961912"/>
            <a:ext cx="57422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srgbClr val="182952"/>
                </a:solidFill>
                <a:effectLst/>
                <a:uLnTx/>
                <a:uFillTx/>
                <a:latin typeface="Neue Plak Wide Black" panose="020B0A07030202020204" pitchFamily="34" charset="77"/>
                <a:ea typeface="+mn-ea"/>
                <a:cs typeface="+mn-cs"/>
              </a:rPr>
              <a:t>Kontakt</a:t>
            </a:r>
          </a:p>
        </p:txBody>
      </p:sp>
      <p:pic>
        <p:nvPicPr>
          <p:cNvPr id="14" name="Grafik 13" descr="Ein Bild, das Schwarz, Dunkelheit, Schwarzweiß, Screenshot enthält.&#10;&#10;Automatisch generierte Beschreibung">
            <a:extLst>
              <a:ext uri="{FF2B5EF4-FFF2-40B4-BE49-F238E27FC236}">
                <a16:creationId xmlns:a16="http://schemas.microsoft.com/office/drawing/2014/main" id="{30BBDCA1-113D-AB74-BD84-FD422C244A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9238" y="4902595"/>
            <a:ext cx="448574" cy="448574"/>
          </a:xfrm>
          <a:prstGeom prst="rect">
            <a:avLst/>
          </a:prstGeom>
        </p:spPr>
      </p:pic>
      <p:pic>
        <p:nvPicPr>
          <p:cNvPr id="3" name="Grafik 2" descr="Ein Bild, das Grafiken, Screenshot, Schrift, Grafikdesign enthält.&#10;&#10;Automatisch generierte Beschreibung">
            <a:extLst>
              <a:ext uri="{FF2B5EF4-FFF2-40B4-BE49-F238E27FC236}">
                <a16:creationId xmlns:a16="http://schemas.microsoft.com/office/drawing/2014/main" id="{585C079A-57ED-E10A-9833-930FF51ED4E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4012" y="184547"/>
            <a:ext cx="1319865" cy="590466"/>
          </a:xfrm>
          <a:prstGeom prst="rect">
            <a:avLst/>
          </a:prstGeom>
        </p:spPr>
      </p:pic>
      <p:pic>
        <p:nvPicPr>
          <p:cNvPr id="17" name="Grafik 16" descr="Ein Bild, das Text, Screenshot, Schrift, Grafiken enthält.&#10;&#10;Automatisch generierte Beschreibung">
            <a:extLst>
              <a:ext uri="{FF2B5EF4-FFF2-40B4-BE49-F238E27FC236}">
                <a16:creationId xmlns:a16="http://schemas.microsoft.com/office/drawing/2014/main" id="{FC115E6E-9965-635E-F594-54F2A474781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84547"/>
            <a:ext cx="2479260" cy="619815"/>
          </a:xfrm>
          <a:prstGeom prst="rect">
            <a:avLst/>
          </a:prstGeom>
        </p:spPr>
      </p:pic>
      <p:sp>
        <p:nvSpPr>
          <p:cNvPr id="6" name="Textplatzhalter 5">
            <a:extLst>
              <a:ext uri="{FF2B5EF4-FFF2-40B4-BE49-F238E27FC236}">
                <a16:creationId xmlns:a16="http://schemas.microsoft.com/office/drawing/2014/main" id="{A175AEF1-A454-E737-ABBF-06A7599D6BE8}"/>
              </a:ext>
            </a:extLst>
          </p:cNvPr>
          <p:cNvSpPr>
            <a:spLocks noGrp="1"/>
          </p:cNvSpPr>
          <p:nvPr userDrawn="1">
            <p:ph type="body" sz="quarter" idx="14" hasCustomPrompt="1"/>
          </p:nvPr>
        </p:nvSpPr>
        <p:spPr>
          <a:xfrm>
            <a:off x="486298" y="4112840"/>
            <a:ext cx="4765071" cy="428040"/>
          </a:xfrm>
          <a:prstGeom prst="rect">
            <a:avLst/>
          </a:prstGeom>
        </p:spPr>
        <p:txBody>
          <a:bodyPr>
            <a:normAutofit/>
          </a:bodyPr>
          <a:lstStyle>
            <a:lvl1pPr marL="0" indent="0">
              <a:buNone/>
              <a:defRPr sz="2000">
                <a:solidFill>
                  <a:schemeClr val="tx1"/>
                </a:solidFill>
                <a:latin typeface="FreightText Pro Book" panose="02000603060000020004" pitchFamily="2" charset="0"/>
              </a:defRPr>
            </a:lvl1pPr>
          </a:lstStyle>
          <a:p>
            <a:pPr lvl="0"/>
            <a:r>
              <a:rPr lang="de-DE" dirty="0"/>
              <a:t>E-Mailadresse der vortragenden Person(en)</a:t>
            </a:r>
          </a:p>
        </p:txBody>
      </p:sp>
      <p:sp>
        <p:nvSpPr>
          <p:cNvPr id="10" name="Textplatzhalter 5">
            <a:extLst>
              <a:ext uri="{FF2B5EF4-FFF2-40B4-BE49-F238E27FC236}">
                <a16:creationId xmlns:a16="http://schemas.microsoft.com/office/drawing/2014/main" id="{A291EB21-B927-FA76-7190-06780897DF31}"/>
              </a:ext>
            </a:extLst>
          </p:cNvPr>
          <p:cNvSpPr>
            <a:spLocks noGrp="1"/>
          </p:cNvSpPr>
          <p:nvPr userDrawn="1">
            <p:ph type="body" sz="quarter" idx="15" hasCustomPrompt="1"/>
          </p:nvPr>
        </p:nvSpPr>
        <p:spPr>
          <a:xfrm>
            <a:off x="499238" y="2221722"/>
            <a:ext cx="4765071" cy="428040"/>
          </a:xfrm>
          <a:prstGeom prst="rect">
            <a:avLst/>
          </a:prstGeom>
        </p:spPr>
        <p:txBody>
          <a:bodyPr>
            <a:normAutofit/>
          </a:bodyPr>
          <a:lstStyle>
            <a:lvl1pPr marL="0" indent="0">
              <a:buNone/>
              <a:defRPr sz="2000">
                <a:solidFill>
                  <a:schemeClr val="tx1"/>
                </a:solidFill>
                <a:latin typeface="Neue Plak Text" panose="020B0804030202020204" pitchFamily="34" charset="0"/>
              </a:defRPr>
            </a:lvl1pPr>
          </a:lstStyle>
          <a:p>
            <a:pPr lvl="0"/>
            <a:r>
              <a:rPr lang="de-DE" dirty="0"/>
              <a:t>Name der Organisation</a:t>
            </a:r>
          </a:p>
        </p:txBody>
      </p:sp>
      <p:sp>
        <p:nvSpPr>
          <p:cNvPr id="24" name="Textplatzhalter 5">
            <a:extLst>
              <a:ext uri="{FF2B5EF4-FFF2-40B4-BE49-F238E27FC236}">
                <a16:creationId xmlns:a16="http://schemas.microsoft.com/office/drawing/2014/main" id="{90EFA25D-87E9-B714-D608-DAE3F4840288}"/>
              </a:ext>
            </a:extLst>
          </p:cNvPr>
          <p:cNvSpPr>
            <a:spLocks noGrp="1"/>
          </p:cNvSpPr>
          <p:nvPr userDrawn="1">
            <p:ph type="body" sz="quarter" idx="16" hasCustomPrompt="1"/>
          </p:nvPr>
        </p:nvSpPr>
        <p:spPr>
          <a:xfrm>
            <a:off x="499238" y="2803948"/>
            <a:ext cx="4765071" cy="677680"/>
          </a:xfrm>
          <a:prstGeom prst="rect">
            <a:avLst/>
          </a:prstGeom>
        </p:spPr>
        <p:txBody>
          <a:bodyPr>
            <a:noAutofit/>
          </a:bodyPr>
          <a:lstStyle>
            <a:lvl1pPr marL="0" indent="0">
              <a:buNone/>
              <a:defRPr sz="1800">
                <a:solidFill>
                  <a:schemeClr val="tx1"/>
                </a:solidFill>
                <a:latin typeface="FreightText Pro Book" panose="02000603060000020004" pitchFamily="50" charset="0"/>
              </a:defRPr>
            </a:lvl1pPr>
          </a:lstStyle>
          <a:p>
            <a:pPr lvl="0"/>
            <a:r>
              <a:rPr lang="de-DE" dirty="0"/>
              <a:t>Straße, Hausnummer                                    Postleitzahl, Stadt</a:t>
            </a:r>
          </a:p>
        </p:txBody>
      </p:sp>
      <p:sp>
        <p:nvSpPr>
          <p:cNvPr id="25" name="Textplatzhalter 5">
            <a:extLst>
              <a:ext uri="{FF2B5EF4-FFF2-40B4-BE49-F238E27FC236}">
                <a16:creationId xmlns:a16="http://schemas.microsoft.com/office/drawing/2014/main" id="{1D88004B-F76A-6A1D-9EF4-9D154112900C}"/>
              </a:ext>
            </a:extLst>
          </p:cNvPr>
          <p:cNvSpPr>
            <a:spLocks noGrp="1"/>
          </p:cNvSpPr>
          <p:nvPr>
            <p:ph type="body" sz="quarter" idx="17" hasCustomPrompt="1"/>
          </p:nvPr>
        </p:nvSpPr>
        <p:spPr>
          <a:xfrm>
            <a:off x="974869" y="5003919"/>
            <a:ext cx="4289439" cy="295333"/>
          </a:xfrm>
          <a:prstGeom prst="rect">
            <a:avLst/>
          </a:prstGeom>
        </p:spPr>
        <p:txBody>
          <a:bodyPr>
            <a:normAutofit/>
          </a:bodyPr>
          <a:lstStyle>
            <a:lvl1pPr marL="0" indent="0">
              <a:buNone/>
              <a:defRPr sz="1600">
                <a:solidFill>
                  <a:schemeClr val="tx1"/>
                </a:solidFill>
                <a:latin typeface="FreightText Pro Book" panose="02000603060000020004" pitchFamily="2" charset="0"/>
              </a:defRPr>
            </a:lvl1pPr>
          </a:lstStyle>
          <a:p>
            <a:pPr lvl="0"/>
            <a:r>
              <a:rPr lang="de-DE" dirty="0"/>
              <a:t>@Accoutname</a:t>
            </a:r>
          </a:p>
        </p:txBody>
      </p:sp>
      <p:pic>
        <p:nvPicPr>
          <p:cNvPr id="28" name="Grafik 27">
            <a:extLst>
              <a:ext uri="{FF2B5EF4-FFF2-40B4-BE49-F238E27FC236}">
                <a16:creationId xmlns:a16="http://schemas.microsoft.com/office/drawing/2014/main" id="{BA82F036-7908-9747-46E9-C5C23727B79D}"/>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524585" y="5497454"/>
            <a:ext cx="397879" cy="397879"/>
          </a:xfrm>
          <a:prstGeom prst="rect">
            <a:avLst/>
          </a:prstGeom>
        </p:spPr>
      </p:pic>
      <p:sp>
        <p:nvSpPr>
          <p:cNvPr id="29" name="Textplatzhalter 5">
            <a:extLst>
              <a:ext uri="{FF2B5EF4-FFF2-40B4-BE49-F238E27FC236}">
                <a16:creationId xmlns:a16="http://schemas.microsoft.com/office/drawing/2014/main" id="{450F4472-6389-0363-8962-B7D2EDFBFF95}"/>
              </a:ext>
            </a:extLst>
          </p:cNvPr>
          <p:cNvSpPr>
            <a:spLocks noGrp="1"/>
          </p:cNvSpPr>
          <p:nvPr>
            <p:ph type="body" sz="quarter" idx="18" hasCustomPrompt="1"/>
          </p:nvPr>
        </p:nvSpPr>
        <p:spPr>
          <a:xfrm>
            <a:off x="974869" y="5532571"/>
            <a:ext cx="4289439" cy="295333"/>
          </a:xfrm>
          <a:prstGeom prst="rect">
            <a:avLst/>
          </a:prstGeom>
        </p:spPr>
        <p:txBody>
          <a:bodyPr>
            <a:normAutofit/>
          </a:bodyPr>
          <a:lstStyle>
            <a:lvl1pPr marL="0" indent="0">
              <a:buNone/>
              <a:defRPr sz="1600">
                <a:solidFill>
                  <a:schemeClr val="tx1"/>
                </a:solidFill>
                <a:latin typeface="FreightText Pro Book" panose="02000603060000020004" pitchFamily="2" charset="0"/>
              </a:defRPr>
            </a:lvl1pPr>
          </a:lstStyle>
          <a:p>
            <a:pPr lvl="0"/>
            <a:r>
              <a:rPr lang="de-DE" dirty="0"/>
              <a:t>Internetseite</a:t>
            </a:r>
          </a:p>
        </p:txBody>
      </p:sp>
    </p:spTree>
    <p:extLst>
      <p:ext uri="{BB962C8B-B14F-4D97-AF65-F5344CB8AC3E}">
        <p14:creationId xmlns:p14="http://schemas.microsoft.com/office/powerpoint/2010/main" val="142783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2D3DD6B-F7AE-3B75-332A-526E7FBBAE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9878955-9F8B-63FA-2EC3-8F48ED241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E3BC6AA-FF0F-68F5-DC68-7BE8F56ED7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5B1136-8DAE-44E8-A6C5-7E6277784DE2}" type="datetimeFigureOut">
              <a:rPr lang="de-DE" smtClean="0"/>
              <a:t>22.04.2026</a:t>
            </a:fld>
            <a:endParaRPr lang="de-DE"/>
          </a:p>
        </p:txBody>
      </p:sp>
      <p:sp>
        <p:nvSpPr>
          <p:cNvPr id="5" name="Fußzeilenplatzhalter 4">
            <a:extLst>
              <a:ext uri="{FF2B5EF4-FFF2-40B4-BE49-F238E27FC236}">
                <a16:creationId xmlns:a16="http://schemas.microsoft.com/office/drawing/2014/main" id="{2C2078B2-C8B8-ABE2-012C-364D973294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E010AED6-CFA7-6BAD-2C19-3BD15E698A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24244E-B661-401A-9D8E-0DB0BD4E1A7D}" type="slidenum">
              <a:rPr lang="de-DE" smtClean="0"/>
              <a:t>‹Nr.›</a:t>
            </a:fld>
            <a:endParaRPr lang="de-DE"/>
          </a:p>
        </p:txBody>
      </p:sp>
    </p:spTree>
    <p:extLst>
      <p:ext uri="{BB962C8B-B14F-4D97-AF65-F5344CB8AC3E}">
        <p14:creationId xmlns:p14="http://schemas.microsoft.com/office/powerpoint/2010/main" val="34971622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nexteconomylab.de/de/projekte/nachhaltigkeit-im-bau" TargetMode="External"/><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nachhaltiges-handwerk.de/gute-beispiel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52E17-D8C4-36BB-9CE8-CC79226CF089}"/>
            </a:ext>
          </a:extLst>
        </p:cNvPr>
        <p:cNvGrpSpPr/>
        <p:nvPr/>
      </p:nvGrpSpPr>
      <p:grpSpPr>
        <a:xfrm>
          <a:off x="0" y="0"/>
          <a:ext cx="0" cy="0"/>
          <a:chOff x="0" y="0"/>
          <a:chExt cx="0" cy="0"/>
        </a:xfrm>
      </p:grpSpPr>
      <p:sp>
        <p:nvSpPr>
          <p:cNvPr id="13" name="Titel 12">
            <a:extLst>
              <a:ext uri="{FF2B5EF4-FFF2-40B4-BE49-F238E27FC236}">
                <a16:creationId xmlns:a16="http://schemas.microsoft.com/office/drawing/2014/main" id="{BA95510F-A3FD-C8A2-C887-EE92CB0E8264}"/>
              </a:ext>
            </a:extLst>
          </p:cNvPr>
          <p:cNvSpPr>
            <a:spLocks noGrp="1"/>
          </p:cNvSpPr>
          <p:nvPr>
            <p:ph type="title"/>
          </p:nvPr>
        </p:nvSpPr>
        <p:spPr>
          <a:xfrm>
            <a:off x="505251" y="1101286"/>
            <a:ext cx="5923696" cy="1969423"/>
          </a:xfrm>
        </p:spPr>
        <p:txBody>
          <a:bodyPr>
            <a:normAutofit/>
          </a:bodyPr>
          <a:lstStyle/>
          <a:p>
            <a:r>
              <a:rPr lang="de-DE" dirty="0"/>
              <a:t>Nachhaltigkeit in der Berufsbildung</a:t>
            </a:r>
          </a:p>
        </p:txBody>
      </p:sp>
      <p:sp>
        <p:nvSpPr>
          <p:cNvPr id="14" name="Textplatzhalter 13">
            <a:extLst>
              <a:ext uri="{FF2B5EF4-FFF2-40B4-BE49-F238E27FC236}">
                <a16:creationId xmlns:a16="http://schemas.microsoft.com/office/drawing/2014/main" id="{8AA44659-0F99-0534-4489-5C249C50F5A3}"/>
              </a:ext>
            </a:extLst>
          </p:cNvPr>
          <p:cNvSpPr>
            <a:spLocks noGrp="1"/>
          </p:cNvSpPr>
          <p:nvPr>
            <p:ph type="body" sz="quarter" idx="13"/>
          </p:nvPr>
        </p:nvSpPr>
        <p:spPr>
          <a:xfrm>
            <a:off x="505251" y="3346531"/>
            <a:ext cx="5923695" cy="1149649"/>
          </a:xfrm>
        </p:spPr>
        <p:txBody>
          <a:bodyPr/>
          <a:lstStyle/>
          <a:p>
            <a:r>
              <a:rPr lang="de-DE" dirty="0"/>
              <a:t>Erstellt  von Louisa Büsken</a:t>
            </a:r>
          </a:p>
        </p:txBody>
      </p:sp>
      <p:sp>
        <p:nvSpPr>
          <p:cNvPr id="15" name="Textplatzhalter 14">
            <a:extLst>
              <a:ext uri="{FF2B5EF4-FFF2-40B4-BE49-F238E27FC236}">
                <a16:creationId xmlns:a16="http://schemas.microsoft.com/office/drawing/2014/main" id="{66DFAB92-9510-D5D6-461B-8A840FBC4F0F}"/>
              </a:ext>
            </a:extLst>
          </p:cNvPr>
          <p:cNvSpPr>
            <a:spLocks noGrp="1"/>
          </p:cNvSpPr>
          <p:nvPr>
            <p:ph type="body" sz="quarter" idx="15"/>
          </p:nvPr>
        </p:nvSpPr>
        <p:spPr>
          <a:xfrm>
            <a:off x="505251" y="4772002"/>
            <a:ext cx="5923694" cy="473075"/>
          </a:xfrm>
        </p:spPr>
        <p:txBody>
          <a:bodyPr>
            <a:normAutofit fontScale="70000" lnSpcReduction="20000"/>
          </a:bodyPr>
          <a:lstStyle/>
          <a:p>
            <a:r>
              <a:rPr lang="de-DE" dirty="0"/>
              <a:t>Bonn, 2025</a:t>
            </a:r>
          </a:p>
          <a:p>
            <a:r>
              <a:rPr lang="de-DE" dirty="0"/>
              <a:t>Lizenz: CC BY-NC 4.0 (keine kommerzielle Nutzung, Bearbeitung erlaubt, Autor*in nennen)</a:t>
            </a:r>
          </a:p>
        </p:txBody>
      </p:sp>
      <p:pic>
        <p:nvPicPr>
          <p:cNvPr id="10" name="Bildplatzhalter 9">
            <a:extLst>
              <a:ext uri="{FF2B5EF4-FFF2-40B4-BE49-F238E27FC236}">
                <a16:creationId xmlns:a16="http://schemas.microsoft.com/office/drawing/2014/main" id="{583DB19A-D503-D4C5-D984-2A876D4CE02A}"/>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p:blipFill>
        <p:spPr>
          <a:xfrm>
            <a:off x="6842125" y="934224"/>
            <a:ext cx="5349875" cy="4634622"/>
          </a:xfrm>
        </p:spPr>
      </p:pic>
      <p:sp>
        <p:nvSpPr>
          <p:cNvPr id="2" name="Textplatzhalter 2">
            <a:extLst>
              <a:ext uri="{FF2B5EF4-FFF2-40B4-BE49-F238E27FC236}">
                <a16:creationId xmlns:a16="http://schemas.microsoft.com/office/drawing/2014/main" id="{D59F2467-D7FC-5DC3-593B-1A42A439F386}"/>
              </a:ext>
            </a:extLst>
          </p:cNvPr>
          <p:cNvSpPr txBox="1">
            <a:spLocks/>
          </p:cNvSpPr>
          <p:nvPr/>
        </p:nvSpPr>
        <p:spPr>
          <a:xfrm>
            <a:off x="10291671" y="5691064"/>
            <a:ext cx="1792130"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Westend61 </a:t>
            </a:r>
          </a:p>
        </p:txBody>
      </p:sp>
    </p:spTree>
    <p:extLst>
      <p:ext uri="{BB962C8B-B14F-4D97-AF65-F5344CB8AC3E}">
        <p14:creationId xmlns:p14="http://schemas.microsoft.com/office/powerpoint/2010/main" val="165847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63A01-7DA6-F22D-B05B-3762DA20FE0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354B312-7F6A-237F-3294-CAD8BD66F8F5}"/>
              </a:ext>
            </a:extLst>
          </p:cNvPr>
          <p:cNvSpPr>
            <a:spLocks noGrp="1"/>
          </p:cNvSpPr>
          <p:nvPr>
            <p:ph type="title"/>
          </p:nvPr>
        </p:nvSpPr>
        <p:spPr>
          <a:xfrm>
            <a:off x="505249" y="1167116"/>
            <a:ext cx="6643063" cy="826861"/>
          </a:xfrm>
        </p:spPr>
        <p:txBody>
          <a:bodyPr/>
          <a:lstStyle/>
          <a:p>
            <a:r>
              <a:rPr lang="de-DE"/>
              <a:t>Ökologisch</a:t>
            </a:r>
          </a:p>
        </p:txBody>
      </p:sp>
      <p:sp>
        <p:nvSpPr>
          <p:cNvPr id="8" name="Textplatzhalter 4">
            <a:extLst>
              <a:ext uri="{FF2B5EF4-FFF2-40B4-BE49-F238E27FC236}">
                <a16:creationId xmlns:a16="http://schemas.microsoft.com/office/drawing/2014/main" id="{0F2F3EDD-1002-4E4D-1B6D-AFB4CAC2F394}"/>
              </a:ext>
            </a:extLst>
          </p:cNvPr>
          <p:cNvSpPr>
            <a:spLocks noGrp="1"/>
          </p:cNvSpPr>
          <p:nvPr>
            <p:ph type="body" sz="quarter" idx="12"/>
          </p:nvPr>
        </p:nvSpPr>
        <p:spPr>
          <a:xfrm>
            <a:off x="505250" y="2208592"/>
            <a:ext cx="6643062" cy="4380489"/>
          </a:xfrm>
        </p:spPr>
        <p:txBody>
          <a:bodyPr>
            <a:normAutofit/>
          </a:bodyPr>
          <a:lstStyle/>
          <a:p>
            <a:r>
              <a:rPr lang="de-DE" dirty="0">
                <a:sym typeface="Wingdings" panose="05000000000000000000" pitchFamily="2" charset="2"/>
              </a:rPr>
              <a:t>Ressourcen- &amp; Rohstoffknappheit: Ressourcenbewusst produzieren &amp; Regenerationszeiten von Materialien gewährleisten </a:t>
            </a:r>
          </a:p>
          <a:p>
            <a:r>
              <a:rPr lang="de-DE" dirty="0"/>
              <a:t>Artensterben: Lebensräume von Pflanzen- und Tierwelt wird für rare Rohstoffe vernichtet</a:t>
            </a:r>
          </a:p>
          <a:p>
            <a:r>
              <a:rPr lang="de-DE" dirty="0"/>
              <a:t>Überlastung mit neuartigen Substanzen: Versäuerung der Böden, Mikroplastik Ablagerungen in Pflanzen- und Tierwelt</a:t>
            </a:r>
          </a:p>
          <a:p>
            <a:r>
              <a:rPr lang="de-DE" dirty="0"/>
              <a:t>Ökosysteme schützen: sauberes Trinkwasser &amp;  nährstoffreiche Böden für gesundes Leben für alle</a:t>
            </a:r>
          </a:p>
          <a:p>
            <a:endParaRPr lang="de-DE" dirty="0"/>
          </a:p>
        </p:txBody>
      </p:sp>
      <p:pic>
        <p:nvPicPr>
          <p:cNvPr id="6" name="Bildplatzhalter 5">
            <a:extLst>
              <a:ext uri="{FF2B5EF4-FFF2-40B4-BE49-F238E27FC236}">
                <a16:creationId xmlns:a16="http://schemas.microsoft.com/office/drawing/2014/main" id="{BE17F52F-4DEC-E022-674A-E565A922D89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7591425" y="952500"/>
            <a:ext cx="4600575" cy="5905500"/>
          </a:xfrm>
        </p:spPr>
      </p:pic>
      <p:sp>
        <p:nvSpPr>
          <p:cNvPr id="2" name="Textplatzhalter 2">
            <a:extLst>
              <a:ext uri="{FF2B5EF4-FFF2-40B4-BE49-F238E27FC236}">
                <a16:creationId xmlns:a16="http://schemas.microsoft.com/office/drawing/2014/main" id="{4426A39B-EC72-57CE-7F7B-582F7DFC4AFE}"/>
              </a:ext>
            </a:extLst>
          </p:cNvPr>
          <p:cNvSpPr txBox="1">
            <a:spLocks/>
          </p:cNvSpPr>
          <p:nvPr/>
        </p:nvSpPr>
        <p:spPr>
          <a:xfrm>
            <a:off x="9267825" y="6302898"/>
            <a:ext cx="2261685"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bg1"/>
                </a:solidFill>
                <a:latin typeface="FreightText Pro Book" panose="02000603060000020004" pitchFamily="50" charset="0"/>
              </a:rPr>
              <a:t>© </a:t>
            </a:r>
            <a:r>
              <a:rPr lang="de-DE" sz="1200" dirty="0" err="1">
                <a:solidFill>
                  <a:schemeClr val="bg1"/>
                </a:solidFill>
                <a:latin typeface="FreightText Pro Book" panose="02000603060000020004" pitchFamily="50" charset="0"/>
              </a:rPr>
              <a:t>unsplash</a:t>
            </a:r>
            <a:r>
              <a:rPr lang="de-DE" sz="1200" dirty="0">
                <a:solidFill>
                  <a:schemeClr val="bg1"/>
                </a:solidFill>
                <a:latin typeface="FreightText Pro Book" panose="02000603060000020004" pitchFamily="50" charset="0"/>
              </a:rPr>
              <a:t>, Olena </a:t>
            </a:r>
            <a:r>
              <a:rPr lang="de-DE" sz="1200" dirty="0" err="1">
                <a:solidFill>
                  <a:schemeClr val="bg1"/>
                </a:solidFill>
                <a:latin typeface="FreightText Pro Book" panose="02000603060000020004" pitchFamily="50" charset="0"/>
              </a:rPr>
              <a:t>Bohovyk</a:t>
            </a:r>
            <a:endParaRPr lang="de-DE" sz="1200" dirty="0">
              <a:solidFill>
                <a:schemeClr val="bg1"/>
              </a:solidFill>
              <a:latin typeface="FreightText Pro Book" panose="02000603060000020004" pitchFamily="50" charset="0"/>
            </a:endParaRPr>
          </a:p>
        </p:txBody>
      </p:sp>
      <p:sp>
        <p:nvSpPr>
          <p:cNvPr id="3" name="Textplatzhalter 2">
            <a:extLst>
              <a:ext uri="{FF2B5EF4-FFF2-40B4-BE49-F238E27FC236}">
                <a16:creationId xmlns:a16="http://schemas.microsoft.com/office/drawing/2014/main" id="{ECFF3E9B-1090-DFCF-2B4E-CA1816EC814A}"/>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dirty="0">
                <a:solidFill>
                  <a:schemeClr val="tx1">
                    <a:lumMod val="50000"/>
                    <a:lumOff val="50000"/>
                  </a:schemeClr>
                </a:solidFill>
                <a:latin typeface="FreightText Pro Book" panose="02000603060000020004" pitchFamily="50" charset="0"/>
              </a:rPr>
              <a:t>Quelle:</a:t>
            </a:r>
            <a:r>
              <a:rPr lang="en-GB" sz="1200" spc="-1" dirty="0">
                <a:solidFill>
                  <a:schemeClr val="tx1">
                    <a:lumMod val="50000"/>
                    <a:lumOff val="50000"/>
                  </a:schemeClr>
                </a:solidFill>
                <a:latin typeface="FreightText Pro Book" panose="02000603060000020004" pitchFamily="50" charset="0"/>
              </a:rPr>
              <a:t> </a:t>
            </a:r>
            <a:r>
              <a:rPr lang="de-DE" sz="1200" spc="-1" dirty="0">
                <a:solidFill>
                  <a:schemeClr val="tx1">
                    <a:lumMod val="50000"/>
                    <a:lumOff val="50000"/>
                  </a:schemeClr>
                </a:solidFill>
                <a:latin typeface="FreightText Pro Book" panose="02000603060000020004" pitchFamily="50" charset="0"/>
              </a:rPr>
              <a:t>Bundesministerium für Bildung und Forschung 2024</a:t>
            </a:r>
            <a:endParaRPr lang="de-DE" sz="1200" b="0" strike="noStrike" spc="-1" dirty="0">
              <a:solidFill>
                <a:schemeClr val="tx1">
                  <a:lumMod val="50000"/>
                  <a:lumOff val="50000"/>
                </a:schemeClr>
              </a:solidFill>
              <a:latin typeface="FreightText Pro Book" panose="02000603060000020004" pitchFamily="50" charset="0"/>
            </a:endParaRPr>
          </a:p>
        </p:txBody>
      </p:sp>
    </p:spTree>
    <p:extLst>
      <p:ext uri="{BB962C8B-B14F-4D97-AF65-F5344CB8AC3E}">
        <p14:creationId xmlns:p14="http://schemas.microsoft.com/office/powerpoint/2010/main" val="98088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09873-AF2F-C9A2-B32D-28D49848D5E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F381A5E-81CE-10C4-5823-24F364E2E637}"/>
              </a:ext>
            </a:extLst>
          </p:cNvPr>
          <p:cNvSpPr>
            <a:spLocks noGrp="1"/>
          </p:cNvSpPr>
          <p:nvPr>
            <p:ph type="title"/>
          </p:nvPr>
        </p:nvSpPr>
        <p:spPr>
          <a:xfrm>
            <a:off x="505249" y="1167116"/>
            <a:ext cx="6643063" cy="826861"/>
          </a:xfrm>
        </p:spPr>
        <p:txBody>
          <a:bodyPr/>
          <a:lstStyle/>
          <a:p>
            <a:r>
              <a:rPr lang="de-DE"/>
              <a:t>Sozial</a:t>
            </a:r>
          </a:p>
        </p:txBody>
      </p:sp>
      <p:sp>
        <p:nvSpPr>
          <p:cNvPr id="6" name="Textplatzhalter 4">
            <a:extLst>
              <a:ext uri="{FF2B5EF4-FFF2-40B4-BE49-F238E27FC236}">
                <a16:creationId xmlns:a16="http://schemas.microsoft.com/office/drawing/2014/main" id="{CAF030BE-8B46-1241-87F9-1D56933F96CE}"/>
              </a:ext>
            </a:extLst>
          </p:cNvPr>
          <p:cNvSpPr>
            <a:spLocks noGrp="1"/>
          </p:cNvSpPr>
          <p:nvPr>
            <p:ph type="body" sz="quarter" idx="12"/>
          </p:nvPr>
        </p:nvSpPr>
        <p:spPr>
          <a:xfrm>
            <a:off x="505250" y="2208592"/>
            <a:ext cx="6643062" cy="4380489"/>
          </a:xfrm>
        </p:spPr>
        <p:txBody>
          <a:bodyPr/>
          <a:lstStyle/>
          <a:p>
            <a:r>
              <a:rPr lang="de-DE" dirty="0"/>
              <a:t>Gute &amp; sichere Arbeit, faire Löhne</a:t>
            </a:r>
          </a:p>
          <a:p>
            <a:r>
              <a:rPr lang="de-DE" dirty="0"/>
              <a:t>Globale Verantwortung: Menschenrechte entlang der Lieferkette sichern</a:t>
            </a:r>
          </a:p>
          <a:p>
            <a:r>
              <a:rPr lang="de-DE" dirty="0"/>
              <a:t>Gesundheitsrisiken für Mitarbeitende senken, Schadstoffe vermeiden, Schutzkleidung &amp; -Maßnahmen bieten </a:t>
            </a:r>
          </a:p>
          <a:p>
            <a:endParaRPr lang="de-DE" dirty="0"/>
          </a:p>
          <a:p>
            <a:endParaRPr lang="de-DE" dirty="0"/>
          </a:p>
        </p:txBody>
      </p:sp>
      <p:pic>
        <p:nvPicPr>
          <p:cNvPr id="2" name="Bildplatzhalter 1" descr="Ein Bild, das Person, drinnen enthält.&#10;&#10;Automatisch generierte Beschreibung">
            <a:extLst>
              <a:ext uri="{FF2B5EF4-FFF2-40B4-BE49-F238E27FC236}">
                <a16:creationId xmlns:a16="http://schemas.microsoft.com/office/drawing/2014/main" id="{1586AD41-1B5F-E485-483F-18CD5060AB2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7591425" y="952500"/>
            <a:ext cx="4600575" cy="5905500"/>
          </a:xfrm>
        </p:spPr>
      </p:pic>
      <p:sp>
        <p:nvSpPr>
          <p:cNvPr id="5" name="Textplatzhalter 2">
            <a:extLst>
              <a:ext uri="{FF2B5EF4-FFF2-40B4-BE49-F238E27FC236}">
                <a16:creationId xmlns:a16="http://schemas.microsoft.com/office/drawing/2014/main" id="{A4FA054D-484F-72CA-9D74-DDE3E60A7853}"/>
              </a:ext>
            </a:extLst>
          </p:cNvPr>
          <p:cNvSpPr txBox="1">
            <a:spLocks/>
          </p:cNvSpPr>
          <p:nvPr/>
        </p:nvSpPr>
        <p:spPr>
          <a:xfrm>
            <a:off x="9267825" y="6302898"/>
            <a:ext cx="2261685"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bg1"/>
                </a:solidFill>
                <a:latin typeface="FreightText Pro Book" panose="02000603060000020004" pitchFamily="50" charset="0"/>
              </a:rPr>
              <a:t>© </a:t>
            </a:r>
            <a:r>
              <a:rPr lang="de-DE" sz="1200" dirty="0" err="1">
                <a:solidFill>
                  <a:schemeClr val="bg1"/>
                </a:solidFill>
                <a:latin typeface="FreightText Pro Book" panose="02000603060000020004" pitchFamily="50" charset="0"/>
              </a:rPr>
              <a:t>unsplash</a:t>
            </a:r>
            <a:r>
              <a:rPr lang="de-DE" sz="1200" dirty="0">
                <a:solidFill>
                  <a:schemeClr val="bg1"/>
                </a:solidFill>
                <a:latin typeface="FreightText Pro Book" panose="02000603060000020004" pitchFamily="50" charset="0"/>
              </a:rPr>
              <a:t>, </a:t>
            </a:r>
            <a:r>
              <a:rPr lang="de-DE" sz="1200" dirty="0" err="1">
                <a:solidFill>
                  <a:schemeClr val="bg1"/>
                </a:solidFill>
                <a:latin typeface="FreightText Pro Book" panose="02000603060000020004" pitchFamily="50" charset="0"/>
              </a:rPr>
              <a:t>krakenimages</a:t>
            </a:r>
            <a:endParaRPr lang="de-DE" sz="1200" dirty="0">
              <a:solidFill>
                <a:schemeClr val="bg1"/>
              </a:solidFill>
              <a:latin typeface="FreightText Pro Book" panose="02000603060000020004" pitchFamily="50" charset="0"/>
            </a:endParaRPr>
          </a:p>
        </p:txBody>
      </p:sp>
      <p:sp>
        <p:nvSpPr>
          <p:cNvPr id="7" name="Textplatzhalter 2">
            <a:extLst>
              <a:ext uri="{FF2B5EF4-FFF2-40B4-BE49-F238E27FC236}">
                <a16:creationId xmlns:a16="http://schemas.microsoft.com/office/drawing/2014/main" id="{6F2DBD6E-2CE0-EB5A-AE5F-F207EB3A3B20}"/>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dirty="0">
                <a:solidFill>
                  <a:schemeClr val="tx1">
                    <a:lumMod val="50000"/>
                    <a:lumOff val="50000"/>
                  </a:schemeClr>
                </a:solidFill>
                <a:latin typeface="FreightText Pro Book" panose="02000603060000020004" pitchFamily="50" charset="0"/>
              </a:rPr>
              <a:t>Quelle:</a:t>
            </a:r>
            <a:r>
              <a:rPr lang="en-GB" sz="1200" spc="-1" dirty="0">
                <a:solidFill>
                  <a:schemeClr val="tx1">
                    <a:lumMod val="50000"/>
                    <a:lumOff val="50000"/>
                  </a:schemeClr>
                </a:solidFill>
                <a:latin typeface="FreightText Pro Book" panose="02000603060000020004" pitchFamily="50" charset="0"/>
              </a:rPr>
              <a:t> </a:t>
            </a:r>
            <a:r>
              <a:rPr lang="de-DE" sz="1200" spc="-1" dirty="0">
                <a:solidFill>
                  <a:schemeClr val="tx1">
                    <a:lumMod val="50000"/>
                    <a:lumOff val="50000"/>
                  </a:schemeClr>
                </a:solidFill>
                <a:latin typeface="FreightText Pro Book" panose="02000603060000020004" pitchFamily="50" charset="0"/>
              </a:rPr>
              <a:t>Bundesministerium für Bildung und Forschung 2024</a:t>
            </a:r>
            <a:endParaRPr lang="de-DE" sz="1200" b="0" strike="noStrike" spc="-1" dirty="0">
              <a:solidFill>
                <a:schemeClr val="tx1">
                  <a:lumMod val="50000"/>
                  <a:lumOff val="50000"/>
                </a:schemeClr>
              </a:solidFill>
              <a:latin typeface="FreightText Pro Book" panose="02000603060000020004" pitchFamily="50" charset="0"/>
            </a:endParaRPr>
          </a:p>
        </p:txBody>
      </p:sp>
    </p:spTree>
    <p:extLst>
      <p:ext uri="{BB962C8B-B14F-4D97-AF65-F5344CB8AC3E}">
        <p14:creationId xmlns:p14="http://schemas.microsoft.com/office/powerpoint/2010/main" val="206829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39B7C-0DA4-002B-A168-6B6AA0B81F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E1D200-37B3-7B7C-D398-051CE6B55495}"/>
              </a:ext>
            </a:extLst>
          </p:cNvPr>
          <p:cNvSpPr>
            <a:spLocks noGrp="1"/>
          </p:cNvSpPr>
          <p:nvPr>
            <p:ph type="title"/>
          </p:nvPr>
        </p:nvSpPr>
        <p:spPr/>
        <p:txBody>
          <a:bodyPr/>
          <a:lstStyle/>
          <a:p>
            <a:r>
              <a:rPr lang="de-DE" dirty="0"/>
              <a:t>Das 3- Säulen Modell</a:t>
            </a:r>
          </a:p>
        </p:txBody>
      </p:sp>
      <p:sp>
        <p:nvSpPr>
          <p:cNvPr id="8" name="Textplatzhalter 2">
            <a:extLst>
              <a:ext uri="{FF2B5EF4-FFF2-40B4-BE49-F238E27FC236}">
                <a16:creationId xmlns:a16="http://schemas.microsoft.com/office/drawing/2014/main" id="{9268D7EE-4460-1128-7FAB-3A253F6CBFBD}"/>
              </a:ext>
            </a:extLst>
          </p:cNvPr>
          <p:cNvSpPr>
            <a:spLocks noGrp="1"/>
          </p:cNvSpPr>
          <p:nvPr>
            <p:ph type="body" sz="quarter" idx="10"/>
          </p:nvPr>
        </p:nvSpPr>
        <p:spPr>
          <a:xfrm>
            <a:off x="679531" y="2225766"/>
            <a:ext cx="6255519" cy="4090926"/>
          </a:xfrm>
        </p:spPr>
        <p:txBody>
          <a:bodyPr>
            <a:normAutofit/>
          </a:bodyPr>
          <a:lstStyle/>
          <a:p>
            <a:pPr marL="171450" lvl="1" indent="0">
              <a:buNone/>
            </a:pPr>
            <a:endParaRPr lang="de-DE" sz="2800" b="0" dirty="0">
              <a:latin typeface="FreightText Pro Book" panose="02000603060000020004" pitchFamily="50" charset="0"/>
            </a:endParaRPr>
          </a:p>
          <a:p>
            <a:pPr marL="171450" lvl="1" indent="0">
              <a:buNone/>
            </a:pPr>
            <a:endParaRPr lang="de-DE" sz="2800" dirty="0">
              <a:latin typeface="FreightText Pro Book" panose="02000603060000020004" pitchFamily="50" charset="0"/>
            </a:endParaRPr>
          </a:p>
          <a:p>
            <a:pPr marL="171450" lvl="1" indent="0">
              <a:buNone/>
            </a:pPr>
            <a:endParaRPr lang="de-DE" sz="2800" b="0" dirty="0">
              <a:latin typeface="FreightText Pro Book" panose="02000603060000020004" pitchFamily="50" charset="0"/>
            </a:endParaRPr>
          </a:p>
          <a:p>
            <a:pPr marL="171450" lvl="1" indent="0">
              <a:buNone/>
            </a:pPr>
            <a:r>
              <a:rPr lang="de-DE" sz="2800" b="0" dirty="0">
                <a:latin typeface="FreightText Pro Book" panose="02000603060000020004" pitchFamily="50" charset="0"/>
              </a:rPr>
              <a:t>Nachhaltigkeit kann nur bei gleichwertiger Rücksichtnahme auf alle drei Bereiche erreicht werden</a:t>
            </a:r>
          </a:p>
          <a:p>
            <a:pPr marL="171450" lvl="1" indent="0">
              <a:buNone/>
            </a:pPr>
            <a:endParaRPr lang="de-DE" sz="2800" b="0" dirty="0">
              <a:latin typeface="FreightText Pro Book" panose="02000603060000020004" pitchFamily="50" charset="0"/>
            </a:endParaRPr>
          </a:p>
          <a:p>
            <a:pPr marL="457200" indent="-457200">
              <a:buFont typeface="Arial" panose="020B0604020202020204" pitchFamily="34" charset="0"/>
              <a:buChar char="•"/>
            </a:pPr>
            <a:endParaRPr lang="de-DE" b="0" dirty="0">
              <a:latin typeface="FreightText Pro Book" panose="02000603060000020004" pitchFamily="50" charset="0"/>
            </a:endParaRPr>
          </a:p>
          <a:p>
            <a:pPr marL="457200" indent="-457200">
              <a:buFont typeface="Arial" panose="020B0604020202020204" pitchFamily="34" charset="0"/>
              <a:buChar char="•"/>
            </a:pPr>
            <a:endParaRPr lang="de-DE" dirty="0">
              <a:latin typeface="FreightText Pro Book" panose="02000603060000020004" pitchFamily="50" charset="0"/>
            </a:endParaRPr>
          </a:p>
          <a:p>
            <a:pPr marL="457200" indent="-457200">
              <a:buFont typeface="Arial" panose="020B0604020202020204" pitchFamily="34" charset="0"/>
              <a:buChar char="•"/>
            </a:pPr>
            <a:endParaRPr lang="de-DE" dirty="0">
              <a:latin typeface="FreightText Pro Book" panose="02000603060000020004" pitchFamily="50" charset="0"/>
            </a:endParaRPr>
          </a:p>
          <a:p>
            <a:pPr marL="0" indent="0">
              <a:buNone/>
            </a:pPr>
            <a:endParaRPr lang="de-DE" dirty="0">
              <a:latin typeface="FreightText Pro Book" panose="02000603060000020004" pitchFamily="50" charset="0"/>
            </a:endParaRPr>
          </a:p>
        </p:txBody>
      </p:sp>
      <p:pic>
        <p:nvPicPr>
          <p:cNvPr id="7" name="Picture 2">
            <a:extLst>
              <a:ext uri="{FF2B5EF4-FFF2-40B4-BE49-F238E27FC236}">
                <a16:creationId xmlns:a16="http://schemas.microsoft.com/office/drawing/2014/main" id="{9E522041-DF58-F1D1-E5F6-ACDEA63207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384393" y="2111466"/>
            <a:ext cx="4128076" cy="387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platzhalter 2">
            <a:extLst>
              <a:ext uri="{FF2B5EF4-FFF2-40B4-BE49-F238E27FC236}">
                <a16:creationId xmlns:a16="http://schemas.microsoft.com/office/drawing/2014/main" id="{8171CAC4-9268-486E-7E1A-0BD987B3E323}"/>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Stadt Neustadt an der Weinstraße</a:t>
            </a:r>
          </a:p>
        </p:txBody>
      </p:sp>
      <p:sp>
        <p:nvSpPr>
          <p:cNvPr id="4" name="Textplatzhalter 2">
            <a:extLst>
              <a:ext uri="{FF2B5EF4-FFF2-40B4-BE49-F238E27FC236}">
                <a16:creationId xmlns:a16="http://schemas.microsoft.com/office/drawing/2014/main" id="{9E947064-AC33-DA05-08A2-97211B4A38A3}"/>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dirty="0">
                <a:solidFill>
                  <a:schemeClr val="tx1">
                    <a:lumMod val="50000"/>
                    <a:lumOff val="50000"/>
                  </a:schemeClr>
                </a:solidFill>
                <a:latin typeface="FreightText Pro Book" panose="02000603060000020004" pitchFamily="50" charset="0"/>
              </a:rPr>
              <a:t>Quelle:</a:t>
            </a:r>
            <a:r>
              <a:rPr lang="en-GB" sz="1200" spc="-1" dirty="0">
                <a:solidFill>
                  <a:schemeClr val="tx1">
                    <a:lumMod val="50000"/>
                    <a:lumOff val="50000"/>
                  </a:schemeClr>
                </a:solidFill>
                <a:latin typeface="FreightText Pro Book" panose="02000603060000020004" pitchFamily="50" charset="0"/>
              </a:rPr>
              <a:t> </a:t>
            </a:r>
            <a:r>
              <a:rPr lang="de-DE" sz="1200" spc="-1" dirty="0">
                <a:solidFill>
                  <a:schemeClr val="tx1">
                    <a:lumMod val="50000"/>
                    <a:lumOff val="50000"/>
                  </a:schemeClr>
                </a:solidFill>
                <a:latin typeface="FreightText Pro Book" panose="02000603060000020004" pitchFamily="50" charset="0"/>
              </a:rPr>
              <a:t>Bundesministerium für Bildung und Forschung 2024</a:t>
            </a:r>
            <a:endParaRPr lang="de-DE" sz="1200" b="0" strike="noStrike" spc="-1" dirty="0">
              <a:solidFill>
                <a:schemeClr val="tx1">
                  <a:lumMod val="50000"/>
                  <a:lumOff val="50000"/>
                </a:schemeClr>
              </a:solidFill>
              <a:latin typeface="FreightText Pro Book" panose="02000603060000020004" pitchFamily="50" charset="0"/>
            </a:endParaRPr>
          </a:p>
        </p:txBody>
      </p:sp>
    </p:spTree>
    <p:extLst>
      <p:ext uri="{BB962C8B-B14F-4D97-AF65-F5344CB8AC3E}">
        <p14:creationId xmlns:p14="http://schemas.microsoft.com/office/powerpoint/2010/main" val="273173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1E685-7269-6B73-A051-81D77BEC2AE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2674129-F7EC-0832-BB42-5A6BA8968B18}"/>
              </a:ext>
            </a:extLst>
          </p:cNvPr>
          <p:cNvSpPr>
            <a:spLocks noGrp="1"/>
          </p:cNvSpPr>
          <p:nvPr>
            <p:ph type="title"/>
          </p:nvPr>
        </p:nvSpPr>
        <p:spPr>
          <a:xfrm>
            <a:off x="559805" y="1189083"/>
            <a:ext cx="11072387" cy="685800"/>
          </a:xfrm>
        </p:spPr>
        <p:txBody>
          <a:bodyPr/>
          <a:lstStyle/>
          <a:p>
            <a:r>
              <a:rPr lang="de-DE" dirty="0"/>
              <a:t>Zuletzt ein weiterer Grund:</a:t>
            </a:r>
          </a:p>
        </p:txBody>
      </p:sp>
      <p:sp>
        <p:nvSpPr>
          <p:cNvPr id="6" name="Textplatzhalter 5">
            <a:extLst>
              <a:ext uri="{FF2B5EF4-FFF2-40B4-BE49-F238E27FC236}">
                <a16:creationId xmlns:a16="http://schemas.microsoft.com/office/drawing/2014/main" id="{A22311A2-9776-8486-B7C7-E62E23610848}"/>
              </a:ext>
            </a:extLst>
          </p:cNvPr>
          <p:cNvSpPr>
            <a:spLocks noGrp="1"/>
          </p:cNvSpPr>
          <p:nvPr>
            <p:ph type="body" sz="quarter" idx="10"/>
          </p:nvPr>
        </p:nvSpPr>
        <p:spPr>
          <a:xfrm>
            <a:off x="614362" y="2111466"/>
            <a:ext cx="11017829" cy="4090926"/>
          </a:xfrm>
        </p:spPr>
        <p:txBody>
          <a:bodyPr>
            <a:normAutofit/>
          </a:bodyPr>
          <a:lstStyle/>
          <a:p>
            <a:r>
              <a:rPr lang="de-DE" dirty="0"/>
              <a:t>Zum 01. August 2026 tritt die neue Ausbildungsverordnung in Kraft. Nachhaltigkeit in der Berufsausbildung wird dann der neue, verpflichtende Standard sein.</a:t>
            </a:r>
          </a:p>
        </p:txBody>
      </p:sp>
      <p:sp>
        <p:nvSpPr>
          <p:cNvPr id="2" name="Pfeil: nach rechts 1">
            <a:extLst>
              <a:ext uri="{FF2B5EF4-FFF2-40B4-BE49-F238E27FC236}">
                <a16:creationId xmlns:a16="http://schemas.microsoft.com/office/drawing/2014/main" id="{54D23A51-A4F0-E0B4-6F62-FF9B277E98E2}"/>
              </a:ext>
            </a:extLst>
          </p:cNvPr>
          <p:cNvSpPr/>
          <p:nvPr/>
        </p:nvSpPr>
        <p:spPr>
          <a:xfrm>
            <a:off x="676655" y="3882536"/>
            <a:ext cx="1051560" cy="475488"/>
          </a:xfrm>
          <a:prstGeom prst="rightArrow">
            <a:avLst/>
          </a:prstGeom>
          <a:solidFill>
            <a:srgbClr val="F3972B"/>
          </a:solidFill>
          <a:ln>
            <a:solidFill>
              <a:srgbClr val="F39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D8F7FCB-A188-CF9D-CF11-00398B22E0B3}"/>
              </a:ext>
            </a:extLst>
          </p:cNvPr>
          <p:cNvSpPr txBox="1"/>
          <p:nvPr/>
        </p:nvSpPr>
        <p:spPr>
          <a:xfrm>
            <a:off x="1902458" y="3882536"/>
            <a:ext cx="9612887" cy="1384995"/>
          </a:xfrm>
          <a:prstGeom prst="rect">
            <a:avLst/>
          </a:prstGeom>
          <a:noFill/>
        </p:spPr>
        <p:txBody>
          <a:bodyPr wrap="square" rtlCol="0">
            <a:spAutoFit/>
          </a:bodyPr>
          <a:lstStyle/>
          <a:p>
            <a:r>
              <a:rPr lang="de-DE" sz="2800" b="1" dirty="0">
                <a:latin typeface="FreightText Pro Book" panose="02000603060000020004" pitchFamily="50" charset="0"/>
              </a:rPr>
              <a:t>Daher ist unser nächster Schritt: Einen Bezug zur neuen Ausbildungsverordnung herstellen. </a:t>
            </a:r>
          </a:p>
          <a:p>
            <a:r>
              <a:rPr lang="de-DE" sz="2800" dirty="0">
                <a:latin typeface="FreightText Pro Book" panose="02000603060000020004" pitchFamily="50" charset="0"/>
              </a:rPr>
              <a:t> </a:t>
            </a:r>
          </a:p>
        </p:txBody>
      </p:sp>
    </p:spTree>
    <p:extLst>
      <p:ext uri="{BB962C8B-B14F-4D97-AF65-F5344CB8AC3E}">
        <p14:creationId xmlns:p14="http://schemas.microsoft.com/office/powerpoint/2010/main" val="75461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ECF36-E826-A277-4DDE-8EFB0164C54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ED8CDAA-AC5B-743C-66AE-D84BAE860693}"/>
              </a:ext>
            </a:extLst>
          </p:cNvPr>
          <p:cNvSpPr>
            <a:spLocks noGrp="1"/>
          </p:cNvSpPr>
          <p:nvPr>
            <p:ph type="body" sz="quarter" idx="11"/>
          </p:nvPr>
        </p:nvSpPr>
        <p:spPr>
          <a:xfrm>
            <a:off x="3157728" y="3965849"/>
            <a:ext cx="5876543" cy="1849735"/>
          </a:xfrm>
        </p:spPr>
        <p:txBody>
          <a:bodyPr>
            <a:normAutofit/>
          </a:bodyPr>
          <a:lstStyle/>
          <a:p>
            <a:r>
              <a:rPr lang="de-DE" dirty="0"/>
              <a:t>Gibt es Fragen oder Diskussionsbedarf?</a:t>
            </a:r>
          </a:p>
        </p:txBody>
      </p:sp>
    </p:spTree>
    <p:extLst>
      <p:ext uri="{BB962C8B-B14F-4D97-AF65-F5344CB8AC3E}">
        <p14:creationId xmlns:p14="http://schemas.microsoft.com/office/powerpoint/2010/main" val="17282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DADAC-4885-BB74-A8F9-EC961FBBD220}"/>
            </a:ext>
          </a:extLst>
        </p:cNvPr>
        <p:cNvGrpSpPr/>
        <p:nvPr/>
      </p:nvGrpSpPr>
      <p:grpSpPr>
        <a:xfrm>
          <a:off x="0" y="0"/>
          <a:ext cx="0" cy="0"/>
          <a:chOff x="0" y="0"/>
          <a:chExt cx="0" cy="0"/>
        </a:xfrm>
      </p:grpSpPr>
    </p:spTree>
    <p:extLst>
      <p:ext uri="{BB962C8B-B14F-4D97-AF65-F5344CB8AC3E}">
        <p14:creationId xmlns:p14="http://schemas.microsoft.com/office/powerpoint/2010/main" val="343468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EA467-9FE8-D3B5-924F-6A1E72D1CDEC}"/>
            </a:ext>
          </a:extLst>
        </p:cNvPr>
        <p:cNvGrpSpPr/>
        <p:nvPr/>
      </p:nvGrpSpPr>
      <p:grpSpPr>
        <a:xfrm>
          <a:off x="0" y="0"/>
          <a:ext cx="0" cy="0"/>
          <a:chOff x="0" y="0"/>
          <a:chExt cx="0" cy="0"/>
        </a:xfrm>
      </p:grpSpPr>
      <p:sp>
        <p:nvSpPr>
          <p:cNvPr id="3" name="Textplatzhalter 1">
            <a:extLst>
              <a:ext uri="{FF2B5EF4-FFF2-40B4-BE49-F238E27FC236}">
                <a16:creationId xmlns:a16="http://schemas.microsoft.com/office/drawing/2014/main" id="{37841628-3A3A-50E1-E5C3-83BFC630E2DB}"/>
              </a:ext>
            </a:extLst>
          </p:cNvPr>
          <p:cNvSpPr>
            <a:spLocks noGrp="1"/>
          </p:cNvSpPr>
          <p:nvPr>
            <p:ph type="body" sz="quarter" idx="11"/>
          </p:nvPr>
        </p:nvSpPr>
        <p:spPr>
          <a:xfrm>
            <a:off x="1883568" y="2244725"/>
            <a:ext cx="8424862" cy="1030102"/>
          </a:xfrm>
        </p:spPr>
        <p:txBody>
          <a:bodyPr/>
          <a:lstStyle/>
          <a:p>
            <a:r>
              <a:rPr lang="de-DE" dirty="0">
                <a:solidFill>
                  <a:srgbClr val="F3972B"/>
                </a:solidFill>
              </a:rPr>
              <a:t>2. Was </a:t>
            </a:r>
            <a:r>
              <a:rPr lang="de-DE" dirty="0"/>
              <a:t>wollen wir erreichen?</a:t>
            </a:r>
          </a:p>
        </p:txBody>
      </p:sp>
      <p:sp>
        <p:nvSpPr>
          <p:cNvPr id="2" name="Textfeld 1">
            <a:extLst>
              <a:ext uri="{FF2B5EF4-FFF2-40B4-BE49-F238E27FC236}">
                <a16:creationId xmlns:a16="http://schemas.microsoft.com/office/drawing/2014/main" id="{03DE4A8E-5BC3-6E94-2A20-BC6BEC5A78DF}"/>
              </a:ext>
            </a:extLst>
          </p:cNvPr>
          <p:cNvSpPr txBox="1"/>
          <p:nvPr/>
        </p:nvSpPr>
        <p:spPr>
          <a:xfrm>
            <a:off x="2195417" y="3583173"/>
            <a:ext cx="7801165" cy="954107"/>
          </a:xfrm>
          <a:prstGeom prst="rect">
            <a:avLst/>
          </a:prstGeom>
          <a:noFill/>
        </p:spPr>
        <p:txBody>
          <a:bodyPr wrap="square" rtlCol="0">
            <a:spAutoFit/>
          </a:bodyPr>
          <a:lstStyle/>
          <a:p>
            <a:r>
              <a:rPr lang="de-DE" sz="2800" dirty="0">
                <a:solidFill>
                  <a:srgbClr val="F3972B"/>
                </a:solidFill>
                <a:latin typeface="FreightText Pro Book" panose="02000603060000020004" pitchFamily="50" charset="0"/>
              </a:rPr>
              <a:t>Ziel: </a:t>
            </a:r>
            <a:r>
              <a:rPr lang="de-DE" sz="2800" dirty="0">
                <a:solidFill>
                  <a:schemeClr val="bg1"/>
                </a:solidFill>
                <a:latin typeface="FreightText Pro Book" panose="02000603060000020004" pitchFamily="50" charset="0"/>
              </a:rPr>
              <a:t>Einen Bezug zur neuen Ausbildungsverordnung herstellen. </a:t>
            </a:r>
          </a:p>
        </p:txBody>
      </p:sp>
    </p:spTree>
    <p:extLst>
      <p:ext uri="{BB962C8B-B14F-4D97-AF65-F5344CB8AC3E}">
        <p14:creationId xmlns:p14="http://schemas.microsoft.com/office/powerpoint/2010/main" val="4020633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EE744-9D31-75D8-9B17-DE5776D1C8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886F55-5258-4242-A07E-71EA26434A73}"/>
              </a:ext>
            </a:extLst>
          </p:cNvPr>
          <p:cNvSpPr>
            <a:spLocks noGrp="1"/>
          </p:cNvSpPr>
          <p:nvPr>
            <p:ph type="title"/>
          </p:nvPr>
        </p:nvSpPr>
        <p:spPr/>
        <p:txBody>
          <a:bodyPr>
            <a:normAutofit/>
          </a:bodyPr>
          <a:lstStyle/>
          <a:p>
            <a:r>
              <a:rPr lang="de-DE"/>
              <a:t>Dazu bearbeiten wir 3 Fragen</a:t>
            </a:r>
            <a:endParaRPr lang="de-DE" dirty="0"/>
          </a:p>
        </p:txBody>
      </p:sp>
      <p:sp>
        <p:nvSpPr>
          <p:cNvPr id="3" name="Textplatzhalter 2">
            <a:extLst>
              <a:ext uri="{FF2B5EF4-FFF2-40B4-BE49-F238E27FC236}">
                <a16:creationId xmlns:a16="http://schemas.microsoft.com/office/drawing/2014/main" id="{460F60C9-E41D-226D-3B20-5E3E22C67FA7}"/>
              </a:ext>
            </a:extLst>
          </p:cNvPr>
          <p:cNvSpPr>
            <a:spLocks noGrp="1"/>
          </p:cNvSpPr>
          <p:nvPr>
            <p:ph type="body" sz="quarter" idx="10"/>
          </p:nvPr>
        </p:nvSpPr>
        <p:spPr/>
        <p:txBody>
          <a:bodyPr>
            <a:normAutofit/>
          </a:bodyPr>
          <a:lstStyle/>
          <a:p>
            <a:pPr>
              <a:buFont typeface="+mj-lt"/>
              <a:buAutoNum type="arabicPeriod"/>
            </a:pPr>
            <a:r>
              <a:rPr lang="de-DE" sz="2800" b="0" dirty="0">
                <a:solidFill>
                  <a:schemeClr val="tx1"/>
                </a:solidFill>
                <a:latin typeface="FreightText Pro Book" panose="02000603060000020004" pitchFamily="50" charset="0"/>
              </a:rPr>
              <a:t>Warum die Neuordnung? </a:t>
            </a:r>
          </a:p>
          <a:p>
            <a:pPr>
              <a:buFont typeface="+mj-lt"/>
              <a:buAutoNum type="arabicPeriod"/>
            </a:pPr>
            <a:r>
              <a:rPr lang="de-DE" sz="2800" b="0" dirty="0">
                <a:solidFill>
                  <a:schemeClr val="tx1"/>
                </a:solidFill>
                <a:latin typeface="FreightText Pro Book" panose="02000603060000020004" pitchFamily="50" charset="0"/>
              </a:rPr>
              <a:t>Was ist neu?</a:t>
            </a:r>
          </a:p>
          <a:p>
            <a:pPr>
              <a:buFont typeface="+mj-lt"/>
              <a:buAutoNum type="arabicPeriod"/>
            </a:pPr>
            <a:r>
              <a:rPr lang="de-DE" sz="2800" b="0" dirty="0">
                <a:solidFill>
                  <a:schemeClr val="tx1"/>
                </a:solidFill>
                <a:latin typeface="FreightText Pro Book" panose="02000603060000020004" pitchFamily="50" charset="0"/>
              </a:rPr>
              <a:t>Was bedeuten die Neuerungen im jeweiligen Gewerk für die praktische Arbeit mit den Azubis?</a:t>
            </a:r>
          </a:p>
        </p:txBody>
      </p:sp>
    </p:spTree>
    <p:extLst>
      <p:ext uri="{BB962C8B-B14F-4D97-AF65-F5344CB8AC3E}">
        <p14:creationId xmlns:p14="http://schemas.microsoft.com/office/powerpoint/2010/main" val="87204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BE346-338A-36DA-C5C9-1EA609C8C4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14F1DC-BB89-DB0C-A52A-8484658885EC}"/>
              </a:ext>
            </a:extLst>
          </p:cNvPr>
          <p:cNvSpPr>
            <a:spLocks noGrp="1"/>
          </p:cNvSpPr>
          <p:nvPr>
            <p:ph type="title"/>
          </p:nvPr>
        </p:nvSpPr>
        <p:spPr/>
        <p:txBody>
          <a:bodyPr>
            <a:normAutofit fontScale="90000"/>
          </a:bodyPr>
          <a:lstStyle/>
          <a:p>
            <a:r>
              <a:rPr lang="de-DE" dirty="0"/>
              <a:t>Die Ausbildungsneuverordnung: 2 Dokumente</a:t>
            </a:r>
          </a:p>
        </p:txBody>
      </p:sp>
      <p:pic>
        <p:nvPicPr>
          <p:cNvPr id="8" name="Grafik 7" descr="Ein Bild, das Text, Screenshot, Schrift, Logo enthält.&#10;&#10;KI-generierte Inhalte können fehlerhaft sein.">
            <a:extLst>
              <a:ext uri="{FF2B5EF4-FFF2-40B4-BE49-F238E27FC236}">
                <a16:creationId xmlns:a16="http://schemas.microsoft.com/office/drawing/2014/main" id="{57A3B6D5-1D7F-5480-5C9C-C01510579A5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52530" y="2261198"/>
            <a:ext cx="4679037" cy="2352085"/>
          </a:xfrm>
          <a:prstGeom prst="rect">
            <a:avLst/>
          </a:prstGeom>
        </p:spPr>
      </p:pic>
      <p:sp>
        <p:nvSpPr>
          <p:cNvPr id="9" name="Pfeil: nach rechts 8">
            <a:extLst>
              <a:ext uri="{FF2B5EF4-FFF2-40B4-BE49-F238E27FC236}">
                <a16:creationId xmlns:a16="http://schemas.microsoft.com/office/drawing/2014/main" id="{03A30A10-2B6E-859A-25D7-9B65AE03DD87}"/>
              </a:ext>
            </a:extLst>
          </p:cNvPr>
          <p:cNvSpPr/>
          <p:nvPr/>
        </p:nvSpPr>
        <p:spPr>
          <a:xfrm rot="5400000">
            <a:off x="2857387" y="5163530"/>
            <a:ext cx="669319" cy="288624"/>
          </a:xfrm>
          <a:prstGeom prst="rightArrow">
            <a:avLst/>
          </a:prstGeom>
          <a:solidFill>
            <a:srgbClr val="F3972B"/>
          </a:solidFill>
          <a:ln>
            <a:solidFill>
              <a:srgbClr val="F39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04C51015-6C57-5F66-D71C-CF395D2B9CB1}"/>
              </a:ext>
            </a:extLst>
          </p:cNvPr>
          <p:cNvSpPr txBox="1"/>
          <p:nvPr/>
        </p:nvSpPr>
        <p:spPr>
          <a:xfrm>
            <a:off x="2180332" y="5706848"/>
            <a:ext cx="2147776" cy="646331"/>
          </a:xfrm>
          <a:prstGeom prst="rect">
            <a:avLst/>
          </a:prstGeom>
          <a:noFill/>
        </p:spPr>
        <p:txBody>
          <a:bodyPr wrap="square" rtlCol="0">
            <a:spAutoFit/>
          </a:bodyPr>
          <a:lstStyle/>
          <a:p>
            <a:r>
              <a:rPr lang="de-DE" dirty="0">
                <a:latin typeface="Neue Plak Text" panose="020B0804030202020204" pitchFamily="34" charset="0"/>
              </a:rPr>
              <a:t>Vollfassung, knapp 360 Seiten</a:t>
            </a:r>
          </a:p>
        </p:txBody>
      </p:sp>
      <p:pic>
        <p:nvPicPr>
          <p:cNvPr id="12" name="Grafik 11" descr="Ein Bild, das Text, Screenshot, Design, Grafikdesign enthält.&#10;&#10;KI-generierte Inhalte können fehlerhaft sein.">
            <a:extLst>
              <a:ext uri="{FF2B5EF4-FFF2-40B4-BE49-F238E27FC236}">
                <a16:creationId xmlns:a16="http://schemas.microsoft.com/office/drawing/2014/main" id="{FF0B819C-5F3A-53EB-4B53-05D52033E0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6870" y="2020627"/>
            <a:ext cx="2670047" cy="3814353"/>
          </a:xfrm>
          <a:prstGeom prst="rect">
            <a:avLst/>
          </a:prstGeom>
        </p:spPr>
      </p:pic>
      <p:sp>
        <p:nvSpPr>
          <p:cNvPr id="13" name="Pfeil: nach rechts 12">
            <a:extLst>
              <a:ext uri="{FF2B5EF4-FFF2-40B4-BE49-F238E27FC236}">
                <a16:creationId xmlns:a16="http://schemas.microsoft.com/office/drawing/2014/main" id="{55CD2121-574A-7B12-06C9-17A55C9E45EE}"/>
              </a:ext>
            </a:extLst>
          </p:cNvPr>
          <p:cNvSpPr/>
          <p:nvPr/>
        </p:nvSpPr>
        <p:spPr>
          <a:xfrm>
            <a:off x="9463752" y="3961353"/>
            <a:ext cx="669319" cy="288624"/>
          </a:xfrm>
          <a:prstGeom prst="rightArrow">
            <a:avLst/>
          </a:prstGeom>
          <a:solidFill>
            <a:srgbClr val="F3972B"/>
          </a:solidFill>
          <a:ln>
            <a:solidFill>
              <a:srgbClr val="F39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447EA3F8-B535-AE0A-E54E-BDA05FA1A5C6}"/>
              </a:ext>
            </a:extLst>
          </p:cNvPr>
          <p:cNvSpPr txBox="1"/>
          <p:nvPr/>
        </p:nvSpPr>
        <p:spPr>
          <a:xfrm>
            <a:off x="10269906" y="3372814"/>
            <a:ext cx="1760169" cy="1754326"/>
          </a:xfrm>
          <a:prstGeom prst="rect">
            <a:avLst/>
          </a:prstGeom>
          <a:noFill/>
        </p:spPr>
        <p:txBody>
          <a:bodyPr wrap="square" rtlCol="0">
            <a:spAutoFit/>
          </a:bodyPr>
          <a:lstStyle/>
          <a:p>
            <a:r>
              <a:rPr lang="de-DE" dirty="0">
                <a:latin typeface="Neue Plak Text" panose="020B0804030202020204" pitchFamily="34" charset="0"/>
              </a:rPr>
              <a:t>Ausbildungs-hefte, je knapp 60 Seiten</a:t>
            </a:r>
          </a:p>
          <a:p>
            <a:endParaRPr lang="de-DE" dirty="0">
              <a:latin typeface="Neue Plak Text" panose="020B0804030202020204" pitchFamily="34" charset="0"/>
            </a:endParaRPr>
          </a:p>
          <a:p>
            <a:r>
              <a:rPr lang="de-DE" dirty="0">
                <a:latin typeface="Neue Plak Text" panose="020B0804030202020204" pitchFamily="34" charset="0"/>
              </a:rPr>
              <a:t>übersichtlich gestaltet</a:t>
            </a:r>
          </a:p>
        </p:txBody>
      </p:sp>
      <p:sp>
        <p:nvSpPr>
          <p:cNvPr id="15" name="Rechteck 14">
            <a:extLst>
              <a:ext uri="{FF2B5EF4-FFF2-40B4-BE49-F238E27FC236}">
                <a16:creationId xmlns:a16="http://schemas.microsoft.com/office/drawing/2014/main" id="{45A3AE81-D83C-FECC-B064-1F796F6F8FC6}"/>
              </a:ext>
            </a:extLst>
          </p:cNvPr>
          <p:cNvSpPr/>
          <p:nvPr/>
        </p:nvSpPr>
        <p:spPr>
          <a:xfrm>
            <a:off x="563526" y="2060428"/>
            <a:ext cx="5381389" cy="2728344"/>
          </a:xfrm>
          <a:prstGeom prst="rect">
            <a:avLst/>
          </a:prstGeom>
          <a:noFill/>
          <a:ln w="57150">
            <a:solidFill>
              <a:srgbClr val="F39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CB5B40EA-AEB5-8CE3-A411-2F28882C17BD}"/>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262614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F16E8-5ECD-395B-76D3-2346C2C353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F15340-E166-A773-1941-B4CEB01B3F21}"/>
              </a:ext>
            </a:extLst>
          </p:cNvPr>
          <p:cNvSpPr>
            <a:spLocks noGrp="1"/>
          </p:cNvSpPr>
          <p:nvPr>
            <p:ph type="title"/>
          </p:nvPr>
        </p:nvSpPr>
        <p:spPr/>
        <p:txBody>
          <a:bodyPr>
            <a:normAutofit/>
          </a:bodyPr>
          <a:lstStyle/>
          <a:p>
            <a:r>
              <a:rPr lang="de-DE"/>
              <a:t>Warum die Neuordnung? </a:t>
            </a:r>
          </a:p>
        </p:txBody>
      </p:sp>
      <p:sp>
        <p:nvSpPr>
          <p:cNvPr id="3" name="Textplatzhalter 2">
            <a:extLst>
              <a:ext uri="{FF2B5EF4-FFF2-40B4-BE49-F238E27FC236}">
                <a16:creationId xmlns:a16="http://schemas.microsoft.com/office/drawing/2014/main" id="{1F08071C-062B-3FFC-F4AF-8D910E5F1DE8}"/>
              </a:ext>
            </a:extLst>
          </p:cNvPr>
          <p:cNvSpPr>
            <a:spLocks noGrp="1"/>
          </p:cNvSpPr>
          <p:nvPr>
            <p:ph type="body" sz="quarter" idx="10"/>
          </p:nvPr>
        </p:nvSpPr>
        <p:spPr/>
        <p:txBody>
          <a:bodyPr>
            <a:normAutofit/>
          </a:bodyPr>
          <a:lstStyle/>
          <a:p>
            <a:pPr marL="0" indent="0">
              <a:buNone/>
            </a:pPr>
            <a:r>
              <a:rPr lang="de-DE" sz="2400" dirty="0">
                <a:solidFill>
                  <a:schemeClr val="tx1"/>
                </a:solidFill>
                <a:latin typeface="FreightText Pro Book" panose="02000603060000020004" pitchFamily="50" charset="0"/>
              </a:rPr>
              <a:t>Die letzte Modernisierung fand 1999 statt</a:t>
            </a:r>
          </a:p>
          <a:p>
            <a:pPr marL="0" indent="0">
              <a:buNone/>
            </a:pPr>
            <a:r>
              <a:rPr lang="de-DE" sz="2400" dirty="0">
                <a:solidFill>
                  <a:schemeClr val="tx1"/>
                </a:solidFill>
                <a:latin typeface="FreightText Pro Book" panose="02000603060000020004" pitchFamily="50" charset="0"/>
              </a:rPr>
              <a:t>Seitdem: </a:t>
            </a:r>
          </a:p>
          <a:p>
            <a:pPr lvl="1">
              <a:buAutoNum type="arabicPeriod"/>
            </a:pPr>
            <a:r>
              <a:rPr lang="de-DE" dirty="0">
                <a:solidFill>
                  <a:schemeClr val="tx1"/>
                </a:solidFill>
                <a:latin typeface="FreightText Pro Book" panose="02000603060000020004" pitchFamily="50" charset="0"/>
              </a:rPr>
              <a:t>Technische Fortschritte, bspw. „smarte“ Gebäude</a:t>
            </a:r>
          </a:p>
          <a:p>
            <a:pPr lvl="1">
              <a:buFont typeface="+mj-lt"/>
              <a:buAutoNum type="arabicPeriod"/>
            </a:pPr>
            <a:r>
              <a:rPr lang="de-DE" dirty="0">
                <a:solidFill>
                  <a:schemeClr val="tx1"/>
                </a:solidFill>
                <a:latin typeface="FreightText Pro Book" panose="02000603060000020004" pitchFamily="50" charset="0"/>
              </a:rPr>
              <a:t>Gestiegene Anforderungen von Umwelt- und Verbraucherschutz: Maßnahmen der Energieeinsparung, nachhaltige Baumaterialien, strengere Brandschutzregeln </a:t>
            </a:r>
          </a:p>
          <a:p>
            <a:pPr marL="0" indent="0">
              <a:buNone/>
            </a:pPr>
            <a:r>
              <a:rPr lang="de-DE" sz="2400" dirty="0">
                <a:solidFill>
                  <a:schemeClr val="tx1"/>
                </a:solidFill>
                <a:latin typeface="FreightText Pro Book" panose="02000603060000020004" pitchFamily="50" charset="0"/>
                <a:sym typeface="Wingdings" panose="05000000000000000000" pitchFamily="2" charset="2"/>
              </a:rPr>
              <a:t> Neue Anforderungen an Personal erfordern Weiterentwicklung der Berufsbilder </a:t>
            </a:r>
            <a:endParaRPr lang="de-DE" sz="2400" dirty="0">
              <a:solidFill>
                <a:schemeClr val="tx1"/>
              </a:solidFill>
              <a:latin typeface="FreightText Pro Book" panose="02000603060000020004" pitchFamily="50" charset="0"/>
            </a:endParaRPr>
          </a:p>
          <a:p>
            <a:pPr marL="0" indent="0">
              <a:buNone/>
            </a:pPr>
            <a:r>
              <a:rPr lang="de-DE" sz="2400" dirty="0">
                <a:solidFill>
                  <a:schemeClr val="tx1"/>
                </a:solidFill>
                <a:latin typeface="FreightText Pro Book" panose="02000603060000020004" pitchFamily="50" charset="0"/>
                <a:sym typeface="Wingdings" panose="05000000000000000000" pitchFamily="2" charset="2"/>
              </a:rPr>
              <a:t> </a:t>
            </a:r>
            <a:r>
              <a:rPr lang="de-DE" sz="2400" dirty="0">
                <a:solidFill>
                  <a:schemeClr val="tx1"/>
                </a:solidFill>
                <a:latin typeface="FreightText Pro Book" panose="02000603060000020004" pitchFamily="50" charset="0"/>
              </a:rPr>
              <a:t>Insg. sind 19 Berufe in den Bereichen Ausbau, Hochbau und Tiefbau neu geordnet worden</a:t>
            </a:r>
          </a:p>
        </p:txBody>
      </p:sp>
      <p:sp>
        <p:nvSpPr>
          <p:cNvPr id="4" name="Textplatzhalter 2">
            <a:extLst>
              <a:ext uri="{FF2B5EF4-FFF2-40B4-BE49-F238E27FC236}">
                <a16:creationId xmlns:a16="http://schemas.microsoft.com/office/drawing/2014/main" id="{E9FDB853-448A-5979-4A8F-C15E8D08F8D6}"/>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dirty="0">
                <a:solidFill>
                  <a:schemeClr val="tx1">
                    <a:lumMod val="50000"/>
                    <a:lumOff val="50000"/>
                  </a:schemeClr>
                </a:solidFill>
                <a:latin typeface="FreightText Pro Book" panose="02000603060000020004" pitchFamily="50" charset="0"/>
              </a:rPr>
              <a:t>Quelle:</a:t>
            </a:r>
            <a:r>
              <a:rPr lang="en-GB" sz="1200" spc="-1" dirty="0">
                <a:solidFill>
                  <a:schemeClr val="tx1">
                    <a:lumMod val="50000"/>
                    <a:lumOff val="50000"/>
                  </a:schemeClr>
                </a:solidFill>
                <a:latin typeface="FreightText Pro Book" panose="02000603060000020004" pitchFamily="50" charset="0"/>
              </a:rPr>
              <a:t> </a:t>
            </a:r>
            <a:r>
              <a:rPr lang="de-DE" sz="1200" spc="-1" dirty="0">
                <a:solidFill>
                  <a:schemeClr val="tx1">
                    <a:lumMod val="50000"/>
                    <a:lumOff val="50000"/>
                  </a:schemeClr>
                </a:solidFill>
                <a:latin typeface="FreightText Pro Book" panose="02000603060000020004" pitchFamily="50" charset="0"/>
              </a:rPr>
              <a:t>Bundesinstitut für Berufsbildung 2024</a:t>
            </a:r>
            <a:endParaRPr lang="de-DE" sz="1200" b="0" strike="noStrike" spc="-1" dirty="0">
              <a:solidFill>
                <a:schemeClr val="tx1">
                  <a:lumMod val="50000"/>
                  <a:lumOff val="50000"/>
                </a:schemeClr>
              </a:solidFill>
              <a:latin typeface="FreightText Pro Book" panose="02000603060000020004" pitchFamily="50" charset="0"/>
            </a:endParaRPr>
          </a:p>
        </p:txBody>
      </p:sp>
    </p:spTree>
    <p:extLst>
      <p:ext uri="{BB962C8B-B14F-4D97-AF65-F5344CB8AC3E}">
        <p14:creationId xmlns:p14="http://schemas.microsoft.com/office/powerpoint/2010/main" val="365160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912B227-9B13-1763-C08D-CF385B55CA0D}"/>
              </a:ext>
            </a:extLst>
          </p:cNvPr>
          <p:cNvSpPr>
            <a:spLocks noGrp="1"/>
          </p:cNvSpPr>
          <p:nvPr>
            <p:ph type="body" sz="quarter" idx="11"/>
          </p:nvPr>
        </p:nvSpPr>
        <p:spPr>
          <a:xfrm>
            <a:off x="883031" y="1171829"/>
            <a:ext cx="2164969" cy="1010539"/>
          </a:xfrm>
        </p:spPr>
        <p:txBody>
          <a:bodyPr/>
          <a:lstStyle/>
          <a:p>
            <a:r>
              <a:rPr lang="de-DE" dirty="0"/>
              <a:t>Ablauf</a:t>
            </a:r>
          </a:p>
        </p:txBody>
      </p:sp>
      <p:sp>
        <p:nvSpPr>
          <p:cNvPr id="3" name="Textplatzhalter 1">
            <a:extLst>
              <a:ext uri="{FF2B5EF4-FFF2-40B4-BE49-F238E27FC236}">
                <a16:creationId xmlns:a16="http://schemas.microsoft.com/office/drawing/2014/main" id="{602872C9-0779-414E-A20E-43EE3E3BB051}"/>
              </a:ext>
            </a:extLst>
          </p:cNvPr>
          <p:cNvSpPr txBox="1">
            <a:spLocks/>
          </p:cNvSpPr>
          <p:nvPr/>
        </p:nvSpPr>
        <p:spPr>
          <a:xfrm>
            <a:off x="999491" y="2652813"/>
            <a:ext cx="10193017" cy="331378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Neue Plak Wide Black" panose="020B0A0703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e-DE" dirty="0">
                <a:solidFill>
                  <a:srgbClr val="F3972B"/>
                </a:solidFill>
              </a:rPr>
              <a:t>1. Warum</a:t>
            </a:r>
            <a:r>
              <a:rPr lang="de-DE" dirty="0"/>
              <a:t> brauchen wir das?</a:t>
            </a:r>
          </a:p>
          <a:p>
            <a:pPr algn="l"/>
            <a:r>
              <a:rPr lang="de-DE" sz="2200" dirty="0">
                <a:solidFill>
                  <a:srgbClr val="F3972B"/>
                </a:solidFill>
                <a:latin typeface="FreightText Pro Book" panose="02000603060000020004" pitchFamily="50" charset="0"/>
              </a:rPr>
              <a:t>Ziel:</a:t>
            </a:r>
            <a:r>
              <a:rPr lang="de-DE" sz="2200" dirty="0">
                <a:latin typeface="FreightText Pro Book" panose="02000603060000020004" pitchFamily="50" charset="0"/>
              </a:rPr>
              <a:t> Verstehen, warum Nachhaltigkeit in der Berufsbildung vermittelt werden soll</a:t>
            </a:r>
          </a:p>
          <a:p>
            <a:pPr algn="l"/>
            <a:r>
              <a:rPr lang="de-DE" dirty="0">
                <a:solidFill>
                  <a:srgbClr val="F3972B"/>
                </a:solidFill>
              </a:rPr>
              <a:t>2. Was </a:t>
            </a:r>
            <a:r>
              <a:rPr lang="de-DE" dirty="0"/>
              <a:t>wollen wir erreichen?</a:t>
            </a:r>
          </a:p>
          <a:p>
            <a:pPr algn="l"/>
            <a:r>
              <a:rPr lang="de-DE" sz="2200" dirty="0">
                <a:solidFill>
                  <a:srgbClr val="F3972B"/>
                </a:solidFill>
                <a:latin typeface="FreightText Pro Book" panose="02000603060000020004" pitchFamily="50" charset="0"/>
              </a:rPr>
              <a:t>Ziel: </a:t>
            </a:r>
            <a:r>
              <a:rPr lang="de-DE" sz="2200" dirty="0">
                <a:latin typeface="FreightText Pro Book" panose="02000603060000020004" pitchFamily="50" charset="0"/>
              </a:rPr>
              <a:t>Einen Bezug zur neuen Ausbildungsverordnung herstellen</a:t>
            </a:r>
          </a:p>
          <a:p>
            <a:pPr algn="l"/>
            <a:r>
              <a:rPr lang="de-DE" dirty="0">
                <a:solidFill>
                  <a:srgbClr val="F3972B"/>
                </a:solidFill>
              </a:rPr>
              <a:t>3. Wie </a:t>
            </a:r>
            <a:r>
              <a:rPr lang="de-DE" dirty="0"/>
              <a:t>wollen wir das Ziel umsetzen?</a:t>
            </a:r>
          </a:p>
          <a:p>
            <a:pPr algn="l"/>
            <a:r>
              <a:rPr lang="de-DE" sz="2200" dirty="0">
                <a:solidFill>
                  <a:srgbClr val="F3972B"/>
                </a:solidFill>
                <a:latin typeface="FreightText Pro Book" panose="02000603060000020004" pitchFamily="50" charset="0"/>
              </a:rPr>
              <a:t>Ziel: </a:t>
            </a:r>
            <a:r>
              <a:rPr lang="de-DE" sz="2200" dirty="0">
                <a:latin typeface="FreightText Pro Book" panose="02000603060000020004" pitchFamily="50" charset="0"/>
              </a:rPr>
              <a:t>Ansätze zur Vermittlung an die Azubis entwickeln</a:t>
            </a:r>
          </a:p>
          <a:p>
            <a:endParaRPr lang="de-DE" dirty="0"/>
          </a:p>
        </p:txBody>
      </p:sp>
    </p:spTree>
    <p:extLst>
      <p:ext uri="{BB962C8B-B14F-4D97-AF65-F5344CB8AC3E}">
        <p14:creationId xmlns:p14="http://schemas.microsoft.com/office/powerpoint/2010/main" val="246902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25054-A10E-2CF7-BE0A-41D25ECC50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E555D7-B28E-887F-BDF2-04EBEE1F0EA4}"/>
              </a:ext>
            </a:extLst>
          </p:cNvPr>
          <p:cNvSpPr>
            <a:spLocks noGrp="1"/>
          </p:cNvSpPr>
          <p:nvPr>
            <p:ph type="title"/>
          </p:nvPr>
        </p:nvSpPr>
        <p:spPr>
          <a:xfrm>
            <a:off x="559805" y="1189083"/>
            <a:ext cx="11072387" cy="685800"/>
          </a:xfrm>
        </p:spPr>
        <p:txBody>
          <a:bodyPr/>
          <a:lstStyle/>
          <a:p>
            <a:r>
              <a:rPr lang="de-DE" dirty="0"/>
              <a:t>Was ist neu?</a:t>
            </a:r>
          </a:p>
        </p:txBody>
      </p:sp>
      <p:sp>
        <p:nvSpPr>
          <p:cNvPr id="3" name="Textplatzhalter 2">
            <a:extLst>
              <a:ext uri="{FF2B5EF4-FFF2-40B4-BE49-F238E27FC236}">
                <a16:creationId xmlns:a16="http://schemas.microsoft.com/office/drawing/2014/main" id="{D75C8429-D206-D55A-56B2-A07AFD61AA75}"/>
              </a:ext>
            </a:extLst>
          </p:cNvPr>
          <p:cNvSpPr>
            <a:spLocks noGrp="1"/>
          </p:cNvSpPr>
          <p:nvPr>
            <p:ph type="body" sz="quarter" idx="10"/>
          </p:nvPr>
        </p:nvSpPr>
        <p:spPr>
          <a:xfrm>
            <a:off x="614362" y="2111466"/>
            <a:ext cx="11017829" cy="4090926"/>
          </a:xfrm>
        </p:spPr>
        <p:txBody>
          <a:bodyPr>
            <a:normAutofit/>
          </a:bodyPr>
          <a:lstStyle/>
          <a:p>
            <a:pPr marL="0" indent="0">
              <a:buNone/>
            </a:pPr>
            <a:r>
              <a:rPr lang="de-DE" dirty="0">
                <a:latin typeface="Neue Plak Text" panose="020B0804030202020204" pitchFamily="34" charset="0"/>
              </a:rPr>
              <a:t>Wesentlich zwei Dinge:</a:t>
            </a:r>
          </a:p>
          <a:p>
            <a:endParaRPr lang="de-DE" dirty="0"/>
          </a:p>
          <a:p>
            <a:r>
              <a:rPr lang="de-DE" dirty="0"/>
              <a:t>Die Stufenausbildung wird durch das sogenannte Anrechnungsmodell abgelöst. Zweijährige Berufe bleiben weiterhin anschlussfähig für dreijährige Qualifikationen </a:t>
            </a:r>
          </a:p>
          <a:p>
            <a:r>
              <a:rPr lang="de-DE" dirty="0"/>
              <a:t>Für die 16 dreijährigen Berufe wurde die gestreckte Gesellen- und Abschlussprüfung eingeführt. Die Gesellen- bzw. Abschlussprüfung findet jetzt in zwei zeitlich auseinanderfallenden Teilen statt. Teil ein nach zwei Ausbildungsjahren und fließt mit 40% in die Abschlussnote ein</a:t>
            </a:r>
          </a:p>
        </p:txBody>
      </p:sp>
      <p:sp>
        <p:nvSpPr>
          <p:cNvPr id="5" name="Textplatzhalter 2">
            <a:extLst>
              <a:ext uri="{FF2B5EF4-FFF2-40B4-BE49-F238E27FC236}">
                <a16:creationId xmlns:a16="http://schemas.microsoft.com/office/drawing/2014/main" id="{A44A2EDA-218B-1CCD-23EF-67C002FA1CE0}"/>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dirty="0">
                <a:solidFill>
                  <a:schemeClr val="tx1">
                    <a:lumMod val="50000"/>
                    <a:lumOff val="50000"/>
                  </a:schemeClr>
                </a:solidFill>
                <a:latin typeface="FreightText Pro Book" panose="02000603060000020004" pitchFamily="50" charset="0"/>
              </a:rPr>
              <a:t>Quelle:</a:t>
            </a:r>
            <a:r>
              <a:rPr lang="en-GB" sz="1200" spc="-1" dirty="0">
                <a:solidFill>
                  <a:schemeClr val="tx1">
                    <a:lumMod val="50000"/>
                    <a:lumOff val="50000"/>
                  </a:schemeClr>
                </a:solidFill>
                <a:latin typeface="FreightText Pro Book" panose="02000603060000020004" pitchFamily="50" charset="0"/>
              </a:rPr>
              <a:t> </a:t>
            </a:r>
            <a:r>
              <a:rPr lang="de-DE" sz="1200" spc="-1" dirty="0">
                <a:solidFill>
                  <a:schemeClr val="tx1">
                    <a:lumMod val="50000"/>
                    <a:lumOff val="50000"/>
                  </a:schemeClr>
                </a:solidFill>
                <a:latin typeface="FreightText Pro Book" panose="02000603060000020004" pitchFamily="50" charset="0"/>
              </a:rPr>
              <a:t>Bundesinstitut für Berufsbildung 2024</a:t>
            </a:r>
            <a:endParaRPr lang="de-DE" sz="1200" b="0" strike="noStrike" spc="-1" dirty="0">
              <a:solidFill>
                <a:schemeClr val="tx1">
                  <a:lumMod val="50000"/>
                  <a:lumOff val="50000"/>
                </a:schemeClr>
              </a:solidFill>
              <a:latin typeface="FreightText Pro Book" panose="02000603060000020004" pitchFamily="50" charset="0"/>
            </a:endParaRPr>
          </a:p>
        </p:txBody>
      </p:sp>
    </p:spTree>
    <p:extLst>
      <p:ext uri="{BB962C8B-B14F-4D97-AF65-F5344CB8AC3E}">
        <p14:creationId xmlns:p14="http://schemas.microsoft.com/office/powerpoint/2010/main" val="110455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CE0E6-123E-9D91-BEA0-003E2305524A}"/>
            </a:ext>
          </a:extLst>
        </p:cNvPr>
        <p:cNvGrpSpPr/>
        <p:nvPr/>
      </p:nvGrpSpPr>
      <p:grpSpPr>
        <a:xfrm>
          <a:off x="0" y="0"/>
          <a:ext cx="0" cy="0"/>
          <a:chOff x="0" y="0"/>
          <a:chExt cx="0" cy="0"/>
        </a:xfrm>
      </p:grpSpPr>
      <p:pic>
        <p:nvPicPr>
          <p:cNvPr id="8" name="Grafik 7">
            <a:extLst>
              <a:ext uri="{FF2B5EF4-FFF2-40B4-BE49-F238E27FC236}">
                <a16:creationId xmlns:a16="http://schemas.microsoft.com/office/drawing/2014/main" id="{5E6C697E-AAFE-B0AA-AD46-485669FA3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5404" y="1113504"/>
            <a:ext cx="9661191" cy="5092046"/>
          </a:xfrm>
          <a:prstGeom prst="rect">
            <a:avLst/>
          </a:prstGeom>
        </p:spPr>
      </p:pic>
      <p:sp>
        <p:nvSpPr>
          <p:cNvPr id="6" name="Textplatzhalter 2">
            <a:extLst>
              <a:ext uri="{FF2B5EF4-FFF2-40B4-BE49-F238E27FC236}">
                <a16:creationId xmlns:a16="http://schemas.microsoft.com/office/drawing/2014/main" id="{8D8A0D02-B170-8F40-00AF-F35767F361CD}"/>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68458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1E67E-31C1-C36C-F1B2-9ABD96A390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E44784-1894-3E76-C01B-5A739B0EC721}"/>
              </a:ext>
            </a:extLst>
          </p:cNvPr>
          <p:cNvSpPr>
            <a:spLocks noGrp="1"/>
          </p:cNvSpPr>
          <p:nvPr>
            <p:ph type="title"/>
          </p:nvPr>
        </p:nvSpPr>
        <p:spPr/>
        <p:txBody>
          <a:bodyPr>
            <a:normAutofit fontScale="90000"/>
          </a:bodyPr>
          <a:lstStyle/>
          <a:p>
            <a:r>
              <a:rPr lang="de-DE" dirty="0"/>
              <a:t>Was bedeuten die Neuerungen für die Praxis?</a:t>
            </a:r>
          </a:p>
        </p:txBody>
      </p:sp>
      <p:pic>
        <p:nvPicPr>
          <p:cNvPr id="8" name="Grafik 7" descr="Ein Bild, das Text, Screenshot, Schrift, Logo enthält.&#10;&#10;KI-generierte Inhalte können fehlerhaft sein.">
            <a:extLst>
              <a:ext uri="{FF2B5EF4-FFF2-40B4-BE49-F238E27FC236}">
                <a16:creationId xmlns:a16="http://schemas.microsoft.com/office/drawing/2014/main" id="{8632F4A1-1BAB-A5EA-FB06-2EF4A236D3B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3910" y="2201989"/>
            <a:ext cx="4679037" cy="2352085"/>
          </a:xfrm>
          <a:prstGeom prst="rect">
            <a:avLst/>
          </a:prstGeom>
        </p:spPr>
      </p:pic>
      <p:sp>
        <p:nvSpPr>
          <p:cNvPr id="9" name="Pfeil: nach rechts 8">
            <a:extLst>
              <a:ext uri="{FF2B5EF4-FFF2-40B4-BE49-F238E27FC236}">
                <a16:creationId xmlns:a16="http://schemas.microsoft.com/office/drawing/2014/main" id="{7A30324E-5D42-9646-8209-542A8CAE3EF8}"/>
              </a:ext>
            </a:extLst>
          </p:cNvPr>
          <p:cNvSpPr/>
          <p:nvPr/>
        </p:nvSpPr>
        <p:spPr>
          <a:xfrm rot="5400000">
            <a:off x="2648768" y="4888052"/>
            <a:ext cx="669319" cy="288624"/>
          </a:xfrm>
          <a:prstGeom prst="rightArrow">
            <a:avLst/>
          </a:prstGeom>
          <a:solidFill>
            <a:srgbClr val="F3972B"/>
          </a:solidFill>
          <a:ln>
            <a:solidFill>
              <a:srgbClr val="F39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4391B79-EC5C-A1AA-368E-4A16EA987BDE}"/>
              </a:ext>
            </a:extLst>
          </p:cNvPr>
          <p:cNvSpPr txBox="1"/>
          <p:nvPr/>
        </p:nvSpPr>
        <p:spPr>
          <a:xfrm>
            <a:off x="2053852" y="5510654"/>
            <a:ext cx="2147776" cy="646331"/>
          </a:xfrm>
          <a:prstGeom prst="rect">
            <a:avLst/>
          </a:prstGeom>
          <a:noFill/>
        </p:spPr>
        <p:txBody>
          <a:bodyPr wrap="square" rtlCol="0">
            <a:spAutoFit/>
          </a:bodyPr>
          <a:lstStyle/>
          <a:p>
            <a:r>
              <a:rPr lang="de-DE" dirty="0">
                <a:latin typeface="Neue Plak Text" panose="020B0804030202020204" pitchFamily="34" charset="0"/>
              </a:rPr>
              <a:t>Vollfassung, knapp 360 Seiten</a:t>
            </a:r>
          </a:p>
        </p:txBody>
      </p:sp>
      <p:pic>
        <p:nvPicPr>
          <p:cNvPr id="12" name="Grafik 11" descr="Ein Bild, das Text, Screenshot, Design, Grafikdesign enthält.&#10;&#10;KI-generierte Inhalte können fehlerhaft sein.">
            <a:extLst>
              <a:ext uri="{FF2B5EF4-FFF2-40B4-BE49-F238E27FC236}">
                <a16:creationId xmlns:a16="http://schemas.microsoft.com/office/drawing/2014/main" id="{B20DA484-5DEF-9701-FD57-B0C45E3D37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5435" y="2311383"/>
            <a:ext cx="2879861" cy="4114087"/>
          </a:xfrm>
          <a:prstGeom prst="rect">
            <a:avLst/>
          </a:prstGeom>
        </p:spPr>
      </p:pic>
      <p:sp>
        <p:nvSpPr>
          <p:cNvPr id="13" name="Pfeil: nach rechts 12">
            <a:extLst>
              <a:ext uri="{FF2B5EF4-FFF2-40B4-BE49-F238E27FC236}">
                <a16:creationId xmlns:a16="http://schemas.microsoft.com/office/drawing/2014/main" id="{9EE874BE-9F8F-25FE-CE21-6C6021A62337}"/>
              </a:ext>
            </a:extLst>
          </p:cNvPr>
          <p:cNvSpPr/>
          <p:nvPr/>
        </p:nvSpPr>
        <p:spPr>
          <a:xfrm>
            <a:off x="9063285" y="4224114"/>
            <a:ext cx="669319" cy="288624"/>
          </a:xfrm>
          <a:prstGeom prst="rightArrow">
            <a:avLst/>
          </a:prstGeom>
          <a:solidFill>
            <a:srgbClr val="F3972B"/>
          </a:solidFill>
          <a:ln>
            <a:solidFill>
              <a:srgbClr val="F39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2014CC30-845C-A69D-42FD-B8ACEBF7A4AC}"/>
              </a:ext>
            </a:extLst>
          </p:cNvPr>
          <p:cNvSpPr txBox="1"/>
          <p:nvPr/>
        </p:nvSpPr>
        <p:spPr>
          <a:xfrm>
            <a:off x="9850306" y="3820541"/>
            <a:ext cx="1781886" cy="1754326"/>
          </a:xfrm>
          <a:prstGeom prst="rect">
            <a:avLst/>
          </a:prstGeom>
          <a:noFill/>
        </p:spPr>
        <p:txBody>
          <a:bodyPr wrap="square" rtlCol="0">
            <a:spAutoFit/>
          </a:bodyPr>
          <a:lstStyle/>
          <a:p>
            <a:r>
              <a:rPr lang="de-DE" dirty="0">
                <a:latin typeface="Neue Plak Text" panose="020B0804030202020204" pitchFamily="34" charset="0"/>
              </a:rPr>
              <a:t>Ausbildungs-hefte, je knapp 60 Seiten</a:t>
            </a:r>
          </a:p>
          <a:p>
            <a:endParaRPr lang="de-DE" dirty="0">
              <a:latin typeface="Neue Plak Text" panose="020B0804030202020204" pitchFamily="34" charset="0"/>
            </a:endParaRPr>
          </a:p>
          <a:p>
            <a:r>
              <a:rPr lang="de-DE" dirty="0">
                <a:latin typeface="Neue Plak Text" panose="020B0804030202020204" pitchFamily="34" charset="0"/>
              </a:rPr>
              <a:t>übersichtlich gestaltet</a:t>
            </a:r>
          </a:p>
        </p:txBody>
      </p:sp>
      <p:sp>
        <p:nvSpPr>
          <p:cNvPr id="3" name="Rechteck 2">
            <a:extLst>
              <a:ext uri="{FF2B5EF4-FFF2-40B4-BE49-F238E27FC236}">
                <a16:creationId xmlns:a16="http://schemas.microsoft.com/office/drawing/2014/main" id="{8CA0CFE3-61FF-CCE2-F928-4AE7E938D8DC}"/>
              </a:ext>
            </a:extLst>
          </p:cNvPr>
          <p:cNvSpPr/>
          <p:nvPr/>
        </p:nvSpPr>
        <p:spPr>
          <a:xfrm>
            <a:off x="5522307" y="2201987"/>
            <a:ext cx="3226119" cy="4341686"/>
          </a:xfrm>
          <a:prstGeom prst="rect">
            <a:avLst/>
          </a:prstGeom>
          <a:noFill/>
          <a:ln w="57150">
            <a:solidFill>
              <a:srgbClr val="F39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3A0CDF63-E085-DF6B-9874-63A1B45ACAB5}"/>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2092928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4AFF8-F5BD-8F2D-1E59-3977EA08C2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A41446-BD1E-008F-165E-2FB20E510D17}"/>
              </a:ext>
            </a:extLst>
          </p:cNvPr>
          <p:cNvSpPr>
            <a:spLocks noGrp="1"/>
          </p:cNvSpPr>
          <p:nvPr>
            <p:ph type="title"/>
          </p:nvPr>
        </p:nvSpPr>
        <p:spPr>
          <a:xfrm>
            <a:off x="559805" y="1189083"/>
            <a:ext cx="11072387" cy="685800"/>
          </a:xfrm>
        </p:spPr>
        <p:txBody>
          <a:bodyPr>
            <a:normAutofit/>
          </a:bodyPr>
          <a:lstStyle/>
          <a:p>
            <a:r>
              <a:rPr lang="de-DE"/>
              <a:t>Hefte „Ausbildung gestalten“ </a:t>
            </a:r>
          </a:p>
        </p:txBody>
      </p:sp>
      <p:sp>
        <p:nvSpPr>
          <p:cNvPr id="4" name="Textplatzhalter 2">
            <a:extLst>
              <a:ext uri="{FF2B5EF4-FFF2-40B4-BE49-F238E27FC236}">
                <a16:creationId xmlns:a16="http://schemas.microsoft.com/office/drawing/2014/main" id="{068A1042-F866-5BA0-1510-8AF427696AF3}"/>
              </a:ext>
            </a:extLst>
          </p:cNvPr>
          <p:cNvSpPr>
            <a:spLocks noGrp="1"/>
          </p:cNvSpPr>
          <p:nvPr>
            <p:ph type="body" sz="quarter" idx="10"/>
          </p:nvPr>
        </p:nvSpPr>
        <p:spPr>
          <a:xfrm>
            <a:off x="3840479" y="2111375"/>
            <a:ext cx="7689031" cy="4090988"/>
          </a:xfrm>
        </p:spPr>
        <p:txBody>
          <a:bodyPr>
            <a:normAutofit/>
          </a:bodyPr>
          <a:lstStyle/>
          <a:p>
            <a:r>
              <a:rPr lang="de-DE" dirty="0"/>
              <a:t>„Übersetzungshilfen“ der Neuordnung in die Berufspraxis</a:t>
            </a:r>
          </a:p>
          <a:p>
            <a:r>
              <a:rPr lang="de-DE" dirty="0"/>
              <a:t>Zielgruppe: Ausbildende, Prüfende, Berufsschullehrende</a:t>
            </a:r>
          </a:p>
          <a:p>
            <a:r>
              <a:rPr lang="de-DE" dirty="0"/>
              <a:t>Enthalten: Beispiele für Lernsituationen, Rahmenlehrplan, Prüfungsinstrumente</a:t>
            </a:r>
          </a:p>
          <a:p>
            <a:r>
              <a:rPr lang="de-DE" dirty="0"/>
              <a:t>Außerdem Umfassende Zusatzmaterialien (online): </a:t>
            </a:r>
          </a:p>
          <a:p>
            <a:pPr lvl="1"/>
            <a:r>
              <a:rPr lang="de-DE" dirty="0">
                <a:latin typeface="FreightText Pro Book" panose="02000603060000020004" pitchFamily="50" charset="0"/>
              </a:rPr>
              <a:t>Für Berufsschulen </a:t>
            </a:r>
          </a:p>
          <a:p>
            <a:pPr lvl="1"/>
            <a:r>
              <a:rPr lang="de-DE" dirty="0">
                <a:latin typeface="FreightText Pro Book" panose="02000603060000020004" pitchFamily="50" charset="0"/>
              </a:rPr>
              <a:t>Für Betriebe </a:t>
            </a:r>
          </a:p>
          <a:p>
            <a:pPr lvl="1"/>
            <a:r>
              <a:rPr lang="de-DE" dirty="0">
                <a:latin typeface="FreightText Pro Book" panose="02000603060000020004" pitchFamily="50" charset="0"/>
              </a:rPr>
              <a:t>Für Prüfungen</a:t>
            </a:r>
          </a:p>
        </p:txBody>
      </p:sp>
      <p:pic>
        <p:nvPicPr>
          <p:cNvPr id="12" name="Grafik 11" descr="Ein Bild, das Text, Screenshot, Design, Grafikdesign enthält.&#10;&#10;KI-generierte Inhalte können fehlerhaft sein.">
            <a:extLst>
              <a:ext uri="{FF2B5EF4-FFF2-40B4-BE49-F238E27FC236}">
                <a16:creationId xmlns:a16="http://schemas.microsoft.com/office/drawing/2014/main" id="{A85B84AD-4F3D-EFDC-EE80-7822A63D8E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490" y="2111375"/>
            <a:ext cx="2925225" cy="4178893"/>
          </a:xfrm>
          <a:prstGeom prst="rect">
            <a:avLst/>
          </a:prstGeom>
        </p:spPr>
      </p:pic>
      <p:sp>
        <p:nvSpPr>
          <p:cNvPr id="3" name="Textplatzhalter 2">
            <a:extLst>
              <a:ext uri="{FF2B5EF4-FFF2-40B4-BE49-F238E27FC236}">
                <a16:creationId xmlns:a16="http://schemas.microsoft.com/office/drawing/2014/main" id="{1306D94A-7DB4-F2DE-F00C-FB8706130510}"/>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
        <p:nvSpPr>
          <p:cNvPr id="5" name="Textplatzhalter 2">
            <a:extLst>
              <a:ext uri="{FF2B5EF4-FFF2-40B4-BE49-F238E27FC236}">
                <a16:creationId xmlns:a16="http://schemas.microsoft.com/office/drawing/2014/main" id="{821FC9BA-EF0C-C7F3-B46E-6A35BC0AEAB3}"/>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dirty="0">
                <a:solidFill>
                  <a:schemeClr val="tx1">
                    <a:lumMod val="50000"/>
                    <a:lumOff val="50000"/>
                  </a:schemeClr>
                </a:solidFill>
                <a:latin typeface="FreightText Pro Book" panose="02000603060000020004" pitchFamily="50" charset="0"/>
              </a:rPr>
              <a:t>Quelle:</a:t>
            </a:r>
            <a:r>
              <a:rPr lang="en-GB" sz="1200" spc="-1" dirty="0">
                <a:solidFill>
                  <a:schemeClr val="tx1">
                    <a:lumMod val="50000"/>
                    <a:lumOff val="50000"/>
                  </a:schemeClr>
                </a:solidFill>
                <a:latin typeface="FreightText Pro Book" panose="02000603060000020004" pitchFamily="50" charset="0"/>
              </a:rPr>
              <a:t> </a:t>
            </a:r>
            <a:r>
              <a:rPr lang="de-DE" sz="1200" spc="-1" dirty="0">
                <a:solidFill>
                  <a:schemeClr val="tx1">
                    <a:lumMod val="50000"/>
                    <a:lumOff val="50000"/>
                  </a:schemeClr>
                </a:solidFill>
                <a:latin typeface="FreightText Pro Book" panose="02000603060000020004" pitchFamily="50" charset="0"/>
              </a:rPr>
              <a:t>Bundesinstitut für Berufsbildung 2024</a:t>
            </a:r>
            <a:endParaRPr lang="de-DE" sz="1200" b="0" strike="noStrike" spc="-1" dirty="0">
              <a:solidFill>
                <a:schemeClr val="tx1">
                  <a:lumMod val="50000"/>
                  <a:lumOff val="50000"/>
                </a:schemeClr>
              </a:solidFill>
              <a:latin typeface="FreightText Pro Book" panose="02000603060000020004" pitchFamily="50" charset="0"/>
            </a:endParaRPr>
          </a:p>
        </p:txBody>
      </p:sp>
    </p:spTree>
    <p:extLst>
      <p:ext uri="{BB962C8B-B14F-4D97-AF65-F5344CB8AC3E}">
        <p14:creationId xmlns:p14="http://schemas.microsoft.com/office/powerpoint/2010/main" val="2043687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72152-32A6-EEF4-C9B2-138C26747C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2F9C38-CECC-CE4B-0D3D-974E9B617B1A}"/>
              </a:ext>
            </a:extLst>
          </p:cNvPr>
          <p:cNvSpPr>
            <a:spLocks noGrp="1"/>
          </p:cNvSpPr>
          <p:nvPr>
            <p:ph type="title"/>
          </p:nvPr>
        </p:nvSpPr>
        <p:spPr/>
        <p:txBody>
          <a:bodyPr>
            <a:normAutofit/>
          </a:bodyPr>
          <a:lstStyle/>
          <a:p>
            <a:r>
              <a:rPr lang="de-DE"/>
              <a:t>Hefte „Ausbildung gestalten“ </a:t>
            </a:r>
          </a:p>
        </p:txBody>
      </p:sp>
      <p:sp>
        <p:nvSpPr>
          <p:cNvPr id="4" name="Textplatzhalter 2">
            <a:extLst>
              <a:ext uri="{FF2B5EF4-FFF2-40B4-BE49-F238E27FC236}">
                <a16:creationId xmlns:a16="http://schemas.microsoft.com/office/drawing/2014/main" id="{FFC733F0-8C7B-0A7F-5AEB-96EE9CD4F295}"/>
              </a:ext>
            </a:extLst>
          </p:cNvPr>
          <p:cNvSpPr>
            <a:spLocks noGrp="1"/>
          </p:cNvSpPr>
          <p:nvPr>
            <p:ph type="body" sz="quarter" idx="10"/>
          </p:nvPr>
        </p:nvSpPr>
        <p:spPr/>
        <p:txBody>
          <a:bodyPr>
            <a:normAutofit/>
          </a:bodyPr>
          <a:lstStyle/>
          <a:p>
            <a:pPr marL="0" indent="0">
              <a:buNone/>
            </a:pPr>
            <a:r>
              <a:rPr lang="de-DE" dirty="0">
                <a:solidFill>
                  <a:schemeClr val="tx1"/>
                </a:solidFill>
                <a:latin typeface="FreightText Pro Book" panose="02000603060000020004" pitchFamily="50" charset="0"/>
              </a:rPr>
              <a:t>Wir schauen auf folgende Abschnitte: </a:t>
            </a:r>
          </a:p>
          <a:p>
            <a:pPr marL="0" indent="0">
              <a:buNone/>
            </a:pPr>
            <a:r>
              <a:rPr lang="de-DE" u="sng" dirty="0">
                <a:solidFill>
                  <a:schemeClr val="tx1"/>
                </a:solidFill>
                <a:latin typeface="FreightText Pro Book" panose="02000603060000020004" pitchFamily="50" charset="0"/>
              </a:rPr>
              <a:t>Abschnitt 2</a:t>
            </a:r>
            <a:r>
              <a:rPr lang="de-DE" dirty="0">
                <a:solidFill>
                  <a:schemeClr val="tx1"/>
                </a:solidFill>
                <a:latin typeface="FreightText Pro Book" panose="02000603060000020004" pitchFamily="50" charset="0"/>
              </a:rPr>
              <a:t>: Ausbildungsordnung und Ausbildungsrahmenplan</a:t>
            </a:r>
          </a:p>
          <a:p>
            <a:pPr marL="457200" indent="-457200">
              <a:buFont typeface="Arial" panose="020B0604020202020204" pitchFamily="34" charset="0"/>
              <a:buChar char="•"/>
            </a:pPr>
            <a:endParaRPr lang="de-DE" dirty="0">
              <a:solidFill>
                <a:schemeClr val="tx1"/>
              </a:solidFill>
              <a:latin typeface="FreightText Pro Book" panose="02000603060000020004" pitchFamily="50" charset="0"/>
            </a:endParaRPr>
          </a:p>
          <a:p>
            <a:pPr marL="0" indent="0">
              <a:buNone/>
            </a:pPr>
            <a:endParaRPr lang="de-DE" dirty="0">
              <a:solidFill>
                <a:schemeClr val="tx1"/>
              </a:solidFill>
              <a:latin typeface="FreightText Pro Book" panose="02000603060000020004" pitchFamily="50" charset="0"/>
            </a:endParaRPr>
          </a:p>
          <a:p>
            <a:pPr marL="0" indent="0">
              <a:buNone/>
            </a:pPr>
            <a:r>
              <a:rPr lang="de-DE" u="sng" dirty="0">
                <a:solidFill>
                  <a:schemeClr val="tx1"/>
                </a:solidFill>
                <a:latin typeface="FreightText Pro Book" panose="02000603060000020004" pitchFamily="50" charset="0"/>
              </a:rPr>
              <a:t>Abschnitt 4</a:t>
            </a:r>
            <a:r>
              <a:rPr lang="de-DE" dirty="0">
                <a:solidFill>
                  <a:schemeClr val="tx1"/>
                </a:solidFill>
                <a:latin typeface="FreightText Pro Book" panose="02000603060000020004" pitchFamily="50" charset="0"/>
              </a:rPr>
              <a:t>: Prüfungen</a:t>
            </a:r>
          </a:p>
        </p:txBody>
      </p:sp>
      <p:pic>
        <p:nvPicPr>
          <p:cNvPr id="8" name="Grafik 7">
            <a:extLst>
              <a:ext uri="{FF2B5EF4-FFF2-40B4-BE49-F238E27FC236}">
                <a16:creationId xmlns:a16="http://schemas.microsoft.com/office/drawing/2014/main" id="{F5BDE910-4499-9AF6-DF28-50BBB0FAF0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1705" y="3029884"/>
            <a:ext cx="8217705" cy="488299"/>
          </a:xfrm>
          <a:prstGeom prst="rect">
            <a:avLst/>
          </a:prstGeom>
        </p:spPr>
      </p:pic>
      <p:pic>
        <p:nvPicPr>
          <p:cNvPr id="10" name="Grafik 9">
            <a:extLst>
              <a:ext uri="{FF2B5EF4-FFF2-40B4-BE49-F238E27FC236}">
                <a16:creationId xmlns:a16="http://schemas.microsoft.com/office/drawing/2014/main" id="{9C958261-82DF-0616-A82B-FDAB7C504B2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71706" y="4436601"/>
            <a:ext cx="8217704" cy="646600"/>
          </a:xfrm>
          <a:prstGeom prst="rect">
            <a:avLst/>
          </a:prstGeom>
        </p:spPr>
      </p:pic>
      <p:sp>
        <p:nvSpPr>
          <p:cNvPr id="3" name="Textplatzhalter 2">
            <a:extLst>
              <a:ext uri="{FF2B5EF4-FFF2-40B4-BE49-F238E27FC236}">
                <a16:creationId xmlns:a16="http://schemas.microsoft.com/office/drawing/2014/main" id="{9DC139A6-227D-69CD-D9DC-43F08D1C3417}"/>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17975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30717-2896-A219-F67D-4704F09BAC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6B4744-91FB-E1CE-081E-38181AC59380}"/>
              </a:ext>
            </a:extLst>
          </p:cNvPr>
          <p:cNvSpPr>
            <a:spLocks noGrp="1"/>
          </p:cNvSpPr>
          <p:nvPr>
            <p:ph type="title"/>
          </p:nvPr>
        </p:nvSpPr>
        <p:spPr/>
        <p:txBody>
          <a:bodyPr>
            <a:normAutofit/>
          </a:bodyPr>
          <a:lstStyle/>
          <a:p>
            <a:r>
              <a:rPr lang="de-DE" dirty="0"/>
              <a:t>Zu Abschnitt 2:</a:t>
            </a:r>
          </a:p>
        </p:txBody>
      </p:sp>
      <p:sp>
        <p:nvSpPr>
          <p:cNvPr id="9" name="Textplatzhalter 2">
            <a:extLst>
              <a:ext uri="{FF2B5EF4-FFF2-40B4-BE49-F238E27FC236}">
                <a16:creationId xmlns:a16="http://schemas.microsoft.com/office/drawing/2014/main" id="{15A6F55D-0C29-4C2D-8A0C-40FB6FE0A1DB}"/>
              </a:ext>
            </a:extLst>
          </p:cNvPr>
          <p:cNvSpPr>
            <a:spLocks noGrp="1"/>
          </p:cNvSpPr>
          <p:nvPr>
            <p:ph type="body" sz="quarter" idx="10"/>
          </p:nvPr>
        </p:nvSpPr>
        <p:spPr/>
        <p:txBody>
          <a:bodyPr>
            <a:normAutofit/>
          </a:bodyPr>
          <a:lstStyle/>
          <a:p>
            <a:pPr marL="0" indent="0">
              <a:buNone/>
            </a:pPr>
            <a:r>
              <a:rPr lang="de-DE" sz="2400" dirty="0">
                <a:latin typeface="FreightText Pro Book" panose="02000603060000020004" pitchFamily="50" charset="0"/>
              </a:rPr>
              <a:t>Erste Anlaufstelle ist die Übersichtstabelle. Das ist Abschnitt 2.2 in </a:t>
            </a:r>
            <a:r>
              <a:rPr lang="de-DE" sz="2400" u="sng" dirty="0">
                <a:latin typeface="FreightText Pro Book" panose="02000603060000020004" pitchFamily="50" charset="0"/>
              </a:rPr>
              <a:t>allen</a:t>
            </a:r>
            <a:r>
              <a:rPr lang="de-DE" sz="2400" dirty="0">
                <a:latin typeface="FreightText Pro Book" panose="02000603060000020004" pitchFamily="50" charset="0"/>
              </a:rPr>
              <a:t> Heften, egal welches Gewerk.</a:t>
            </a:r>
          </a:p>
          <a:p>
            <a:pPr>
              <a:buFont typeface="+mj-lt"/>
              <a:buAutoNum type="arabicPeriod"/>
            </a:pPr>
            <a:endParaRPr lang="de-DE" sz="2400" dirty="0">
              <a:latin typeface="FreightText Pro Book" panose="02000603060000020004" pitchFamily="50" charset="0"/>
            </a:endParaRPr>
          </a:p>
          <a:p>
            <a:pPr marL="0" indent="0">
              <a:buNone/>
            </a:pPr>
            <a:endParaRPr lang="de-DE" sz="2400" dirty="0">
              <a:latin typeface="FreightText Pro Book" panose="02000603060000020004" pitchFamily="50" charset="0"/>
            </a:endParaRPr>
          </a:p>
          <a:p>
            <a:pPr marL="0" indent="0">
              <a:buNone/>
            </a:pPr>
            <a:r>
              <a:rPr lang="de-DE" sz="2400" dirty="0">
                <a:latin typeface="FreightText Pro Book" panose="02000603060000020004" pitchFamily="50" charset="0"/>
              </a:rPr>
              <a:t>Dort findet man auf drei Seiten:</a:t>
            </a:r>
          </a:p>
          <a:p>
            <a:pPr>
              <a:buAutoNum type="alphaLcParenR"/>
            </a:pPr>
            <a:r>
              <a:rPr lang="de-DE" dirty="0"/>
              <a:t>E</a:t>
            </a:r>
            <a:r>
              <a:rPr lang="de-DE" sz="2400" dirty="0">
                <a:latin typeface="FreightText Pro Book" panose="02000603060000020004" pitchFamily="50" charset="0"/>
              </a:rPr>
              <a:t>ine tabellarische Übersicht über die Inhalte &amp; Anforderungen in allen drei Lehrjahren</a:t>
            </a:r>
          </a:p>
          <a:p>
            <a:pPr>
              <a:buAutoNum type="alphaLcParenR"/>
            </a:pPr>
            <a:r>
              <a:rPr lang="de-DE" sz="2400" dirty="0">
                <a:latin typeface="FreightText Pro Book" panose="02000603060000020004" pitchFamily="50" charset="0"/>
              </a:rPr>
              <a:t>Eine tabellarische Übersicht über die jahresübergreifenden Inhalte &amp; Anforderungen</a:t>
            </a:r>
          </a:p>
        </p:txBody>
      </p:sp>
      <p:pic>
        <p:nvPicPr>
          <p:cNvPr id="8" name="Grafik 7">
            <a:extLst>
              <a:ext uri="{FF2B5EF4-FFF2-40B4-BE49-F238E27FC236}">
                <a16:creationId xmlns:a16="http://schemas.microsoft.com/office/drawing/2014/main" id="{B419A77C-654C-3B34-C850-8A1C4C0A9715}"/>
              </a:ext>
            </a:extLst>
          </p:cNvPr>
          <p:cNvPicPr>
            <a:picLocks noChangeAspect="1"/>
          </p:cNvPicPr>
          <p:nvPr/>
        </p:nvPicPr>
        <p:blipFill>
          <a:blip r:embed="rId3"/>
          <a:stretch>
            <a:fillRect/>
          </a:stretch>
        </p:blipFill>
        <p:spPr>
          <a:xfrm>
            <a:off x="614362" y="2940139"/>
            <a:ext cx="10641947" cy="640118"/>
          </a:xfrm>
          <a:prstGeom prst="rect">
            <a:avLst/>
          </a:prstGeom>
        </p:spPr>
      </p:pic>
      <p:sp>
        <p:nvSpPr>
          <p:cNvPr id="3" name="Textplatzhalter 2">
            <a:extLst>
              <a:ext uri="{FF2B5EF4-FFF2-40B4-BE49-F238E27FC236}">
                <a16:creationId xmlns:a16="http://schemas.microsoft.com/office/drawing/2014/main" id="{F223FC5F-AE9B-5526-29EC-4254340CC0B3}"/>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392934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F9438-D654-1E7D-BD3A-DB88A75E96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E76011F-1CB4-9336-327D-8CD9EA458DFE}"/>
              </a:ext>
            </a:extLst>
          </p:cNvPr>
          <p:cNvSpPr>
            <a:spLocks noGrp="1"/>
          </p:cNvSpPr>
          <p:nvPr>
            <p:ph type="title"/>
          </p:nvPr>
        </p:nvSpPr>
        <p:spPr/>
        <p:txBody>
          <a:bodyPr>
            <a:normAutofit/>
          </a:bodyPr>
          <a:lstStyle/>
          <a:p>
            <a:r>
              <a:rPr lang="de-DE" dirty="0"/>
              <a:t>Übersicht – Bsp. Zimmererheft</a:t>
            </a:r>
          </a:p>
        </p:txBody>
      </p:sp>
      <p:pic>
        <p:nvPicPr>
          <p:cNvPr id="6" name="Grafik 5" descr="Ein Bild, das Text, Screenshot, Zahl, parallel enthält.&#10;&#10;KI-generierte Inhalte können fehlerhaft sein.">
            <a:extLst>
              <a:ext uri="{FF2B5EF4-FFF2-40B4-BE49-F238E27FC236}">
                <a16:creationId xmlns:a16="http://schemas.microsoft.com/office/drawing/2014/main" id="{508B0D37-DED3-8D08-2E52-5D8A47C569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019" y="1874883"/>
            <a:ext cx="3040207" cy="4325892"/>
          </a:xfrm>
          <a:prstGeom prst="rect">
            <a:avLst/>
          </a:prstGeom>
        </p:spPr>
      </p:pic>
      <p:pic>
        <p:nvPicPr>
          <p:cNvPr id="10" name="Grafik 9" descr="Ein Bild, das Text, Screenshot, Schrift, Zahl enthält.&#10;&#10;KI-generierte Inhalte können fehlerhaft sein.">
            <a:extLst>
              <a:ext uri="{FF2B5EF4-FFF2-40B4-BE49-F238E27FC236}">
                <a16:creationId xmlns:a16="http://schemas.microsoft.com/office/drawing/2014/main" id="{A7AAEB3F-255D-87AC-FD03-AAEE21CDFE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5851" y="1874883"/>
            <a:ext cx="3044146" cy="4325892"/>
          </a:xfrm>
          <a:prstGeom prst="rect">
            <a:avLst/>
          </a:prstGeom>
        </p:spPr>
      </p:pic>
      <p:pic>
        <p:nvPicPr>
          <p:cNvPr id="12" name="Grafik 11" descr="Ein Bild, das Text, Screenshot, Zahl, parallel enthält.&#10;&#10;KI-generierte Inhalte können fehlerhaft sein.">
            <a:extLst>
              <a:ext uri="{FF2B5EF4-FFF2-40B4-BE49-F238E27FC236}">
                <a16:creationId xmlns:a16="http://schemas.microsoft.com/office/drawing/2014/main" id="{AFDA27F0-FC73-B1AD-9D4F-8090917C22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7814" y="1874883"/>
            <a:ext cx="3044146" cy="4327353"/>
          </a:xfrm>
          <a:prstGeom prst="rect">
            <a:avLst/>
          </a:prstGeom>
        </p:spPr>
      </p:pic>
      <p:sp>
        <p:nvSpPr>
          <p:cNvPr id="3" name="Textplatzhalter 2">
            <a:extLst>
              <a:ext uri="{FF2B5EF4-FFF2-40B4-BE49-F238E27FC236}">
                <a16:creationId xmlns:a16="http://schemas.microsoft.com/office/drawing/2014/main" id="{30278327-C5DB-3560-B450-F9C936D30E6B}"/>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3565495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246B1-C8AF-0A4B-19C4-08E2BB9858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291696-9BEF-AAE9-AEDC-C8C80DA416EC}"/>
              </a:ext>
            </a:extLst>
          </p:cNvPr>
          <p:cNvSpPr>
            <a:spLocks noGrp="1"/>
          </p:cNvSpPr>
          <p:nvPr>
            <p:ph type="title"/>
          </p:nvPr>
        </p:nvSpPr>
        <p:spPr/>
        <p:txBody>
          <a:bodyPr>
            <a:normAutofit/>
          </a:bodyPr>
          <a:lstStyle/>
          <a:p>
            <a:r>
              <a:rPr lang="de-DE" dirty="0"/>
              <a:t>Was ist für die ÜBA relevant?</a:t>
            </a:r>
          </a:p>
        </p:txBody>
      </p:sp>
      <p:sp>
        <p:nvSpPr>
          <p:cNvPr id="9" name="Textplatzhalter 2">
            <a:extLst>
              <a:ext uri="{FF2B5EF4-FFF2-40B4-BE49-F238E27FC236}">
                <a16:creationId xmlns:a16="http://schemas.microsoft.com/office/drawing/2014/main" id="{FE1930E3-C355-F021-BA68-6508346B816E}"/>
              </a:ext>
            </a:extLst>
          </p:cNvPr>
          <p:cNvSpPr>
            <a:spLocks noGrp="1"/>
          </p:cNvSpPr>
          <p:nvPr>
            <p:ph type="body" sz="quarter" idx="10"/>
          </p:nvPr>
        </p:nvSpPr>
        <p:spPr>
          <a:xfrm>
            <a:off x="614363" y="2111466"/>
            <a:ext cx="5477162" cy="4090926"/>
          </a:xfrm>
        </p:spPr>
        <p:txBody>
          <a:bodyPr>
            <a:normAutofit/>
          </a:bodyPr>
          <a:lstStyle/>
          <a:p>
            <a:pPr marL="0" indent="0">
              <a:buNone/>
            </a:pPr>
            <a:r>
              <a:rPr lang="de-DE" sz="2400" dirty="0">
                <a:latin typeface="FreightText Pro Book" panose="02000603060000020004" pitchFamily="50" charset="0"/>
              </a:rPr>
              <a:t>Die für die ÜBA relevanten Themen &amp; Anforderungen sind in der Tabelle entsprechend hervorgehoben. Dort ist ein Kreuz gesetzt.</a:t>
            </a:r>
          </a:p>
          <a:p>
            <a:pPr marL="0" indent="0">
              <a:buNone/>
            </a:pPr>
            <a:endParaRPr lang="de-DE" sz="2400" dirty="0">
              <a:latin typeface="FreightText Pro Book" panose="02000603060000020004" pitchFamily="50" charset="0"/>
            </a:endParaRPr>
          </a:p>
          <a:p>
            <a:pPr marL="0" indent="0">
              <a:buNone/>
            </a:pPr>
            <a:r>
              <a:rPr lang="de-DE" sz="2400" u="sng" dirty="0">
                <a:latin typeface="FreightText Pro Book" panose="02000603060000020004" pitchFamily="50" charset="0"/>
              </a:rPr>
              <a:t>Tipp: Markieren Sie sich die für die ÜBA relevanten Abschnitte farblich oder mit einem Klebezettel. </a:t>
            </a:r>
          </a:p>
          <a:p>
            <a:pPr marL="0" indent="0">
              <a:buNone/>
            </a:pPr>
            <a:endParaRPr lang="de-DE" sz="2400" dirty="0">
              <a:latin typeface="FreightText Pro Book" panose="02000603060000020004" pitchFamily="50" charset="0"/>
            </a:endParaRPr>
          </a:p>
          <a:p>
            <a:pPr marL="0" indent="0">
              <a:buNone/>
            </a:pPr>
            <a:r>
              <a:rPr lang="de-DE" sz="2400" dirty="0">
                <a:latin typeface="FreightText Pro Book" panose="02000603060000020004" pitchFamily="50" charset="0"/>
                <a:sym typeface="Wingdings" panose="05000000000000000000" pitchFamily="2" charset="2"/>
              </a:rPr>
              <a:t> Siehe Bsp. Zimmererheft</a:t>
            </a:r>
            <a:endParaRPr lang="de-DE" sz="2400" dirty="0">
              <a:latin typeface="FreightText Pro Book" panose="02000603060000020004" pitchFamily="50" charset="0"/>
            </a:endParaRPr>
          </a:p>
        </p:txBody>
      </p:sp>
      <p:pic>
        <p:nvPicPr>
          <p:cNvPr id="4" name="Grafik 3">
            <a:extLst>
              <a:ext uri="{FF2B5EF4-FFF2-40B4-BE49-F238E27FC236}">
                <a16:creationId xmlns:a16="http://schemas.microsoft.com/office/drawing/2014/main" id="{8C368DE2-55C9-1822-4064-CD19E2E4A3E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252242" y="2111466"/>
            <a:ext cx="5477162" cy="4090926"/>
          </a:xfrm>
          <a:prstGeom prst="rect">
            <a:avLst/>
          </a:prstGeom>
        </p:spPr>
      </p:pic>
      <p:sp>
        <p:nvSpPr>
          <p:cNvPr id="5" name="Rechteck 4">
            <a:extLst>
              <a:ext uri="{FF2B5EF4-FFF2-40B4-BE49-F238E27FC236}">
                <a16:creationId xmlns:a16="http://schemas.microsoft.com/office/drawing/2014/main" id="{69AD6467-16FB-E00F-2A05-91AE1791DFFC}"/>
              </a:ext>
            </a:extLst>
          </p:cNvPr>
          <p:cNvSpPr/>
          <p:nvPr/>
        </p:nvSpPr>
        <p:spPr>
          <a:xfrm>
            <a:off x="10125075" y="2670182"/>
            <a:ext cx="447675" cy="3238500"/>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CAEDE33C-CD0C-1819-55A7-8FAE8B8C9E21}"/>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251582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267D1-66E9-6AB7-EF0D-544DA73C5DC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491606-6C0C-A2A4-4470-0557104666DE}"/>
              </a:ext>
            </a:extLst>
          </p:cNvPr>
          <p:cNvSpPr>
            <a:spLocks noGrp="1"/>
          </p:cNvSpPr>
          <p:nvPr>
            <p:ph type="title"/>
          </p:nvPr>
        </p:nvSpPr>
        <p:spPr/>
        <p:txBody>
          <a:bodyPr>
            <a:normAutofit/>
          </a:bodyPr>
          <a:lstStyle/>
          <a:p>
            <a:r>
              <a:rPr lang="de-DE"/>
              <a:t>Was heißt das nun konkret?</a:t>
            </a:r>
            <a:endParaRPr lang="de-DE" dirty="0"/>
          </a:p>
        </p:txBody>
      </p:sp>
      <p:sp>
        <p:nvSpPr>
          <p:cNvPr id="9" name="Textplatzhalter 2">
            <a:extLst>
              <a:ext uri="{FF2B5EF4-FFF2-40B4-BE49-F238E27FC236}">
                <a16:creationId xmlns:a16="http://schemas.microsoft.com/office/drawing/2014/main" id="{878FC3CA-2D7B-06CE-4539-9DD3BF25565E}"/>
              </a:ext>
            </a:extLst>
          </p:cNvPr>
          <p:cNvSpPr>
            <a:spLocks noGrp="1"/>
          </p:cNvSpPr>
          <p:nvPr>
            <p:ph type="body" sz="quarter" idx="10"/>
          </p:nvPr>
        </p:nvSpPr>
        <p:spPr/>
        <p:txBody>
          <a:bodyPr>
            <a:normAutofit/>
          </a:bodyPr>
          <a:lstStyle/>
          <a:p>
            <a:pPr marL="0" indent="0">
              <a:buNone/>
            </a:pPr>
            <a:r>
              <a:rPr lang="de-DE" sz="2400" dirty="0">
                <a:latin typeface="FreightText Pro Book" panose="02000603060000020004" pitchFamily="50" charset="0"/>
              </a:rPr>
              <a:t>Nach der Übersichtstabelle (Abschnitt 2.2) folgt auf den darauffolgenden Seiten die Detailansicht der Inhalte &amp; Anforderungen je Lehrjahr. Das ist Abschnitt 2.4 „Ausbildungsrahmenplan“ in </a:t>
            </a:r>
            <a:r>
              <a:rPr lang="de-DE" sz="2400" u="sng" dirty="0">
                <a:latin typeface="FreightText Pro Book" panose="02000603060000020004" pitchFamily="50" charset="0"/>
              </a:rPr>
              <a:t>allen </a:t>
            </a:r>
            <a:r>
              <a:rPr lang="de-DE" sz="2400" dirty="0">
                <a:latin typeface="FreightText Pro Book" panose="02000603060000020004" pitchFamily="50" charset="0"/>
              </a:rPr>
              <a:t>Heften, egal welches Gewerk.</a:t>
            </a:r>
          </a:p>
          <a:p>
            <a:pPr marL="0" indent="0">
              <a:buNone/>
            </a:pPr>
            <a:endParaRPr lang="de-DE" sz="2400" dirty="0">
              <a:latin typeface="FreightText Pro Book" panose="02000603060000020004" pitchFamily="50" charset="0"/>
            </a:endParaRPr>
          </a:p>
          <a:p>
            <a:pPr marL="0" indent="0">
              <a:buNone/>
            </a:pPr>
            <a:r>
              <a:rPr lang="de-DE" sz="2400" dirty="0">
                <a:latin typeface="FreightText Pro Book" panose="02000603060000020004" pitchFamily="50" charset="0"/>
              </a:rPr>
              <a:t> </a:t>
            </a:r>
          </a:p>
          <a:p>
            <a:pPr marL="0" indent="0">
              <a:buNone/>
            </a:pPr>
            <a:r>
              <a:rPr lang="de-DE" sz="2400" dirty="0">
                <a:latin typeface="FreightText Pro Book" panose="02000603060000020004" pitchFamily="50" charset="0"/>
              </a:rPr>
              <a:t>Dort finden Sie jetzt konkret die neuen Anforderungen zur Verknüpfung von Fachinhalten und Nachhaltigkeitsthemen, die ab August 2026 Pflicht werden</a:t>
            </a:r>
          </a:p>
          <a:p>
            <a:pPr marL="0" indent="0">
              <a:buNone/>
            </a:pPr>
            <a:r>
              <a:rPr lang="de-DE" sz="2400" u="sng" dirty="0">
                <a:latin typeface="FreightText Pro Book" panose="02000603060000020004" pitchFamily="50" charset="0"/>
              </a:rPr>
              <a:t>Tipp: Markieren Sie sich die für die ÜBA relevanten Abschnitte farblich oder mit einem Klebezettel. </a:t>
            </a:r>
          </a:p>
        </p:txBody>
      </p:sp>
      <p:pic>
        <p:nvPicPr>
          <p:cNvPr id="10" name="Grafik 9">
            <a:extLst>
              <a:ext uri="{FF2B5EF4-FFF2-40B4-BE49-F238E27FC236}">
                <a16:creationId xmlns:a16="http://schemas.microsoft.com/office/drawing/2014/main" id="{40588616-C3BD-D1AD-856F-DC7016E1FF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644" y="3323581"/>
            <a:ext cx="10072246" cy="532378"/>
          </a:xfrm>
          <a:prstGeom prst="rect">
            <a:avLst/>
          </a:prstGeom>
        </p:spPr>
      </p:pic>
      <p:sp>
        <p:nvSpPr>
          <p:cNvPr id="3" name="Textplatzhalter 2">
            <a:extLst>
              <a:ext uri="{FF2B5EF4-FFF2-40B4-BE49-F238E27FC236}">
                <a16:creationId xmlns:a16="http://schemas.microsoft.com/office/drawing/2014/main" id="{BC74D339-1435-1793-B005-0FF599310EBA}"/>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56724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3740E-04C2-75F0-2D1B-921FE1FB7FF1}"/>
            </a:ext>
          </a:extLst>
        </p:cNvPr>
        <p:cNvGrpSpPr/>
        <p:nvPr/>
      </p:nvGrpSpPr>
      <p:grpSpPr>
        <a:xfrm>
          <a:off x="0" y="0"/>
          <a:ext cx="0" cy="0"/>
          <a:chOff x="0" y="0"/>
          <a:chExt cx="0" cy="0"/>
        </a:xfrm>
      </p:grpSpPr>
      <p:pic>
        <p:nvPicPr>
          <p:cNvPr id="4" name="Grafik 3" descr="Ein Bild, das Text, Screenshot, Zahl, Dokument enthält.&#10;&#10;KI-generierte Inhalte können fehlerhaft sein.">
            <a:extLst>
              <a:ext uri="{FF2B5EF4-FFF2-40B4-BE49-F238E27FC236}">
                <a16:creationId xmlns:a16="http://schemas.microsoft.com/office/drawing/2014/main" id="{15C89A9D-1209-5E13-F4B1-E84EF88A3CAF}"/>
              </a:ext>
            </a:extLst>
          </p:cNvPr>
          <p:cNvPicPr>
            <a:picLocks noChangeAspect="1"/>
          </p:cNvPicPr>
          <p:nvPr/>
        </p:nvPicPr>
        <p:blipFill>
          <a:blip r:embed="rId3" cstate="email">
            <a:extLst>
              <a:ext uri="{28A0092B-C50C-407E-A947-70E740481C1C}">
                <a14:useLocalDpi xmlns:a14="http://schemas.microsoft.com/office/drawing/2010/main"/>
              </a:ext>
            </a:extLst>
          </a:blip>
          <a:srcRect b="6942"/>
          <a:stretch>
            <a:fillRect/>
          </a:stretch>
        </p:blipFill>
        <p:spPr>
          <a:xfrm>
            <a:off x="7781369" y="1113155"/>
            <a:ext cx="3879495" cy="5078095"/>
          </a:xfrm>
          <a:prstGeom prst="rect">
            <a:avLst/>
          </a:prstGeom>
        </p:spPr>
      </p:pic>
      <p:sp>
        <p:nvSpPr>
          <p:cNvPr id="2" name="Titel 1">
            <a:extLst>
              <a:ext uri="{FF2B5EF4-FFF2-40B4-BE49-F238E27FC236}">
                <a16:creationId xmlns:a16="http://schemas.microsoft.com/office/drawing/2014/main" id="{2DB60D69-87DF-B762-45B0-D435C4E2BD75}"/>
              </a:ext>
            </a:extLst>
          </p:cNvPr>
          <p:cNvSpPr>
            <a:spLocks noGrp="1"/>
          </p:cNvSpPr>
          <p:nvPr>
            <p:ph type="title"/>
          </p:nvPr>
        </p:nvSpPr>
        <p:spPr/>
        <p:txBody>
          <a:bodyPr>
            <a:normAutofit/>
          </a:bodyPr>
          <a:lstStyle/>
          <a:p>
            <a:r>
              <a:rPr lang="de-DE" dirty="0"/>
              <a:t>Beispiel Zimmerer</a:t>
            </a:r>
          </a:p>
        </p:txBody>
      </p:sp>
      <p:sp>
        <p:nvSpPr>
          <p:cNvPr id="10" name="Rechteck 9">
            <a:extLst>
              <a:ext uri="{FF2B5EF4-FFF2-40B4-BE49-F238E27FC236}">
                <a16:creationId xmlns:a16="http://schemas.microsoft.com/office/drawing/2014/main" id="{F2ADA0C3-98B8-00E4-19A9-98C57CBF55E4}"/>
              </a:ext>
            </a:extLst>
          </p:cNvPr>
          <p:cNvSpPr/>
          <p:nvPr/>
        </p:nvSpPr>
        <p:spPr>
          <a:xfrm rot="16200000">
            <a:off x="9400877" y="2326179"/>
            <a:ext cx="243264" cy="3482279"/>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557A0AB6-83BA-6DF2-2C45-4A8483EF5B9F}"/>
              </a:ext>
            </a:extLst>
          </p:cNvPr>
          <p:cNvPicPr>
            <a:picLocks noChangeAspect="1"/>
          </p:cNvPicPr>
          <p:nvPr/>
        </p:nvPicPr>
        <p:blipFill>
          <a:blip r:embed="rId4" cstate="email">
            <a:extLst>
              <a:ext uri="{28A0092B-C50C-407E-A947-70E740481C1C}">
                <a14:useLocalDpi xmlns:a14="http://schemas.microsoft.com/office/drawing/2010/main"/>
              </a:ext>
            </a:extLst>
          </a:blip>
          <a:srcRect l="837"/>
          <a:stretch/>
        </p:blipFill>
        <p:spPr>
          <a:xfrm>
            <a:off x="326186" y="3315301"/>
            <a:ext cx="7857815" cy="518737"/>
          </a:xfrm>
          <a:prstGeom prst="rect">
            <a:avLst/>
          </a:prstGeom>
          <a:ln w="12700">
            <a:solidFill>
              <a:schemeClr val="tx1"/>
            </a:solidFill>
          </a:ln>
        </p:spPr>
      </p:pic>
      <p:sp>
        <p:nvSpPr>
          <p:cNvPr id="3" name="Textplatzhalter 2">
            <a:extLst>
              <a:ext uri="{FF2B5EF4-FFF2-40B4-BE49-F238E27FC236}">
                <a16:creationId xmlns:a16="http://schemas.microsoft.com/office/drawing/2014/main" id="{2A917BA9-1648-BE5C-D0AD-881FCD8E756A}"/>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354505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a:extLst>
              <a:ext uri="{FF2B5EF4-FFF2-40B4-BE49-F238E27FC236}">
                <a16:creationId xmlns:a16="http://schemas.microsoft.com/office/drawing/2014/main" id="{6206DA51-09CB-DEC5-22C6-DF1E208CA643}"/>
              </a:ext>
            </a:extLst>
          </p:cNvPr>
          <p:cNvSpPr>
            <a:spLocks noGrp="1"/>
          </p:cNvSpPr>
          <p:nvPr>
            <p:ph type="body" sz="quarter" idx="11"/>
          </p:nvPr>
        </p:nvSpPr>
        <p:spPr>
          <a:xfrm>
            <a:off x="1883568" y="2244725"/>
            <a:ext cx="8424862" cy="1030102"/>
          </a:xfrm>
        </p:spPr>
        <p:txBody>
          <a:bodyPr/>
          <a:lstStyle/>
          <a:p>
            <a:pPr algn="l"/>
            <a:r>
              <a:rPr lang="de-DE" dirty="0">
                <a:solidFill>
                  <a:srgbClr val="F3972B"/>
                </a:solidFill>
              </a:rPr>
              <a:t>1. Warum </a:t>
            </a:r>
            <a:r>
              <a:rPr lang="de-DE" dirty="0"/>
              <a:t>brauchen wir das?</a:t>
            </a:r>
          </a:p>
        </p:txBody>
      </p:sp>
      <p:sp>
        <p:nvSpPr>
          <p:cNvPr id="2" name="Textfeld 1">
            <a:extLst>
              <a:ext uri="{FF2B5EF4-FFF2-40B4-BE49-F238E27FC236}">
                <a16:creationId xmlns:a16="http://schemas.microsoft.com/office/drawing/2014/main" id="{B9D4E36B-9C4C-6416-EABC-4EF2563F331D}"/>
              </a:ext>
            </a:extLst>
          </p:cNvPr>
          <p:cNvSpPr txBox="1"/>
          <p:nvPr/>
        </p:nvSpPr>
        <p:spPr>
          <a:xfrm>
            <a:off x="1883568" y="3507178"/>
            <a:ext cx="7801165" cy="954107"/>
          </a:xfrm>
          <a:prstGeom prst="rect">
            <a:avLst/>
          </a:prstGeom>
          <a:noFill/>
        </p:spPr>
        <p:txBody>
          <a:bodyPr wrap="square" rtlCol="0">
            <a:spAutoFit/>
          </a:bodyPr>
          <a:lstStyle/>
          <a:p>
            <a:r>
              <a:rPr lang="de-DE" sz="2800" dirty="0">
                <a:solidFill>
                  <a:srgbClr val="F3972B"/>
                </a:solidFill>
                <a:latin typeface="FreightText Pro Book" panose="02000603060000020004" pitchFamily="50" charset="0"/>
              </a:rPr>
              <a:t>Ziel: </a:t>
            </a:r>
            <a:r>
              <a:rPr lang="de-DE" sz="2800" dirty="0">
                <a:solidFill>
                  <a:schemeClr val="bg1"/>
                </a:solidFill>
                <a:latin typeface="FreightText Pro Book" panose="02000603060000020004" pitchFamily="50" charset="0"/>
              </a:rPr>
              <a:t>Verstehen, warum Nachhaltigkeit in der Berufsbildung vermittelt werden soll.</a:t>
            </a:r>
          </a:p>
        </p:txBody>
      </p:sp>
    </p:spTree>
    <p:extLst>
      <p:ext uri="{BB962C8B-B14F-4D97-AF65-F5344CB8AC3E}">
        <p14:creationId xmlns:p14="http://schemas.microsoft.com/office/powerpoint/2010/main" val="644411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D41B7-C8F1-21C5-4E16-40A28742ADE2}"/>
            </a:ext>
          </a:extLst>
        </p:cNvPr>
        <p:cNvGrpSpPr/>
        <p:nvPr/>
      </p:nvGrpSpPr>
      <p:grpSpPr>
        <a:xfrm>
          <a:off x="0" y="0"/>
          <a:ext cx="0" cy="0"/>
          <a:chOff x="0" y="0"/>
          <a:chExt cx="0" cy="0"/>
        </a:xfrm>
      </p:grpSpPr>
      <p:pic>
        <p:nvPicPr>
          <p:cNvPr id="4" name="Grafik 3" descr="Ein Bild, das Text, Screenshot, Zahl, Dokument enthält.&#10;&#10;KI-generierte Inhalte können fehlerhaft sein.">
            <a:extLst>
              <a:ext uri="{FF2B5EF4-FFF2-40B4-BE49-F238E27FC236}">
                <a16:creationId xmlns:a16="http://schemas.microsoft.com/office/drawing/2014/main" id="{A08216F6-389A-7DA7-F1CF-0023F0BC9060}"/>
              </a:ext>
            </a:extLst>
          </p:cNvPr>
          <p:cNvPicPr>
            <a:picLocks noChangeAspect="1"/>
          </p:cNvPicPr>
          <p:nvPr/>
        </p:nvPicPr>
        <p:blipFill>
          <a:blip r:embed="rId3" cstate="email">
            <a:extLst>
              <a:ext uri="{28A0092B-C50C-407E-A947-70E740481C1C}">
                <a14:useLocalDpi xmlns:a14="http://schemas.microsoft.com/office/drawing/2010/main"/>
              </a:ext>
            </a:extLst>
          </a:blip>
          <a:srcRect b="7461"/>
          <a:stretch>
            <a:fillRect/>
          </a:stretch>
        </p:blipFill>
        <p:spPr>
          <a:xfrm>
            <a:off x="7725913" y="1079197"/>
            <a:ext cx="3784302" cy="5082285"/>
          </a:xfrm>
          <a:prstGeom prst="rect">
            <a:avLst/>
          </a:prstGeom>
        </p:spPr>
      </p:pic>
      <p:sp>
        <p:nvSpPr>
          <p:cNvPr id="2" name="Titel 1">
            <a:extLst>
              <a:ext uri="{FF2B5EF4-FFF2-40B4-BE49-F238E27FC236}">
                <a16:creationId xmlns:a16="http://schemas.microsoft.com/office/drawing/2014/main" id="{E3672339-B5A1-8697-D9F7-1A1A68B5037E}"/>
              </a:ext>
            </a:extLst>
          </p:cNvPr>
          <p:cNvSpPr>
            <a:spLocks noGrp="1"/>
          </p:cNvSpPr>
          <p:nvPr>
            <p:ph type="title"/>
          </p:nvPr>
        </p:nvSpPr>
        <p:spPr>
          <a:xfrm>
            <a:off x="559805" y="1189083"/>
            <a:ext cx="6767587" cy="685800"/>
          </a:xfrm>
        </p:spPr>
        <p:txBody>
          <a:bodyPr>
            <a:noAutofit/>
          </a:bodyPr>
          <a:lstStyle/>
          <a:p>
            <a:r>
              <a:rPr lang="de-DE" dirty="0"/>
              <a:t>Beispiel Straßenbauer, Tiefbaufacharbeiter</a:t>
            </a:r>
          </a:p>
        </p:txBody>
      </p:sp>
      <p:sp>
        <p:nvSpPr>
          <p:cNvPr id="10" name="Rechteck 9">
            <a:extLst>
              <a:ext uri="{FF2B5EF4-FFF2-40B4-BE49-F238E27FC236}">
                <a16:creationId xmlns:a16="http://schemas.microsoft.com/office/drawing/2014/main" id="{08505A37-7581-CCFC-D786-462D919E9888}"/>
              </a:ext>
            </a:extLst>
          </p:cNvPr>
          <p:cNvSpPr/>
          <p:nvPr/>
        </p:nvSpPr>
        <p:spPr>
          <a:xfrm rot="16200000">
            <a:off x="9225113" y="2743437"/>
            <a:ext cx="224588" cy="3222987"/>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47A539AD-FB29-D661-2B47-A8446ACE22B1}"/>
              </a:ext>
            </a:extLst>
          </p:cNvPr>
          <p:cNvPicPr>
            <a:picLocks noChangeAspect="1"/>
          </p:cNvPicPr>
          <p:nvPr/>
        </p:nvPicPr>
        <p:blipFill>
          <a:blip r:embed="rId4" cstate="email">
            <a:extLst>
              <a:ext uri="{28A0092B-C50C-407E-A947-70E740481C1C}">
                <a14:useLocalDpi xmlns:a14="http://schemas.microsoft.com/office/drawing/2010/main"/>
              </a:ext>
            </a:extLst>
          </a:blip>
          <a:srcRect t="-1"/>
          <a:stretch/>
        </p:blipFill>
        <p:spPr>
          <a:xfrm>
            <a:off x="437828" y="3668220"/>
            <a:ext cx="7288086" cy="433000"/>
          </a:xfrm>
          <a:prstGeom prst="rect">
            <a:avLst/>
          </a:prstGeom>
          <a:ln w="12700">
            <a:solidFill>
              <a:schemeClr val="tx1"/>
            </a:solidFill>
          </a:ln>
        </p:spPr>
      </p:pic>
      <p:sp>
        <p:nvSpPr>
          <p:cNvPr id="3" name="Textplatzhalter 2">
            <a:extLst>
              <a:ext uri="{FF2B5EF4-FFF2-40B4-BE49-F238E27FC236}">
                <a16:creationId xmlns:a16="http://schemas.microsoft.com/office/drawing/2014/main" id="{11CC1FDF-0D4C-1F5C-22AE-62734578D828}"/>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4198496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3F591-6DAD-9DCA-A807-048207875831}"/>
            </a:ext>
          </a:extLst>
        </p:cNvPr>
        <p:cNvGrpSpPr/>
        <p:nvPr/>
      </p:nvGrpSpPr>
      <p:grpSpPr>
        <a:xfrm>
          <a:off x="0" y="0"/>
          <a:ext cx="0" cy="0"/>
          <a:chOff x="0" y="0"/>
          <a:chExt cx="0" cy="0"/>
        </a:xfrm>
      </p:grpSpPr>
      <p:pic>
        <p:nvPicPr>
          <p:cNvPr id="5" name="Grafik 4" descr="Ein Bild, das Text, Screenshot, Zahl, Schrift enthält.&#10;&#10;KI-generierte Inhalte können fehlerhaft sein.">
            <a:extLst>
              <a:ext uri="{FF2B5EF4-FFF2-40B4-BE49-F238E27FC236}">
                <a16:creationId xmlns:a16="http://schemas.microsoft.com/office/drawing/2014/main" id="{E0F1D2B4-F0AB-CE87-A607-5DB85A36FD1C}"/>
              </a:ext>
            </a:extLst>
          </p:cNvPr>
          <p:cNvPicPr>
            <a:picLocks noChangeAspect="1"/>
          </p:cNvPicPr>
          <p:nvPr/>
        </p:nvPicPr>
        <p:blipFill>
          <a:blip r:embed="rId3" cstate="email">
            <a:extLst>
              <a:ext uri="{28A0092B-C50C-407E-A947-70E740481C1C}">
                <a14:useLocalDpi xmlns:a14="http://schemas.microsoft.com/office/drawing/2010/main"/>
              </a:ext>
            </a:extLst>
          </a:blip>
          <a:srcRect b="7284"/>
          <a:stretch>
            <a:fillRect/>
          </a:stretch>
        </p:blipFill>
        <p:spPr>
          <a:xfrm>
            <a:off x="7661078" y="1140348"/>
            <a:ext cx="3753635" cy="5113816"/>
          </a:xfrm>
          <a:prstGeom prst="rect">
            <a:avLst/>
          </a:prstGeom>
        </p:spPr>
      </p:pic>
      <p:sp>
        <p:nvSpPr>
          <p:cNvPr id="2" name="Titel 1">
            <a:extLst>
              <a:ext uri="{FF2B5EF4-FFF2-40B4-BE49-F238E27FC236}">
                <a16:creationId xmlns:a16="http://schemas.microsoft.com/office/drawing/2014/main" id="{8EAE142A-BEA1-2710-0F50-7F8A67321753}"/>
              </a:ext>
            </a:extLst>
          </p:cNvPr>
          <p:cNvSpPr>
            <a:spLocks noGrp="1"/>
          </p:cNvSpPr>
          <p:nvPr>
            <p:ph type="title"/>
          </p:nvPr>
        </p:nvSpPr>
        <p:spPr/>
        <p:txBody>
          <a:bodyPr>
            <a:normAutofit/>
          </a:bodyPr>
          <a:lstStyle/>
          <a:p>
            <a:r>
              <a:rPr lang="de-DE" dirty="0"/>
              <a:t>Beispiel Maurer</a:t>
            </a:r>
          </a:p>
        </p:txBody>
      </p:sp>
      <p:sp>
        <p:nvSpPr>
          <p:cNvPr id="10" name="Rechteck 9">
            <a:extLst>
              <a:ext uri="{FF2B5EF4-FFF2-40B4-BE49-F238E27FC236}">
                <a16:creationId xmlns:a16="http://schemas.microsoft.com/office/drawing/2014/main" id="{84E4213D-83ED-0EF4-16F7-826B43915BE5}"/>
              </a:ext>
            </a:extLst>
          </p:cNvPr>
          <p:cNvSpPr/>
          <p:nvPr/>
        </p:nvSpPr>
        <p:spPr>
          <a:xfrm rot="16200000">
            <a:off x="9168897" y="2067564"/>
            <a:ext cx="222893" cy="3482279"/>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7A4CDCE4-F022-65E8-3C57-3F850BA70AC8}"/>
              </a:ext>
            </a:extLst>
          </p:cNvPr>
          <p:cNvPicPr>
            <a:picLocks noChangeAspect="1"/>
          </p:cNvPicPr>
          <p:nvPr/>
        </p:nvPicPr>
        <p:blipFill>
          <a:blip r:embed="rId4" cstate="email">
            <a:extLst>
              <a:ext uri="{28A0092B-C50C-407E-A947-70E740481C1C}">
                <a14:useLocalDpi xmlns:a14="http://schemas.microsoft.com/office/drawing/2010/main"/>
              </a:ext>
            </a:extLst>
          </a:blip>
          <a:srcRect l="1264"/>
          <a:stretch/>
        </p:blipFill>
        <p:spPr>
          <a:xfrm>
            <a:off x="181068" y="3037402"/>
            <a:ext cx="7568697" cy="498501"/>
          </a:xfrm>
          <a:prstGeom prst="rect">
            <a:avLst/>
          </a:prstGeom>
          <a:ln w="12700">
            <a:solidFill>
              <a:schemeClr val="tx1"/>
            </a:solidFill>
          </a:ln>
        </p:spPr>
      </p:pic>
      <p:sp>
        <p:nvSpPr>
          <p:cNvPr id="3" name="Textplatzhalter 2">
            <a:extLst>
              <a:ext uri="{FF2B5EF4-FFF2-40B4-BE49-F238E27FC236}">
                <a16:creationId xmlns:a16="http://schemas.microsoft.com/office/drawing/2014/main" id="{A263EB44-030F-5B12-B486-45C8895D21C4}"/>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2193597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8B03A-2ECF-A5DE-2593-E2B69BC18E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D5BF81-7C84-A8F1-B01D-F62F81C860A6}"/>
              </a:ext>
            </a:extLst>
          </p:cNvPr>
          <p:cNvSpPr>
            <a:spLocks noGrp="1"/>
          </p:cNvSpPr>
          <p:nvPr>
            <p:ph type="title"/>
          </p:nvPr>
        </p:nvSpPr>
        <p:spPr/>
        <p:txBody>
          <a:bodyPr>
            <a:normAutofit/>
          </a:bodyPr>
          <a:lstStyle/>
          <a:p>
            <a:r>
              <a:rPr lang="de-DE" dirty="0"/>
              <a:t>Zu Abschnitt 4: Prüfungen</a:t>
            </a:r>
          </a:p>
        </p:txBody>
      </p:sp>
      <p:sp>
        <p:nvSpPr>
          <p:cNvPr id="9" name="Textplatzhalter 2">
            <a:extLst>
              <a:ext uri="{FF2B5EF4-FFF2-40B4-BE49-F238E27FC236}">
                <a16:creationId xmlns:a16="http://schemas.microsoft.com/office/drawing/2014/main" id="{BBF37CC4-A14D-8728-DF18-CA6D9A09F409}"/>
              </a:ext>
            </a:extLst>
          </p:cNvPr>
          <p:cNvSpPr>
            <a:spLocks noGrp="1"/>
          </p:cNvSpPr>
          <p:nvPr>
            <p:ph type="body" sz="quarter" idx="10"/>
          </p:nvPr>
        </p:nvSpPr>
        <p:spPr>
          <a:xfrm>
            <a:off x="614362" y="2871996"/>
            <a:ext cx="11017829" cy="3330395"/>
          </a:xfrm>
        </p:spPr>
        <p:txBody>
          <a:bodyPr>
            <a:normAutofit/>
          </a:bodyPr>
          <a:lstStyle/>
          <a:p>
            <a:pPr marL="0" indent="0">
              <a:buNone/>
            </a:pPr>
            <a:r>
              <a:rPr lang="de-DE" sz="2400" dirty="0">
                <a:latin typeface="FreightText Pro Book" panose="02000603060000020004" pitchFamily="50" charset="0"/>
              </a:rPr>
              <a:t>In Abschnitt 4 folgen Informationen zu den Inhalten &amp; Anforderungen </a:t>
            </a:r>
            <a:r>
              <a:rPr lang="de-DE" dirty="0"/>
              <a:t>der</a:t>
            </a:r>
            <a:r>
              <a:rPr lang="de-DE" sz="2400" dirty="0">
                <a:latin typeface="FreightText Pro Book" panose="02000603060000020004" pitchFamily="50" charset="0"/>
              </a:rPr>
              <a:t> Zwischenprüfung und </a:t>
            </a:r>
            <a:r>
              <a:rPr lang="de-DE" dirty="0"/>
              <a:t>der </a:t>
            </a:r>
            <a:r>
              <a:rPr lang="de-DE" sz="2400" dirty="0">
                <a:latin typeface="FreightText Pro Book" panose="02000603060000020004" pitchFamily="50" charset="0"/>
              </a:rPr>
              <a:t>Abschluss- bzw. Gesellenprüfung. Auch hier werden Fachinhalte mit Nachhaltigkeitsthemen verknüpft. </a:t>
            </a:r>
          </a:p>
          <a:p>
            <a:pPr marL="0" indent="0">
              <a:buNone/>
            </a:pPr>
            <a:r>
              <a:rPr lang="de-DE" sz="2400" dirty="0">
                <a:latin typeface="FreightText Pro Book" panose="02000603060000020004" pitchFamily="50" charset="0"/>
              </a:rPr>
              <a:t>Beispiele folgen auf den folgenden Folien </a:t>
            </a:r>
          </a:p>
        </p:txBody>
      </p:sp>
      <p:pic>
        <p:nvPicPr>
          <p:cNvPr id="4" name="Grafik 3">
            <a:extLst>
              <a:ext uri="{FF2B5EF4-FFF2-40B4-BE49-F238E27FC236}">
                <a16:creationId xmlns:a16="http://schemas.microsoft.com/office/drawing/2014/main" id="{D187B6DC-3ECE-2CF6-9513-8AAE71A217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0909" y="2111466"/>
            <a:ext cx="6658904" cy="523948"/>
          </a:xfrm>
          <a:prstGeom prst="rect">
            <a:avLst/>
          </a:prstGeom>
        </p:spPr>
      </p:pic>
      <p:sp>
        <p:nvSpPr>
          <p:cNvPr id="3" name="Textplatzhalter 2">
            <a:extLst>
              <a:ext uri="{FF2B5EF4-FFF2-40B4-BE49-F238E27FC236}">
                <a16:creationId xmlns:a16="http://schemas.microsoft.com/office/drawing/2014/main" id="{9E732459-2E71-4195-6026-33AE0652D008}"/>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157089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37BD9-2CCF-E198-896C-BCA2B7F60C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924932-506A-0539-57C1-E152938B062A}"/>
              </a:ext>
            </a:extLst>
          </p:cNvPr>
          <p:cNvSpPr>
            <a:spLocks noGrp="1"/>
          </p:cNvSpPr>
          <p:nvPr>
            <p:ph type="title"/>
          </p:nvPr>
        </p:nvSpPr>
        <p:spPr/>
        <p:txBody>
          <a:bodyPr>
            <a:normAutofit/>
          </a:bodyPr>
          <a:lstStyle/>
          <a:p>
            <a:r>
              <a:rPr lang="de-DE" dirty="0"/>
              <a:t>Bsp. Zwischenprüfung Hochbaufacharbeiter</a:t>
            </a:r>
          </a:p>
        </p:txBody>
      </p:sp>
      <p:pic>
        <p:nvPicPr>
          <p:cNvPr id="4" name="Grafik 3" descr="Ein Bild, das Text, Screenshot, Schrift, Zahl enthält.&#10;&#10;KI-generierte Inhalte können fehlerhaft sein.">
            <a:extLst>
              <a:ext uri="{FF2B5EF4-FFF2-40B4-BE49-F238E27FC236}">
                <a16:creationId xmlns:a16="http://schemas.microsoft.com/office/drawing/2014/main" id="{629028E4-C9CB-20A5-5E38-FB54BE5F78A9}"/>
              </a:ext>
            </a:extLst>
          </p:cNvPr>
          <p:cNvPicPr>
            <a:picLocks noChangeAspect="1"/>
          </p:cNvPicPr>
          <p:nvPr/>
        </p:nvPicPr>
        <p:blipFill>
          <a:blip r:embed="rId3" cstate="email">
            <a:extLst>
              <a:ext uri="{28A0092B-C50C-407E-A947-70E740481C1C}">
                <a14:useLocalDpi xmlns:a14="http://schemas.microsoft.com/office/drawing/2010/main"/>
              </a:ext>
            </a:extLst>
          </a:blip>
          <a:srcRect b="2235"/>
          <a:stretch>
            <a:fillRect/>
          </a:stretch>
        </p:blipFill>
        <p:spPr>
          <a:xfrm>
            <a:off x="559805" y="1984984"/>
            <a:ext cx="8554829" cy="4207813"/>
          </a:xfrm>
          <a:prstGeom prst="rect">
            <a:avLst/>
          </a:prstGeom>
        </p:spPr>
      </p:pic>
      <p:sp>
        <p:nvSpPr>
          <p:cNvPr id="10" name="Rechteck 9">
            <a:extLst>
              <a:ext uri="{FF2B5EF4-FFF2-40B4-BE49-F238E27FC236}">
                <a16:creationId xmlns:a16="http://schemas.microsoft.com/office/drawing/2014/main" id="{B10D6922-0E5F-5B50-9908-B74DEE6F7B60}"/>
              </a:ext>
            </a:extLst>
          </p:cNvPr>
          <p:cNvSpPr/>
          <p:nvPr/>
        </p:nvSpPr>
        <p:spPr>
          <a:xfrm rot="16200000">
            <a:off x="4797878" y="-28601"/>
            <a:ext cx="585033" cy="9438404"/>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795DC870-8B0C-0BE2-D233-BAE2895DFC6B}"/>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4031887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0C39C-81C3-D63E-25D9-01CAA61444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13793BB-6D6A-1900-DE3C-EBA57EED189A}"/>
              </a:ext>
            </a:extLst>
          </p:cNvPr>
          <p:cNvSpPr>
            <a:spLocks noGrp="1"/>
          </p:cNvSpPr>
          <p:nvPr>
            <p:ph type="title"/>
          </p:nvPr>
        </p:nvSpPr>
        <p:spPr/>
        <p:txBody>
          <a:bodyPr>
            <a:normAutofit fontScale="90000"/>
          </a:bodyPr>
          <a:lstStyle/>
          <a:p>
            <a:r>
              <a:rPr lang="de-DE" dirty="0"/>
              <a:t>Bsp. Gesellen- oder Abschlussprüfung Mauerer</a:t>
            </a:r>
          </a:p>
        </p:txBody>
      </p:sp>
      <p:pic>
        <p:nvPicPr>
          <p:cNvPr id="7" name="Grafik 6" descr="Ein Bild, das Text, Screenshot, Schrift, Zahl enthält.&#10;&#10;KI-generierte Inhalte können fehlerhaft sein.">
            <a:extLst>
              <a:ext uri="{FF2B5EF4-FFF2-40B4-BE49-F238E27FC236}">
                <a16:creationId xmlns:a16="http://schemas.microsoft.com/office/drawing/2014/main" id="{42E927EB-3858-3DDC-19C6-17C798BC90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913" y="2042320"/>
            <a:ext cx="8137788" cy="4044818"/>
          </a:xfrm>
          <a:prstGeom prst="rect">
            <a:avLst/>
          </a:prstGeom>
        </p:spPr>
      </p:pic>
      <p:sp>
        <p:nvSpPr>
          <p:cNvPr id="10" name="Rechteck 9">
            <a:extLst>
              <a:ext uri="{FF2B5EF4-FFF2-40B4-BE49-F238E27FC236}">
                <a16:creationId xmlns:a16="http://schemas.microsoft.com/office/drawing/2014/main" id="{4B5A445D-541A-8FF3-7517-C500CE793B70}"/>
              </a:ext>
            </a:extLst>
          </p:cNvPr>
          <p:cNvSpPr/>
          <p:nvPr/>
        </p:nvSpPr>
        <p:spPr>
          <a:xfrm rot="16200000">
            <a:off x="4561444" y="-558323"/>
            <a:ext cx="573882" cy="8972492"/>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13F800D-0AA9-B5CB-3B13-3931AFACBD77}"/>
              </a:ext>
            </a:extLst>
          </p:cNvPr>
          <p:cNvSpPr/>
          <p:nvPr/>
        </p:nvSpPr>
        <p:spPr>
          <a:xfrm rot="16200000">
            <a:off x="4585626" y="857545"/>
            <a:ext cx="487680" cy="8972492"/>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66A440E-9E83-A242-3F27-B1896E52104A}"/>
              </a:ext>
            </a:extLst>
          </p:cNvPr>
          <p:cNvSpPr/>
          <p:nvPr/>
        </p:nvSpPr>
        <p:spPr>
          <a:xfrm rot="16200000">
            <a:off x="4544945" y="1395562"/>
            <a:ext cx="588354" cy="8972492"/>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2E59E21A-5B9A-53D5-B176-8AA154C30E08}"/>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3784206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F7777-DE50-9C3D-BD27-12AB2798879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EE3921E-C977-BDAF-5889-31C112B9355A}"/>
              </a:ext>
            </a:extLst>
          </p:cNvPr>
          <p:cNvSpPr>
            <a:spLocks noGrp="1"/>
          </p:cNvSpPr>
          <p:nvPr>
            <p:ph type="body" sz="quarter" idx="11"/>
          </p:nvPr>
        </p:nvSpPr>
        <p:spPr>
          <a:xfrm>
            <a:off x="3706551" y="4477913"/>
            <a:ext cx="4778898" cy="947049"/>
          </a:xfrm>
        </p:spPr>
        <p:txBody>
          <a:bodyPr/>
          <a:lstStyle/>
          <a:p>
            <a:r>
              <a:rPr lang="de-DE" dirty="0"/>
              <a:t>Arbeitsphase</a:t>
            </a:r>
          </a:p>
        </p:txBody>
      </p:sp>
    </p:spTree>
    <p:extLst>
      <p:ext uri="{BB962C8B-B14F-4D97-AF65-F5344CB8AC3E}">
        <p14:creationId xmlns:p14="http://schemas.microsoft.com/office/powerpoint/2010/main" val="1762437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55FF7-D923-2983-E85C-394D4A5A090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33E8071-DC40-D6E7-28C0-9E71142ACEDB}"/>
              </a:ext>
            </a:extLst>
          </p:cNvPr>
          <p:cNvSpPr>
            <a:spLocks noGrp="1"/>
          </p:cNvSpPr>
          <p:nvPr>
            <p:ph type="title"/>
          </p:nvPr>
        </p:nvSpPr>
        <p:spPr/>
        <p:txBody>
          <a:bodyPr/>
          <a:lstStyle/>
          <a:p>
            <a:r>
              <a:rPr lang="de-DE"/>
              <a:t>Arbeitsphase – Schritt 1</a:t>
            </a:r>
          </a:p>
        </p:txBody>
      </p:sp>
      <p:sp>
        <p:nvSpPr>
          <p:cNvPr id="3" name="Textplatzhalter 2">
            <a:extLst>
              <a:ext uri="{FF2B5EF4-FFF2-40B4-BE49-F238E27FC236}">
                <a16:creationId xmlns:a16="http://schemas.microsoft.com/office/drawing/2014/main" id="{5F214010-314E-8CF8-0ECD-2109B739F018}"/>
              </a:ext>
            </a:extLst>
          </p:cNvPr>
          <p:cNvSpPr>
            <a:spLocks noGrp="1"/>
          </p:cNvSpPr>
          <p:nvPr>
            <p:ph type="body" sz="quarter" idx="10"/>
          </p:nvPr>
        </p:nvSpPr>
        <p:spPr/>
        <p:txBody>
          <a:bodyPr>
            <a:normAutofit lnSpcReduction="10000"/>
          </a:bodyPr>
          <a:lstStyle/>
          <a:p>
            <a:pPr marL="0" indent="0">
              <a:buNone/>
            </a:pPr>
            <a:r>
              <a:rPr lang="de-DE" sz="2400" u="sng" dirty="0">
                <a:latin typeface="FreightText Pro Book" panose="02000603060000020004" pitchFamily="50" charset="0"/>
              </a:rPr>
              <a:t>Durchsuchen </a:t>
            </a:r>
            <a:r>
              <a:rPr lang="de-DE" sz="2400" dirty="0">
                <a:latin typeface="FreightText Pro Book" panose="02000603060000020004" pitchFamily="50" charset="0"/>
              </a:rPr>
              <a:t>Sie die Ausbildungshefte ihres Gewerks nach Bezugspunkten zu Nachhaltigkeit. </a:t>
            </a:r>
          </a:p>
          <a:p>
            <a:pPr marL="0" indent="0">
              <a:buNone/>
            </a:pPr>
            <a:endParaRPr lang="de-DE" sz="2400" dirty="0">
              <a:latin typeface="FreightText Pro Book" panose="02000603060000020004" pitchFamily="50" charset="0"/>
            </a:endParaRPr>
          </a:p>
          <a:p>
            <a:pPr>
              <a:buFont typeface="+mj-lt"/>
              <a:buAutoNum type="arabicPeriod"/>
            </a:pPr>
            <a:r>
              <a:rPr lang="de-DE" sz="2400" u="sng" dirty="0">
                <a:latin typeface="FreightText Pro Book" panose="02000603060000020004" pitchFamily="50" charset="0"/>
              </a:rPr>
              <a:t>Markieren </a:t>
            </a:r>
            <a:r>
              <a:rPr lang="de-DE" sz="2400" dirty="0">
                <a:latin typeface="FreightText Pro Book" panose="02000603060000020004" pitchFamily="50" charset="0"/>
              </a:rPr>
              <a:t>Sie sich die entsprechenden Stellen im Ausbildungsheft farblich oder mit einem Klebezettel. (Einzelarbeit, 15-20 Minuten Zeit)</a:t>
            </a:r>
          </a:p>
          <a:p>
            <a:pPr>
              <a:buFont typeface="+mj-lt"/>
              <a:buAutoNum type="arabicPeriod"/>
            </a:pPr>
            <a:r>
              <a:rPr lang="de-DE" sz="2400" u="sng" dirty="0">
                <a:latin typeface="FreightText Pro Book" panose="02000603060000020004" pitchFamily="50" charset="0"/>
              </a:rPr>
              <a:t>Fassen </a:t>
            </a:r>
            <a:r>
              <a:rPr lang="de-DE" sz="2400" dirty="0">
                <a:latin typeface="FreightText Pro Book" panose="02000603060000020004" pitchFamily="50" charset="0"/>
              </a:rPr>
              <a:t>Sie anschließend für ihr Gewerk zusammen: Wie werden Verbindungen zwischen Fachinhalten und Nachhaltigkeit geschaffen? (Bspw. in der Materialauswahl, in der Art der Verfahren etc.). (Partnerarbeit, 2-3 Personen aus einem Gewerk, 10-15 Minuten Zeit)</a:t>
            </a:r>
          </a:p>
          <a:p>
            <a:pPr>
              <a:buFont typeface="+mj-lt"/>
              <a:buAutoNum type="arabicPeriod"/>
            </a:pPr>
            <a:r>
              <a:rPr lang="de-DE" sz="2400" u="sng" dirty="0">
                <a:latin typeface="FreightText Pro Book" panose="02000603060000020004" pitchFamily="50" charset="0"/>
              </a:rPr>
              <a:t>Stellen </a:t>
            </a:r>
            <a:r>
              <a:rPr lang="de-DE" sz="2400" dirty="0">
                <a:latin typeface="FreightText Pro Book" panose="02000603060000020004" pitchFamily="50" charset="0"/>
              </a:rPr>
              <a:t>Sie Ihre Ergebnisse anschließend Ihren Kollegen vor. (Plenum, 10 Minuten Zeit) </a:t>
            </a:r>
          </a:p>
        </p:txBody>
      </p:sp>
    </p:spTree>
    <p:extLst>
      <p:ext uri="{BB962C8B-B14F-4D97-AF65-F5344CB8AC3E}">
        <p14:creationId xmlns:p14="http://schemas.microsoft.com/office/powerpoint/2010/main" val="285621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ED2F4-7862-2627-7B0C-C8F9A570001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119F0B0-0861-72C5-6EF8-4682672B32C1}"/>
              </a:ext>
            </a:extLst>
          </p:cNvPr>
          <p:cNvSpPr>
            <a:spLocks noGrp="1"/>
          </p:cNvSpPr>
          <p:nvPr>
            <p:ph type="title"/>
          </p:nvPr>
        </p:nvSpPr>
        <p:spPr/>
        <p:txBody>
          <a:bodyPr/>
          <a:lstStyle/>
          <a:p>
            <a:r>
              <a:rPr lang="de-DE"/>
              <a:t>Arbeitsphase – Schritt 2</a:t>
            </a:r>
          </a:p>
        </p:txBody>
      </p:sp>
      <p:sp>
        <p:nvSpPr>
          <p:cNvPr id="7" name="Textplatzhalter 2">
            <a:extLst>
              <a:ext uri="{FF2B5EF4-FFF2-40B4-BE49-F238E27FC236}">
                <a16:creationId xmlns:a16="http://schemas.microsoft.com/office/drawing/2014/main" id="{E55DB8AF-AA87-8BF4-38C6-53EF439F5DF4}"/>
              </a:ext>
            </a:extLst>
          </p:cNvPr>
          <p:cNvSpPr>
            <a:spLocks noGrp="1"/>
          </p:cNvSpPr>
          <p:nvPr>
            <p:ph type="body" sz="quarter" idx="10"/>
          </p:nvPr>
        </p:nvSpPr>
        <p:spPr/>
        <p:txBody>
          <a:bodyPr>
            <a:normAutofit/>
          </a:bodyPr>
          <a:lstStyle/>
          <a:p>
            <a:pPr marL="0" indent="0">
              <a:buNone/>
            </a:pPr>
            <a:r>
              <a:rPr lang="de-DE" sz="2400" dirty="0">
                <a:latin typeface="Neue Plak Text" panose="020B0804030202020204" pitchFamily="34" charset="0"/>
              </a:rPr>
              <a:t>Kritische Begutachtung</a:t>
            </a:r>
          </a:p>
          <a:p>
            <a:pPr marL="0" indent="0">
              <a:buNone/>
            </a:pPr>
            <a:r>
              <a:rPr lang="de-DE" sz="2400" dirty="0">
                <a:latin typeface="FreightText Pro Book" panose="02000603060000020004" pitchFamily="50" charset="0"/>
              </a:rPr>
              <a:t>In Schritt 1 haben Sie herausgefunden, wie Nachhaltigkeit in der Ausbildung in ihrem Gewerk künftig gehandhabt wird. </a:t>
            </a:r>
          </a:p>
          <a:p>
            <a:pPr marL="0" indent="0">
              <a:buNone/>
            </a:pPr>
            <a:endParaRPr lang="de-DE" sz="2400" dirty="0">
              <a:latin typeface="FreightText Pro Book" panose="02000603060000020004" pitchFamily="50" charset="0"/>
            </a:endParaRPr>
          </a:p>
          <a:p>
            <a:pPr marL="342900" indent="-342900">
              <a:buFont typeface="Arial" panose="020B0604020202020204" pitchFamily="34" charset="0"/>
              <a:buChar char="•"/>
            </a:pPr>
            <a:r>
              <a:rPr lang="de-DE" sz="2400" u="sng" dirty="0">
                <a:latin typeface="FreightText Pro Book" panose="02000603060000020004" pitchFamily="50" charset="0"/>
              </a:rPr>
              <a:t>Nennen </a:t>
            </a:r>
            <a:r>
              <a:rPr lang="de-DE" sz="2400" dirty="0">
                <a:latin typeface="FreightText Pro Book" panose="02000603060000020004" pitchFamily="50" charset="0"/>
              </a:rPr>
              <a:t>Sie jetzt Ihre Vorbehalte und/oder Hürden, die Sie in der Umsetzung sehen. </a:t>
            </a:r>
            <a:r>
              <a:rPr lang="de-DE" sz="2400" u="sng" dirty="0">
                <a:latin typeface="FreightText Pro Book" panose="02000603060000020004" pitchFamily="50" charset="0"/>
              </a:rPr>
              <a:t>Notieren </a:t>
            </a:r>
            <a:r>
              <a:rPr lang="de-DE" sz="2400" dirty="0">
                <a:latin typeface="FreightText Pro Book" panose="02000603060000020004" pitchFamily="50" charset="0"/>
              </a:rPr>
              <a:t>Sie diese hierfür auf Karten und </a:t>
            </a:r>
            <a:r>
              <a:rPr lang="de-DE" sz="2400" u="sng" dirty="0">
                <a:latin typeface="FreightText Pro Book" panose="02000603060000020004" pitchFamily="50" charset="0"/>
              </a:rPr>
              <a:t>sammeln </a:t>
            </a:r>
            <a:r>
              <a:rPr lang="de-DE" sz="2400" dirty="0">
                <a:latin typeface="FreightText Pro Book" panose="02000603060000020004" pitchFamily="50" charset="0"/>
              </a:rPr>
              <a:t>Sie sie vorn an der Moderationswand. (Einzel- oder Partnerarbeit, anschließend Diskussion im Plenum, 10 Min Zeit)</a:t>
            </a:r>
          </a:p>
          <a:p>
            <a:pPr marL="342900" indent="-342900">
              <a:buFont typeface="Arial" panose="020B0604020202020204" pitchFamily="34" charset="0"/>
              <a:buChar char="•"/>
            </a:pPr>
            <a:r>
              <a:rPr lang="de-DE" sz="2400" dirty="0">
                <a:latin typeface="FreightText Pro Book" panose="02000603060000020004" pitchFamily="50" charset="0"/>
              </a:rPr>
              <a:t>Wie könnte man diesen Herausforderungen begegnen? </a:t>
            </a:r>
            <a:r>
              <a:rPr lang="de-DE" sz="2400" u="sng" dirty="0">
                <a:latin typeface="FreightText Pro Book" panose="02000603060000020004" pitchFamily="50" charset="0"/>
              </a:rPr>
              <a:t>Sammeln</a:t>
            </a:r>
            <a:r>
              <a:rPr lang="de-DE" sz="2400" dirty="0">
                <a:latin typeface="FreightText Pro Book" panose="02000603060000020004" pitchFamily="50" charset="0"/>
              </a:rPr>
              <a:t> Sie Ideen (Plenum, 5 Min Zeit)</a:t>
            </a:r>
          </a:p>
          <a:p>
            <a:pPr marL="0" indent="0">
              <a:buNone/>
            </a:pPr>
            <a:endParaRPr lang="de-DE" dirty="0">
              <a:latin typeface="FreightText Pro Book" panose="02000603060000020004" pitchFamily="50" charset="0"/>
            </a:endParaRPr>
          </a:p>
        </p:txBody>
      </p:sp>
    </p:spTree>
    <p:extLst>
      <p:ext uri="{BB962C8B-B14F-4D97-AF65-F5344CB8AC3E}">
        <p14:creationId xmlns:p14="http://schemas.microsoft.com/office/powerpoint/2010/main" val="387515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DCCE6-F68B-EAF0-6DCC-3E838C5E46CA}"/>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11BADA2-B34D-5070-B788-B60099B2166E}"/>
              </a:ext>
            </a:extLst>
          </p:cNvPr>
          <p:cNvSpPr>
            <a:spLocks noGrp="1"/>
          </p:cNvSpPr>
          <p:nvPr>
            <p:ph type="body" sz="quarter" idx="11"/>
          </p:nvPr>
        </p:nvSpPr>
        <p:spPr>
          <a:xfrm>
            <a:off x="3139531" y="4087769"/>
            <a:ext cx="5912937" cy="1581511"/>
          </a:xfrm>
        </p:spPr>
        <p:txBody>
          <a:bodyPr>
            <a:normAutofit/>
          </a:bodyPr>
          <a:lstStyle/>
          <a:p>
            <a:r>
              <a:rPr lang="de-DE" dirty="0"/>
              <a:t>Gibt es Fragen oder Diskussionsbedarf?</a:t>
            </a:r>
          </a:p>
        </p:txBody>
      </p:sp>
    </p:spTree>
    <p:extLst>
      <p:ext uri="{BB962C8B-B14F-4D97-AF65-F5344CB8AC3E}">
        <p14:creationId xmlns:p14="http://schemas.microsoft.com/office/powerpoint/2010/main" val="1519023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EFA2D-AD8E-8370-FE6A-04BAB213D14D}"/>
              </a:ext>
            </a:extLst>
          </p:cNvPr>
          <p:cNvSpPr>
            <a:spLocks noGrp="1"/>
          </p:cNvSpPr>
          <p:nvPr>
            <p:ph type="title"/>
          </p:nvPr>
        </p:nvSpPr>
        <p:spPr/>
        <p:txBody>
          <a:bodyPr/>
          <a:lstStyle/>
          <a:p>
            <a:r>
              <a:rPr lang="de-DE" dirty="0"/>
              <a:t>Wichtig für Teil II des Moduls: </a:t>
            </a:r>
          </a:p>
        </p:txBody>
      </p:sp>
      <p:sp>
        <p:nvSpPr>
          <p:cNvPr id="3" name="Textplatzhalter 2">
            <a:extLst>
              <a:ext uri="{FF2B5EF4-FFF2-40B4-BE49-F238E27FC236}">
                <a16:creationId xmlns:a16="http://schemas.microsoft.com/office/drawing/2014/main" id="{413432C5-2A6A-A861-445D-C79C9A73CCED}"/>
              </a:ext>
            </a:extLst>
          </p:cNvPr>
          <p:cNvSpPr>
            <a:spLocks noGrp="1"/>
          </p:cNvSpPr>
          <p:nvPr>
            <p:ph type="body" sz="quarter" idx="10"/>
          </p:nvPr>
        </p:nvSpPr>
        <p:spPr>
          <a:xfrm>
            <a:off x="614363" y="2111466"/>
            <a:ext cx="7103174" cy="4090926"/>
          </a:xfrm>
        </p:spPr>
        <p:txBody>
          <a:bodyPr>
            <a:normAutofit/>
          </a:bodyPr>
          <a:lstStyle/>
          <a:p>
            <a:pPr>
              <a:buFont typeface="+mj-lt"/>
              <a:buAutoNum type="arabicPeriod"/>
            </a:pPr>
            <a:r>
              <a:rPr lang="de-DE" dirty="0">
                <a:latin typeface="FreightText Pro Book" panose="02000603060000020004" pitchFamily="50" charset="0"/>
              </a:rPr>
              <a:t>Wir werden mit den „Ausbildung gestalten“-Heften weiterarbeiten. Die Hefte sind daher bitte unbedingt wieder mitzubringen</a:t>
            </a:r>
          </a:p>
          <a:p>
            <a:pPr>
              <a:buFont typeface="+mj-lt"/>
              <a:buAutoNum type="arabicPeriod"/>
            </a:pPr>
            <a:r>
              <a:rPr lang="de-DE" dirty="0">
                <a:latin typeface="FreightText Pro Book" panose="02000603060000020004" pitchFamily="50" charset="0"/>
              </a:rPr>
              <a:t>Wir werden mit Übungsaufgaben aus dem eigenen Gewerk arbeiten. Bitte bringen Sie daher eine Übungsaufgabe von ihrem Gewerk aus dem zweiten oder dritten Lehrjahr mit</a:t>
            </a:r>
          </a:p>
          <a:p>
            <a:pPr marL="0" indent="0">
              <a:buNone/>
            </a:pPr>
            <a:endParaRPr lang="de-DE" dirty="0"/>
          </a:p>
        </p:txBody>
      </p:sp>
      <p:pic>
        <p:nvPicPr>
          <p:cNvPr id="4" name="Grafik 3" descr="Ein Bild, das Text, Screenshot, Design, Grafikdesign enthält.&#10;&#10;KI-generierte Inhalte können fehlerhaft sein.">
            <a:extLst>
              <a:ext uri="{FF2B5EF4-FFF2-40B4-BE49-F238E27FC236}">
                <a16:creationId xmlns:a16="http://schemas.microsoft.com/office/drawing/2014/main" id="{BADCFE92-4E98-41F1-D4C3-103E7ED6F6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0573" y="2111466"/>
            <a:ext cx="2879861" cy="4114087"/>
          </a:xfrm>
          <a:prstGeom prst="rect">
            <a:avLst/>
          </a:prstGeom>
        </p:spPr>
      </p:pic>
      <p:sp>
        <p:nvSpPr>
          <p:cNvPr id="5" name="Textplatzhalter 2">
            <a:extLst>
              <a:ext uri="{FF2B5EF4-FFF2-40B4-BE49-F238E27FC236}">
                <a16:creationId xmlns:a16="http://schemas.microsoft.com/office/drawing/2014/main" id="{1F64E93C-6A03-A132-53F1-313919CD3998}"/>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Bundesinstitut für Berufsbildung 2024</a:t>
            </a:r>
          </a:p>
        </p:txBody>
      </p:sp>
    </p:spTree>
    <p:extLst>
      <p:ext uri="{BB962C8B-B14F-4D97-AF65-F5344CB8AC3E}">
        <p14:creationId xmlns:p14="http://schemas.microsoft.com/office/powerpoint/2010/main" val="266877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F8464FF-5309-55AB-91DF-234A6085B400}"/>
              </a:ext>
            </a:extLst>
          </p:cNvPr>
          <p:cNvSpPr>
            <a:spLocks noGrp="1"/>
          </p:cNvSpPr>
          <p:nvPr>
            <p:ph type="body" sz="quarter" idx="11"/>
          </p:nvPr>
        </p:nvSpPr>
        <p:spPr/>
        <p:txBody>
          <a:bodyPr>
            <a:normAutofit fontScale="92500"/>
          </a:bodyPr>
          <a:lstStyle/>
          <a:p>
            <a:r>
              <a:rPr lang="de-DE" dirty="0"/>
              <a:t>Arbeit im Plenum</a:t>
            </a:r>
          </a:p>
        </p:txBody>
      </p:sp>
    </p:spTree>
    <p:extLst>
      <p:ext uri="{BB962C8B-B14F-4D97-AF65-F5344CB8AC3E}">
        <p14:creationId xmlns:p14="http://schemas.microsoft.com/office/powerpoint/2010/main" val="3837677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13A7C-5CEC-FE3F-CC4A-D718D4FEEADD}"/>
            </a:ext>
          </a:extLst>
        </p:cNvPr>
        <p:cNvGrpSpPr/>
        <p:nvPr/>
      </p:nvGrpSpPr>
      <p:grpSpPr>
        <a:xfrm>
          <a:off x="0" y="0"/>
          <a:ext cx="0" cy="0"/>
          <a:chOff x="0" y="0"/>
          <a:chExt cx="0" cy="0"/>
        </a:xfrm>
      </p:grpSpPr>
      <p:sp>
        <p:nvSpPr>
          <p:cNvPr id="3" name="Textplatzhalter 1">
            <a:extLst>
              <a:ext uri="{FF2B5EF4-FFF2-40B4-BE49-F238E27FC236}">
                <a16:creationId xmlns:a16="http://schemas.microsoft.com/office/drawing/2014/main" id="{EFF4C68B-B99B-4790-A4B2-073C97AA7B41}"/>
              </a:ext>
            </a:extLst>
          </p:cNvPr>
          <p:cNvSpPr>
            <a:spLocks noGrp="1"/>
          </p:cNvSpPr>
          <p:nvPr>
            <p:ph type="body" sz="quarter" idx="11"/>
          </p:nvPr>
        </p:nvSpPr>
        <p:spPr>
          <a:xfrm>
            <a:off x="1883568" y="2244725"/>
            <a:ext cx="8424862" cy="1085329"/>
          </a:xfrm>
        </p:spPr>
        <p:txBody>
          <a:bodyPr>
            <a:normAutofit/>
          </a:bodyPr>
          <a:lstStyle/>
          <a:p>
            <a:pPr algn="l"/>
            <a:r>
              <a:rPr lang="de-DE" dirty="0">
                <a:solidFill>
                  <a:srgbClr val="F3972B"/>
                </a:solidFill>
              </a:rPr>
              <a:t>3. Wie </a:t>
            </a:r>
            <a:r>
              <a:rPr lang="de-DE" dirty="0"/>
              <a:t>wollen wir das Ziel umsetzen?</a:t>
            </a:r>
          </a:p>
        </p:txBody>
      </p:sp>
      <p:sp>
        <p:nvSpPr>
          <p:cNvPr id="2" name="Textfeld 1">
            <a:extLst>
              <a:ext uri="{FF2B5EF4-FFF2-40B4-BE49-F238E27FC236}">
                <a16:creationId xmlns:a16="http://schemas.microsoft.com/office/drawing/2014/main" id="{63FCD51A-497C-A7ED-FF31-DDA9FB54C36E}"/>
              </a:ext>
            </a:extLst>
          </p:cNvPr>
          <p:cNvSpPr txBox="1"/>
          <p:nvPr/>
        </p:nvSpPr>
        <p:spPr>
          <a:xfrm>
            <a:off x="1867248" y="3628575"/>
            <a:ext cx="7801165" cy="954107"/>
          </a:xfrm>
          <a:prstGeom prst="rect">
            <a:avLst/>
          </a:prstGeom>
          <a:noFill/>
        </p:spPr>
        <p:txBody>
          <a:bodyPr wrap="square" rtlCol="0">
            <a:spAutoFit/>
          </a:bodyPr>
          <a:lstStyle/>
          <a:p>
            <a:r>
              <a:rPr lang="de-DE" sz="2800" dirty="0">
                <a:solidFill>
                  <a:srgbClr val="F3972B"/>
                </a:solidFill>
                <a:latin typeface="FreightText Pro Book" panose="02000603060000020004" pitchFamily="50" charset="0"/>
              </a:rPr>
              <a:t>Ziel: </a:t>
            </a:r>
            <a:r>
              <a:rPr lang="de-DE" sz="2800" dirty="0">
                <a:solidFill>
                  <a:schemeClr val="bg1"/>
                </a:solidFill>
                <a:latin typeface="FreightText Pro Book" panose="02000603060000020004" pitchFamily="50" charset="0"/>
              </a:rPr>
              <a:t>Ansätze zur Vermittlung an die Azubis entwickeln. </a:t>
            </a:r>
          </a:p>
        </p:txBody>
      </p:sp>
    </p:spTree>
    <p:extLst>
      <p:ext uri="{BB962C8B-B14F-4D97-AF65-F5344CB8AC3E}">
        <p14:creationId xmlns:p14="http://schemas.microsoft.com/office/powerpoint/2010/main" val="2675164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C8ADA-62CB-865F-86F3-5870B4DCDC62}"/>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C7AAE3C-1640-9332-2000-FC5CD61C2B8B}"/>
              </a:ext>
            </a:extLst>
          </p:cNvPr>
          <p:cNvSpPr>
            <a:spLocks noGrp="1"/>
          </p:cNvSpPr>
          <p:nvPr>
            <p:ph type="body" sz="quarter" idx="11"/>
          </p:nvPr>
        </p:nvSpPr>
        <p:spPr/>
        <p:txBody>
          <a:bodyPr/>
          <a:lstStyle/>
          <a:p>
            <a:r>
              <a:rPr lang="de-DE" dirty="0"/>
              <a:t>Gruppenarbeit</a:t>
            </a:r>
          </a:p>
        </p:txBody>
      </p:sp>
    </p:spTree>
    <p:extLst>
      <p:ext uri="{BB962C8B-B14F-4D97-AF65-F5344CB8AC3E}">
        <p14:creationId xmlns:p14="http://schemas.microsoft.com/office/powerpoint/2010/main" val="1495705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E5CC1-9E02-2086-A9C3-7E96BAC8427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A5C0475-5E7C-014B-1C80-5C51E8606984}"/>
              </a:ext>
            </a:extLst>
          </p:cNvPr>
          <p:cNvSpPr>
            <a:spLocks noGrp="1"/>
          </p:cNvSpPr>
          <p:nvPr>
            <p:ph type="title"/>
          </p:nvPr>
        </p:nvSpPr>
        <p:spPr/>
        <p:txBody>
          <a:bodyPr/>
          <a:lstStyle/>
          <a:p>
            <a:r>
              <a:rPr lang="de-DE"/>
              <a:t>Arbeitsphase</a:t>
            </a:r>
          </a:p>
        </p:txBody>
      </p:sp>
      <p:sp>
        <p:nvSpPr>
          <p:cNvPr id="2" name="Textplatzhalter 2">
            <a:extLst>
              <a:ext uri="{FF2B5EF4-FFF2-40B4-BE49-F238E27FC236}">
                <a16:creationId xmlns:a16="http://schemas.microsoft.com/office/drawing/2014/main" id="{26363702-85C2-0FFE-3C3D-6AE213E2D5DB}"/>
              </a:ext>
            </a:extLst>
          </p:cNvPr>
          <p:cNvSpPr>
            <a:spLocks noGrp="1"/>
          </p:cNvSpPr>
          <p:nvPr>
            <p:ph type="body" sz="quarter" idx="10"/>
          </p:nvPr>
        </p:nvSpPr>
        <p:spPr/>
        <p:txBody>
          <a:bodyPr>
            <a:normAutofit lnSpcReduction="10000"/>
          </a:bodyPr>
          <a:lstStyle/>
          <a:p>
            <a:pPr marL="0" indent="0">
              <a:buNone/>
            </a:pPr>
            <a:r>
              <a:rPr lang="de-DE" sz="2400" dirty="0">
                <a:latin typeface="FreightText Pro Book" panose="02000603060000020004" pitchFamily="50" charset="0"/>
              </a:rPr>
              <a:t>In Teil I des Moduls haben Sie die Ausbildungshefte kennengelernt und einen Einblick in die neuen Anforderungen im Schwerpunkt Nachhaltigkeit &amp; Umweltschutz für Ihr Gewerk gewonnen. In den Modulen zur Materialwende und dem Gebäude als Lebenszyklus haben Sie wiederum viele Informationen zur Umsetzung von Nachhaltigkeit im Bau erhalten. </a:t>
            </a:r>
          </a:p>
          <a:p>
            <a:pPr marL="0" indent="0">
              <a:buNone/>
            </a:pPr>
            <a:endParaRPr lang="de-DE" sz="2400" dirty="0">
              <a:latin typeface="FreightText Pro Book" panose="02000603060000020004" pitchFamily="50" charset="0"/>
            </a:endParaRPr>
          </a:p>
          <a:p>
            <a:pPr marL="342900" indent="-342900">
              <a:buFont typeface="Arial" panose="020B0604020202020204" pitchFamily="34" charset="0"/>
              <a:buChar char="•"/>
            </a:pPr>
            <a:r>
              <a:rPr lang="de-DE" sz="2400" u="sng" dirty="0">
                <a:latin typeface="FreightText Pro Book" panose="02000603060000020004" pitchFamily="50" charset="0"/>
              </a:rPr>
              <a:t>Passen Sie </a:t>
            </a:r>
            <a:r>
              <a:rPr lang="de-DE" sz="2400" dirty="0">
                <a:latin typeface="FreightText Pro Book" panose="02000603060000020004" pitchFamily="50" charset="0"/>
              </a:rPr>
              <a:t>jetzt eine Übungsaufgabe an die Anforderungen der Neuordnung an. </a:t>
            </a:r>
            <a:r>
              <a:rPr lang="de-DE" sz="2400" u="sng" dirty="0">
                <a:latin typeface="FreightText Pro Book" panose="02000603060000020004" pitchFamily="50" charset="0"/>
              </a:rPr>
              <a:t>Verwenden</a:t>
            </a:r>
            <a:r>
              <a:rPr lang="de-DE" sz="2400" dirty="0">
                <a:latin typeface="FreightText Pro Book" panose="02000603060000020004" pitchFamily="50" charset="0"/>
              </a:rPr>
              <a:t> Sie hierfür die von Ihnen mitgebrachte Übungsaufgabe. </a:t>
            </a:r>
            <a:r>
              <a:rPr lang="de-DE" sz="2400" u="sng" dirty="0">
                <a:latin typeface="FreightText Pro Book" panose="02000603060000020004" pitchFamily="50" charset="0"/>
              </a:rPr>
              <a:t>Beziehen</a:t>
            </a:r>
            <a:r>
              <a:rPr lang="de-DE" sz="2400" dirty="0">
                <a:latin typeface="FreightText Pro Book" panose="02000603060000020004" pitchFamily="50" charset="0"/>
              </a:rPr>
              <a:t> Sie ihr Wissen aus den letzten beiden Tagen der Fortbildung </a:t>
            </a:r>
            <a:r>
              <a:rPr lang="de-DE" sz="2400" u="sng" dirty="0">
                <a:latin typeface="FreightText Pro Book" panose="02000603060000020004" pitchFamily="50" charset="0"/>
              </a:rPr>
              <a:t>ein</a:t>
            </a:r>
            <a:r>
              <a:rPr lang="de-DE" sz="2400" dirty="0">
                <a:latin typeface="FreightText Pro Book" panose="02000603060000020004" pitchFamily="50" charset="0"/>
              </a:rPr>
              <a:t>. </a:t>
            </a:r>
          </a:p>
          <a:p>
            <a:pPr marL="342900" indent="-342900">
              <a:buFont typeface="Arial" panose="020B0604020202020204" pitchFamily="34" charset="0"/>
              <a:buChar char="•"/>
            </a:pPr>
            <a:r>
              <a:rPr lang="de-DE" sz="2400" u="sng" dirty="0">
                <a:latin typeface="FreightText Pro Book" panose="02000603060000020004" pitchFamily="50" charset="0"/>
              </a:rPr>
              <a:t>Teilen</a:t>
            </a:r>
            <a:r>
              <a:rPr lang="de-DE" sz="2400" dirty="0">
                <a:latin typeface="FreightText Pro Book" panose="02000603060000020004" pitchFamily="50" charset="0"/>
              </a:rPr>
              <a:t> Sie sich hierfür in 2er- 3-er Gruppen </a:t>
            </a:r>
            <a:r>
              <a:rPr lang="de-DE" sz="2400" u="sng" dirty="0">
                <a:latin typeface="FreightText Pro Book" panose="02000603060000020004" pitchFamily="50" charset="0"/>
              </a:rPr>
              <a:t>ein</a:t>
            </a:r>
            <a:r>
              <a:rPr lang="de-DE" sz="2400" dirty="0">
                <a:latin typeface="FreightText Pro Book" panose="02000603060000020004" pitchFamily="50" charset="0"/>
              </a:rPr>
              <a:t>. </a:t>
            </a:r>
            <a:r>
              <a:rPr lang="de-DE" sz="2400" u="sng" dirty="0">
                <a:latin typeface="FreightText Pro Book" panose="02000603060000020004" pitchFamily="50" charset="0"/>
              </a:rPr>
              <a:t>Notieren</a:t>
            </a:r>
            <a:r>
              <a:rPr lang="de-DE" sz="2400" dirty="0">
                <a:latin typeface="FreightText Pro Book" panose="02000603060000020004" pitchFamily="50" charset="0"/>
              </a:rPr>
              <a:t> Sie Ihre Ergebnisse auf einem Flipchart. (Gruppenarbeit, ca. 20-30 Min Zeit) </a:t>
            </a:r>
          </a:p>
          <a:p>
            <a:pPr marL="0" indent="0">
              <a:buNone/>
            </a:pPr>
            <a:endParaRPr lang="de-DE" sz="2400" dirty="0">
              <a:latin typeface="FreightText Pro Book" panose="02000603060000020004" pitchFamily="50" charset="0"/>
            </a:endParaRPr>
          </a:p>
          <a:p>
            <a:pPr marL="0" indent="0">
              <a:buNone/>
            </a:pPr>
            <a:endParaRPr lang="de-DE" dirty="0">
              <a:latin typeface="FreightText Pro Book" panose="02000603060000020004" pitchFamily="50" charset="0"/>
            </a:endParaRPr>
          </a:p>
        </p:txBody>
      </p:sp>
    </p:spTree>
    <p:extLst>
      <p:ext uri="{BB962C8B-B14F-4D97-AF65-F5344CB8AC3E}">
        <p14:creationId xmlns:p14="http://schemas.microsoft.com/office/powerpoint/2010/main" val="176747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AB0D8-70F3-62B2-72EC-9E8B526325D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EF2BB35-EF54-2CF9-C873-45A7ADE57BB0}"/>
              </a:ext>
            </a:extLst>
          </p:cNvPr>
          <p:cNvSpPr>
            <a:spLocks noGrp="1"/>
          </p:cNvSpPr>
          <p:nvPr>
            <p:ph type="title"/>
          </p:nvPr>
        </p:nvSpPr>
        <p:spPr/>
        <p:txBody>
          <a:bodyPr>
            <a:normAutofit fontScale="90000"/>
          </a:bodyPr>
          <a:lstStyle/>
          <a:p>
            <a:r>
              <a:rPr lang="de-DE" dirty="0"/>
              <a:t>Ein Beispiel: Mauerwerksbau Grundausbildung</a:t>
            </a:r>
          </a:p>
        </p:txBody>
      </p:sp>
      <p:sp>
        <p:nvSpPr>
          <p:cNvPr id="8" name="Textplatzhalter 2">
            <a:extLst>
              <a:ext uri="{FF2B5EF4-FFF2-40B4-BE49-F238E27FC236}">
                <a16:creationId xmlns:a16="http://schemas.microsoft.com/office/drawing/2014/main" id="{596A3A9D-E970-8688-582F-D89DBFE19467}"/>
              </a:ext>
            </a:extLst>
          </p:cNvPr>
          <p:cNvSpPr>
            <a:spLocks noGrp="1"/>
          </p:cNvSpPr>
          <p:nvPr>
            <p:ph type="body" sz="quarter" idx="10"/>
          </p:nvPr>
        </p:nvSpPr>
        <p:spPr>
          <a:xfrm>
            <a:off x="4285397" y="1961776"/>
            <a:ext cx="7346795" cy="4631496"/>
          </a:xfrm>
        </p:spPr>
        <p:txBody>
          <a:bodyPr>
            <a:normAutofit/>
          </a:bodyPr>
          <a:lstStyle/>
          <a:p>
            <a:pPr marL="0" indent="0">
              <a:buNone/>
            </a:pPr>
            <a:r>
              <a:rPr lang="de-DE" sz="2400" dirty="0">
                <a:latin typeface="FreightText Pro Book" panose="02000603060000020004" pitchFamily="50" charset="0"/>
              </a:rPr>
              <a:t>Folgende Fragen können für das Bearbeiten der Aufgabe als Anregung helfen: </a:t>
            </a:r>
          </a:p>
          <a:p>
            <a:pPr marL="342900" indent="-342900">
              <a:buFont typeface="Arial" panose="020B0604020202020204" pitchFamily="34" charset="0"/>
              <a:buChar char="•"/>
            </a:pPr>
            <a:r>
              <a:rPr lang="de-DE" sz="2400" dirty="0">
                <a:latin typeface="FreightText Pro Book" panose="02000603060000020004" pitchFamily="50" charset="0"/>
              </a:rPr>
              <a:t>Ist die Auswahl der Materialien unter Gesichtspunkten wie Gesundheit, Energieeffizienz, Rückbaufähigkeit die sinnvollste? </a:t>
            </a:r>
          </a:p>
          <a:p>
            <a:pPr marL="342900" indent="-342900">
              <a:buFont typeface="Arial" panose="020B0604020202020204" pitchFamily="34" charset="0"/>
              <a:buChar char="•"/>
            </a:pPr>
            <a:r>
              <a:rPr lang="de-DE" sz="2400" dirty="0">
                <a:latin typeface="FreightText Pro Book" panose="02000603060000020004" pitchFamily="50" charset="0"/>
              </a:rPr>
              <a:t>Wenn nein: Gibt es sinnvolle ökologische Alternativen zu den hier verwendeten (konventionellen) Materialien? </a:t>
            </a:r>
          </a:p>
          <a:p>
            <a:pPr marL="342900" indent="-342900">
              <a:buFont typeface="Arial" panose="020B0604020202020204" pitchFamily="34" charset="0"/>
              <a:buChar char="•"/>
            </a:pPr>
            <a:r>
              <a:rPr lang="de-DE" sz="2400" dirty="0">
                <a:latin typeface="FreightText Pro Book" panose="02000603060000020004" pitchFamily="50" charset="0"/>
              </a:rPr>
              <a:t>Erlaubt das hier aufgezeigte Verfahren einen Rückbau? Wenn nein, kann man das Verfahren ggf. anpassen und so rückbaufähig machen? </a:t>
            </a:r>
          </a:p>
          <a:p>
            <a:pPr marL="0" indent="0">
              <a:buNone/>
            </a:pPr>
            <a:endParaRPr lang="de-DE" dirty="0">
              <a:latin typeface="FreightText Pro Book" panose="02000603060000020004" pitchFamily="50" charset="0"/>
            </a:endParaRPr>
          </a:p>
        </p:txBody>
      </p:sp>
      <p:pic>
        <p:nvPicPr>
          <p:cNvPr id="7" name="Grafik 6">
            <a:extLst>
              <a:ext uri="{FF2B5EF4-FFF2-40B4-BE49-F238E27FC236}">
                <a16:creationId xmlns:a16="http://schemas.microsoft.com/office/drawing/2014/main" id="{04F42A6D-37DA-3172-EB63-7139C0AF9F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839" y="1961776"/>
            <a:ext cx="3253432" cy="4631497"/>
          </a:xfrm>
          <a:prstGeom prst="rect">
            <a:avLst/>
          </a:prstGeom>
        </p:spPr>
      </p:pic>
      <p:sp>
        <p:nvSpPr>
          <p:cNvPr id="2" name="Textplatzhalter 2">
            <a:extLst>
              <a:ext uri="{FF2B5EF4-FFF2-40B4-BE49-F238E27FC236}">
                <a16:creationId xmlns:a16="http://schemas.microsoft.com/office/drawing/2014/main" id="{6215069B-C8F3-9F03-5E8B-2097422E844E}"/>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Berufsförderungswerk der Bauindustrie Berlin-Brandenburg e.V.</a:t>
            </a:r>
          </a:p>
        </p:txBody>
      </p:sp>
    </p:spTree>
    <p:extLst>
      <p:ext uri="{BB962C8B-B14F-4D97-AF65-F5344CB8AC3E}">
        <p14:creationId xmlns:p14="http://schemas.microsoft.com/office/powerpoint/2010/main" val="2110144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C9B6-8A2E-2B07-7CD8-FB1D850FAD70}"/>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3D053EED-E7C3-10F4-543B-08372041CA7D}"/>
              </a:ext>
            </a:extLst>
          </p:cNvPr>
          <p:cNvSpPr>
            <a:spLocks noGrp="1"/>
          </p:cNvSpPr>
          <p:nvPr>
            <p:ph type="body" sz="quarter" idx="11"/>
          </p:nvPr>
        </p:nvSpPr>
        <p:spPr>
          <a:xfrm>
            <a:off x="3309036" y="4223337"/>
            <a:ext cx="5944146" cy="947049"/>
          </a:xfrm>
        </p:spPr>
        <p:txBody>
          <a:bodyPr>
            <a:normAutofit fontScale="92500" lnSpcReduction="10000"/>
          </a:bodyPr>
          <a:lstStyle/>
          <a:p>
            <a:r>
              <a:rPr lang="de-DE" sz="3900" dirty="0"/>
              <a:t>Ergebnisvorstellung</a:t>
            </a:r>
            <a:r>
              <a:rPr lang="de-DE" dirty="0"/>
              <a:t> &amp; Diskussion </a:t>
            </a:r>
          </a:p>
        </p:txBody>
      </p:sp>
    </p:spTree>
    <p:extLst>
      <p:ext uri="{BB962C8B-B14F-4D97-AF65-F5344CB8AC3E}">
        <p14:creationId xmlns:p14="http://schemas.microsoft.com/office/powerpoint/2010/main" val="4277330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A3B77-9070-009F-ED2A-AB7DC0A66E2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51B647A-E2D6-D550-ACC6-7D49186562DD}"/>
              </a:ext>
            </a:extLst>
          </p:cNvPr>
          <p:cNvSpPr>
            <a:spLocks noGrp="1"/>
          </p:cNvSpPr>
          <p:nvPr>
            <p:ph type="title"/>
          </p:nvPr>
        </p:nvSpPr>
        <p:spPr/>
        <p:txBody>
          <a:bodyPr>
            <a:normAutofit fontScale="90000"/>
          </a:bodyPr>
          <a:lstStyle/>
          <a:p>
            <a:r>
              <a:rPr lang="de-DE"/>
              <a:t>Optional: gemeinsame Reflexionsrunde</a:t>
            </a:r>
            <a:endParaRPr lang="de-DE" dirty="0"/>
          </a:p>
        </p:txBody>
      </p:sp>
      <p:sp>
        <p:nvSpPr>
          <p:cNvPr id="3" name="Textplatzhalter 2">
            <a:extLst>
              <a:ext uri="{FF2B5EF4-FFF2-40B4-BE49-F238E27FC236}">
                <a16:creationId xmlns:a16="http://schemas.microsoft.com/office/drawing/2014/main" id="{BBD93111-E561-6594-2BC5-F91450DFB3DE}"/>
              </a:ext>
            </a:extLst>
          </p:cNvPr>
          <p:cNvSpPr>
            <a:spLocks noGrp="1"/>
          </p:cNvSpPr>
          <p:nvPr>
            <p:ph type="body" sz="quarter" idx="12"/>
          </p:nvPr>
        </p:nvSpPr>
        <p:spPr/>
        <p:txBody>
          <a:bodyPr>
            <a:normAutofit/>
          </a:bodyPr>
          <a:lstStyle/>
          <a:p>
            <a:r>
              <a:rPr lang="de-DE" dirty="0"/>
              <a:t>Was waren Herausforderungen im Anpassen von Übungsaufgaben mit Nachhaltigkeitsbezug?</a:t>
            </a:r>
          </a:p>
          <a:p>
            <a:r>
              <a:rPr lang="de-DE" dirty="0"/>
              <a:t>Was war einfach, was fiel schwer?</a:t>
            </a:r>
          </a:p>
          <a:p>
            <a:r>
              <a:rPr lang="de-DE" dirty="0"/>
              <a:t>Was möchten Sie Ihren Kollegen für die Umsetzung der Neuordnung mitgeben? </a:t>
            </a:r>
            <a:r>
              <a:rPr lang="de-DE" u="sng" dirty="0"/>
              <a:t>Notieren</a:t>
            </a:r>
            <a:r>
              <a:rPr lang="de-DE" dirty="0"/>
              <a:t> Sie entsprechende Tipps. </a:t>
            </a:r>
          </a:p>
          <a:p>
            <a:endParaRPr lang="de-DE" dirty="0"/>
          </a:p>
        </p:txBody>
      </p:sp>
      <p:pic>
        <p:nvPicPr>
          <p:cNvPr id="8" name="Bildplatzhalter 7">
            <a:extLst>
              <a:ext uri="{FF2B5EF4-FFF2-40B4-BE49-F238E27FC236}">
                <a16:creationId xmlns:a16="http://schemas.microsoft.com/office/drawing/2014/main" id="{F93FB78D-9FDF-A63B-8C41-8D4C7AF058B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2" name="Textplatzhalter 2">
            <a:extLst>
              <a:ext uri="{FF2B5EF4-FFF2-40B4-BE49-F238E27FC236}">
                <a16:creationId xmlns:a16="http://schemas.microsoft.com/office/drawing/2014/main" id="{23C8BD6C-E689-04BE-596F-6B8702B25952}"/>
              </a:ext>
            </a:extLst>
          </p:cNvPr>
          <p:cNvSpPr txBox="1">
            <a:spLocks/>
          </p:cNvSpPr>
          <p:nvPr/>
        </p:nvSpPr>
        <p:spPr>
          <a:xfrm>
            <a:off x="9267825" y="6302898"/>
            <a:ext cx="2261685"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bg1"/>
                </a:solidFill>
                <a:latin typeface="FreightText Pro Book" panose="02000603060000020004" pitchFamily="50" charset="0"/>
              </a:rPr>
              <a:t>© </a:t>
            </a:r>
            <a:r>
              <a:rPr lang="de-DE" sz="1200" dirty="0" err="1">
                <a:solidFill>
                  <a:schemeClr val="bg1"/>
                </a:solidFill>
                <a:latin typeface="FreightText Pro Book" panose="02000603060000020004" pitchFamily="50" charset="0"/>
              </a:rPr>
              <a:t>unsplash</a:t>
            </a:r>
            <a:r>
              <a:rPr lang="de-DE" sz="1200" dirty="0">
                <a:solidFill>
                  <a:schemeClr val="bg1"/>
                </a:solidFill>
                <a:latin typeface="FreightText Pro Book" panose="02000603060000020004" pitchFamily="50" charset="0"/>
              </a:rPr>
              <a:t>, Charles </a:t>
            </a:r>
            <a:r>
              <a:rPr lang="de-DE" sz="1200" dirty="0" err="1">
                <a:solidFill>
                  <a:schemeClr val="bg1"/>
                </a:solidFill>
                <a:latin typeface="FreightText Pro Book" panose="02000603060000020004" pitchFamily="50" charset="0"/>
              </a:rPr>
              <a:t>Deluvio</a:t>
            </a:r>
            <a:endParaRPr lang="de-DE" sz="1200" dirty="0">
              <a:solidFill>
                <a:schemeClr val="bg1"/>
              </a:solidFill>
              <a:latin typeface="FreightText Pro Book" panose="02000603060000020004" pitchFamily="50" charset="0"/>
            </a:endParaRPr>
          </a:p>
        </p:txBody>
      </p:sp>
    </p:spTree>
    <p:extLst>
      <p:ext uri="{BB962C8B-B14F-4D97-AF65-F5344CB8AC3E}">
        <p14:creationId xmlns:p14="http://schemas.microsoft.com/office/powerpoint/2010/main" val="3999422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1C78E-AEC6-72D5-1A11-7441D54DFD22}"/>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059AE687-13E3-E984-D1C2-1CD43592BC06}"/>
              </a:ext>
            </a:extLst>
          </p:cNvPr>
          <p:cNvSpPr>
            <a:spLocks noGrp="1"/>
          </p:cNvSpPr>
          <p:nvPr>
            <p:ph type="body" sz="quarter" idx="11"/>
          </p:nvPr>
        </p:nvSpPr>
        <p:spPr>
          <a:xfrm>
            <a:off x="3115693" y="4196041"/>
            <a:ext cx="5960613" cy="1399541"/>
          </a:xfrm>
        </p:spPr>
        <p:txBody>
          <a:bodyPr>
            <a:normAutofit/>
          </a:bodyPr>
          <a:lstStyle/>
          <a:p>
            <a:r>
              <a:rPr lang="de-DE" dirty="0"/>
              <a:t>Gibt es Fragen oder Diskussionsbedarf?</a:t>
            </a:r>
          </a:p>
        </p:txBody>
      </p:sp>
    </p:spTree>
    <p:extLst>
      <p:ext uri="{BB962C8B-B14F-4D97-AF65-F5344CB8AC3E}">
        <p14:creationId xmlns:p14="http://schemas.microsoft.com/office/powerpoint/2010/main" val="1131587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5039064-F7EF-43FD-2431-C4F119A1F9AF}"/>
              </a:ext>
            </a:extLst>
          </p:cNvPr>
          <p:cNvSpPr>
            <a:spLocks noGrp="1"/>
          </p:cNvSpPr>
          <p:nvPr>
            <p:ph type="title"/>
          </p:nvPr>
        </p:nvSpPr>
        <p:spPr/>
        <p:txBody>
          <a:bodyPr/>
          <a:lstStyle/>
          <a:p>
            <a:r>
              <a:rPr lang="de-DE" dirty="0"/>
              <a:t>Abschlussreflexion</a:t>
            </a:r>
          </a:p>
        </p:txBody>
      </p:sp>
      <p:sp>
        <p:nvSpPr>
          <p:cNvPr id="4" name="Textplatzhalter 3">
            <a:extLst>
              <a:ext uri="{FF2B5EF4-FFF2-40B4-BE49-F238E27FC236}">
                <a16:creationId xmlns:a16="http://schemas.microsoft.com/office/drawing/2014/main" id="{F71537F1-7D1E-6532-CDDD-422BF7D294DA}"/>
              </a:ext>
            </a:extLst>
          </p:cNvPr>
          <p:cNvSpPr>
            <a:spLocks noGrp="1"/>
          </p:cNvSpPr>
          <p:nvPr>
            <p:ph type="body" sz="quarter" idx="12"/>
          </p:nvPr>
        </p:nvSpPr>
        <p:spPr/>
        <p:txBody>
          <a:bodyPr/>
          <a:lstStyle/>
          <a:p>
            <a:pPr lvl="0" fontAlgn="base">
              <a:buFont typeface="+mj-lt"/>
              <a:buAutoNum type="arabicPeriod"/>
            </a:pPr>
            <a:r>
              <a:rPr lang="de-DE" dirty="0"/>
              <a:t>Ergebnissicherung </a:t>
            </a:r>
          </a:p>
          <a:p>
            <a:pPr lvl="0" fontAlgn="base">
              <a:buFont typeface="+mj-lt"/>
              <a:buAutoNum type="arabicPeriod"/>
            </a:pPr>
            <a:r>
              <a:rPr lang="de-DE" dirty="0"/>
              <a:t>Was waren die interessantesten Punkte heute? Was hat Spaß gemacht?</a:t>
            </a:r>
          </a:p>
          <a:p>
            <a:pPr lvl="0" fontAlgn="base">
              <a:buFont typeface="+mj-lt"/>
              <a:buAutoNum type="arabicPeriod"/>
            </a:pPr>
            <a:r>
              <a:rPr lang="de-DE" dirty="0"/>
              <a:t>Welche Inhalte können Sie sich gut für die Vermittlung an Azubis vorstellen? Warum? </a:t>
            </a:r>
          </a:p>
          <a:p>
            <a:pPr lvl="0" fontAlgn="base">
              <a:buFont typeface="+mj-lt"/>
              <a:buAutoNum type="arabicPeriod"/>
            </a:pPr>
            <a:r>
              <a:rPr lang="de-DE" dirty="0"/>
              <a:t>Welche Punkte haben Ihnen heute ggf. gefehlt? Gibt es Verbesserungsvorschläge oder Wünsche für morgen?</a:t>
            </a:r>
          </a:p>
          <a:p>
            <a:endParaRPr lang="de-DE" dirty="0"/>
          </a:p>
        </p:txBody>
      </p:sp>
      <p:pic>
        <p:nvPicPr>
          <p:cNvPr id="7" name="Bildplatzhalter 6" descr="Ein Bild, das Kleidung, Person, Menschliches Gesicht, Im Haus enthält.&#10;&#10;KI-generierte Inhalte können fehlerhaft sein.">
            <a:extLst>
              <a:ext uri="{FF2B5EF4-FFF2-40B4-BE49-F238E27FC236}">
                <a16:creationId xmlns:a16="http://schemas.microsoft.com/office/drawing/2014/main" id="{8A7CE196-5E9A-7E32-88EE-F93B5B4A711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2" name="Textplatzhalter 2">
            <a:extLst>
              <a:ext uri="{FF2B5EF4-FFF2-40B4-BE49-F238E27FC236}">
                <a16:creationId xmlns:a16="http://schemas.microsoft.com/office/drawing/2014/main" id="{7EB8382D-382E-CEB4-2B94-A7121F7EA36E}"/>
              </a:ext>
            </a:extLst>
          </p:cNvPr>
          <p:cNvSpPr txBox="1">
            <a:spLocks/>
          </p:cNvSpPr>
          <p:nvPr/>
        </p:nvSpPr>
        <p:spPr>
          <a:xfrm>
            <a:off x="9267825" y="6302898"/>
            <a:ext cx="2261685"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bg1"/>
                </a:solidFill>
                <a:latin typeface="FreightText Pro Book" panose="02000603060000020004" pitchFamily="50" charset="0"/>
              </a:rPr>
              <a:t>© </a:t>
            </a:r>
            <a:r>
              <a:rPr lang="de-DE" sz="1200" dirty="0" err="1">
                <a:solidFill>
                  <a:schemeClr val="bg1"/>
                </a:solidFill>
                <a:latin typeface="FreightText Pro Book" panose="02000603060000020004" pitchFamily="50" charset="0"/>
              </a:rPr>
              <a:t>unsplash</a:t>
            </a:r>
            <a:r>
              <a:rPr lang="de-DE" sz="1200" dirty="0">
                <a:solidFill>
                  <a:schemeClr val="bg1"/>
                </a:solidFill>
                <a:latin typeface="FreightText Pro Book" panose="02000603060000020004" pitchFamily="50" charset="0"/>
              </a:rPr>
              <a:t>, Charles </a:t>
            </a:r>
            <a:r>
              <a:rPr lang="de-DE" sz="1200" dirty="0" err="1">
                <a:solidFill>
                  <a:schemeClr val="bg1"/>
                </a:solidFill>
                <a:latin typeface="FreightText Pro Book" panose="02000603060000020004" pitchFamily="50" charset="0"/>
              </a:rPr>
              <a:t>Deluvio</a:t>
            </a:r>
            <a:endParaRPr lang="de-DE" sz="1200" dirty="0">
              <a:solidFill>
                <a:schemeClr val="bg1"/>
              </a:solidFill>
              <a:latin typeface="FreightText Pro Book" panose="02000603060000020004" pitchFamily="50" charset="0"/>
            </a:endParaRPr>
          </a:p>
        </p:txBody>
      </p:sp>
    </p:spTree>
    <p:extLst>
      <p:ext uri="{BB962C8B-B14F-4D97-AF65-F5344CB8AC3E}">
        <p14:creationId xmlns:p14="http://schemas.microsoft.com/office/powerpoint/2010/main" val="1733964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3BB68-5DD0-995C-8820-9FB582ECDE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0FB480-FF10-1F76-B258-BFBF36AC88C8}"/>
              </a:ext>
            </a:extLst>
          </p:cNvPr>
          <p:cNvSpPr>
            <a:spLocks noGrp="1"/>
          </p:cNvSpPr>
          <p:nvPr>
            <p:ph type="title"/>
          </p:nvPr>
        </p:nvSpPr>
        <p:spPr/>
        <p:txBody>
          <a:bodyPr/>
          <a:lstStyle/>
          <a:p>
            <a:r>
              <a:rPr lang="de-DE" dirty="0"/>
              <a:t>Vielen Dank für die Teilnahme und Aufmerksamkeit!</a:t>
            </a:r>
          </a:p>
        </p:txBody>
      </p:sp>
      <p:sp>
        <p:nvSpPr>
          <p:cNvPr id="14" name="Textplatzhalter 13">
            <a:extLst>
              <a:ext uri="{FF2B5EF4-FFF2-40B4-BE49-F238E27FC236}">
                <a16:creationId xmlns:a16="http://schemas.microsoft.com/office/drawing/2014/main" id="{2FAD810E-4B9E-4239-00B2-0C13F90B4DE7}"/>
              </a:ext>
            </a:extLst>
          </p:cNvPr>
          <p:cNvSpPr>
            <a:spLocks noGrp="1"/>
          </p:cNvSpPr>
          <p:nvPr>
            <p:ph type="body" sz="quarter" idx="13"/>
          </p:nvPr>
        </p:nvSpPr>
        <p:spPr/>
        <p:txBody>
          <a:bodyPr>
            <a:normAutofit/>
          </a:bodyPr>
          <a:lstStyle/>
          <a:p>
            <a:r>
              <a:rPr lang="de-DE" dirty="0"/>
              <a:t>Projekt NBAU im Internet</a:t>
            </a:r>
          </a:p>
        </p:txBody>
      </p:sp>
      <p:sp>
        <p:nvSpPr>
          <p:cNvPr id="15" name="Textplatzhalter 14">
            <a:extLst>
              <a:ext uri="{FF2B5EF4-FFF2-40B4-BE49-F238E27FC236}">
                <a16:creationId xmlns:a16="http://schemas.microsoft.com/office/drawing/2014/main" id="{0DC05CBE-D1AA-4E14-9F10-CEE9707E2FDD}"/>
              </a:ext>
            </a:extLst>
          </p:cNvPr>
          <p:cNvSpPr>
            <a:spLocks noGrp="1"/>
          </p:cNvSpPr>
          <p:nvPr>
            <p:ph type="body" sz="quarter" idx="15"/>
          </p:nvPr>
        </p:nvSpPr>
        <p:spPr/>
        <p:txBody>
          <a:bodyPr>
            <a:normAutofit/>
          </a:bodyPr>
          <a:lstStyle/>
          <a:p>
            <a:r>
              <a:rPr lang="de-DE" dirty="0">
                <a:hlinkClick r:id="rId3">
                  <a:extLst>
                    <a:ext uri="{A12FA001-AC4F-418D-AE19-62706E023703}">
                      <ahyp:hlinkClr xmlns:ahyp="http://schemas.microsoft.com/office/drawing/2018/hyperlinkcolor" val="tx"/>
                    </a:ext>
                  </a:extLst>
                </a:hlinkClick>
              </a:rPr>
              <a:t>https://bfw-bb.eu/nbau/</a:t>
            </a:r>
          </a:p>
          <a:p>
            <a:r>
              <a:rPr lang="de-DE" dirty="0">
                <a:hlinkClick r:id="rId3">
                  <a:extLst>
                    <a:ext uri="{A12FA001-AC4F-418D-AE19-62706E023703}">
                      <ahyp:hlinkClr xmlns:ahyp="http://schemas.microsoft.com/office/drawing/2018/hyperlinkcolor" val="tx"/>
                    </a:ext>
                  </a:extLst>
                </a:hlinkClick>
              </a:rPr>
              <a:t>https://nexteconomylab.de/de/projekte/nachhaltigkeit-im-bau</a:t>
            </a:r>
            <a:r>
              <a:rPr lang="de-DE" dirty="0"/>
              <a:t> </a:t>
            </a:r>
          </a:p>
          <a:p>
            <a:endParaRPr lang="de-DE" dirty="0"/>
          </a:p>
          <a:p>
            <a:endParaRPr lang="de-DE" dirty="0"/>
          </a:p>
        </p:txBody>
      </p:sp>
      <p:pic>
        <p:nvPicPr>
          <p:cNvPr id="6" name="Bildplatzhalter 5">
            <a:extLst>
              <a:ext uri="{FF2B5EF4-FFF2-40B4-BE49-F238E27FC236}">
                <a16:creationId xmlns:a16="http://schemas.microsoft.com/office/drawing/2014/main" id="{AF94FEC4-7B64-50D0-4E1A-1D21F29CB457}"/>
              </a:ext>
            </a:extLst>
          </p:cNvPr>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rcRect/>
          <a:stretch/>
        </p:blipFill>
        <p:spPr/>
      </p:pic>
      <p:sp>
        <p:nvSpPr>
          <p:cNvPr id="3" name="Textplatzhalter 2">
            <a:extLst>
              <a:ext uri="{FF2B5EF4-FFF2-40B4-BE49-F238E27FC236}">
                <a16:creationId xmlns:a16="http://schemas.microsoft.com/office/drawing/2014/main" id="{FE81236D-D2AC-D51E-72A6-D888B2FABD00}"/>
              </a:ext>
            </a:extLst>
          </p:cNvPr>
          <p:cNvSpPr txBox="1">
            <a:spLocks/>
          </p:cNvSpPr>
          <p:nvPr/>
        </p:nvSpPr>
        <p:spPr>
          <a:xfrm>
            <a:off x="10291671" y="5691064"/>
            <a:ext cx="1792130"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Westend61 </a:t>
            </a:r>
          </a:p>
        </p:txBody>
      </p:sp>
    </p:spTree>
    <p:extLst>
      <p:ext uri="{BB962C8B-B14F-4D97-AF65-F5344CB8AC3E}">
        <p14:creationId xmlns:p14="http://schemas.microsoft.com/office/powerpoint/2010/main" val="2347183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4242D-7269-23D9-A730-6D11FC467A62}"/>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F9F1B081-DAD6-F9F2-BC5C-72E350D64624}"/>
              </a:ext>
            </a:extLst>
          </p:cNvPr>
          <p:cNvSpPr>
            <a:spLocks noGrp="1"/>
          </p:cNvSpPr>
          <p:nvPr>
            <p:ph type="body" sz="quarter" idx="13"/>
          </p:nvPr>
        </p:nvSpPr>
        <p:spPr/>
        <p:txBody>
          <a:bodyPr/>
          <a:lstStyle/>
          <a:p>
            <a:r>
              <a:rPr lang="de-DE"/>
              <a:t>buesken@nexteconomylab.de</a:t>
            </a:r>
          </a:p>
        </p:txBody>
      </p:sp>
      <p:sp>
        <p:nvSpPr>
          <p:cNvPr id="4" name="Textplatzhalter 3">
            <a:extLst>
              <a:ext uri="{FF2B5EF4-FFF2-40B4-BE49-F238E27FC236}">
                <a16:creationId xmlns:a16="http://schemas.microsoft.com/office/drawing/2014/main" id="{46AB6C1D-4C47-316C-D9FE-0C2CAD174FCF}"/>
              </a:ext>
            </a:extLst>
          </p:cNvPr>
          <p:cNvSpPr>
            <a:spLocks noGrp="1"/>
          </p:cNvSpPr>
          <p:nvPr>
            <p:ph type="body" sz="quarter" idx="14"/>
          </p:nvPr>
        </p:nvSpPr>
        <p:spPr/>
        <p:txBody>
          <a:bodyPr/>
          <a:lstStyle/>
          <a:p>
            <a:r>
              <a:rPr lang="de-DE" dirty="0"/>
              <a:t>u.dziumbla@bfw-bb.de</a:t>
            </a:r>
          </a:p>
        </p:txBody>
      </p:sp>
      <p:sp>
        <p:nvSpPr>
          <p:cNvPr id="6" name="Textplatzhalter 5">
            <a:extLst>
              <a:ext uri="{FF2B5EF4-FFF2-40B4-BE49-F238E27FC236}">
                <a16:creationId xmlns:a16="http://schemas.microsoft.com/office/drawing/2014/main" id="{02DD4A86-D965-DBC6-2E1C-F8463F48724D}"/>
              </a:ext>
            </a:extLst>
          </p:cNvPr>
          <p:cNvSpPr>
            <a:spLocks noGrp="1"/>
          </p:cNvSpPr>
          <p:nvPr>
            <p:ph type="body" sz="quarter" idx="18"/>
          </p:nvPr>
        </p:nvSpPr>
        <p:spPr/>
        <p:txBody>
          <a:bodyPr>
            <a:normAutofit fontScale="92500" lnSpcReduction="10000"/>
          </a:bodyPr>
          <a:lstStyle/>
          <a:p>
            <a:r>
              <a:rPr lang="de-DE" dirty="0"/>
              <a:t>https://nexteconomylab.de/</a:t>
            </a:r>
          </a:p>
          <a:p>
            <a:endParaRPr lang="de-DE" dirty="0"/>
          </a:p>
        </p:txBody>
      </p:sp>
      <p:sp>
        <p:nvSpPr>
          <p:cNvPr id="7" name="Textplatzhalter 6">
            <a:extLst>
              <a:ext uri="{FF2B5EF4-FFF2-40B4-BE49-F238E27FC236}">
                <a16:creationId xmlns:a16="http://schemas.microsoft.com/office/drawing/2014/main" id="{85171958-C383-15A8-EA19-F65C66C9EBFF}"/>
              </a:ext>
            </a:extLst>
          </p:cNvPr>
          <p:cNvSpPr>
            <a:spLocks noGrp="1"/>
          </p:cNvSpPr>
          <p:nvPr>
            <p:ph type="body" sz="quarter" idx="19"/>
          </p:nvPr>
        </p:nvSpPr>
        <p:spPr/>
        <p:txBody>
          <a:bodyPr>
            <a:normAutofit fontScale="92500" lnSpcReduction="10000"/>
          </a:bodyPr>
          <a:lstStyle/>
          <a:p>
            <a:r>
              <a:rPr lang="de-DE" dirty="0"/>
              <a:t>https://bfw-bb.eu/</a:t>
            </a:r>
          </a:p>
          <a:p>
            <a:endParaRPr lang="de-DE" dirty="0"/>
          </a:p>
        </p:txBody>
      </p:sp>
      <p:sp>
        <p:nvSpPr>
          <p:cNvPr id="5" name="Textplatzhalter 4">
            <a:extLst>
              <a:ext uri="{FF2B5EF4-FFF2-40B4-BE49-F238E27FC236}">
                <a16:creationId xmlns:a16="http://schemas.microsoft.com/office/drawing/2014/main" id="{71A392E8-8957-3D24-A249-54E93931E6D2}"/>
              </a:ext>
            </a:extLst>
          </p:cNvPr>
          <p:cNvSpPr>
            <a:spLocks noGrp="1"/>
          </p:cNvSpPr>
          <p:nvPr>
            <p:ph type="body" sz="quarter" idx="17"/>
          </p:nvPr>
        </p:nvSpPr>
        <p:spPr/>
        <p:txBody>
          <a:bodyPr>
            <a:normAutofit fontScale="92500" lnSpcReduction="10000"/>
          </a:bodyPr>
          <a:lstStyle/>
          <a:p>
            <a:r>
              <a:rPr lang="de-DE" dirty="0"/>
              <a:t>@NextEconomyLab</a:t>
            </a:r>
          </a:p>
        </p:txBody>
      </p:sp>
      <p:sp>
        <p:nvSpPr>
          <p:cNvPr id="8" name="Textplatzhalter 7">
            <a:extLst>
              <a:ext uri="{FF2B5EF4-FFF2-40B4-BE49-F238E27FC236}">
                <a16:creationId xmlns:a16="http://schemas.microsoft.com/office/drawing/2014/main" id="{A15AC102-64CE-7E79-3EB1-E914DD7C3CE8}"/>
              </a:ext>
            </a:extLst>
          </p:cNvPr>
          <p:cNvSpPr>
            <a:spLocks noGrp="1"/>
          </p:cNvSpPr>
          <p:nvPr>
            <p:ph type="body" sz="quarter" idx="20"/>
          </p:nvPr>
        </p:nvSpPr>
        <p:spPr/>
        <p:txBody>
          <a:bodyPr>
            <a:normAutofit fontScale="92500" lnSpcReduction="10000"/>
          </a:bodyPr>
          <a:lstStyle/>
          <a:p>
            <a:r>
              <a:rPr lang="de-DE" dirty="0"/>
              <a:t>@BFW-BB</a:t>
            </a:r>
          </a:p>
        </p:txBody>
      </p:sp>
      <p:sp>
        <p:nvSpPr>
          <p:cNvPr id="9" name="Textplatzhalter 8">
            <a:extLst>
              <a:ext uri="{FF2B5EF4-FFF2-40B4-BE49-F238E27FC236}">
                <a16:creationId xmlns:a16="http://schemas.microsoft.com/office/drawing/2014/main" id="{EE905438-1A28-F119-E063-2F9D8F84FCD9}"/>
              </a:ext>
            </a:extLst>
          </p:cNvPr>
          <p:cNvSpPr>
            <a:spLocks noGrp="1"/>
          </p:cNvSpPr>
          <p:nvPr>
            <p:ph type="body" sz="quarter" idx="21"/>
          </p:nvPr>
        </p:nvSpPr>
        <p:spPr/>
        <p:txBody>
          <a:bodyPr>
            <a:normAutofit fontScale="92500" lnSpcReduction="10000"/>
          </a:bodyPr>
          <a:lstStyle/>
          <a:p>
            <a:r>
              <a:rPr lang="de-DE" dirty="0"/>
              <a:t>@BAUDIRWASAUF</a:t>
            </a:r>
          </a:p>
        </p:txBody>
      </p:sp>
    </p:spTree>
    <p:extLst>
      <p:ext uri="{BB962C8B-B14F-4D97-AF65-F5344CB8AC3E}">
        <p14:creationId xmlns:p14="http://schemas.microsoft.com/office/powerpoint/2010/main" val="88894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F120B-D40E-E3BF-9176-ABFC9879262F}"/>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BFEFAD12-4ACB-B90F-362C-9ED6AA4A6CB1}"/>
              </a:ext>
            </a:extLst>
          </p:cNvPr>
          <p:cNvSpPr>
            <a:spLocks noGrp="1"/>
          </p:cNvSpPr>
          <p:nvPr>
            <p:ph type="title"/>
          </p:nvPr>
        </p:nvSpPr>
        <p:spPr/>
        <p:txBody>
          <a:bodyPr/>
          <a:lstStyle/>
          <a:p>
            <a:r>
              <a:rPr lang="de-DE" dirty="0"/>
              <a:t>Gemeinsames Nachhaltigkeitsverständnis</a:t>
            </a:r>
          </a:p>
        </p:txBody>
      </p:sp>
      <p:sp>
        <p:nvSpPr>
          <p:cNvPr id="2" name="Textplatzhalter 2">
            <a:extLst>
              <a:ext uri="{FF2B5EF4-FFF2-40B4-BE49-F238E27FC236}">
                <a16:creationId xmlns:a16="http://schemas.microsoft.com/office/drawing/2014/main" id="{98859F3E-B98E-DDBF-CC99-EEBB279B0692}"/>
              </a:ext>
            </a:extLst>
          </p:cNvPr>
          <p:cNvSpPr>
            <a:spLocks noGrp="1"/>
          </p:cNvSpPr>
          <p:nvPr>
            <p:ph type="body" sz="quarter" idx="10"/>
          </p:nvPr>
        </p:nvSpPr>
        <p:spPr>
          <a:xfrm>
            <a:off x="614362" y="2111466"/>
            <a:ext cx="6991381" cy="4090926"/>
          </a:xfrm>
        </p:spPr>
        <p:txBody>
          <a:bodyPr>
            <a:normAutofit/>
          </a:bodyPr>
          <a:lstStyle/>
          <a:p>
            <a:pPr marL="171450" lvl="1" indent="0">
              <a:buNone/>
            </a:pPr>
            <a:r>
              <a:rPr lang="de-DE" sz="2800" b="0" dirty="0">
                <a:latin typeface="FreightText Pro Book" panose="02000603060000020004" pitchFamily="50" charset="0"/>
              </a:rPr>
              <a:t>„…dass immer nur so viel Holz geschlagen werden sollte, wie durch planmäßige Aufforstung, durch Säen und Pflanzen nachwachsen konnte.“</a:t>
            </a:r>
          </a:p>
          <a:p>
            <a:pPr marL="171450" lvl="1" indent="0">
              <a:buNone/>
            </a:pPr>
            <a:endParaRPr lang="de-DE" sz="2800" dirty="0">
              <a:latin typeface="FreightText Pro Book" panose="02000603060000020004" pitchFamily="50" charset="0"/>
            </a:endParaRPr>
          </a:p>
          <a:p>
            <a:pPr marL="171450" lvl="1" indent="0">
              <a:buNone/>
            </a:pPr>
            <a:r>
              <a:rPr lang="de-DE" sz="2400" dirty="0">
                <a:latin typeface="FreightText Pro Book" panose="02000603060000020004" pitchFamily="50" charset="0"/>
              </a:rPr>
              <a:t>- Hans Carl von Carlowitz 1713</a:t>
            </a:r>
            <a:endParaRPr lang="de-DE" sz="2400" b="0" dirty="0">
              <a:latin typeface="FreightText Pro Book" panose="02000603060000020004" pitchFamily="50" charset="0"/>
            </a:endParaRPr>
          </a:p>
          <a:p>
            <a:endParaRPr lang="de-DE" sz="2800" b="0" dirty="0">
              <a:latin typeface="FreightText Pro Book" panose="02000603060000020004" pitchFamily="50" charset="0"/>
            </a:endParaRPr>
          </a:p>
          <a:p>
            <a:pPr marL="457200" indent="-457200">
              <a:buFont typeface="Arial" panose="020B0604020202020204" pitchFamily="34" charset="0"/>
              <a:buChar char="•"/>
            </a:pPr>
            <a:endParaRPr lang="de-DE" b="0" dirty="0">
              <a:latin typeface="FreightText Pro Book" panose="02000603060000020004" pitchFamily="50" charset="0"/>
            </a:endParaRPr>
          </a:p>
          <a:p>
            <a:pPr marL="457200" indent="-457200">
              <a:buFont typeface="Arial" panose="020B0604020202020204" pitchFamily="34" charset="0"/>
              <a:buChar char="•"/>
            </a:pPr>
            <a:endParaRPr lang="de-DE" dirty="0">
              <a:latin typeface="FreightText Pro Book" panose="02000603060000020004" pitchFamily="50" charset="0"/>
            </a:endParaRPr>
          </a:p>
          <a:p>
            <a:pPr marL="457200" indent="-457200">
              <a:buFont typeface="Arial" panose="020B0604020202020204" pitchFamily="34" charset="0"/>
              <a:buChar char="•"/>
            </a:pPr>
            <a:endParaRPr lang="de-DE" dirty="0">
              <a:latin typeface="FreightText Pro Book" panose="02000603060000020004" pitchFamily="50" charset="0"/>
            </a:endParaRPr>
          </a:p>
          <a:p>
            <a:pPr marL="0" indent="0">
              <a:buNone/>
            </a:pPr>
            <a:endParaRPr lang="de-DE" dirty="0">
              <a:latin typeface="FreightText Pro Book" panose="02000603060000020004" pitchFamily="50" charset="0"/>
            </a:endParaRPr>
          </a:p>
        </p:txBody>
      </p:sp>
      <p:pic>
        <p:nvPicPr>
          <p:cNvPr id="4" name="Grafik 3">
            <a:extLst>
              <a:ext uri="{FF2B5EF4-FFF2-40B4-BE49-F238E27FC236}">
                <a16:creationId xmlns:a16="http://schemas.microsoft.com/office/drawing/2014/main" id="{3CEC2689-4F7F-269E-FFF3-9BB317DBEF8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368618" y="2074980"/>
            <a:ext cx="3097808" cy="3910853"/>
          </a:xfrm>
          <a:prstGeom prst="rect">
            <a:avLst/>
          </a:prstGeom>
        </p:spPr>
      </p:pic>
      <p:sp>
        <p:nvSpPr>
          <p:cNvPr id="3" name="Textplatzhalter 2">
            <a:extLst>
              <a:ext uri="{FF2B5EF4-FFF2-40B4-BE49-F238E27FC236}">
                <a16:creationId xmlns:a16="http://schemas.microsoft.com/office/drawing/2014/main" id="{AFB2EFB0-9525-D40E-016B-86F0A1359F56}"/>
              </a:ext>
            </a:extLst>
          </p:cNvPr>
          <p:cNvSpPr txBox="1">
            <a:spLocks/>
          </p:cNvSpPr>
          <p:nvPr/>
        </p:nvSpPr>
        <p:spPr>
          <a:xfrm>
            <a:off x="4475045" y="6116797"/>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Martin </a:t>
            </a:r>
            <a:r>
              <a:rPr lang="de-DE" sz="1200" dirty="0" err="1">
                <a:solidFill>
                  <a:schemeClr val="tx1">
                    <a:lumMod val="50000"/>
                    <a:lumOff val="50000"/>
                  </a:schemeClr>
                </a:solidFill>
                <a:latin typeface="FreightText Pro Book" panose="02000603060000020004" pitchFamily="50" charset="0"/>
              </a:rPr>
              <a:t>Bernigeroth</a:t>
            </a:r>
            <a:endParaRPr lang="de-DE" sz="1200" dirty="0">
              <a:solidFill>
                <a:schemeClr val="tx1">
                  <a:lumMod val="50000"/>
                  <a:lumOff val="50000"/>
                </a:schemeClr>
              </a:solidFill>
              <a:latin typeface="FreightText Pro Book" panose="02000603060000020004" pitchFamily="50" charset="0"/>
            </a:endParaRPr>
          </a:p>
        </p:txBody>
      </p:sp>
      <p:sp>
        <p:nvSpPr>
          <p:cNvPr id="6" name="Textplatzhalter 2">
            <a:extLst>
              <a:ext uri="{FF2B5EF4-FFF2-40B4-BE49-F238E27FC236}">
                <a16:creationId xmlns:a16="http://schemas.microsoft.com/office/drawing/2014/main" id="{B6A91F0B-5C2D-C796-A74D-1AA6D5BB640A}"/>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dirty="0">
                <a:solidFill>
                  <a:schemeClr val="tx1">
                    <a:lumMod val="50000"/>
                    <a:lumOff val="50000"/>
                  </a:schemeClr>
                </a:solidFill>
                <a:latin typeface="FreightText Pro Book" panose="02000603060000020004" pitchFamily="50" charset="0"/>
              </a:rPr>
              <a:t>Quelle:</a:t>
            </a:r>
            <a:r>
              <a:rPr lang="en-GB" sz="1200" spc="-1" dirty="0">
                <a:solidFill>
                  <a:schemeClr val="tx1">
                    <a:lumMod val="50000"/>
                    <a:lumOff val="50000"/>
                  </a:schemeClr>
                </a:solidFill>
                <a:latin typeface="FreightText Pro Book" panose="02000603060000020004" pitchFamily="50" charset="0"/>
              </a:rPr>
              <a:t> </a:t>
            </a:r>
            <a:r>
              <a:rPr lang="en-GB" sz="1200" spc="-1" dirty="0" err="1">
                <a:solidFill>
                  <a:schemeClr val="tx1">
                    <a:lumMod val="50000"/>
                    <a:lumOff val="50000"/>
                  </a:schemeClr>
                </a:solidFill>
                <a:latin typeface="FreightText Pro Book" panose="02000603060000020004" pitchFamily="50" charset="0"/>
              </a:rPr>
              <a:t>Lexikon</a:t>
            </a:r>
            <a:r>
              <a:rPr lang="en-GB" sz="1200" spc="-1" dirty="0">
                <a:solidFill>
                  <a:schemeClr val="tx1">
                    <a:lumMod val="50000"/>
                    <a:lumOff val="50000"/>
                  </a:schemeClr>
                </a:solidFill>
                <a:latin typeface="FreightText Pro Book" panose="02000603060000020004" pitchFamily="50" charset="0"/>
              </a:rPr>
              <a:t>  der </a:t>
            </a:r>
            <a:r>
              <a:rPr lang="en-GB" sz="1200" spc="-1" dirty="0" err="1">
                <a:solidFill>
                  <a:schemeClr val="tx1">
                    <a:lumMod val="50000"/>
                    <a:lumOff val="50000"/>
                  </a:schemeClr>
                </a:solidFill>
                <a:latin typeface="FreightText Pro Book" panose="02000603060000020004" pitchFamily="50" charset="0"/>
              </a:rPr>
              <a:t>Nachhaltigkeit</a:t>
            </a:r>
            <a:r>
              <a:rPr lang="en-GB" sz="1200" spc="-1" dirty="0">
                <a:solidFill>
                  <a:schemeClr val="tx1">
                    <a:lumMod val="50000"/>
                    <a:lumOff val="50000"/>
                  </a:schemeClr>
                </a:solidFill>
                <a:latin typeface="FreightText Pro Book" panose="02000603060000020004" pitchFamily="50" charset="0"/>
              </a:rPr>
              <a:t>, https://www.nachhaltigkeit.info/artikel/hans_carl_von_carlowitz_1713_1393.htm </a:t>
            </a:r>
            <a:r>
              <a:rPr lang="de-DE" sz="1200" b="0" strike="noStrike" spc="-1" dirty="0">
                <a:solidFill>
                  <a:schemeClr val="tx1">
                    <a:lumMod val="50000"/>
                    <a:lumOff val="50000"/>
                  </a:schemeClr>
                </a:solidFill>
                <a:latin typeface="FreightText Pro Book" panose="02000603060000020004" pitchFamily="50" charset="0"/>
              </a:rPr>
              <a:t> </a:t>
            </a:r>
          </a:p>
        </p:txBody>
      </p:sp>
    </p:spTree>
    <p:extLst>
      <p:ext uri="{BB962C8B-B14F-4D97-AF65-F5344CB8AC3E}">
        <p14:creationId xmlns:p14="http://schemas.microsoft.com/office/powerpoint/2010/main" val="119111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706A0-53C0-D1D1-0D9E-A01D2FD43BB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F214AC8-507D-BA6B-F2C5-486963DBD01B}"/>
              </a:ext>
            </a:extLst>
          </p:cNvPr>
          <p:cNvSpPr>
            <a:spLocks noGrp="1"/>
          </p:cNvSpPr>
          <p:nvPr>
            <p:ph type="title"/>
          </p:nvPr>
        </p:nvSpPr>
        <p:spPr>
          <a:xfrm>
            <a:off x="559805" y="1189083"/>
            <a:ext cx="11072387" cy="685800"/>
          </a:xfrm>
        </p:spPr>
        <p:txBody>
          <a:bodyPr/>
          <a:lstStyle/>
          <a:p>
            <a:r>
              <a:rPr lang="de-DE"/>
              <a:t>Arbeitsphase </a:t>
            </a:r>
          </a:p>
        </p:txBody>
      </p:sp>
      <p:sp>
        <p:nvSpPr>
          <p:cNvPr id="3" name="Textplatzhalter 2">
            <a:extLst>
              <a:ext uri="{FF2B5EF4-FFF2-40B4-BE49-F238E27FC236}">
                <a16:creationId xmlns:a16="http://schemas.microsoft.com/office/drawing/2014/main" id="{CC68BE69-225A-9D62-9200-ED93B744B1AF}"/>
              </a:ext>
            </a:extLst>
          </p:cNvPr>
          <p:cNvSpPr>
            <a:spLocks noGrp="1"/>
          </p:cNvSpPr>
          <p:nvPr>
            <p:ph type="body" sz="quarter" idx="10"/>
          </p:nvPr>
        </p:nvSpPr>
        <p:spPr>
          <a:xfrm>
            <a:off x="614362" y="2111466"/>
            <a:ext cx="11017829" cy="4090926"/>
          </a:xfrm>
        </p:spPr>
        <p:txBody>
          <a:bodyPr>
            <a:normAutofit/>
          </a:bodyPr>
          <a:lstStyle/>
          <a:p>
            <a:r>
              <a:rPr lang="de-DE" dirty="0"/>
              <a:t>Sammeln Sie Gründe, die für Nachhaltigkeit im Berufswesen sprechen. Notieren Sie diese auf Moderationskarten (Gruppenarbeit, 7-10 Minuten Zeit).  </a:t>
            </a:r>
          </a:p>
          <a:p>
            <a:r>
              <a:rPr lang="de-DE" dirty="0"/>
              <a:t>Im Plenum: Tragen Sie Ihre Ergebnisse zusammen. Welche Gründe für Nachhaltigkeit haben Sie gefunden? </a:t>
            </a:r>
          </a:p>
          <a:p>
            <a:r>
              <a:rPr lang="de-DE" dirty="0"/>
              <a:t>Im Plenum: Gruppieren Sie Ihre Ergebniskarten. Lassen sich Überschriften/Oberthemen bilden? (Plenum, 10 Min Zeit)</a:t>
            </a:r>
          </a:p>
          <a:p>
            <a:r>
              <a:rPr lang="de-DE" dirty="0"/>
              <a:t>Kritisches Begutachten: Nennen Sie jetzt Vorbehalte und Hürden, die Sie in der Umsetzung von Nachhaltigkeit im Berufswesen sehen. Notierten Sie diese auf Karten und sortiert Sie sie zu den Chancen.(Plenum, 10 Min Zeit)</a:t>
            </a:r>
          </a:p>
        </p:txBody>
      </p:sp>
    </p:spTree>
    <p:extLst>
      <p:ext uri="{BB962C8B-B14F-4D97-AF65-F5344CB8AC3E}">
        <p14:creationId xmlns:p14="http://schemas.microsoft.com/office/powerpoint/2010/main" val="161107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F8FDE-4AAA-DFAE-C182-6104B041185F}"/>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B7EEF9AC-3B52-2718-FCBF-42BF84931016}"/>
              </a:ext>
            </a:extLst>
          </p:cNvPr>
          <p:cNvSpPr>
            <a:spLocks noGrp="1"/>
          </p:cNvSpPr>
          <p:nvPr>
            <p:ph type="body" sz="quarter" idx="11"/>
          </p:nvPr>
        </p:nvSpPr>
        <p:spPr>
          <a:xfrm>
            <a:off x="3431866" y="4196041"/>
            <a:ext cx="5328267" cy="947049"/>
          </a:xfrm>
        </p:spPr>
        <p:txBody>
          <a:bodyPr>
            <a:normAutofit fontScale="92500" lnSpcReduction="10000"/>
          </a:bodyPr>
          <a:lstStyle/>
          <a:p>
            <a:r>
              <a:rPr lang="de-DE" dirty="0"/>
              <a:t>Ergebnisvorstellung &amp; Diskussion </a:t>
            </a:r>
          </a:p>
        </p:txBody>
      </p:sp>
    </p:spTree>
    <p:extLst>
      <p:ext uri="{BB962C8B-B14F-4D97-AF65-F5344CB8AC3E}">
        <p14:creationId xmlns:p14="http://schemas.microsoft.com/office/powerpoint/2010/main" val="44335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E592389-390D-75B7-9A9C-FFF77B02C96D}"/>
              </a:ext>
            </a:extLst>
          </p:cNvPr>
          <p:cNvSpPr>
            <a:spLocks noGrp="1"/>
          </p:cNvSpPr>
          <p:nvPr>
            <p:ph type="title"/>
          </p:nvPr>
        </p:nvSpPr>
        <p:spPr/>
        <p:txBody>
          <a:bodyPr/>
          <a:lstStyle/>
          <a:p>
            <a:r>
              <a:rPr lang="de-DE"/>
              <a:t>Gründe für Nachhaltigkeit im Berufswesen: </a:t>
            </a:r>
          </a:p>
        </p:txBody>
      </p:sp>
      <p:sp>
        <p:nvSpPr>
          <p:cNvPr id="5" name="Rechteck 4">
            <a:extLst>
              <a:ext uri="{FF2B5EF4-FFF2-40B4-BE49-F238E27FC236}">
                <a16:creationId xmlns:a16="http://schemas.microsoft.com/office/drawing/2014/main" id="{88047120-9D0C-E80E-0D58-4331F372E842}"/>
              </a:ext>
            </a:extLst>
          </p:cNvPr>
          <p:cNvSpPr/>
          <p:nvPr/>
        </p:nvSpPr>
        <p:spPr>
          <a:xfrm>
            <a:off x="1307592" y="3236976"/>
            <a:ext cx="2734056" cy="1353312"/>
          </a:xfrm>
          <a:prstGeom prst="rect">
            <a:avLst/>
          </a:prstGeom>
          <a:solidFill>
            <a:srgbClr val="F3972B"/>
          </a:solidFill>
          <a:ln>
            <a:solidFill>
              <a:srgbClr val="F39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latin typeface="FreightText Pro Bold" panose="02000803080000020004" pitchFamily="50" charset="0"/>
              </a:rPr>
              <a:t>Ökonomisch</a:t>
            </a:r>
          </a:p>
        </p:txBody>
      </p:sp>
      <p:sp>
        <p:nvSpPr>
          <p:cNvPr id="7" name="Rechteck 6">
            <a:extLst>
              <a:ext uri="{FF2B5EF4-FFF2-40B4-BE49-F238E27FC236}">
                <a16:creationId xmlns:a16="http://schemas.microsoft.com/office/drawing/2014/main" id="{D397370C-C3EB-2E7F-B6A6-1403767D6115}"/>
              </a:ext>
            </a:extLst>
          </p:cNvPr>
          <p:cNvSpPr/>
          <p:nvPr/>
        </p:nvSpPr>
        <p:spPr>
          <a:xfrm>
            <a:off x="4642104" y="3236976"/>
            <a:ext cx="2734056" cy="1353312"/>
          </a:xfrm>
          <a:prstGeom prst="rect">
            <a:avLst/>
          </a:prstGeom>
          <a:solidFill>
            <a:srgbClr val="F3972B"/>
          </a:solidFill>
          <a:ln>
            <a:solidFill>
              <a:srgbClr val="F39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a:latin typeface="FreightText Pro Bold" panose="02000803080000020004" pitchFamily="50" charset="0"/>
              </a:rPr>
              <a:t>Ökologisch</a:t>
            </a:r>
          </a:p>
        </p:txBody>
      </p:sp>
      <p:sp>
        <p:nvSpPr>
          <p:cNvPr id="8" name="Rechteck 7">
            <a:extLst>
              <a:ext uri="{FF2B5EF4-FFF2-40B4-BE49-F238E27FC236}">
                <a16:creationId xmlns:a16="http://schemas.microsoft.com/office/drawing/2014/main" id="{F0E99ED5-A0F6-6B8C-E4BF-8413875D74CE}"/>
              </a:ext>
            </a:extLst>
          </p:cNvPr>
          <p:cNvSpPr/>
          <p:nvPr/>
        </p:nvSpPr>
        <p:spPr>
          <a:xfrm>
            <a:off x="7976616" y="3236976"/>
            <a:ext cx="2734056" cy="1353312"/>
          </a:xfrm>
          <a:prstGeom prst="rect">
            <a:avLst/>
          </a:prstGeom>
          <a:solidFill>
            <a:srgbClr val="F3972B"/>
          </a:solidFill>
          <a:ln>
            <a:solidFill>
              <a:srgbClr val="F39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a:latin typeface="FreightText Pro Bold" panose="02000803080000020004" pitchFamily="50" charset="0"/>
              </a:rPr>
              <a:t>Sozial</a:t>
            </a:r>
          </a:p>
        </p:txBody>
      </p:sp>
    </p:spTree>
    <p:extLst>
      <p:ext uri="{BB962C8B-B14F-4D97-AF65-F5344CB8AC3E}">
        <p14:creationId xmlns:p14="http://schemas.microsoft.com/office/powerpoint/2010/main" val="158181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9ADEFD1-8CC9-25EF-FB0E-4A482F102F53}"/>
              </a:ext>
            </a:extLst>
          </p:cNvPr>
          <p:cNvSpPr>
            <a:spLocks noGrp="1"/>
          </p:cNvSpPr>
          <p:nvPr>
            <p:ph type="title"/>
          </p:nvPr>
        </p:nvSpPr>
        <p:spPr/>
        <p:txBody>
          <a:bodyPr/>
          <a:lstStyle/>
          <a:p>
            <a:r>
              <a:rPr lang="de-DE"/>
              <a:t>Ökonomisch</a:t>
            </a:r>
          </a:p>
        </p:txBody>
      </p:sp>
      <p:sp>
        <p:nvSpPr>
          <p:cNvPr id="5" name="Textplatzhalter 4">
            <a:extLst>
              <a:ext uri="{FF2B5EF4-FFF2-40B4-BE49-F238E27FC236}">
                <a16:creationId xmlns:a16="http://schemas.microsoft.com/office/drawing/2014/main" id="{F1805E8D-1BCF-9A57-BFE4-D318AAD0795B}"/>
              </a:ext>
            </a:extLst>
          </p:cNvPr>
          <p:cNvSpPr>
            <a:spLocks noGrp="1"/>
          </p:cNvSpPr>
          <p:nvPr>
            <p:ph type="body" sz="quarter" idx="10"/>
          </p:nvPr>
        </p:nvSpPr>
        <p:spPr>
          <a:xfrm>
            <a:off x="614363" y="2111466"/>
            <a:ext cx="6505766" cy="4399062"/>
          </a:xfrm>
        </p:spPr>
        <p:txBody>
          <a:bodyPr>
            <a:normAutofit/>
          </a:bodyPr>
          <a:lstStyle/>
          <a:p>
            <a:r>
              <a:rPr lang="de-DE" dirty="0">
                <a:solidFill>
                  <a:schemeClr val="tx1"/>
                </a:solidFill>
                <a:latin typeface="FreightText Pro Book" panose="02000603060000020004" pitchFamily="50" charset="0"/>
              </a:rPr>
              <a:t>Wettbewerbs- und zukunftsfähig bleiben </a:t>
            </a:r>
          </a:p>
          <a:p>
            <a:r>
              <a:rPr lang="de-DE" dirty="0">
                <a:solidFill>
                  <a:schemeClr val="tx1"/>
                </a:solidFill>
                <a:latin typeface="FreightText Pro Book" panose="02000603060000020004" pitchFamily="50" charset="0"/>
              </a:rPr>
              <a:t>Arbeitgeber- und Standortattraktivität steigern</a:t>
            </a:r>
          </a:p>
          <a:p>
            <a:r>
              <a:rPr lang="de-DE" dirty="0">
                <a:solidFill>
                  <a:schemeClr val="tx1"/>
                </a:solidFill>
                <a:latin typeface="FreightText Pro Book" panose="02000603060000020004" pitchFamily="50" charset="0"/>
              </a:rPr>
              <a:t>Materialknappheit, Lieferengpässe und damit verbundene Mehrkosten vermeiden </a:t>
            </a:r>
          </a:p>
          <a:p>
            <a:r>
              <a:rPr lang="de-DE" dirty="0">
                <a:solidFill>
                  <a:schemeClr val="tx1"/>
                </a:solidFill>
                <a:latin typeface="FreightText Pro Book" panose="02000603060000020004" pitchFamily="50" charset="0"/>
              </a:rPr>
              <a:t>Entsorgungskosten senken </a:t>
            </a:r>
          </a:p>
          <a:p>
            <a:r>
              <a:rPr lang="de-DE" dirty="0">
                <a:solidFill>
                  <a:schemeClr val="tx1"/>
                </a:solidFill>
                <a:latin typeface="FreightText Pro Book" panose="02000603060000020004" pitchFamily="50" charset="0"/>
              </a:rPr>
              <a:t>Qualitätsstandards setzen, Pionierbetreib sein</a:t>
            </a:r>
          </a:p>
          <a:p>
            <a:r>
              <a:rPr lang="de-DE" dirty="0">
                <a:solidFill>
                  <a:schemeClr val="tx1"/>
                </a:solidFill>
              </a:rPr>
              <a:t>Tolle Beispiele</a:t>
            </a:r>
            <a:r>
              <a:rPr lang="de-DE" dirty="0"/>
              <a:t> sind auf der Webseite </a:t>
            </a:r>
            <a:r>
              <a:rPr lang="de-DE" dirty="0">
                <a:solidFill>
                  <a:schemeClr val="tx1"/>
                </a:solidFill>
                <a:hlinkClick r:id="rId3"/>
              </a:rPr>
              <a:t>https://nachhaltiges-handwerk.de/gute-beispiele</a:t>
            </a:r>
            <a:r>
              <a:rPr lang="de-DE" dirty="0">
                <a:solidFill>
                  <a:schemeClr val="tx1"/>
                </a:solidFill>
              </a:rPr>
              <a:t> zu sehen</a:t>
            </a:r>
          </a:p>
        </p:txBody>
      </p:sp>
      <p:pic>
        <p:nvPicPr>
          <p:cNvPr id="8" name="Grafik 7">
            <a:extLst>
              <a:ext uri="{FF2B5EF4-FFF2-40B4-BE49-F238E27FC236}">
                <a16:creationId xmlns:a16="http://schemas.microsoft.com/office/drawing/2014/main" id="{D4EECE5C-40EC-10FC-CD20-3821E9EEAF40}"/>
              </a:ext>
            </a:extLst>
          </p:cNvPr>
          <p:cNvPicPr>
            <a:picLocks noChangeAspect="1"/>
          </p:cNvPicPr>
          <p:nvPr/>
        </p:nvPicPr>
        <p:blipFill>
          <a:blip r:embed="rId4"/>
          <a:stretch>
            <a:fillRect/>
          </a:stretch>
        </p:blipFill>
        <p:spPr>
          <a:xfrm>
            <a:off x="7459319" y="1971727"/>
            <a:ext cx="3913531" cy="1222070"/>
          </a:xfrm>
          <a:prstGeom prst="rect">
            <a:avLst/>
          </a:prstGeom>
        </p:spPr>
      </p:pic>
      <p:pic>
        <p:nvPicPr>
          <p:cNvPr id="12" name="Grafik 11" descr="Ein Bild, das Kleidung, Mann, Text, Person enthält.&#10;&#10;KI-generierte Inhalte können fehlerhaft sein.">
            <a:extLst>
              <a:ext uri="{FF2B5EF4-FFF2-40B4-BE49-F238E27FC236}">
                <a16:creationId xmlns:a16="http://schemas.microsoft.com/office/drawing/2014/main" id="{3FC122A4-888A-44BB-635F-75AC9E0BE8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4827" y="3193797"/>
            <a:ext cx="4080799" cy="2872518"/>
          </a:xfrm>
          <a:prstGeom prst="rect">
            <a:avLst/>
          </a:prstGeom>
        </p:spPr>
      </p:pic>
      <p:sp>
        <p:nvSpPr>
          <p:cNvPr id="2" name="Textplatzhalter 2">
            <a:extLst>
              <a:ext uri="{FF2B5EF4-FFF2-40B4-BE49-F238E27FC236}">
                <a16:creationId xmlns:a16="http://schemas.microsoft.com/office/drawing/2014/main" id="{2DE05612-8618-0824-BADE-608A052F897E}"/>
              </a:ext>
            </a:extLst>
          </p:cNvPr>
          <p:cNvSpPr txBox="1">
            <a:spLocks/>
          </p:cNvSpPr>
          <p:nvPr/>
        </p:nvSpPr>
        <p:spPr>
          <a:xfrm>
            <a:off x="4538129" y="6302898"/>
            <a:ext cx="6991381" cy="321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200" dirty="0">
                <a:solidFill>
                  <a:schemeClr val="tx1">
                    <a:lumMod val="50000"/>
                    <a:lumOff val="50000"/>
                  </a:schemeClr>
                </a:solidFill>
                <a:latin typeface="FreightText Pro Book" panose="02000603060000020004" pitchFamily="50" charset="0"/>
              </a:rPr>
              <a:t>© https://nachhaltiges-handwerk.de/gute-beispiele </a:t>
            </a:r>
          </a:p>
        </p:txBody>
      </p:sp>
      <p:sp>
        <p:nvSpPr>
          <p:cNvPr id="3" name="Textplatzhalter 2">
            <a:extLst>
              <a:ext uri="{FF2B5EF4-FFF2-40B4-BE49-F238E27FC236}">
                <a16:creationId xmlns:a16="http://schemas.microsoft.com/office/drawing/2014/main" id="{CA46C148-1719-3B1C-9E51-35261639323F}"/>
              </a:ext>
            </a:extLst>
          </p:cNvPr>
          <p:cNvSpPr/>
          <p:nvPr/>
        </p:nvSpPr>
        <p:spPr>
          <a:xfrm>
            <a:off x="614520" y="6352559"/>
            <a:ext cx="7567455" cy="5887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tabLst>
                <a:tab pos="0" algn="l"/>
              </a:tabLst>
            </a:pPr>
            <a:r>
              <a:rPr lang="de-DE" sz="1200" b="0" strike="noStrike" spc="-1" dirty="0">
                <a:solidFill>
                  <a:schemeClr val="tx1">
                    <a:lumMod val="50000"/>
                    <a:lumOff val="50000"/>
                  </a:schemeClr>
                </a:solidFill>
                <a:latin typeface="FreightText Pro Book" panose="02000603060000020004" pitchFamily="50" charset="0"/>
              </a:rPr>
              <a:t>Quelle:</a:t>
            </a:r>
            <a:r>
              <a:rPr lang="en-GB" sz="1200" spc="-1" dirty="0">
                <a:solidFill>
                  <a:schemeClr val="tx1">
                    <a:lumMod val="50000"/>
                    <a:lumOff val="50000"/>
                  </a:schemeClr>
                </a:solidFill>
                <a:latin typeface="FreightText Pro Book" panose="02000603060000020004" pitchFamily="50" charset="0"/>
              </a:rPr>
              <a:t> </a:t>
            </a:r>
            <a:r>
              <a:rPr lang="de-DE" sz="1200" spc="-1" dirty="0">
                <a:solidFill>
                  <a:schemeClr val="tx1">
                    <a:lumMod val="50000"/>
                    <a:lumOff val="50000"/>
                  </a:schemeClr>
                </a:solidFill>
                <a:latin typeface="FreightText Pro Book" panose="02000603060000020004" pitchFamily="50" charset="0"/>
              </a:rPr>
              <a:t>Bundesministerium für Bildung und Forschung 2024</a:t>
            </a:r>
            <a:endParaRPr lang="de-DE" sz="1200" b="0" strike="noStrike" spc="-1" dirty="0">
              <a:solidFill>
                <a:schemeClr val="tx1">
                  <a:lumMod val="50000"/>
                  <a:lumOff val="50000"/>
                </a:schemeClr>
              </a:solidFill>
              <a:latin typeface="FreightText Pro Book" panose="02000603060000020004" pitchFamily="50" charset="0"/>
            </a:endParaRPr>
          </a:p>
        </p:txBody>
      </p:sp>
    </p:spTree>
    <p:extLst>
      <p:ext uri="{BB962C8B-B14F-4D97-AF65-F5344CB8AC3E}">
        <p14:creationId xmlns:p14="http://schemas.microsoft.com/office/powerpoint/2010/main" val="46625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9b6327e-2b5b-4eb0-b264-096f24e8716b" xsi:nil="true"/>
    <lcf76f155ced4ddcb4097134ff3c332f xmlns="2b4e305d-4f8d-4494-a831-2ab793b4aa7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6E945EAD86754EBBFBF613E5D6CB42" ma:contentTypeVersion="16" ma:contentTypeDescription="Create a new document." ma:contentTypeScope="" ma:versionID="f71c36223d11a674f59235b9663ba23d">
  <xsd:schema xmlns:xsd="http://www.w3.org/2001/XMLSchema" xmlns:xs="http://www.w3.org/2001/XMLSchema" xmlns:p="http://schemas.microsoft.com/office/2006/metadata/properties" xmlns:ns2="2b4e305d-4f8d-4494-a831-2ab793b4aa70" xmlns:ns3="e9b6327e-2b5b-4eb0-b264-096f24e8716b" targetNamespace="http://schemas.microsoft.com/office/2006/metadata/properties" ma:root="true" ma:fieldsID="51d5ef47535e261fa67d0e51ed170d22" ns2:_="" ns3:_="">
    <xsd:import namespace="2b4e305d-4f8d-4494-a831-2ab793b4aa70"/>
    <xsd:import namespace="e9b6327e-2b5b-4eb0-b264-096f24e871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4e305d-4f8d-4494-a831-2ab793b4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8188561-da4c-4563-91c9-5ced32ac918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b6327e-2b5b-4eb0-b264-096f24e8716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ecc8bec-8604-4cbc-aa04-0b94da2edea3}" ma:internalName="TaxCatchAll" ma:showField="CatchAllData" ma:web="e9b6327e-2b5b-4eb0-b264-096f24e8716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71926-B306-4518-AF5F-7D7330AE2461}">
  <ds:schemaRefs>
    <ds:schemaRef ds:uri="http://purl.org/dc/dcmitype/"/>
    <ds:schemaRef ds:uri="http://www.w3.org/XML/1998/namespace"/>
    <ds:schemaRef ds:uri="2b4e305d-4f8d-4494-a831-2ab793b4aa70"/>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office/infopath/2007/PartnerControls"/>
    <ds:schemaRef ds:uri="e9b6327e-2b5b-4eb0-b264-096f24e8716b"/>
    <ds:schemaRef ds:uri="http://purl.org/dc/elements/1.1/"/>
  </ds:schemaRefs>
</ds:datastoreItem>
</file>

<file path=customXml/itemProps2.xml><?xml version="1.0" encoding="utf-8"?>
<ds:datastoreItem xmlns:ds="http://schemas.openxmlformats.org/officeDocument/2006/customXml" ds:itemID="{96B59574-1D1D-4740-8E0B-3DC893CABA45}">
  <ds:schemaRefs>
    <ds:schemaRef ds:uri="http://schemas.microsoft.com/sharepoint/v3/contenttype/forms"/>
  </ds:schemaRefs>
</ds:datastoreItem>
</file>

<file path=customXml/itemProps3.xml><?xml version="1.0" encoding="utf-8"?>
<ds:datastoreItem xmlns:ds="http://schemas.openxmlformats.org/officeDocument/2006/customXml" ds:itemID="{0207395C-7F22-4D99-A891-130A7460C1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4e305d-4f8d-4494-a831-2ab793b4aa70"/>
    <ds:schemaRef ds:uri="e9b6327e-2b5b-4eb0-b264-096f24e871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4077</Words>
  <Application>Microsoft Office PowerPoint</Application>
  <PresentationFormat>Breitbild</PresentationFormat>
  <Paragraphs>422</Paragraphs>
  <Slides>49</Slides>
  <Notes>49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49</vt:i4>
      </vt:variant>
    </vt:vector>
  </HeadingPairs>
  <TitlesOfParts>
    <vt:vector size="58" baseType="lpstr">
      <vt:lpstr>Neue Plak Text</vt:lpstr>
      <vt:lpstr>FreightText Pro Book</vt:lpstr>
      <vt:lpstr>Neue Plak Wide Black</vt:lpstr>
      <vt:lpstr>Wingdings</vt:lpstr>
      <vt:lpstr>FreightText Pro Bold</vt:lpstr>
      <vt:lpstr>Aptos Display</vt:lpstr>
      <vt:lpstr>Arial</vt:lpstr>
      <vt:lpstr>Aptos</vt:lpstr>
      <vt:lpstr>Office</vt:lpstr>
      <vt:lpstr>Nachhaltigkeit in der Berufsbildung</vt:lpstr>
      <vt:lpstr>PowerPoint-Präsentation</vt:lpstr>
      <vt:lpstr>PowerPoint-Präsentation</vt:lpstr>
      <vt:lpstr>PowerPoint-Präsentation</vt:lpstr>
      <vt:lpstr>Gemeinsames Nachhaltigkeitsverständnis</vt:lpstr>
      <vt:lpstr>Arbeitsphase </vt:lpstr>
      <vt:lpstr>PowerPoint-Präsentation</vt:lpstr>
      <vt:lpstr>Gründe für Nachhaltigkeit im Berufswesen: </vt:lpstr>
      <vt:lpstr>Ökonomisch</vt:lpstr>
      <vt:lpstr>Ökologisch</vt:lpstr>
      <vt:lpstr>Sozial</vt:lpstr>
      <vt:lpstr>Das 3- Säulen Modell</vt:lpstr>
      <vt:lpstr>Zuletzt ein weiterer Grund:</vt:lpstr>
      <vt:lpstr>PowerPoint-Präsentation</vt:lpstr>
      <vt:lpstr>PowerPoint-Präsentation</vt:lpstr>
      <vt:lpstr>PowerPoint-Präsentation</vt:lpstr>
      <vt:lpstr>Dazu bearbeiten wir 3 Fragen</vt:lpstr>
      <vt:lpstr>Die Ausbildungsneuverordnung: 2 Dokumente</vt:lpstr>
      <vt:lpstr>Warum die Neuordnung? </vt:lpstr>
      <vt:lpstr>Was ist neu?</vt:lpstr>
      <vt:lpstr>PowerPoint-Präsentation</vt:lpstr>
      <vt:lpstr>Was bedeuten die Neuerungen für die Praxis?</vt:lpstr>
      <vt:lpstr>Hefte „Ausbildung gestalten“ </vt:lpstr>
      <vt:lpstr>Hefte „Ausbildung gestalten“ </vt:lpstr>
      <vt:lpstr>Zu Abschnitt 2:</vt:lpstr>
      <vt:lpstr>Übersicht – Bsp. Zimmererheft</vt:lpstr>
      <vt:lpstr>Was ist für die ÜBA relevant?</vt:lpstr>
      <vt:lpstr>Was heißt das nun konkret?</vt:lpstr>
      <vt:lpstr>Beispiel Zimmerer</vt:lpstr>
      <vt:lpstr>Beispiel Straßenbauer, Tiefbaufacharbeiter</vt:lpstr>
      <vt:lpstr>Beispiel Maurer</vt:lpstr>
      <vt:lpstr>Zu Abschnitt 4: Prüfungen</vt:lpstr>
      <vt:lpstr>Bsp. Zwischenprüfung Hochbaufacharbeiter</vt:lpstr>
      <vt:lpstr>Bsp. Gesellen- oder Abschlussprüfung Mauerer</vt:lpstr>
      <vt:lpstr>PowerPoint-Präsentation</vt:lpstr>
      <vt:lpstr>Arbeitsphase – Schritt 1</vt:lpstr>
      <vt:lpstr>Arbeitsphase – Schritt 2</vt:lpstr>
      <vt:lpstr>PowerPoint-Präsentation</vt:lpstr>
      <vt:lpstr>Wichtig für Teil II des Moduls: </vt:lpstr>
      <vt:lpstr>PowerPoint-Präsentation</vt:lpstr>
      <vt:lpstr>PowerPoint-Präsentation</vt:lpstr>
      <vt:lpstr>Arbeitsphase</vt:lpstr>
      <vt:lpstr>Ein Beispiel: Mauerwerksbau Grundausbildung</vt:lpstr>
      <vt:lpstr>PowerPoint-Präsentation</vt:lpstr>
      <vt:lpstr>Optional: gemeinsame Reflexionsrunde</vt:lpstr>
      <vt:lpstr>PowerPoint-Präsentation</vt:lpstr>
      <vt:lpstr>Abschlussreflexion</vt:lpstr>
      <vt:lpstr>Vielen Dank für die Teilnahme und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Louisa  Büsken</dc:creator>
  <cp:lastModifiedBy>Jennifer  Wagner</cp:lastModifiedBy>
  <cp:revision>5</cp:revision>
  <dcterms:created xsi:type="dcterms:W3CDTF">2024-11-12T08:47:53Z</dcterms:created>
  <dcterms:modified xsi:type="dcterms:W3CDTF">2026-04-22T10:29:24Z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0x010100AD6E945EAD86754EBBFBF613E5D6CB42</vt:lpwstr>
  </property>
  <property fmtid="{D5CDD505-2E9C-101B-9397-08002B2CF9AE}" pid="3" name="MediaServiceImageTags">
    <vt:lpwstr/>
  </property>
</Properties>
</file>