
<file path=[Content_Types].xml><?xml version="1.0" encoding="utf-8"?>
<Types xmlns="http://schemas.openxmlformats.org/package/2006/content-types">
  <Default Extension="fntdata" ContentType="application/x-fontdata"/>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1.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112"/>
  </p:notesMasterIdLst>
  <p:handoutMasterIdLst>
    <p:handoutMasterId r:id="rId113"/>
  </p:handoutMasterIdLst>
  <p:sldIdLst>
    <p:sldId id="882" r:id="rId5"/>
    <p:sldId id="968" r:id="rId6"/>
    <p:sldId id="817" r:id="rId7"/>
    <p:sldId id="888" r:id="rId8"/>
    <p:sldId id="1044" r:id="rId9"/>
    <p:sldId id="1043" r:id="rId10"/>
    <p:sldId id="952" r:id="rId11"/>
    <p:sldId id="1101" r:id="rId12"/>
    <p:sldId id="951" r:id="rId13"/>
    <p:sldId id="1110" r:id="rId14"/>
    <p:sldId id="1102" r:id="rId15"/>
    <p:sldId id="959" r:id="rId16"/>
    <p:sldId id="904" r:id="rId17"/>
    <p:sldId id="1095" r:id="rId18"/>
    <p:sldId id="1096" r:id="rId19"/>
    <p:sldId id="1108" r:id="rId20"/>
    <p:sldId id="1087" r:id="rId21"/>
    <p:sldId id="1111" r:id="rId22"/>
    <p:sldId id="915" r:id="rId23"/>
    <p:sldId id="1053" r:id="rId24"/>
    <p:sldId id="911" r:id="rId25"/>
    <p:sldId id="916" r:id="rId26"/>
    <p:sldId id="913" r:id="rId27"/>
    <p:sldId id="1089" r:id="rId28"/>
    <p:sldId id="1093" r:id="rId29"/>
    <p:sldId id="1094" r:id="rId30"/>
    <p:sldId id="1109" r:id="rId31"/>
    <p:sldId id="1106" r:id="rId32"/>
    <p:sldId id="934" r:id="rId33"/>
    <p:sldId id="1105" r:id="rId34"/>
    <p:sldId id="1057" r:id="rId35"/>
    <p:sldId id="1035" r:id="rId36"/>
    <p:sldId id="933" r:id="rId37"/>
    <p:sldId id="1058" r:id="rId38"/>
    <p:sldId id="1059" r:id="rId39"/>
    <p:sldId id="1060" r:id="rId40"/>
    <p:sldId id="1080" r:id="rId41"/>
    <p:sldId id="931" r:id="rId42"/>
    <p:sldId id="1067" r:id="rId43"/>
    <p:sldId id="1068" r:id="rId44"/>
    <p:sldId id="1069" r:id="rId45"/>
    <p:sldId id="1070" r:id="rId46"/>
    <p:sldId id="1071" r:id="rId47"/>
    <p:sldId id="1020" r:id="rId48"/>
    <p:sldId id="1062" r:id="rId49"/>
    <p:sldId id="1081" r:id="rId50"/>
    <p:sldId id="1041" r:id="rId51"/>
    <p:sldId id="932" r:id="rId52"/>
    <p:sldId id="937" r:id="rId53"/>
    <p:sldId id="938" r:id="rId54"/>
    <p:sldId id="1082" r:id="rId55"/>
    <p:sldId id="1036" r:id="rId56"/>
    <p:sldId id="1202" r:id="rId57"/>
    <p:sldId id="1084" r:id="rId58"/>
    <p:sldId id="1076" r:id="rId59"/>
    <p:sldId id="1064" r:id="rId60"/>
    <p:sldId id="1065" r:id="rId61"/>
    <p:sldId id="1066" r:id="rId62"/>
    <p:sldId id="1083" r:id="rId63"/>
    <p:sldId id="929" r:id="rId64"/>
    <p:sldId id="964" r:id="rId65"/>
    <p:sldId id="1022" r:id="rId66"/>
    <p:sldId id="1042" r:id="rId67"/>
    <p:sldId id="1077" r:id="rId68"/>
    <p:sldId id="954" r:id="rId69"/>
    <p:sldId id="962" r:id="rId70"/>
    <p:sldId id="1107" r:id="rId71"/>
    <p:sldId id="1037" r:id="rId72"/>
    <p:sldId id="1075" r:id="rId73"/>
    <p:sldId id="1088" r:id="rId74"/>
    <p:sldId id="944" r:id="rId75"/>
    <p:sldId id="1049" r:id="rId76"/>
    <p:sldId id="1005" r:id="rId77"/>
    <p:sldId id="1002" r:id="rId78"/>
    <p:sldId id="1090" r:id="rId79"/>
    <p:sldId id="1004" r:id="rId80"/>
    <p:sldId id="1091" r:id="rId81"/>
    <p:sldId id="1008" r:id="rId82"/>
    <p:sldId id="1203" r:id="rId83"/>
    <p:sldId id="1010" r:id="rId84"/>
    <p:sldId id="1204" r:id="rId85"/>
    <p:sldId id="1012" r:id="rId86"/>
    <p:sldId id="1205" r:id="rId87"/>
    <p:sldId id="1209" r:id="rId88"/>
    <p:sldId id="1097" r:id="rId89"/>
    <p:sldId id="1098" r:id="rId90"/>
    <p:sldId id="1048" r:id="rId91"/>
    <p:sldId id="1085" r:id="rId92"/>
    <p:sldId id="998" r:id="rId93"/>
    <p:sldId id="846" r:id="rId94"/>
    <p:sldId id="581" r:id="rId95"/>
    <p:sldId id="1014" r:id="rId96"/>
    <p:sldId id="943" r:id="rId97"/>
    <p:sldId id="1078" r:id="rId98"/>
    <p:sldId id="1206" r:id="rId99"/>
    <p:sldId id="1033" r:id="rId100"/>
    <p:sldId id="1034" r:id="rId101"/>
    <p:sldId id="907" r:id="rId102"/>
    <p:sldId id="715" r:id="rId103"/>
    <p:sldId id="753" r:id="rId104"/>
    <p:sldId id="757" r:id="rId105"/>
    <p:sldId id="758" r:id="rId106"/>
    <p:sldId id="759" r:id="rId107"/>
    <p:sldId id="941" r:id="rId108"/>
    <p:sldId id="608" r:id="rId109"/>
    <p:sldId id="606" r:id="rId110"/>
    <p:sldId id="930" r:id="rId111"/>
  </p:sldIdLst>
  <p:sldSz cx="12192000" cy="6858000"/>
  <p:notesSz cx="6858000" cy="9144000"/>
  <p:embeddedFontLst>
    <p:embeddedFont>
      <p:font typeface="FreightText Pro Bold" panose="02000803080000020004" pitchFamily="50" charset="0"/>
      <p:bold r:id="rId114"/>
      <p:boldItalic r:id="rId115"/>
    </p:embeddedFont>
    <p:embeddedFont>
      <p:font typeface="FreightText Pro Book" panose="02000603060000020004" pitchFamily="50" charset="0"/>
      <p:regular r:id="rId116"/>
      <p:italic r:id="rId117"/>
    </p:embeddedFont>
    <p:embeddedFont>
      <p:font typeface="IBM Plex Sans" panose="020B0503050203000203" pitchFamily="34" charset="0"/>
      <p:regular r:id="rId118"/>
    </p:embeddedFont>
    <p:embeddedFont>
      <p:font typeface="Neue Plak" panose="020B0504030202020204" pitchFamily="34" charset="0"/>
      <p:regular r:id="rId119"/>
    </p:embeddedFont>
    <p:embeddedFont>
      <p:font typeface="Neue Plak Text" panose="020B0804030202020204" pitchFamily="34" charset="0"/>
      <p:bold r:id="rId120"/>
    </p:embeddedFont>
    <p:embeddedFont>
      <p:font typeface="Neue Plak Wide Black" panose="020B0A07030202020204" pitchFamily="34" charset="0"/>
      <p:bold r:id="rId121"/>
    </p:embeddedFont>
  </p:embeddedFont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Einstieg" id="{3E770683-C4FF-4153-80E3-880629B0D9AC}">
          <p14:sldIdLst>
            <p14:sldId id="882"/>
            <p14:sldId id="968"/>
          </p14:sldIdLst>
        </p14:section>
        <p14:section name="Abschnitt 1: Warum brauchen wir das?" id="{8F8667E8-0CC2-4D7E-8698-8FE3242D7131}">
          <p14:sldIdLst>
            <p14:sldId id="817"/>
            <p14:sldId id="888"/>
            <p14:sldId id="1044"/>
            <p14:sldId id="1043"/>
            <p14:sldId id="952"/>
            <p14:sldId id="1101"/>
            <p14:sldId id="951"/>
            <p14:sldId id="1110"/>
            <p14:sldId id="1102"/>
            <p14:sldId id="959"/>
            <p14:sldId id="904"/>
            <p14:sldId id="1095"/>
            <p14:sldId id="1096"/>
            <p14:sldId id="1108"/>
          </p14:sldIdLst>
        </p14:section>
        <p14:section name="Abschnitt 2: Was wollen wir erreichen?" id="{C98D0259-2B8E-4122-AA86-F5C6B2EBCA02}">
          <p14:sldIdLst>
            <p14:sldId id="1087"/>
            <p14:sldId id="1111"/>
            <p14:sldId id="915"/>
            <p14:sldId id="1053"/>
            <p14:sldId id="911"/>
            <p14:sldId id="916"/>
            <p14:sldId id="913"/>
            <p14:sldId id="1089"/>
            <p14:sldId id="1093"/>
            <p14:sldId id="1094"/>
            <p14:sldId id="1109"/>
          </p14:sldIdLst>
        </p14:section>
        <p14:section name="Abschnitt 3: Die planetaren Grenzen" id="{EEC401E8-5944-420A-BF0E-9E3655B3A821}">
          <p14:sldIdLst>
            <p14:sldId id="1106"/>
            <p14:sldId id="934"/>
            <p14:sldId id="1105"/>
            <p14:sldId id="1057"/>
            <p14:sldId id="1035"/>
            <p14:sldId id="933"/>
            <p14:sldId id="1058"/>
            <p14:sldId id="1059"/>
            <p14:sldId id="1060"/>
            <p14:sldId id="1080"/>
            <p14:sldId id="931"/>
            <p14:sldId id="1067"/>
            <p14:sldId id="1068"/>
            <p14:sldId id="1069"/>
            <p14:sldId id="1070"/>
            <p14:sldId id="1071"/>
            <p14:sldId id="1020"/>
            <p14:sldId id="1062"/>
            <p14:sldId id="1081"/>
            <p14:sldId id="1041"/>
            <p14:sldId id="932"/>
            <p14:sldId id="937"/>
            <p14:sldId id="938"/>
            <p14:sldId id="1082"/>
            <p14:sldId id="1036"/>
            <p14:sldId id="1202"/>
            <p14:sldId id="1084"/>
            <p14:sldId id="1076"/>
            <p14:sldId id="1064"/>
            <p14:sldId id="1065"/>
            <p14:sldId id="1066"/>
            <p14:sldId id="1083"/>
            <p14:sldId id="929"/>
            <p14:sldId id="964"/>
            <p14:sldId id="1022"/>
            <p14:sldId id="1042"/>
            <p14:sldId id="1077"/>
            <p14:sldId id="954"/>
            <p14:sldId id="962"/>
            <p14:sldId id="1107"/>
            <p14:sldId id="1037"/>
            <p14:sldId id="1075"/>
          </p14:sldIdLst>
        </p14:section>
        <p14:section name="Abschnitt 4: Wie erreichen wir unser Ziel?" id="{86BA432E-8FBE-4D8C-A9AA-92240E7845FC}">
          <p14:sldIdLst>
            <p14:sldId id="1088"/>
            <p14:sldId id="944"/>
            <p14:sldId id="1049"/>
            <p14:sldId id="1005"/>
            <p14:sldId id="1002"/>
            <p14:sldId id="1090"/>
            <p14:sldId id="1004"/>
            <p14:sldId id="1091"/>
            <p14:sldId id="1008"/>
            <p14:sldId id="1203"/>
            <p14:sldId id="1010"/>
            <p14:sldId id="1204"/>
            <p14:sldId id="1012"/>
            <p14:sldId id="1205"/>
            <p14:sldId id="1209"/>
            <p14:sldId id="1097"/>
            <p14:sldId id="1098"/>
            <p14:sldId id="1048"/>
          </p14:sldIdLst>
        </p14:section>
        <p14:section name="Abschluss" id="{1EFBA0A9-22A2-4A48-B9DA-0AC947E1B7DF}">
          <p14:sldIdLst>
            <p14:sldId id="1085"/>
            <p14:sldId id="998"/>
            <p14:sldId id="846"/>
          </p14:sldIdLst>
        </p14:section>
        <p14:section name="Optional: vertiefende Informationen" id="{55D1C454-2891-46DF-B9D5-27C1566F91FB}">
          <p14:sldIdLst>
            <p14:sldId id="581"/>
            <p14:sldId id="1014"/>
            <p14:sldId id="943"/>
            <p14:sldId id="1078"/>
            <p14:sldId id="1206"/>
            <p14:sldId id="1033"/>
            <p14:sldId id="1034"/>
            <p14:sldId id="907"/>
            <p14:sldId id="715"/>
            <p14:sldId id="753"/>
            <p14:sldId id="757"/>
            <p14:sldId id="758"/>
            <p14:sldId id="759"/>
            <p14:sldId id="941"/>
            <p14:sldId id="608"/>
            <p14:sldId id="606"/>
            <p14:sldId id="93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2570D24-9C18-3AD1-21B9-B060B98DC781}" name="Jonas  Bothe" initials="" userId="S::bothe@nexteconomylab.de::9268123f-49b4-454c-904a-84aff71795e2" providerId="AD"/>
  <p188:author id="{FE008A6B-D18A-7F9F-09B4-CAF49468C937}" name="Hannah Strobel" initials="H" userId="Hannah Strobel" providerId="None"/>
  <p188:author id="{FC0D4E72-8D8F-76DF-A499-B5345355DEC2}" name="Laura Zimmermann" initials="LZ" userId="S::quast@nexteconomylab.de::f597a7f9-23fa-4e78-bade-21d5c631cad7" providerId="AD"/>
  <p188:author id="{A175AF8D-AA62-894C-3795-A9BB2367A83A}" name="Jonas Bothe" initials="JB" userId="Jonas Bothe" providerId="None"/>
  <p188:author id="{01E9A6A8-C9E5-8E05-1182-563782C7D31F}" name="Mirjam Neebe" initials="MN" userId="S::Neebe@nexteconomylab.de::d2f23708-5dd4-4644-838f-e3ba288b0f87" providerId="AD"/>
  <p188:author id="{D0AE38E4-33B1-EE07-D3CD-351F5486C066}" name="Genta Gashi" initials="GG" userId="S::Gashi@nexteconomylab.de::b75c6544-fa71-4b01-991c-a70a566548c5" providerId="AD"/>
  <p188:author id="{8E13A2EA-694D-E73E-7C97-0F21ED1A3BA4}" name="Louisa  Büsken" initials="LB" userId="S::Buesken@nexteconomylab.de::7d97b5d4-09f0-4c45-9e89-3735a483682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972B"/>
    <a:srgbClr val="004488"/>
    <a:srgbClr val="0088BB"/>
    <a:srgbClr val="182952"/>
    <a:srgbClr val="F2F0E9"/>
    <a:srgbClr val="E8ED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903" autoAdjust="0"/>
  </p:normalViewPr>
  <p:slideViewPr>
    <p:cSldViewPr snapToGrid="0">
      <p:cViewPr varScale="1">
        <p:scale>
          <a:sx n="88" d="100"/>
          <a:sy n="88" d="100"/>
        </p:scale>
        <p:origin x="1434" y="9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font" Target="fonts/font4.fntdata"/><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notesMaster" Target="notesMasters/notesMaster1.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viewProps" Target="viewProp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handoutMaster" Target="handoutMasters/handoutMaster1.xml"/><Relationship Id="rId118" Type="http://schemas.openxmlformats.org/officeDocument/2006/relationships/font" Target="fonts/font5.fntdata"/><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theme" Target="theme/theme1.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font" Target="fonts/font1.fntdata"/><Relationship Id="rId119" Type="http://schemas.openxmlformats.org/officeDocument/2006/relationships/font" Target="fonts/font6.fntdata"/><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font" Target="fonts/font7.fntdata"/><Relationship Id="rId125"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font" Target="fonts/font2.fntdata"/><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font" Target="fonts/font8.fntdata"/><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font" Target="fonts/font3.fntdata"/><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microsoft.com/office/2018/10/relationships/authors" Target="authors.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rjam Neebe" userId="d2f23708-5dd4-4644-838f-e3ba288b0f87" providerId="ADAL" clId="{1FFE6280-71F7-4749-A4A0-ADFF8EFABFD2}"/>
    <pc:docChg chg="undo custSel addSld delSld modSld modSection">
      <pc:chgData name="Mirjam Neebe" userId="d2f23708-5dd4-4644-838f-e3ba288b0f87" providerId="ADAL" clId="{1FFE6280-71F7-4749-A4A0-ADFF8EFABFD2}" dt="2026-04-09T11:29:49.774" v="6400" actId="1038"/>
      <pc:docMkLst>
        <pc:docMk/>
      </pc:docMkLst>
      <pc:sldChg chg="modSp mod">
        <pc:chgData name="Mirjam Neebe" userId="d2f23708-5dd4-4644-838f-e3ba288b0f87" providerId="ADAL" clId="{1FFE6280-71F7-4749-A4A0-ADFF8EFABFD2}" dt="2026-04-02T14:49:05.990" v="30" actId="14100"/>
        <pc:sldMkLst>
          <pc:docMk/>
          <pc:sldMk cId="583501165" sldId="882"/>
        </pc:sldMkLst>
        <pc:spChg chg="mod">
          <ac:chgData name="Mirjam Neebe" userId="d2f23708-5dd4-4644-838f-e3ba288b0f87" providerId="ADAL" clId="{1FFE6280-71F7-4749-A4A0-ADFF8EFABFD2}" dt="2026-04-02T14:49:05.990" v="30" actId="14100"/>
          <ac:spMkLst>
            <pc:docMk/>
            <pc:sldMk cId="583501165" sldId="882"/>
            <ac:spMk id="14" creationId="{8AA44659-0F99-0534-4489-5C249C50F5A3}"/>
          </ac:spMkLst>
        </pc:spChg>
        <pc:spChg chg="mod">
          <ac:chgData name="Mirjam Neebe" userId="d2f23708-5dd4-4644-838f-e3ba288b0f87" providerId="ADAL" clId="{1FFE6280-71F7-4749-A4A0-ADFF8EFABFD2}" dt="2026-04-02T14:48:58.124" v="29" actId="27636"/>
          <ac:spMkLst>
            <pc:docMk/>
            <pc:sldMk cId="583501165" sldId="882"/>
            <ac:spMk id="15" creationId="{66DFAB92-9510-D5D6-461B-8A840FBC4F0F}"/>
          </ac:spMkLst>
        </pc:spChg>
      </pc:sldChg>
      <pc:sldChg chg="modNotesTx">
        <pc:chgData name="Mirjam Neebe" userId="d2f23708-5dd4-4644-838f-e3ba288b0f87" providerId="ADAL" clId="{1FFE6280-71F7-4749-A4A0-ADFF8EFABFD2}" dt="2026-04-07T12:06:34.903" v="2487" actId="20577"/>
        <pc:sldMkLst>
          <pc:docMk/>
          <pc:sldMk cId="467411102" sldId="932"/>
        </pc:sldMkLst>
      </pc:sldChg>
      <pc:sldChg chg="modNotesTx">
        <pc:chgData name="Mirjam Neebe" userId="d2f23708-5dd4-4644-838f-e3ba288b0f87" providerId="ADAL" clId="{1FFE6280-71F7-4749-A4A0-ADFF8EFABFD2}" dt="2026-04-07T11:41:18.502" v="1259" actId="20577"/>
        <pc:sldMkLst>
          <pc:docMk/>
          <pc:sldMk cId="790041028" sldId="933"/>
        </pc:sldMkLst>
      </pc:sldChg>
      <pc:sldChg chg="modNotesTx">
        <pc:chgData name="Mirjam Neebe" userId="d2f23708-5dd4-4644-838f-e3ba288b0f87" providerId="ADAL" clId="{1FFE6280-71F7-4749-A4A0-ADFF8EFABFD2}" dt="2026-04-07T11:34:29.450" v="246" actId="20577"/>
        <pc:sldMkLst>
          <pc:docMk/>
          <pc:sldMk cId="1892334485" sldId="934"/>
        </pc:sldMkLst>
      </pc:sldChg>
      <pc:sldChg chg="modNotesTx">
        <pc:chgData name="Mirjam Neebe" userId="d2f23708-5dd4-4644-838f-e3ba288b0f87" providerId="ADAL" clId="{1FFE6280-71F7-4749-A4A0-ADFF8EFABFD2}" dt="2026-04-07T12:08:33.086" v="2756" actId="20577"/>
        <pc:sldMkLst>
          <pc:docMk/>
          <pc:sldMk cId="2341557484" sldId="937"/>
        </pc:sldMkLst>
      </pc:sldChg>
      <pc:sldChg chg="add del">
        <pc:chgData name="Mirjam Neebe" userId="d2f23708-5dd4-4644-838f-e3ba288b0f87" providerId="ADAL" clId="{1FFE6280-71F7-4749-A4A0-ADFF8EFABFD2}" dt="2026-04-08T14:30:53.301" v="6073" actId="47"/>
        <pc:sldMkLst>
          <pc:docMk/>
          <pc:sldMk cId="137846473" sldId="944"/>
        </pc:sldMkLst>
      </pc:sldChg>
      <pc:sldChg chg="modNotesTx">
        <pc:chgData name="Mirjam Neebe" userId="d2f23708-5dd4-4644-838f-e3ba288b0f87" providerId="ADAL" clId="{1FFE6280-71F7-4749-A4A0-ADFF8EFABFD2}" dt="2026-04-07T12:40:33.236" v="5665" actId="20577"/>
        <pc:sldMkLst>
          <pc:docMk/>
          <pc:sldMk cId="3085064851" sldId="962"/>
        </pc:sldMkLst>
      </pc:sldChg>
      <pc:sldChg chg="modNotesTx">
        <pc:chgData name="Mirjam Neebe" userId="d2f23708-5dd4-4644-838f-e3ba288b0f87" providerId="ADAL" clId="{1FFE6280-71F7-4749-A4A0-ADFF8EFABFD2}" dt="2026-04-07T12:31:18.973" v="4875" actId="20577"/>
        <pc:sldMkLst>
          <pc:docMk/>
          <pc:sldMk cId="267316610" sldId="964"/>
        </pc:sldMkLst>
      </pc:sldChg>
      <pc:sldChg chg="modNotesTx">
        <pc:chgData name="Mirjam Neebe" userId="d2f23708-5dd4-4644-838f-e3ba288b0f87" providerId="ADAL" clId="{1FFE6280-71F7-4749-A4A0-ADFF8EFABFD2}" dt="2026-04-07T12:00:05.790" v="2327" actId="20577"/>
        <pc:sldMkLst>
          <pc:docMk/>
          <pc:sldMk cId="2160943155" sldId="1020"/>
        </pc:sldMkLst>
      </pc:sldChg>
      <pc:sldChg chg="modNotesTx">
        <pc:chgData name="Mirjam Neebe" userId="d2f23708-5dd4-4644-838f-e3ba288b0f87" providerId="ADAL" clId="{1FFE6280-71F7-4749-A4A0-ADFF8EFABFD2}" dt="2026-04-07T12:32:59.174" v="5123" actId="20577"/>
        <pc:sldMkLst>
          <pc:docMk/>
          <pc:sldMk cId="3279702772" sldId="1022"/>
        </pc:sldMkLst>
      </pc:sldChg>
      <pc:sldChg chg="modNotesTx">
        <pc:chgData name="Mirjam Neebe" userId="d2f23708-5dd4-4644-838f-e3ba288b0f87" providerId="ADAL" clId="{1FFE6280-71F7-4749-A4A0-ADFF8EFABFD2}" dt="2026-04-07T11:40:20.154" v="1111" actId="20577"/>
        <pc:sldMkLst>
          <pc:docMk/>
          <pc:sldMk cId="3444814616" sldId="1035"/>
        </pc:sldMkLst>
      </pc:sldChg>
      <pc:sldChg chg="modNotesTx">
        <pc:chgData name="Mirjam Neebe" userId="d2f23708-5dd4-4644-838f-e3ba288b0f87" providerId="ADAL" clId="{1FFE6280-71F7-4749-A4A0-ADFF8EFABFD2}" dt="2026-04-07T12:10:25.365" v="3004" actId="20577"/>
        <pc:sldMkLst>
          <pc:docMk/>
          <pc:sldMk cId="674653032" sldId="1036"/>
        </pc:sldMkLst>
      </pc:sldChg>
      <pc:sldChg chg="modNotesTx">
        <pc:chgData name="Mirjam Neebe" userId="d2f23708-5dd4-4644-838f-e3ba288b0f87" providerId="ADAL" clId="{1FFE6280-71F7-4749-A4A0-ADFF8EFABFD2}" dt="2026-04-07T12:05:57.143" v="2436" actId="20577"/>
        <pc:sldMkLst>
          <pc:docMk/>
          <pc:sldMk cId="478795726" sldId="1041"/>
        </pc:sldMkLst>
      </pc:sldChg>
      <pc:sldChg chg="modNotesTx">
        <pc:chgData name="Mirjam Neebe" userId="d2f23708-5dd4-4644-838f-e3ba288b0f87" providerId="ADAL" clId="{1FFE6280-71F7-4749-A4A0-ADFF8EFABFD2}" dt="2026-04-07T12:33:57.836" v="5204" actId="20577"/>
        <pc:sldMkLst>
          <pc:docMk/>
          <pc:sldMk cId="2186341940" sldId="1042"/>
        </pc:sldMkLst>
      </pc:sldChg>
      <pc:sldChg chg="modNotesTx">
        <pc:chgData name="Mirjam Neebe" userId="d2f23708-5dd4-4644-838f-e3ba288b0f87" providerId="ADAL" clId="{1FFE6280-71F7-4749-A4A0-ADFF8EFABFD2}" dt="2026-04-08T16:12:35.277" v="6125" actId="20577"/>
        <pc:sldMkLst>
          <pc:docMk/>
          <pc:sldMk cId="1191118899" sldId="1043"/>
        </pc:sldMkLst>
      </pc:sldChg>
      <pc:sldChg chg="modNotesTx">
        <pc:chgData name="Mirjam Neebe" userId="d2f23708-5dd4-4644-838f-e3ba288b0f87" providerId="ADAL" clId="{1FFE6280-71F7-4749-A4A0-ADFF8EFABFD2}" dt="2026-04-08T16:12:08.871" v="6121" actId="20577"/>
        <pc:sldMkLst>
          <pc:docMk/>
          <pc:sldMk cId="325800760" sldId="1044"/>
        </pc:sldMkLst>
      </pc:sldChg>
      <pc:sldChg chg="add del">
        <pc:chgData name="Mirjam Neebe" userId="d2f23708-5dd4-4644-838f-e3ba288b0f87" providerId="ADAL" clId="{1FFE6280-71F7-4749-A4A0-ADFF8EFABFD2}" dt="2026-04-08T14:30:55.005" v="6074" actId="47"/>
        <pc:sldMkLst>
          <pc:docMk/>
          <pc:sldMk cId="1298055223" sldId="1049"/>
        </pc:sldMkLst>
      </pc:sldChg>
      <pc:sldChg chg="modNotesTx">
        <pc:chgData name="Mirjam Neebe" userId="d2f23708-5dd4-4644-838f-e3ba288b0f87" providerId="ADAL" clId="{1FFE6280-71F7-4749-A4A0-ADFF8EFABFD2}" dt="2026-04-07T11:37:08.417" v="573" actId="20577"/>
        <pc:sldMkLst>
          <pc:docMk/>
          <pc:sldMk cId="2849308317" sldId="1057"/>
        </pc:sldMkLst>
      </pc:sldChg>
      <pc:sldChg chg="modNotesTx">
        <pc:chgData name="Mirjam Neebe" userId="d2f23708-5dd4-4644-838f-e3ba288b0f87" providerId="ADAL" clId="{1FFE6280-71F7-4749-A4A0-ADFF8EFABFD2}" dt="2026-04-07T11:42:04.772" v="1403" actId="20577"/>
        <pc:sldMkLst>
          <pc:docMk/>
          <pc:sldMk cId="3680284504" sldId="1058"/>
        </pc:sldMkLst>
      </pc:sldChg>
      <pc:sldChg chg="addSp modSp mod modNotesTx">
        <pc:chgData name="Mirjam Neebe" userId="d2f23708-5dd4-4644-838f-e3ba288b0f87" providerId="ADAL" clId="{1FFE6280-71F7-4749-A4A0-ADFF8EFABFD2}" dt="2026-04-09T11:07:58.465" v="6205" actId="20577"/>
        <pc:sldMkLst>
          <pc:docMk/>
          <pc:sldMk cId="2023980449" sldId="1059"/>
        </pc:sldMkLst>
        <pc:spChg chg="add mod">
          <ac:chgData name="Mirjam Neebe" userId="d2f23708-5dd4-4644-838f-e3ba288b0f87" providerId="ADAL" clId="{1FFE6280-71F7-4749-A4A0-ADFF8EFABFD2}" dt="2026-04-09T11:07:22.353" v="6203" actId="1076"/>
          <ac:spMkLst>
            <pc:docMk/>
            <pc:sldMk cId="2023980449" sldId="1059"/>
            <ac:spMk id="3" creationId="{DC795D00-D6C4-8046-EFE0-D56235E17A8D}"/>
          </ac:spMkLst>
        </pc:spChg>
      </pc:sldChg>
      <pc:sldChg chg="modNotesTx">
        <pc:chgData name="Mirjam Neebe" userId="d2f23708-5dd4-4644-838f-e3ba288b0f87" providerId="ADAL" clId="{1FFE6280-71F7-4749-A4A0-ADFF8EFABFD2}" dt="2026-04-07T12:21:44.408" v="3896" actId="20577"/>
        <pc:sldMkLst>
          <pc:docMk/>
          <pc:sldMk cId="126643286" sldId="1064"/>
        </pc:sldMkLst>
      </pc:sldChg>
      <pc:sldChg chg="modNotesTx">
        <pc:chgData name="Mirjam Neebe" userId="d2f23708-5dd4-4644-838f-e3ba288b0f87" providerId="ADAL" clId="{1FFE6280-71F7-4749-A4A0-ADFF8EFABFD2}" dt="2026-04-07T12:22:16.296" v="3929" actId="20577"/>
        <pc:sldMkLst>
          <pc:docMk/>
          <pc:sldMk cId="55697055" sldId="1065"/>
        </pc:sldMkLst>
      </pc:sldChg>
      <pc:sldChg chg="modNotesTx">
        <pc:chgData name="Mirjam Neebe" userId="d2f23708-5dd4-4644-838f-e3ba288b0f87" providerId="ADAL" clId="{1FFE6280-71F7-4749-A4A0-ADFF8EFABFD2}" dt="2026-04-07T12:23:17.871" v="4126" actId="20577"/>
        <pc:sldMkLst>
          <pc:docMk/>
          <pc:sldMk cId="886123873" sldId="1066"/>
        </pc:sldMkLst>
      </pc:sldChg>
      <pc:sldChg chg="modNotesTx">
        <pc:chgData name="Mirjam Neebe" userId="d2f23708-5dd4-4644-838f-e3ba288b0f87" providerId="ADAL" clId="{1FFE6280-71F7-4749-A4A0-ADFF8EFABFD2}" dt="2026-04-07T11:54:42.831" v="1734" actId="20577"/>
        <pc:sldMkLst>
          <pc:docMk/>
          <pc:sldMk cId="2266432294" sldId="1067"/>
        </pc:sldMkLst>
      </pc:sldChg>
      <pc:sldChg chg="modNotesTx">
        <pc:chgData name="Mirjam Neebe" userId="d2f23708-5dd4-4644-838f-e3ba288b0f87" providerId="ADAL" clId="{1FFE6280-71F7-4749-A4A0-ADFF8EFABFD2}" dt="2026-04-07T11:56:22.672" v="1866" actId="20577"/>
        <pc:sldMkLst>
          <pc:docMk/>
          <pc:sldMk cId="2761885503" sldId="1069"/>
        </pc:sldMkLst>
      </pc:sldChg>
      <pc:sldChg chg="modNotesTx">
        <pc:chgData name="Mirjam Neebe" userId="d2f23708-5dd4-4644-838f-e3ba288b0f87" providerId="ADAL" clId="{1FFE6280-71F7-4749-A4A0-ADFF8EFABFD2}" dt="2026-04-07T11:57:35.034" v="2044" actId="20577"/>
        <pc:sldMkLst>
          <pc:docMk/>
          <pc:sldMk cId="962514831" sldId="1070"/>
        </pc:sldMkLst>
      </pc:sldChg>
      <pc:sldChg chg="modNotesTx">
        <pc:chgData name="Mirjam Neebe" userId="d2f23708-5dd4-4644-838f-e3ba288b0f87" providerId="ADAL" clId="{1FFE6280-71F7-4749-A4A0-ADFF8EFABFD2}" dt="2026-04-07T11:59:38.306" v="2312" actId="20577"/>
        <pc:sldMkLst>
          <pc:docMk/>
          <pc:sldMk cId="3069869824" sldId="1071"/>
        </pc:sldMkLst>
      </pc:sldChg>
      <pc:sldChg chg="addSp modSp mod modNotesTx">
        <pc:chgData name="Mirjam Neebe" userId="d2f23708-5dd4-4644-838f-e3ba288b0f87" providerId="ADAL" clId="{1FFE6280-71F7-4749-A4A0-ADFF8EFABFD2}" dt="2026-04-09T11:29:49.774" v="6400" actId="1038"/>
        <pc:sldMkLst>
          <pc:docMk/>
          <pc:sldMk cId="3462730991" sldId="1075"/>
        </pc:sldMkLst>
        <pc:spChg chg="add mod">
          <ac:chgData name="Mirjam Neebe" userId="d2f23708-5dd4-4644-838f-e3ba288b0f87" providerId="ADAL" clId="{1FFE6280-71F7-4749-A4A0-ADFF8EFABFD2}" dt="2026-04-09T11:29:49.774" v="6400" actId="1038"/>
          <ac:spMkLst>
            <pc:docMk/>
            <pc:sldMk cId="3462730991" sldId="1075"/>
            <ac:spMk id="3" creationId="{8349536D-B740-A98F-401E-C7B97580F2C9}"/>
          </ac:spMkLst>
        </pc:spChg>
      </pc:sldChg>
      <pc:sldChg chg="addSp modSp mod modNotesTx">
        <pc:chgData name="Mirjam Neebe" userId="d2f23708-5dd4-4644-838f-e3ba288b0f87" providerId="ADAL" clId="{1FFE6280-71F7-4749-A4A0-ADFF8EFABFD2}" dt="2026-04-09T11:24:17.177" v="6362" actId="20577"/>
        <pc:sldMkLst>
          <pc:docMk/>
          <pc:sldMk cId="33762490" sldId="1076"/>
        </pc:sldMkLst>
        <pc:spChg chg="add mod">
          <ac:chgData name="Mirjam Neebe" userId="d2f23708-5dd4-4644-838f-e3ba288b0f87" providerId="ADAL" clId="{1FFE6280-71F7-4749-A4A0-ADFF8EFABFD2}" dt="2026-04-09T11:22:21.553" v="6361" actId="1035"/>
          <ac:spMkLst>
            <pc:docMk/>
            <pc:sldMk cId="33762490" sldId="1076"/>
            <ac:spMk id="2" creationId="{04A59253-607E-9FDC-AFC7-3831EC7F6FAE}"/>
          </ac:spMkLst>
        </pc:spChg>
        <pc:picChg chg="mod">
          <ac:chgData name="Mirjam Neebe" userId="d2f23708-5dd4-4644-838f-e3ba288b0f87" providerId="ADAL" clId="{1FFE6280-71F7-4749-A4A0-ADFF8EFABFD2}" dt="2026-04-09T11:21:46.431" v="6353" actId="1037"/>
          <ac:picMkLst>
            <pc:docMk/>
            <pc:sldMk cId="33762490" sldId="1076"/>
            <ac:picMk id="6" creationId="{A1EC835A-FF50-3580-AEA5-CECBDC9DAC41}"/>
          </ac:picMkLst>
        </pc:picChg>
        <pc:picChg chg="mod">
          <ac:chgData name="Mirjam Neebe" userId="d2f23708-5dd4-4644-838f-e3ba288b0f87" providerId="ADAL" clId="{1FFE6280-71F7-4749-A4A0-ADFF8EFABFD2}" dt="2026-04-09T11:21:38.581" v="6309" actId="1036"/>
          <ac:picMkLst>
            <pc:docMk/>
            <pc:sldMk cId="33762490" sldId="1076"/>
            <ac:picMk id="8" creationId="{DC89F764-936B-0285-7ADF-49AC844D4303}"/>
          </ac:picMkLst>
        </pc:picChg>
      </pc:sldChg>
      <pc:sldChg chg="modNotesTx">
        <pc:chgData name="Mirjam Neebe" userId="d2f23708-5dd4-4644-838f-e3ba288b0f87" providerId="ADAL" clId="{1FFE6280-71F7-4749-A4A0-ADFF8EFABFD2}" dt="2026-04-07T12:38:50.512" v="5452" actId="20577"/>
        <pc:sldMkLst>
          <pc:docMk/>
          <pc:sldMk cId="1026588213" sldId="1077"/>
        </pc:sldMkLst>
      </pc:sldChg>
      <pc:sldChg chg="modNotesTx">
        <pc:chgData name="Mirjam Neebe" userId="d2f23708-5dd4-4644-838f-e3ba288b0f87" providerId="ADAL" clId="{1FFE6280-71F7-4749-A4A0-ADFF8EFABFD2}" dt="2026-04-08T16:34:24.090" v="6153" actId="20577"/>
        <pc:sldMkLst>
          <pc:docMk/>
          <pc:sldMk cId="2819659620" sldId="1080"/>
        </pc:sldMkLst>
      </pc:sldChg>
      <pc:sldChg chg="modNotesTx">
        <pc:chgData name="Mirjam Neebe" userId="d2f23708-5dd4-4644-838f-e3ba288b0f87" providerId="ADAL" clId="{1FFE6280-71F7-4749-A4A0-ADFF8EFABFD2}" dt="2026-04-07T12:03:11.448" v="2343" actId="20577"/>
        <pc:sldMkLst>
          <pc:docMk/>
          <pc:sldMk cId="1281255882" sldId="1081"/>
        </pc:sldMkLst>
      </pc:sldChg>
      <pc:sldChg chg="modNotesTx">
        <pc:chgData name="Mirjam Neebe" userId="d2f23708-5dd4-4644-838f-e3ba288b0f87" providerId="ADAL" clId="{1FFE6280-71F7-4749-A4A0-ADFF8EFABFD2}" dt="2026-04-07T12:09:06.421" v="2835" actId="20577"/>
        <pc:sldMkLst>
          <pc:docMk/>
          <pc:sldMk cId="1202868947" sldId="1082"/>
        </pc:sldMkLst>
      </pc:sldChg>
      <pc:sldChg chg="modNotesTx">
        <pc:chgData name="Mirjam Neebe" userId="d2f23708-5dd4-4644-838f-e3ba288b0f87" providerId="ADAL" clId="{1FFE6280-71F7-4749-A4A0-ADFF8EFABFD2}" dt="2026-04-07T12:24:22.331" v="4279" actId="20577"/>
        <pc:sldMkLst>
          <pc:docMk/>
          <pc:sldMk cId="590421412" sldId="1083"/>
        </pc:sldMkLst>
      </pc:sldChg>
      <pc:sldChg chg="modNotesTx">
        <pc:chgData name="Mirjam Neebe" userId="d2f23708-5dd4-4644-838f-e3ba288b0f87" providerId="ADAL" clId="{1FFE6280-71F7-4749-A4A0-ADFF8EFABFD2}" dt="2026-04-07T12:11:50.493" v="3090" actId="20577"/>
        <pc:sldMkLst>
          <pc:docMk/>
          <pc:sldMk cId="1134337892" sldId="1084"/>
        </pc:sldMkLst>
      </pc:sldChg>
      <pc:sldChg chg="modNotesTx">
        <pc:chgData name="Mirjam Neebe" userId="d2f23708-5dd4-4644-838f-e3ba288b0f87" providerId="ADAL" clId="{1FFE6280-71F7-4749-A4A0-ADFF8EFABFD2}" dt="2026-04-02T14:50:39.897" v="32" actId="20577"/>
        <pc:sldMkLst>
          <pc:docMk/>
          <pc:sldMk cId="2401468493" sldId="1102"/>
        </pc:sldMkLst>
      </pc:sldChg>
      <pc:sldChg chg="modNotesTx">
        <pc:chgData name="Mirjam Neebe" userId="d2f23708-5dd4-4644-838f-e3ba288b0f87" providerId="ADAL" clId="{1FFE6280-71F7-4749-A4A0-ADFF8EFABFD2}" dt="2026-04-07T11:35:30.229" v="386" actId="20577"/>
        <pc:sldMkLst>
          <pc:docMk/>
          <pc:sldMk cId="2829271534" sldId="1105"/>
        </pc:sldMkLst>
      </pc:sldChg>
      <pc:sldChg chg="modNotesTx">
        <pc:chgData name="Mirjam Neebe" userId="d2f23708-5dd4-4644-838f-e3ba288b0f87" providerId="ADAL" clId="{1FFE6280-71F7-4749-A4A0-ADFF8EFABFD2}" dt="2026-04-07T12:11:06.786" v="3022" actId="20577"/>
        <pc:sldMkLst>
          <pc:docMk/>
          <pc:sldMk cId="3783010410" sldId="1202"/>
        </pc:sldMkLst>
      </pc:sldChg>
    </pc:docChg>
  </pc:docChgLst>
  <pc:docChgLst>
    <pc:chgData name="Louisa  Büsken" userId="7d97b5d4-09f0-4c45-9e89-3735a4836822" providerId="ADAL" clId="{4BCFD602-B71A-4D12-93D1-DD4A30F610C6}"/>
    <pc:docChg chg="undo redo custSel addSld delSld modSld modMainMaster addSection delSection modSection">
      <pc:chgData name="Louisa  Büsken" userId="7d97b5d4-09f0-4c45-9e89-3735a4836822" providerId="ADAL" clId="{4BCFD602-B71A-4D12-93D1-DD4A30F610C6}" dt="2026-04-17T13:22:57.671" v="19224" actId="20577"/>
      <pc:docMkLst>
        <pc:docMk/>
      </pc:docMkLst>
      <pc:sldChg chg="modSp mod modNotesTx">
        <pc:chgData name="Louisa  Büsken" userId="7d97b5d4-09f0-4c45-9e89-3735a4836822" providerId="ADAL" clId="{4BCFD602-B71A-4D12-93D1-DD4A30F610C6}" dt="2026-04-09T06:57:18.771" v="19062" actId="1076"/>
        <pc:sldMkLst>
          <pc:docMk/>
          <pc:sldMk cId="644411297" sldId="817"/>
        </pc:sldMkLst>
        <pc:spChg chg="mod">
          <ac:chgData name="Louisa  Büsken" userId="7d97b5d4-09f0-4c45-9e89-3735a4836822" providerId="ADAL" clId="{4BCFD602-B71A-4D12-93D1-DD4A30F610C6}" dt="2026-04-09T06:57:18.771" v="19062" actId="1076"/>
          <ac:spMkLst>
            <pc:docMk/>
            <pc:sldMk cId="644411297" sldId="817"/>
            <ac:spMk id="2" creationId="{B9D4E36B-9C4C-6416-EABC-4EF2563F331D}"/>
          </ac:spMkLst>
        </pc:spChg>
        <pc:spChg chg="mod">
          <ac:chgData name="Louisa  Büsken" userId="7d97b5d4-09f0-4c45-9e89-3735a4836822" providerId="ADAL" clId="{4BCFD602-B71A-4D12-93D1-DD4A30F610C6}" dt="2026-04-09T06:57:15.075" v="19061" actId="120"/>
          <ac:spMkLst>
            <pc:docMk/>
            <pc:sldMk cId="644411297" sldId="817"/>
            <ac:spMk id="3" creationId="{6206DA51-09CB-DEC5-22C6-DF1E208CA643}"/>
          </ac:spMkLst>
        </pc:spChg>
      </pc:sldChg>
      <pc:sldChg chg="modSp mod modNotesTx">
        <pc:chgData name="Louisa  Büsken" userId="7d97b5d4-09f0-4c45-9e89-3735a4836822" providerId="ADAL" clId="{4BCFD602-B71A-4D12-93D1-DD4A30F610C6}" dt="2026-04-17T13:22:57.671" v="19224" actId="20577"/>
        <pc:sldMkLst>
          <pc:docMk/>
          <pc:sldMk cId="583501165" sldId="882"/>
        </pc:sldMkLst>
        <pc:spChg chg="mod">
          <ac:chgData name="Louisa  Büsken" userId="7d97b5d4-09f0-4c45-9e89-3735a4836822" providerId="ADAL" clId="{4BCFD602-B71A-4D12-93D1-DD4A30F610C6}" dt="2026-04-17T13:22:57.671" v="19224" actId="20577"/>
          <ac:spMkLst>
            <pc:docMk/>
            <pc:sldMk cId="583501165" sldId="882"/>
            <ac:spMk id="15" creationId="{66DFAB92-9510-D5D6-461B-8A840FBC4F0F}"/>
          </ac:spMkLst>
        </pc:spChg>
      </pc:sldChg>
      <pc:sldChg chg="modSp mod">
        <pc:chgData name="Louisa  Büsken" userId="7d97b5d4-09f0-4c45-9e89-3735a4836822" providerId="ADAL" clId="{4BCFD602-B71A-4D12-93D1-DD4A30F610C6}" dt="2026-04-09T07:10:56.929" v="19198"/>
        <pc:sldMkLst>
          <pc:docMk/>
          <pc:sldMk cId="2897900777" sldId="931"/>
        </pc:sldMkLst>
        <pc:spChg chg="mod">
          <ac:chgData name="Louisa  Büsken" userId="7d97b5d4-09f0-4c45-9e89-3735a4836822" providerId="ADAL" clId="{4BCFD602-B71A-4D12-93D1-DD4A30F610C6}" dt="2026-04-09T07:10:56.929" v="19198"/>
          <ac:spMkLst>
            <pc:docMk/>
            <pc:sldMk cId="2897900777" sldId="931"/>
            <ac:spMk id="5" creationId="{346A414C-956C-ACCF-4E93-997146F2E5D3}"/>
          </ac:spMkLst>
        </pc:spChg>
      </pc:sldChg>
      <pc:sldChg chg="addSp delSp modSp mod modClrScheme modAnim chgLayout modNotesTx">
        <pc:chgData name="Louisa  Büsken" userId="7d97b5d4-09f0-4c45-9e89-3735a4836822" providerId="ADAL" clId="{4BCFD602-B71A-4D12-93D1-DD4A30F610C6}" dt="2026-04-09T06:58:52.732" v="19134" actId="207"/>
        <pc:sldMkLst>
          <pc:docMk/>
          <pc:sldMk cId="2469025829" sldId="968"/>
        </pc:sldMkLst>
        <pc:spChg chg="mod ord">
          <ac:chgData name="Louisa  Büsken" userId="7d97b5d4-09f0-4c45-9e89-3735a4836822" providerId="ADAL" clId="{4BCFD602-B71A-4D12-93D1-DD4A30F610C6}" dt="2026-04-09T06:58:52.732" v="19134" actId="207"/>
          <ac:spMkLst>
            <pc:docMk/>
            <pc:sldMk cId="2469025829" sldId="968"/>
            <ac:spMk id="3" creationId="{602872C9-0779-414E-A20E-43EE3E3BB051}"/>
          </ac:spMkLst>
        </pc:spChg>
      </pc:sldChg>
      <pc:sldChg chg="modSp mod">
        <pc:chgData name="Louisa  Büsken" userId="7d97b5d4-09f0-4c45-9e89-3735a4836822" providerId="ADAL" clId="{4BCFD602-B71A-4D12-93D1-DD4A30F610C6}" dt="2026-04-09T07:11:48.150" v="19204" actId="20577"/>
        <pc:sldMkLst>
          <pc:docMk/>
          <pc:sldMk cId="478795726" sldId="1041"/>
        </pc:sldMkLst>
        <pc:spChg chg="mod">
          <ac:chgData name="Louisa  Büsken" userId="7d97b5d4-09f0-4c45-9e89-3735a4836822" providerId="ADAL" clId="{4BCFD602-B71A-4D12-93D1-DD4A30F610C6}" dt="2026-04-09T07:11:48.150" v="19204" actId="20577"/>
          <ac:spMkLst>
            <pc:docMk/>
            <pc:sldMk cId="478795726" sldId="1041"/>
            <ac:spMk id="10" creationId="{F8B3CD8C-9569-A1CA-97F5-59A72BA5DFD0}"/>
          </ac:spMkLst>
        </pc:spChg>
      </pc:sldChg>
      <pc:sldChg chg="modSp mod modNotesTx">
        <pc:chgData name="Louisa  Büsken" userId="7d97b5d4-09f0-4c45-9e89-3735a4836822" providerId="ADAL" clId="{4BCFD602-B71A-4D12-93D1-DD4A30F610C6}" dt="2026-04-09T06:49:11.143" v="18834" actId="1076"/>
        <pc:sldMkLst>
          <pc:docMk/>
          <pc:sldMk cId="1191118899" sldId="1043"/>
        </pc:sldMkLst>
        <pc:spChg chg="mod">
          <ac:chgData name="Louisa  Büsken" userId="7d97b5d4-09f0-4c45-9e89-3735a4836822" providerId="ADAL" clId="{4BCFD602-B71A-4D12-93D1-DD4A30F610C6}" dt="2026-04-09T06:49:11.143" v="18834" actId="1076"/>
          <ac:spMkLst>
            <pc:docMk/>
            <pc:sldMk cId="1191118899" sldId="1043"/>
            <ac:spMk id="3" creationId="{0BD48DF8-DAE4-EEE1-D10D-21455B008F4E}"/>
          </ac:spMkLst>
        </pc:spChg>
      </pc:sldChg>
      <pc:sldChg chg="modSp mod">
        <pc:chgData name="Louisa  Büsken" userId="7d97b5d4-09f0-4c45-9e89-3735a4836822" providerId="ADAL" clId="{4BCFD602-B71A-4D12-93D1-DD4A30F610C6}" dt="2026-04-09T07:11:05.981" v="19200"/>
        <pc:sldMkLst>
          <pc:docMk/>
          <pc:sldMk cId="2295500201" sldId="1060"/>
        </pc:sldMkLst>
        <pc:spChg chg="mod">
          <ac:chgData name="Louisa  Büsken" userId="7d97b5d4-09f0-4c45-9e89-3735a4836822" providerId="ADAL" clId="{4BCFD602-B71A-4D12-93D1-DD4A30F610C6}" dt="2026-04-09T07:11:05.981" v="19200"/>
          <ac:spMkLst>
            <pc:docMk/>
            <pc:sldMk cId="2295500201" sldId="1060"/>
            <ac:spMk id="5" creationId="{9894A5A4-E6BA-1CED-A5CF-BF2C88F2F081}"/>
          </ac:spMkLst>
        </pc:spChg>
      </pc:sldChg>
      <pc:sldChg chg="modSp mod">
        <pc:chgData name="Louisa  Büsken" userId="7d97b5d4-09f0-4c45-9e89-3735a4836822" providerId="ADAL" clId="{4BCFD602-B71A-4D12-93D1-DD4A30F610C6}" dt="2026-04-09T07:10:47.145" v="19196"/>
        <pc:sldMkLst>
          <pc:docMk/>
          <pc:sldMk cId="2266432294" sldId="1067"/>
        </pc:sldMkLst>
        <pc:spChg chg="mod">
          <ac:chgData name="Louisa  Büsken" userId="7d97b5d4-09f0-4c45-9e89-3735a4836822" providerId="ADAL" clId="{4BCFD602-B71A-4D12-93D1-DD4A30F610C6}" dt="2026-04-09T07:10:47.145" v="19196"/>
          <ac:spMkLst>
            <pc:docMk/>
            <pc:sldMk cId="2266432294" sldId="1067"/>
            <ac:spMk id="7" creationId="{5BB05CC0-8F48-3110-7FB5-B7C7A45796BF}"/>
          </ac:spMkLst>
        </pc:spChg>
      </pc:sldChg>
      <pc:sldChg chg="modSp mod">
        <pc:chgData name="Louisa  Büsken" userId="7d97b5d4-09f0-4c45-9e89-3735a4836822" providerId="ADAL" clId="{4BCFD602-B71A-4D12-93D1-DD4A30F610C6}" dt="2026-04-09T07:11:34.210" v="19203" actId="207"/>
        <pc:sldMkLst>
          <pc:docMk/>
          <pc:sldMk cId="962514831" sldId="1070"/>
        </pc:sldMkLst>
        <pc:spChg chg="mod">
          <ac:chgData name="Louisa  Büsken" userId="7d97b5d4-09f0-4c45-9e89-3735a4836822" providerId="ADAL" clId="{4BCFD602-B71A-4D12-93D1-DD4A30F610C6}" dt="2026-04-09T07:11:34.210" v="19203" actId="207"/>
          <ac:spMkLst>
            <pc:docMk/>
            <pc:sldMk cId="962514831" sldId="1070"/>
            <ac:spMk id="8" creationId="{D06628F3-D411-B8A7-3EDE-7FCD9CBF7340}"/>
          </ac:spMkLst>
        </pc:spChg>
      </pc:sldChg>
      <pc:sldChg chg="modSp mod">
        <pc:chgData name="Louisa  Büsken" userId="7d97b5d4-09f0-4c45-9e89-3735a4836822" providerId="ADAL" clId="{4BCFD602-B71A-4D12-93D1-DD4A30F610C6}" dt="2026-04-09T13:02:05.598" v="19223" actId="207"/>
        <pc:sldMkLst>
          <pc:docMk/>
          <pc:sldMk cId="3462730991" sldId="1075"/>
        </pc:sldMkLst>
        <pc:spChg chg="mod">
          <ac:chgData name="Louisa  Büsken" userId="7d97b5d4-09f0-4c45-9e89-3735a4836822" providerId="ADAL" clId="{4BCFD602-B71A-4D12-93D1-DD4A30F610C6}" dt="2026-04-09T13:01:50.982" v="19211" actId="1076"/>
          <ac:spMkLst>
            <pc:docMk/>
            <pc:sldMk cId="3462730991" sldId="1075"/>
            <ac:spMk id="2" creationId="{1F815734-D359-B452-4417-7D1EF9BA93B6}"/>
          </ac:spMkLst>
        </pc:spChg>
        <pc:spChg chg="mod">
          <ac:chgData name="Louisa  Büsken" userId="7d97b5d4-09f0-4c45-9e89-3735a4836822" providerId="ADAL" clId="{4BCFD602-B71A-4D12-93D1-DD4A30F610C6}" dt="2026-04-09T13:02:05.598" v="19223" actId="207"/>
          <ac:spMkLst>
            <pc:docMk/>
            <pc:sldMk cId="3462730991" sldId="1075"/>
            <ac:spMk id="3" creationId="{8349536D-B740-A98F-401E-C7B97580F2C9}"/>
          </ac:spMkLst>
        </pc:spChg>
        <pc:picChg chg="mod">
          <ac:chgData name="Louisa  Büsken" userId="7d97b5d4-09f0-4c45-9e89-3735a4836822" providerId="ADAL" clId="{4BCFD602-B71A-4D12-93D1-DD4A30F610C6}" dt="2026-04-09T13:01:48.131" v="19210" actId="1076"/>
          <ac:picMkLst>
            <pc:docMk/>
            <pc:sldMk cId="3462730991" sldId="1075"/>
            <ac:picMk id="4" creationId="{CDE8024B-8FF4-2EDD-F021-A5375DA5F933}"/>
          </ac:picMkLst>
        </pc:picChg>
      </pc:sldChg>
      <pc:sldChg chg="modSp mod">
        <pc:chgData name="Louisa  Büsken" userId="7d97b5d4-09f0-4c45-9e89-3735a4836822" providerId="ADAL" clId="{4BCFD602-B71A-4D12-93D1-DD4A30F610C6}" dt="2026-04-09T13:00:42.620" v="19205" actId="14100"/>
        <pc:sldMkLst>
          <pc:docMk/>
          <pc:sldMk cId="33762490" sldId="1076"/>
        </pc:sldMkLst>
        <pc:spChg chg="mod">
          <ac:chgData name="Louisa  Büsken" userId="7d97b5d4-09f0-4c45-9e89-3735a4836822" providerId="ADAL" clId="{4BCFD602-B71A-4D12-93D1-DD4A30F610C6}" dt="2026-04-09T13:00:42.620" v="19205" actId="14100"/>
          <ac:spMkLst>
            <pc:docMk/>
            <pc:sldMk cId="33762490" sldId="1076"/>
            <ac:spMk id="2" creationId="{04A59253-607E-9FDC-AFC7-3831EC7F6FAE}"/>
          </ac:spMkLst>
        </pc:spChg>
      </pc:sldChg>
      <pc:sldChg chg="modSp mod modNotesTx">
        <pc:chgData name="Louisa  Büsken" userId="7d97b5d4-09f0-4c45-9e89-3735a4836822" providerId="ADAL" clId="{4BCFD602-B71A-4D12-93D1-DD4A30F610C6}" dt="2026-04-09T06:57:59.037" v="19064" actId="20577"/>
        <pc:sldMkLst>
          <pc:docMk/>
          <pc:sldMk cId="835996296" sldId="1087"/>
        </pc:sldMkLst>
        <pc:spChg chg="mod">
          <ac:chgData name="Louisa  Büsken" userId="7d97b5d4-09f0-4c45-9e89-3735a4836822" providerId="ADAL" clId="{4BCFD602-B71A-4D12-93D1-DD4A30F610C6}" dt="2026-04-09T06:57:59.037" v="19064" actId="20577"/>
          <ac:spMkLst>
            <pc:docMk/>
            <pc:sldMk cId="835996296" sldId="1087"/>
            <ac:spMk id="2" creationId="{60FE09D6-34F2-EA3A-3A2F-1EAA039FCFE4}"/>
          </ac:spMkLst>
        </pc:spChg>
      </pc:sldChg>
      <pc:sldChg chg="modSp mod modNotesTx">
        <pc:chgData name="Louisa  Büsken" userId="7d97b5d4-09f0-4c45-9e89-3735a4836822" providerId="ADAL" clId="{4BCFD602-B71A-4D12-93D1-DD4A30F610C6}" dt="2026-04-09T07:01:11.257" v="19194"/>
        <pc:sldMkLst>
          <pc:docMk/>
          <pc:sldMk cId="825506063" sldId="1088"/>
        </pc:sldMkLst>
        <pc:spChg chg="mod">
          <ac:chgData name="Louisa  Büsken" userId="7d97b5d4-09f0-4c45-9e89-3735a4836822" providerId="ADAL" clId="{4BCFD602-B71A-4D12-93D1-DD4A30F610C6}" dt="2026-04-09T07:01:02.538" v="19191" actId="207"/>
          <ac:spMkLst>
            <pc:docMk/>
            <pc:sldMk cId="825506063" sldId="1088"/>
            <ac:spMk id="2" creationId="{6E666F28-A546-B095-D0AC-E47098CFA34C}"/>
          </ac:spMkLst>
        </pc:spChg>
        <pc:spChg chg="mod">
          <ac:chgData name="Louisa  Büsken" userId="7d97b5d4-09f0-4c45-9e89-3735a4836822" providerId="ADAL" clId="{4BCFD602-B71A-4D12-93D1-DD4A30F610C6}" dt="2026-04-09T07:00:15.719" v="19183" actId="20577"/>
          <ac:spMkLst>
            <pc:docMk/>
            <pc:sldMk cId="825506063" sldId="1088"/>
            <ac:spMk id="3" creationId="{7EB7788A-0B0C-748D-0ABF-A4CFBE0B691C}"/>
          </ac:spMkLst>
        </pc:spChg>
      </pc:sldChg>
      <pc:sldChg chg="modSp mod modNotesTx">
        <pc:chgData name="Louisa  Büsken" userId="7d97b5d4-09f0-4c45-9e89-3735a4836822" providerId="ADAL" clId="{4BCFD602-B71A-4D12-93D1-DD4A30F610C6}" dt="2026-04-09T07:00:00.280" v="19181" actId="1076"/>
        <pc:sldMkLst>
          <pc:docMk/>
          <pc:sldMk cId="2503478013" sldId="1106"/>
        </pc:sldMkLst>
        <pc:spChg chg="mod">
          <ac:chgData name="Louisa  Büsken" userId="7d97b5d4-09f0-4c45-9e89-3735a4836822" providerId="ADAL" clId="{4BCFD602-B71A-4D12-93D1-DD4A30F610C6}" dt="2026-04-09T06:59:56.081" v="19178" actId="1076"/>
          <ac:spMkLst>
            <pc:docMk/>
            <pc:sldMk cId="2503478013" sldId="1106"/>
            <ac:spMk id="2" creationId="{3A1BF4C4-EDCB-09E9-0B75-5C314CD4EA64}"/>
          </ac:spMkLst>
        </pc:spChg>
        <pc:spChg chg="mod">
          <ac:chgData name="Louisa  Büsken" userId="7d97b5d4-09f0-4c45-9e89-3735a4836822" providerId="ADAL" clId="{4BCFD602-B71A-4D12-93D1-DD4A30F610C6}" dt="2026-04-09T07:00:00.280" v="19181" actId="1076"/>
          <ac:spMkLst>
            <pc:docMk/>
            <pc:sldMk cId="2503478013" sldId="1106"/>
            <ac:spMk id="3" creationId="{9BBC502C-DCFD-C811-4B95-9BF1AFD8D0F2}"/>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latin typeface="FreightText Pro Book" panose="02000603060000020004" pitchFamily="50" charset="0"/>
              </a:rPr>
              <a:t>40%</a:t>
            </a:r>
            <a:r>
              <a:rPr lang="en-US" baseline="0" dirty="0">
                <a:latin typeface="FreightText Pro Book" panose="02000603060000020004" pitchFamily="50" charset="0"/>
              </a:rPr>
              <a:t> der </a:t>
            </a:r>
            <a:r>
              <a:rPr lang="en-US" baseline="0" dirty="0" err="1">
                <a:latin typeface="FreightText Pro Book" panose="02000603060000020004" pitchFamily="50" charset="0"/>
              </a:rPr>
              <a:t>weltweiten</a:t>
            </a:r>
            <a:r>
              <a:rPr lang="en-US" baseline="0" dirty="0">
                <a:latin typeface="FreightText Pro Book" panose="02000603060000020004" pitchFamily="50" charset="0"/>
              </a:rPr>
              <a:t> CO₂ </a:t>
            </a:r>
            <a:r>
              <a:rPr lang="en-US" baseline="0" dirty="0" err="1">
                <a:latin typeface="FreightText Pro Book" panose="02000603060000020004" pitchFamily="50" charset="0"/>
              </a:rPr>
              <a:t>Emissionen</a:t>
            </a:r>
            <a:endParaRPr lang="en-US" dirty="0">
              <a:latin typeface="FreightText Pro Book" panose="02000603060000020004" pitchFamily="50" charset="0"/>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Tabelle1!$B$1</c:f>
              <c:strCache>
                <c:ptCount val="1"/>
                <c:pt idx="0">
                  <c:v>CO2 Emissionen</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7BF-4781-8A3A-A34DCBED303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7BF-4781-8A3A-A34DCBED303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7BF-4781-8A3A-A34DCBED303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77BF-4781-8A3A-A34DCBED303A}"/>
              </c:ext>
            </c:extLst>
          </c:dPt>
          <c:dLbls>
            <c:delete val="1"/>
          </c:dLbls>
          <c:cat>
            <c:strRef>
              <c:f>Tabelle1!$A$2:$A$5</c:f>
              <c:strCache>
                <c:ptCount val="2"/>
                <c:pt idx="0">
                  <c:v>1. Quartal</c:v>
                </c:pt>
                <c:pt idx="1">
                  <c:v>2. Quartal</c:v>
                </c:pt>
              </c:strCache>
            </c:strRef>
          </c:cat>
          <c:val>
            <c:numRef>
              <c:f>Tabelle1!$B$2:$B$5</c:f>
              <c:numCache>
                <c:formatCode>0%</c:formatCode>
                <c:ptCount val="4"/>
                <c:pt idx="0">
                  <c:v>0.4</c:v>
                </c:pt>
                <c:pt idx="1">
                  <c:v>0.6</c:v>
                </c:pt>
              </c:numCache>
            </c:numRef>
          </c:val>
          <c:extLst>
            <c:ext xmlns:c16="http://schemas.microsoft.com/office/drawing/2014/chart" uri="{C3380CC4-5D6E-409C-BE32-E72D297353CC}">
              <c16:uniqueId val="{00000000-39A7-4E7E-A2C9-D2B931D0E94F}"/>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848DDF5D-9FAB-1264-3C35-1FB955B5479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F251713F-715E-B1B8-C6C9-E19DF73949A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7DB9E5A-0281-42B9-831D-29110479DF5C}" type="datetimeFigureOut">
              <a:rPr lang="de-DE" smtClean="0"/>
              <a:t>22.04.2026</a:t>
            </a:fld>
            <a:endParaRPr lang="de-DE"/>
          </a:p>
        </p:txBody>
      </p:sp>
      <p:sp>
        <p:nvSpPr>
          <p:cNvPr id="4" name="Fußzeilenplatzhalter 3">
            <a:extLst>
              <a:ext uri="{FF2B5EF4-FFF2-40B4-BE49-F238E27FC236}">
                <a16:creationId xmlns:a16="http://schemas.microsoft.com/office/drawing/2014/main" id="{FB7B285C-4E30-BCBB-5B8A-1C20A00CF57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FE9F1591-B18F-6CD1-26C4-7CC1739DAAC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4F6FDB7-274C-4E68-9624-9E2EC0AC1786}" type="slidenum">
              <a:rPr lang="de-DE" smtClean="0"/>
              <a:t>‹Nr.›</a:t>
            </a:fld>
            <a:endParaRPr lang="de-DE"/>
          </a:p>
        </p:txBody>
      </p:sp>
    </p:spTree>
    <p:extLst>
      <p:ext uri="{BB962C8B-B14F-4D97-AF65-F5344CB8AC3E}">
        <p14:creationId xmlns:p14="http://schemas.microsoft.com/office/powerpoint/2010/main" val="624541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BCBA64-ECC8-4978-8891-8DF2B1FB534C}" type="datetimeFigureOut">
              <a:rPr lang="de-DE" smtClean="0"/>
              <a:t>22.04.2026</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5F42F7-6364-4D22-9CE0-F57BEDCBB657}" type="slidenum">
              <a:rPr lang="de-DE" smtClean="0"/>
              <a:t>‹Nr.›</a:t>
            </a:fld>
            <a:endParaRPr lang="de-DE"/>
          </a:p>
        </p:txBody>
      </p:sp>
    </p:spTree>
    <p:extLst>
      <p:ext uri="{BB962C8B-B14F-4D97-AF65-F5344CB8AC3E}">
        <p14:creationId xmlns:p14="http://schemas.microsoft.com/office/powerpoint/2010/main" val="743100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3" Type="http://schemas.openxmlformats.org/officeDocument/2006/relationships/hyperlink" Target="https://globalesklassenzimmer-aachen.de/learnsteps/learnstep/der-oekologische-fussabdruck/steps/quiz-test-dein-wissen/" TargetMode="External"/><Relationship Id="rId2" Type="http://schemas.openxmlformats.org/officeDocument/2006/relationships/slide" Target="../slides/slide107.xml"/><Relationship Id="rId1" Type="http://schemas.openxmlformats.org/officeDocument/2006/relationships/notesMaster" Target="../notesMasters/notesMaster1.xml"/><Relationship Id="rId4" Type="http://schemas.openxmlformats.org/officeDocument/2006/relationships/hyperlink" Target="https://lm.bfw-bb.eu/content_Fussabdruck/fuss.html"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wwf.de/themen-projekte/wwf-projektregionen-in-asien/ein-begehrter-rohstoff-sand"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s://www.nzz.ch/wissenschaft/sand-der-rohstoff-wird-weltweit-knapp-ld.1791068" TargetMode="Externa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unsplash.com/de/@marcinjozwiak?utm_content=creditCopyText&amp;utm_medium=referral&amp;utm_source=unsplash" TargetMode="External"/><Relationship Id="rId2" Type="http://schemas.openxmlformats.org/officeDocument/2006/relationships/slide" Target="../slides/slide36.xml"/><Relationship Id="rId1" Type="http://schemas.openxmlformats.org/officeDocument/2006/relationships/notesMaster" Target="../notesMasters/notesMaster1.xml"/><Relationship Id="rId5" Type="http://schemas.openxmlformats.org/officeDocument/2006/relationships/hyperlink" Target="https://unsplash.com/de/@marcinjozwiak" TargetMode="External"/><Relationship Id="rId4" Type="http://schemas.openxmlformats.org/officeDocument/2006/relationships/hyperlink" Target="https://unsplash.com/de/fotos/luftbild-des-gewassers-bei-tag-IMoT68gLiyg?utm_content=creditCopyText&amp;utm_medium=referral&amp;utm_source=unsplash"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destatis.de/DE/Themen/Gesellschaft-Umwelt/Umwelt/Abfallwirtschaft/_inhalt.html#236396"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pvcrecyclingfinder.de/pvc-recycling-in-deutschland/" TargetMode="External"/><Relationship Id="rId2" Type="http://schemas.openxmlformats.org/officeDocument/2006/relationships/slide" Target="../slides/slide45.xml"/><Relationship Id="rId1" Type="http://schemas.openxmlformats.org/officeDocument/2006/relationships/notesMaster" Target="../notesMasters/notesMaster1.xml"/><Relationship Id="rId4" Type="http://schemas.openxmlformats.org/officeDocument/2006/relationships/hyperlink" Target="https://www.nabu.de/umwelt-und-ressourcen/abfall-und-recycling/26205.html" TargetMode="Externa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boell.de/sites/default/files/2020-02/Plastikatlas%202019%204.%20Auflage.pdf"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www.umweltbundesamt.de/service/glossar/s?tag=Synergist#alphabar"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s://www.deutschlandfunk.de/buergergeld-vorurteile-fakten-richtig-falsch-100.html" TargetMode="External"/><Relationship Id="rId2" Type="http://schemas.openxmlformats.org/officeDocument/2006/relationships/slide" Target="../slides/slide64.xml"/><Relationship Id="rId1" Type="http://schemas.openxmlformats.org/officeDocument/2006/relationships/notesMaster" Target="../notesMasters/notesMaster1.xml"/><Relationship Id="rId6" Type="http://schemas.openxmlformats.org/officeDocument/2006/relationships/hyperlink" Target="https://www.zdf.de/nachrichten/politik/deutschland/superreiche-steuertricks-kosten-backgroundcheck-100.html" TargetMode="External"/><Relationship Id="rId5" Type="http://schemas.openxmlformats.org/officeDocument/2006/relationships/hyperlink" Target="https://www1.wdr.de/daserste/hartaberfair/videos/hart-aber-fair-mehr-haerte-beim-buergergeld-ist-das-gerecht-100.html" TargetMode="External"/><Relationship Id="rId4" Type="http://schemas.openxmlformats.org/officeDocument/2006/relationships/hyperlink" Target="https://www.iwkoeln.de/fileadmin/user_upload/HTML/2022/Einkommensrechner/index.html" TargetMode="Externa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197716-9617-BCCA-E1DE-0636DD9D608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A865F73-8641-BC12-E098-EA5BD01C4709}"/>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E18E4624-A222-1FD4-9771-26D4B29D650B}"/>
              </a:ext>
            </a:extLst>
          </p:cNvPr>
          <p:cNvSpPr>
            <a:spLocks noGrp="1"/>
          </p:cNvSpPr>
          <p:nvPr>
            <p:ph type="body" idx="1"/>
          </p:nvPr>
        </p:nvSpPr>
        <p:spPr/>
        <p:txBody>
          <a:bodyPr/>
          <a:lstStyle/>
          <a:p>
            <a:r>
              <a:rPr lang="de-DE" dirty="0"/>
              <a:t>Modul „Nachhaltigkeit und planetare Grenzen – Grundlagen für eine zukunftsfähige Baupraxis“  </a:t>
            </a:r>
          </a:p>
        </p:txBody>
      </p:sp>
      <p:sp>
        <p:nvSpPr>
          <p:cNvPr id="4" name="Foliennummernplatzhalter 3">
            <a:extLst>
              <a:ext uri="{FF2B5EF4-FFF2-40B4-BE49-F238E27FC236}">
                <a16:creationId xmlns:a16="http://schemas.microsoft.com/office/drawing/2014/main" id="{5411B1DA-9C12-3A8B-497E-870B71C459D7}"/>
              </a:ext>
            </a:extLst>
          </p:cNvPr>
          <p:cNvSpPr>
            <a:spLocks noGrp="1"/>
          </p:cNvSpPr>
          <p:nvPr>
            <p:ph type="sldNum" sz="quarter" idx="5"/>
          </p:nvPr>
        </p:nvSpPr>
        <p:spPr/>
        <p:txBody>
          <a:bodyPr/>
          <a:lstStyle/>
          <a:p>
            <a:fld id="{27666E0F-443F-8B4B-998E-90E85D0072D1}" type="slidenum">
              <a:rPr lang="de-DE" smtClean="0"/>
              <a:t>1</a:t>
            </a:fld>
            <a:endParaRPr lang="de-DE"/>
          </a:p>
        </p:txBody>
      </p:sp>
    </p:spTree>
    <p:extLst>
      <p:ext uri="{BB962C8B-B14F-4D97-AF65-F5344CB8AC3E}">
        <p14:creationId xmlns:p14="http://schemas.microsoft.com/office/powerpoint/2010/main" val="19075944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dirty="0"/>
              <a:t>Zusammenfassung von zentralen Fakten aus den beiden Erklärvideos zu den planetaren Grenzen: 3 Fakten </a:t>
            </a:r>
          </a:p>
          <a:p>
            <a:pPr marL="171450" indent="-171450">
              <a:buFont typeface="Arial" panose="020B0604020202020204" pitchFamily="34" charset="0"/>
              <a:buChar char="•"/>
            </a:pPr>
            <a:r>
              <a:rPr lang="de-DE" dirty="0"/>
              <a:t>Wichtig: hier Kritik und Fragen zulassen! Die TN sollen sich ernstgenommen und mitgenommen fühlen. Es ist ok, wenn sie diese Infos nicht vollständig annehmen. Hier gerne Zeit für eine Diskussion nehmen</a:t>
            </a:r>
          </a:p>
        </p:txBody>
      </p:sp>
      <p:sp>
        <p:nvSpPr>
          <p:cNvPr id="4" name="Foliennummernplatzhalter 3"/>
          <p:cNvSpPr>
            <a:spLocks noGrp="1"/>
          </p:cNvSpPr>
          <p:nvPr>
            <p:ph type="sldNum" sz="quarter" idx="5"/>
          </p:nvPr>
        </p:nvSpPr>
        <p:spPr/>
        <p:txBody>
          <a:bodyPr/>
          <a:lstStyle/>
          <a:p>
            <a:fld id="{1C5F42F7-6364-4D22-9CE0-F57BEDCBB657}" type="slidenum">
              <a:rPr lang="de-DE" smtClean="0"/>
              <a:t>10</a:t>
            </a:fld>
            <a:endParaRPr lang="de-DE"/>
          </a:p>
        </p:txBody>
      </p:sp>
    </p:spTree>
    <p:extLst>
      <p:ext uri="{BB962C8B-B14F-4D97-AF65-F5344CB8AC3E}">
        <p14:creationId xmlns:p14="http://schemas.microsoft.com/office/powerpoint/2010/main" val="424991533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kern="0" dirty="0">
                <a:solidFill>
                  <a:srgbClr val="0E2841"/>
                </a:solidFill>
                <a:effectLst/>
                <a:latin typeface="Arial" panose="020B0604020202020204" pitchFamily="34" charset="0"/>
                <a:ea typeface="Times New Roman" panose="02020603050405020304" pitchFamily="18" charset="0"/>
              </a:rPr>
              <a:t>Quelle:</a:t>
            </a:r>
            <a:r>
              <a:rPr lang="fr-FR" sz="1200" kern="0" dirty="0">
                <a:solidFill>
                  <a:srgbClr val="0E2841"/>
                </a:solidFill>
                <a:effectLst/>
                <a:latin typeface="Arial" panose="020B0604020202020204" pitchFamily="34" charset="0"/>
                <a:ea typeface="Times New Roman" panose="02020603050405020304" pitchFamily="18" charset="0"/>
              </a:rPr>
              <a:t> </a:t>
            </a:r>
            <a:r>
              <a:rPr lang="fr-FR" sz="1200" u="sng" kern="0" dirty="0">
                <a:solidFill>
                  <a:srgbClr val="467886"/>
                </a:solidFill>
                <a:effectLst/>
                <a:latin typeface="Arial" panose="020B0604020202020204" pitchFamily="34" charset="0"/>
                <a:ea typeface="Times New Roman" panose="02020603050405020304" pitchFamily="18" charset="0"/>
                <a:cs typeface="Arial" panose="020B0604020202020204" pitchFamily="34" charset="0"/>
                <a:hlinkClick r:id="rId3"/>
              </a:rPr>
              <a:t>https://globalesklassenzimmer-aachen.de/learnsteps/learnstep/der-oekologische-fussabdruck/steps/quiz-test-dein-wissen/</a:t>
            </a: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u="sng" dirty="0">
                <a:solidFill>
                  <a:srgbClr val="467886"/>
                </a:solidFill>
                <a:effectLst/>
                <a:latin typeface="Calibri" panose="020F0502020204030204" pitchFamily="34" charset="0"/>
                <a:ea typeface="Aptos" panose="020B0004020202020204" pitchFamily="34" charset="0"/>
                <a:cs typeface="Aptos" panose="020B0004020202020204" pitchFamily="34" charset="0"/>
                <a:hlinkClick r:id="rId4"/>
              </a:rPr>
              <a:t>https://lm.bfw-bb.eu/content_Fussabdruck/fuss.html</a:t>
            </a:r>
            <a:endParaRPr lang="de-DE" sz="1200" dirty="0">
              <a:effectLst/>
              <a:latin typeface="Aptos" panose="020B0004020202020204" pitchFamily="34" charset="0"/>
              <a:ea typeface="Aptos" panose="020B0004020202020204" pitchFamily="34" charset="0"/>
              <a:cs typeface="Aptos" panose="020B0004020202020204" pitchFamily="34" charset="0"/>
            </a:endParaRPr>
          </a:p>
          <a:p>
            <a:endParaRPr lang="de-DE" dirty="0"/>
          </a:p>
        </p:txBody>
      </p:sp>
      <p:sp>
        <p:nvSpPr>
          <p:cNvPr id="4" name="Foliennummernplatzhalter 3"/>
          <p:cNvSpPr>
            <a:spLocks noGrp="1"/>
          </p:cNvSpPr>
          <p:nvPr>
            <p:ph type="sldNum" sz="quarter" idx="5"/>
          </p:nvPr>
        </p:nvSpPr>
        <p:spPr/>
        <p:txBody>
          <a:bodyPr/>
          <a:lstStyle/>
          <a:p>
            <a:fld id="{1C5F42F7-6364-4D22-9CE0-F57BEDCBB657}" type="slidenum">
              <a:rPr lang="de-DE" smtClean="0"/>
              <a:t>107</a:t>
            </a:fld>
            <a:endParaRPr lang="de-DE"/>
          </a:p>
        </p:txBody>
      </p:sp>
    </p:spTree>
    <p:extLst>
      <p:ext uri="{BB962C8B-B14F-4D97-AF65-F5344CB8AC3E}">
        <p14:creationId xmlns:p14="http://schemas.microsoft.com/office/powerpoint/2010/main" val="34887631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dirty="0"/>
              <a:t>Abbildung zu den planetaren Grenzen (bekannt aus den </a:t>
            </a:r>
            <a:r>
              <a:rPr lang="de-DE" dirty="0" err="1"/>
              <a:t>Erklärfilmen</a:t>
            </a:r>
            <a:r>
              <a:rPr lang="de-DE" dirty="0"/>
              <a:t>) </a:t>
            </a:r>
          </a:p>
          <a:p>
            <a:pPr marL="171450" indent="-171450">
              <a:buFont typeface="Arial" panose="020B0604020202020204" pitchFamily="34" charset="0"/>
              <a:buChar char="•"/>
            </a:pPr>
            <a:endParaRPr lang="de-DE" dirty="0"/>
          </a:p>
          <a:p>
            <a:pPr marL="0" indent="0">
              <a:buFont typeface="Arial" panose="020B0604020202020204" pitchFamily="34" charset="0"/>
              <a:buNone/>
            </a:pPr>
            <a:r>
              <a:rPr lang="de-DE" dirty="0"/>
              <a:t>Die Moderation stellt die Grafik noch einmal in Ruhe vor: </a:t>
            </a:r>
          </a:p>
          <a:p>
            <a:pPr marL="171450" indent="-171450">
              <a:buFont typeface="Arial" panose="020B0604020202020204" pitchFamily="34" charset="0"/>
              <a:buChar char="•"/>
            </a:pPr>
            <a:r>
              <a:rPr lang="de-DE" dirty="0"/>
              <a:t>Es gibt 9 planetare Grenzen, die ähnlich wie eine Dartscheibe dargestellt sind </a:t>
            </a:r>
          </a:p>
          <a:p>
            <a:pPr marL="171450" indent="-171450">
              <a:buFont typeface="Arial" panose="020B0604020202020204" pitchFamily="34" charset="0"/>
              <a:buChar char="•"/>
            </a:pPr>
            <a:r>
              <a:rPr lang="de-DE" dirty="0"/>
              <a:t>Für jeden der 9 Bereiche wird gemessen, wie weit gefährdet diese Grenze bereits ist. Das wird auf einer Farbskala von hellgrün bis dunkelrot/lila dargestellt. Grün ist der sichere Handlungsraum, rot der Hochrisikobereich</a:t>
            </a:r>
          </a:p>
          <a:p>
            <a:pPr marL="171450" indent="-171450">
              <a:buFont typeface="Arial" panose="020B0604020202020204" pitchFamily="34" charset="0"/>
              <a:buChar char="•"/>
            </a:pPr>
            <a:r>
              <a:rPr lang="de-DE" dirty="0"/>
              <a:t>Aktuell (Stand 2024) überschreiten wir global betrachtet bereits 7 von 9 planetaren Grenzen </a:t>
            </a:r>
          </a:p>
          <a:p>
            <a:pPr marL="171450" indent="-171450">
              <a:buFont typeface="Arial" panose="020B0604020202020204" pitchFamily="34" charset="0"/>
              <a:buChar char="•"/>
            </a:pPr>
            <a:r>
              <a:rPr lang="de-DE" dirty="0"/>
              <a:t>Das Problem: die Grenzen beeinflussen sich gegenseitig und können nicht isoliert voneinander betrachtet werden. Heißt die Überladung mit neuartigen Stoffen belastet </a:t>
            </a:r>
            <a:r>
              <a:rPr lang="de-DE" dirty="0" err="1"/>
              <a:t>bswp</a:t>
            </a:r>
            <a:r>
              <a:rPr lang="de-DE" dirty="0"/>
              <a:t>. auch die Süßwassersysteme </a:t>
            </a:r>
          </a:p>
          <a:p>
            <a:pPr marL="171450" indent="-171450">
              <a:buFont typeface="Arial" panose="020B0604020202020204" pitchFamily="34" charset="0"/>
              <a:buChar char="•"/>
            </a:pPr>
            <a:endParaRPr lang="de-DE" dirty="0"/>
          </a:p>
          <a:p>
            <a:pPr marL="171450" indent="-171450">
              <a:buFont typeface="Arial" panose="020B0604020202020204" pitchFamily="34" charset="0"/>
              <a:buChar char="•"/>
            </a:pPr>
            <a:endParaRPr lang="de-DE" dirty="0"/>
          </a:p>
          <a:p>
            <a:pPr marL="171450" indent="-171450">
              <a:buFont typeface="Arial" panose="020B0604020202020204" pitchFamily="34" charset="0"/>
              <a:buChar char="•"/>
            </a:pPr>
            <a:r>
              <a:rPr lang="de-DE" dirty="0"/>
              <a:t>Es werden Fragen und Bedenken der TN diskutiert. Diese Fragen und Bedenken gerne auch verschriftlichen und im Seminarraum aufhängen, sodass im Laufe der Fortbildung drauf zurückgegriffen werden kann </a:t>
            </a:r>
          </a:p>
          <a:p>
            <a:pPr marL="171450" indent="-171450">
              <a:buFont typeface="Arial" panose="020B0604020202020204" pitchFamily="34" charset="0"/>
              <a:buChar char="•"/>
            </a:pPr>
            <a:endParaRPr lang="de-DE" dirty="0"/>
          </a:p>
          <a:p>
            <a:pPr marL="171450" indent="-171450">
              <a:buFont typeface="Arial" panose="020B0604020202020204" pitchFamily="34" charset="0"/>
              <a:buChar char="•"/>
            </a:pPr>
            <a:endParaRPr lang="de-DE" dirty="0"/>
          </a:p>
          <a:p>
            <a:pPr marL="171450" indent="-1714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1C5F42F7-6364-4D22-9CE0-F57BEDCBB657}" type="slidenum">
              <a:rPr lang="de-DE" smtClean="0"/>
              <a:t>11</a:t>
            </a:fld>
            <a:endParaRPr lang="de-DE"/>
          </a:p>
        </p:txBody>
      </p:sp>
    </p:spTree>
    <p:extLst>
      <p:ext uri="{BB962C8B-B14F-4D97-AF65-F5344CB8AC3E}">
        <p14:creationId xmlns:p14="http://schemas.microsoft.com/office/powerpoint/2010/main" val="31416428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DF1468-068B-E10D-6F6B-2D7E564B2A1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B3D8B29-D322-B2A2-5DA9-C555AE9741D4}"/>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4F14C5BC-FBD0-628B-58D3-AF1B4B0F312F}"/>
              </a:ext>
            </a:extLst>
          </p:cNvPr>
          <p:cNvSpPr>
            <a:spLocks noGrp="1"/>
          </p:cNvSpPr>
          <p:nvPr>
            <p:ph type="body" idx="1"/>
          </p:nvPr>
        </p:nvSpPr>
        <p:spPr/>
        <p:txBody>
          <a:bodyPr/>
          <a:lstStyle/>
          <a:p>
            <a:pPr marL="171450" indent="-171450">
              <a:buFont typeface="Arial" panose="020B0604020202020204" pitchFamily="34" charset="0"/>
              <a:buChar char="•"/>
            </a:pPr>
            <a:r>
              <a:rPr lang="de-DE" dirty="0"/>
              <a:t>Karikatur, die den bisherigen Input zu den planetaren Grenzen nochmal aufgreift und zusammenfasst</a:t>
            </a:r>
          </a:p>
          <a:p>
            <a:pPr marL="171450" indent="-171450">
              <a:buFont typeface="Arial" panose="020B0604020202020204" pitchFamily="34" charset="0"/>
              <a:buChar char="•"/>
            </a:pPr>
            <a:r>
              <a:rPr lang="de-DE" dirty="0"/>
              <a:t>Die TN dürfen gerne mit Wortbeiträgen/Fragen/Kritik reagieren </a:t>
            </a:r>
          </a:p>
          <a:p>
            <a:pPr marL="171450" indent="-171450">
              <a:buFont typeface="Arial" panose="020B0604020202020204" pitchFamily="34" charset="0"/>
              <a:buChar char="•"/>
            </a:pPr>
            <a:endParaRPr lang="de-DE" dirty="0"/>
          </a:p>
        </p:txBody>
      </p:sp>
      <p:sp>
        <p:nvSpPr>
          <p:cNvPr id="4" name="Foliennummernplatzhalter 3">
            <a:extLst>
              <a:ext uri="{FF2B5EF4-FFF2-40B4-BE49-F238E27FC236}">
                <a16:creationId xmlns:a16="http://schemas.microsoft.com/office/drawing/2014/main" id="{073046BB-EB53-734C-F6AF-C010AE871AFD}"/>
              </a:ext>
            </a:extLst>
          </p:cNvPr>
          <p:cNvSpPr>
            <a:spLocks noGrp="1"/>
          </p:cNvSpPr>
          <p:nvPr>
            <p:ph type="sldNum" sz="quarter" idx="5"/>
          </p:nvPr>
        </p:nvSpPr>
        <p:spPr/>
        <p:txBody>
          <a:bodyPr/>
          <a:lstStyle/>
          <a:p>
            <a:fld id="{1C5F42F7-6364-4D22-9CE0-F57BEDCBB657}" type="slidenum">
              <a:rPr lang="de-DE" smtClean="0"/>
              <a:t>12</a:t>
            </a:fld>
            <a:endParaRPr lang="de-DE"/>
          </a:p>
        </p:txBody>
      </p:sp>
    </p:spTree>
    <p:extLst>
      <p:ext uri="{BB962C8B-B14F-4D97-AF65-F5344CB8AC3E}">
        <p14:creationId xmlns:p14="http://schemas.microsoft.com/office/powerpoint/2010/main" val="13132332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dirty="0"/>
              <a:t>Die Moderation greift nochmal diese 3 Punkte aus dem bisherigen Input auf. So hat die Lerngruppe einen gemeinsamen Wissensstand </a:t>
            </a:r>
          </a:p>
        </p:txBody>
      </p:sp>
      <p:sp>
        <p:nvSpPr>
          <p:cNvPr id="4" name="Foliennummernplatzhalter 3"/>
          <p:cNvSpPr>
            <a:spLocks noGrp="1"/>
          </p:cNvSpPr>
          <p:nvPr>
            <p:ph type="sldNum" sz="quarter" idx="5"/>
          </p:nvPr>
        </p:nvSpPr>
        <p:spPr/>
        <p:txBody>
          <a:bodyPr/>
          <a:lstStyle/>
          <a:p>
            <a:fld id="{1C5F42F7-6364-4D22-9CE0-F57BEDCBB657}" type="slidenum">
              <a:rPr lang="de-DE" smtClean="0"/>
              <a:t>13</a:t>
            </a:fld>
            <a:endParaRPr lang="de-DE"/>
          </a:p>
        </p:txBody>
      </p:sp>
    </p:spTree>
    <p:extLst>
      <p:ext uri="{BB962C8B-B14F-4D97-AF65-F5344CB8AC3E}">
        <p14:creationId xmlns:p14="http://schemas.microsoft.com/office/powerpoint/2010/main" val="21375240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42CBAB-C392-8CE5-BA96-6F11CE2EAA0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B20F663-63CC-31D2-7920-854BFA1D5B96}"/>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564E1DD5-94A8-CD81-AE7F-EFCDBC0B3710}"/>
              </a:ext>
            </a:extLst>
          </p:cNvPr>
          <p:cNvSpPr>
            <a:spLocks noGrp="1"/>
          </p:cNvSpPr>
          <p:nvPr>
            <p:ph type="body" idx="1"/>
          </p:nvPr>
        </p:nvSpPr>
        <p:spPr/>
        <p:txBody>
          <a:bodyPr/>
          <a:lstStyle/>
          <a:p>
            <a:pPr marL="171450" indent="-171450" fontAlgn="base">
              <a:lnSpc>
                <a:spcPct val="107000"/>
              </a:lnSpc>
              <a:spcAft>
                <a:spcPts val="800"/>
              </a:spcAft>
              <a:buFont typeface="Arial" panose="020B0604020202020204" pitchFamily="34" charset="0"/>
              <a:buChar char="•"/>
            </a:pPr>
            <a:r>
              <a:rPr lang="de-DE" dirty="0"/>
              <a:t>Jetzt sollen die TN Ideen sammeln, wie man diese Inhalte zu den planetaren Grenzen an Azubis vermitteln kann </a:t>
            </a:r>
          </a:p>
          <a:p>
            <a:pPr marL="171450" indent="-171450" fontAlgn="base">
              <a:lnSpc>
                <a:spcPct val="107000"/>
              </a:lnSpc>
              <a:spcAft>
                <a:spcPts val="800"/>
              </a:spcAft>
              <a:buFont typeface="Arial" panose="020B0604020202020204" pitchFamily="34" charset="0"/>
              <a:buChar char="•"/>
            </a:pPr>
            <a:r>
              <a:rPr lang="de-DE" dirty="0"/>
              <a:t>Sozialform: in Kleingruppen, ca. 5 Minuten </a:t>
            </a:r>
          </a:p>
          <a:p>
            <a:pPr marL="171450" indent="-171450" fontAlgn="base">
              <a:lnSpc>
                <a:spcPct val="107000"/>
              </a:lnSpc>
              <a:spcAft>
                <a:spcPts val="800"/>
              </a:spcAft>
              <a:buFont typeface="Arial" panose="020B0604020202020204" pitchFamily="34" charset="0"/>
              <a:buChar char="•"/>
            </a:pPr>
            <a:r>
              <a:rPr lang="de-DE" dirty="0"/>
              <a:t>Die Ideen sollen stichwortartig auf Moderationskarten festgehalten werden, damit sie anschließend vorne an Tafel/Magnetwand gesammelt werden können </a:t>
            </a:r>
          </a:p>
          <a:p>
            <a:pPr marL="171450" indent="-171450" fontAlgn="base">
              <a:lnSpc>
                <a:spcPct val="107000"/>
              </a:lnSpc>
              <a:spcAft>
                <a:spcPts val="800"/>
              </a:spcAft>
              <a:buFont typeface="Arial" panose="020B0604020202020204" pitchFamily="34" charset="0"/>
              <a:buChar char="•"/>
            </a:pPr>
            <a:r>
              <a:rPr lang="de-DE" dirty="0"/>
              <a:t>Anschließend stellen die Gruppen sich ihre Ergebnisse gegenseitig vor. Fragen/Kritik/Einwände hier unbedingt zulassen </a:t>
            </a:r>
          </a:p>
        </p:txBody>
      </p:sp>
      <p:sp>
        <p:nvSpPr>
          <p:cNvPr id="4" name="Foliennummernplatzhalter 3">
            <a:extLst>
              <a:ext uri="{FF2B5EF4-FFF2-40B4-BE49-F238E27FC236}">
                <a16:creationId xmlns:a16="http://schemas.microsoft.com/office/drawing/2014/main" id="{A229BC93-05CF-253F-0C04-67F2F9FD53DD}"/>
              </a:ext>
            </a:extLst>
          </p:cNvPr>
          <p:cNvSpPr>
            <a:spLocks noGrp="1"/>
          </p:cNvSpPr>
          <p:nvPr>
            <p:ph type="sldNum" sz="quarter" idx="5"/>
          </p:nvPr>
        </p:nvSpPr>
        <p:spPr/>
        <p:txBody>
          <a:bodyPr/>
          <a:lstStyle/>
          <a:p>
            <a:fld id="{1C5F42F7-6364-4D22-9CE0-F57BEDCBB657}" type="slidenum">
              <a:rPr lang="de-DE" smtClean="0"/>
              <a:t>14</a:t>
            </a:fld>
            <a:endParaRPr lang="de-DE"/>
          </a:p>
        </p:txBody>
      </p:sp>
    </p:spTree>
    <p:extLst>
      <p:ext uri="{BB962C8B-B14F-4D97-AF65-F5344CB8AC3E}">
        <p14:creationId xmlns:p14="http://schemas.microsoft.com/office/powerpoint/2010/main" val="9222173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63B96E-2FE8-B46D-76B2-A181038EBEA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29E4E8A-E00E-7F2E-6B12-CE6B2172A329}"/>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D71F42AD-5160-7FEE-B93A-172321E731DB}"/>
              </a:ext>
            </a:extLst>
          </p:cNvPr>
          <p:cNvSpPr>
            <a:spLocks noGrp="1"/>
          </p:cNvSpPr>
          <p:nvPr>
            <p:ph type="body" idx="1"/>
          </p:nvPr>
        </p:nvSpPr>
        <p:spPr/>
        <p:txBody>
          <a:bodyPr/>
          <a:lstStyle/>
          <a:p>
            <a:pPr marL="171450" indent="-171450" fontAlgn="base">
              <a:lnSpc>
                <a:spcPct val="107000"/>
              </a:lnSpc>
              <a:spcAft>
                <a:spcPts val="800"/>
              </a:spcAft>
              <a:buFont typeface="Arial" panose="020B0604020202020204" pitchFamily="34" charset="0"/>
              <a:buChar char="•"/>
            </a:pPr>
            <a:r>
              <a:rPr lang="de-DE" dirty="0"/>
              <a:t>Tipps vom Projektteam basierend auf unseren Erfahrungen: so kann die Vermittlung an Azubis bspw. gelingen </a:t>
            </a:r>
          </a:p>
        </p:txBody>
      </p:sp>
      <p:sp>
        <p:nvSpPr>
          <p:cNvPr id="4" name="Foliennummernplatzhalter 3">
            <a:extLst>
              <a:ext uri="{FF2B5EF4-FFF2-40B4-BE49-F238E27FC236}">
                <a16:creationId xmlns:a16="http://schemas.microsoft.com/office/drawing/2014/main" id="{C7C8A0C0-1CC3-4FCC-3E9F-E761178873D5}"/>
              </a:ext>
            </a:extLst>
          </p:cNvPr>
          <p:cNvSpPr>
            <a:spLocks noGrp="1"/>
          </p:cNvSpPr>
          <p:nvPr>
            <p:ph type="sldNum" sz="quarter" idx="5"/>
          </p:nvPr>
        </p:nvSpPr>
        <p:spPr/>
        <p:txBody>
          <a:bodyPr/>
          <a:lstStyle/>
          <a:p>
            <a:fld id="{1C5F42F7-6364-4D22-9CE0-F57BEDCBB657}" type="slidenum">
              <a:rPr lang="de-DE" smtClean="0"/>
              <a:t>15</a:t>
            </a:fld>
            <a:endParaRPr lang="de-DE"/>
          </a:p>
        </p:txBody>
      </p:sp>
    </p:spTree>
    <p:extLst>
      <p:ext uri="{BB962C8B-B14F-4D97-AF65-F5344CB8AC3E}">
        <p14:creationId xmlns:p14="http://schemas.microsoft.com/office/powerpoint/2010/main" val="26887216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dirty="0"/>
              <a:t>Kaffee/Raucherpause machen falls die TN es wünschen </a:t>
            </a:r>
          </a:p>
        </p:txBody>
      </p:sp>
      <p:sp>
        <p:nvSpPr>
          <p:cNvPr id="4" name="Foliennummernplatzhalter 3"/>
          <p:cNvSpPr>
            <a:spLocks noGrp="1"/>
          </p:cNvSpPr>
          <p:nvPr>
            <p:ph type="sldNum" sz="quarter" idx="5"/>
          </p:nvPr>
        </p:nvSpPr>
        <p:spPr/>
        <p:txBody>
          <a:bodyPr/>
          <a:lstStyle/>
          <a:p>
            <a:fld id="{1C5F42F7-6364-4D22-9CE0-F57BEDCBB657}" type="slidenum">
              <a:rPr lang="de-DE" smtClean="0"/>
              <a:t>16</a:t>
            </a:fld>
            <a:endParaRPr lang="de-DE"/>
          </a:p>
        </p:txBody>
      </p:sp>
    </p:spTree>
    <p:extLst>
      <p:ext uri="{BB962C8B-B14F-4D97-AF65-F5344CB8AC3E}">
        <p14:creationId xmlns:p14="http://schemas.microsoft.com/office/powerpoint/2010/main" val="9760380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F7C037-9530-078A-1541-9FD72963FF2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FB26E4C-3597-E42F-9A25-6770BC45B35C}"/>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55B82D02-3D0C-CC59-C681-F82275016CAC}"/>
              </a:ext>
            </a:extLst>
          </p:cNvPr>
          <p:cNvSpPr>
            <a:spLocks noGrp="1"/>
          </p:cNvSpPr>
          <p:nvPr>
            <p:ph type="body" idx="1"/>
          </p:nvPr>
        </p:nvSpPr>
        <p:spPr/>
        <p:txBody>
          <a:bodyPr/>
          <a:lstStyle/>
          <a:p>
            <a:pPr marL="171450" indent="-171450">
              <a:buFont typeface="Arial" panose="020B0604020202020204" pitchFamily="34" charset="0"/>
              <a:buChar char="•"/>
            </a:pPr>
            <a:r>
              <a:rPr lang="de-DE" dirty="0"/>
              <a:t>Abschnitt 2 des Moduls: Was wollen wir erreichen?</a:t>
            </a:r>
          </a:p>
          <a:p>
            <a:pPr marL="171450" indent="-171450">
              <a:buFont typeface="Arial" panose="020B0604020202020204" pitchFamily="34" charset="0"/>
              <a:buChar char="•"/>
            </a:pPr>
            <a:r>
              <a:rPr lang="de-DE" dirty="0"/>
              <a:t>weitergehen mit Lernziel 3: Zielbilder und Modelle nachhaltiger Entwicklung kennenlernen </a:t>
            </a:r>
          </a:p>
          <a:p>
            <a:endParaRPr lang="de-DE" dirty="0"/>
          </a:p>
        </p:txBody>
      </p:sp>
      <p:sp>
        <p:nvSpPr>
          <p:cNvPr id="4" name="Foliennummernplatzhalter 3">
            <a:extLst>
              <a:ext uri="{FF2B5EF4-FFF2-40B4-BE49-F238E27FC236}">
                <a16:creationId xmlns:a16="http://schemas.microsoft.com/office/drawing/2014/main" id="{5E3B41DE-4B43-4076-D4B0-B8E003852CA5}"/>
              </a:ext>
            </a:extLst>
          </p:cNvPr>
          <p:cNvSpPr>
            <a:spLocks noGrp="1"/>
          </p:cNvSpPr>
          <p:nvPr>
            <p:ph type="sldNum" sz="quarter" idx="5"/>
          </p:nvPr>
        </p:nvSpPr>
        <p:spPr/>
        <p:txBody>
          <a:bodyPr/>
          <a:lstStyle/>
          <a:p>
            <a:fld id="{1C5F42F7-6364-4D22-9CE0-F57BEDCBB657}" type="slidenum">
              <a:rPr lang="de-DE" smtClean="0"/>
              <a:t>17</a:t>
            </a:fld>
            <a:endParaRPr lang="de-DE"/>
          </a:p>
        </p:txBody>
      </p:sp>
    </p:spTree>
    <p:extLst>
      <p:ext uri="{BB962C8B-B14F-4D97-AF65-F5344CB8AC3E}">
        <p14:creationId xmlns:p14="http://schemas.microsoft.com/office/powerpoint/2010/main" val="10784330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DBEF9F-7D19-3BF8-C857-7302644AE63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DD42D05-0C4B-2935-29A2-DBFC616284BB}"/>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AE965FF8-68F5-E1AD-66B4-85634B8B3D40}"/>
              </a:ext>
            </a:extLst>
          </p:cNvPr>
          <p:cNvSpPr>
            <a:spLocks noGrp="1"/>
          </p:cNvSpPr>
          <p:nvPr>
            <p:ph type="body" idx="1"/>
          </p:nvPr>
        </p:nvSpPr>
        <p:spPr/>
        <p:txBody>
          <a:bodyPr/>
          <a:lstStyle/>
          <a:p>
            <a:pPr marL="171450" indent="-171450">
              <a:buFont typeface="Arial" panose="020B0604020202020204" pitchFamily="34" charset="0"/>
              <a:buChar char="•"/>
            </a:pPr>
            <a:r>
              <a:rPr lang="de-DE" dirty="0"/>
              <a:t>Als Einstieg in den neuen Abschnitt wiederholt die Moderation noch einmal das bereits bekannte Zitat von Carlowitz </a:t>
            </a:r>
            <a:r>
              <a:rPr lang="de-DE" dirty="0">
                <a:sym typeface="Wingdings" panose="05000000000000000000" pitchFamily="2" charset="2"/>
              </a:rPr>
              <a:t> so an die gemeinsame Grundlage erinnern </a:t>
            </a:r>
            <a:endParaRPr lang="de-DE" dirty="0"/>
          </a:p>
        </p:txBody>
      </p:sp>
      <p:sp>
        <p:nvSpPr>
          <p:cNvPr id="4" name="Foliennummernplatzhalter 3">
            <a:extLst>
              <a:ext uri="{FF2B5EF4-FFF2-40B4-BE49-F238E27FC236}">
                <a16:creationId xmlns:a16="http://schemas.microsoft.com/office/drawing/2014/main" id="{54406E6D-0265-0B7F-C1C8-4B1452D45D79}"/>
              </a:ext>
            </a:extLst>
          </p:cNvPr>
          <p:cNvSpPr>
            <a:spLocks noGrp="1"/>
          </p:cNvSpPr>
          <p:nvPr>
            <p:ph type="sldNum" sz="quarter" idx="5"/>
          </p:nvPr>
        </p:nvSpPr>
        <p:spPr/>
        <p:txBody>
          <a:bodyPr/>
          <a:lstStyle/>
          <a:p>
            <a:fld id="{1C5F42F7-6364-4D22-9CE0-F57BEDCBB657}" type="slidenum">
              <a:rPr lang="de-DE" smtClean="0"/>
              <a:t>18</a:t>
            </a:fld>
            <a:endParaRPr lang="de-DE"/>
          </a:p>
        </p:txBody>
      </p:sp>
    </p:spTree>
    <p:extLst>
      <p:ext uri="{BB962C8B-B14F-4D97-AF65-F5344CB8AC3E}">
        <p14:creationId xmlns:p14="http://schemas.microsoft.com/office/powerpoint/2010/main" val="1137469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8039BC-38C7-1CAF-BD2A-455E19E2245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E92EE50-5578-E361-2C78-7D38F1D57316}"/>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3532137E-8593-57C1-552A-0C1F3348767D}"/>
              </a:ext>
            </a:extLst>
          </p:cNvPr>
          <p:cNvSpPr>
            <a:spLocks noGrp="1"/>
          </p:cNvSpPr>
          <p:nvPr>
            <p:ph type="body" idx="1"/>
          </p:nvPr>
        </p:nvSpPr>
        <p:spPr/>
        <p:txBody>
          <a:bodyPr/>
          <a:lstStyle/>
          <a:p>
            <a:pPr marL="171450" indent="-171450">
              <a:buFont typeface="Arial" panose="020B0604020202020204" pitchFamily="34" charset="0"/>
              <a:buChar char="•"/>
            </a:pPr>
            <a:r>
              <a:rPr lang="de-DE" dirty="0"/>
              <a:t>Im Folgenden stellt die Moderation die vier hier abgebildeten Nachhaltigkeitsmodelle kurz vor</a:t>
            </a:r>
          </a:p>
          <a:p>
            <a:pPr marL="171450" indent="-171450">
              <a:buFont typeface="Arial" panose="020B0604020202020204" pitchFamily="34" charset="0"/>
              <a:buChar char="•"/>
            </a:pPr>
            <a:r>
              <a:rPr lang="de-DE" dirty="0"/>
              <a:t>Die TN können dann in einem zweiten Schritt Fragen stellen und ihre Kritik/Lob an einzelnen Modellen abgeben. Sie sollen die Modelle vergleichen und jeweils Stärken/Schwächen der Modelle benennen (mündlich, im Plenum) </a:t>
            </a:r>
          </a:p>
        </p:txBody>
      </p:sp>
      <p:sp>
        <p:nvSpPr>
          <p:cNvPr id="4" name="Foliennummernplatzhalter 3">
            <a:extLst>
              <a:ext uri="{FF2B5EF4-FFF2-40B4-BE49-F238E27FC236}">
                <a16:creationId xmlns:a16="http://schemas.microsoft.com/office/drawing/2014/main" id="{05DDFA30-77BC-E3BC-1E8B-4E39CE79C148}"/>
              </a:ext>
            </a:extLst>
          </p:cNvPr>
          <p:cNvSpPr>
            <a:spLocks noGrp="1"/>
          </p:cNvSpPr>
          <p:nvPr>
            <p:ph type="sldNum" sz="quarter" idx="5"/>
          </p:nvPr>
        </p:nvSpPr>
        <p:spPr/>
        <p:txBody>
          <a:bodyPr/>
          <a:lstStyle/>
          <a:p>
            <a:fld id="{1C5F42F7-6364-4D22-9CE0-F57BEDCBB657}" type="slidenum">
              <a:rPr lang="de-DE" smtClean="0"/>
              <a:t>19</a:t>
            </a:fld>
            <a:endParaRPr lang="de-DE"/>
          </a:p>
        </p:txBody>
      </p:sp>
    </p:spTree>
    <p:extLst>
      <p:ext uri="{BB962C8B-B14F-4D97-AF65-F5344CB8AC3E}">
        <p14:creationId xmlns:p14="http://schemas.microsoft.com/office/powerpoint/2010/main" val="1066858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r>
              <a:rPr lang="de-DE" dirty="0"/>
              <a:t>Ablauf und Ziele für dieses Modul </a:t>
            </a:r>
          </a:p>
          <a:p>
            <a:pPr marL="171450" indent="-171450">
              <a:buFont typeface="Arial" panose="020B0604020202020204" pitchFamily="34" charset="0"/>
              <a:buChar char="•"/>
            </a:pPr>
            <a:r>
              <a:rPr lang="de-DE" dirty="0"/>
              <a:t>Jedem Abschnitt sind Lernziele zugeordnet, die den TN eine Orientierung geben, was sie am Ende des Abschnitts an Kenntnissen erworben haben sollen </a:t>
            </a:r>
          </a:p>
        </p:txBody>
      </p:sp>
      <p:sp>
        <p:nvSpPr>
          <p:cNvPr id="4" name="Foliennummernplatzhalter 3"/>
          <p:cNvSpPr>
            <a:spLocks noGrp="1"/>
          </p:cNvSpPr>
          <p:nvPr>
            <p:ph type="sldNum" sz="quarter" idx="5"/>
          </p:nvPr>
        </p:nvSpPr>
        <p:spPr/>
        <p:txBody>
          <a:bodyPr/>
          <a:lstStyle/>
          <a:p>
            <a:fld id="{1C5F42F7-6364-4D22-9CE0-F57BEDCBB657}" type="slidenum">
              <a:rPr lang="de-DE" smtClean="0"/>
              <a:t>2</a:t>
            </a:fld>
            <a:endParaRPr lang="de-DE"/>
          </a:p>
        </p:txBody>
      </p:sp>
    </p:spTree>
    <p:extLst>
      <p:ext uri="{BB962C8B-B14F-4D97-AF65-F5344CB8AC3E}">
        <p14:creationId xmlns:p14="http://schemas.microsoft.com/office/powerpoint/2010/main" val="41770160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Das 3-Säulen-Modell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Die Seminarleitung oder die TN lesen das Zitat vor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Die Dreiteilung ökologisch-ökonomisch-sozial, die bereits aus dem Modul „Nachhaltigkeit in der Berufsbildung“ bekannt ist, entspricht der Nachhaltigkeitsdefinition vom „3-Säulen Modell“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Das Modell ist eines von vielen Nachhaltigkeitsmodellen, die es im deutschen und internationalen Raum gibt.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Die TN sollen Stellung zum Modell beziehen. Fragen können sein: Was sagt das Modell aus? Fehlt ihnen eine Säule oder finden sie eine der Säulen überflüssig? Was können Stärken und Schwächen des Modells sein? </a:t>
            </a:r>
            <a:r>
              <a:rPr lang="de-DE" dirty="0">
                <a:sym typeface="Wingdings" panose="05000000000000000000" pitchFamily="2" charset="2"/>
              </a:rPr>
              <a:t> für Methodenvielfalt kann hier wieder die „Ampelmethode“ mit grünen und roten Karten zu Abstimmung benutzt werden</a:t>
            </a:r>
            <a:endParaRPr lang="de-DE"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dirty="0"/>
          </a:p>
          <a:p>
            <a:pPr marL="171450" indent="-1714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1C5F42F7-6364-4D22-9CE0-F57BEDCBB657}" type="slidenum">
              <a:rPr lang="de-DE" smtClean="0"/>
              <a:t>20</a:t>
            </a:fld>
            <a:endParaRPr lang="de-DE"/>
          </a:p>
        </p:txBody>
      </p:sp>
    </p:spTree>
    <p:extLst>
      <p:ext uri="{BB962C8B-B14F-4D97-AF65-F5344CB8AC3E}">
        <p14:creationId xmlns:p14="http://schemas.microsoft.com/office/powerpoint/2010/main" val="22532311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Das Vorrangmodell</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Die Seminarleitung oder die TN lesen das Zitat vor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Die Dreiteilung ökologisch-ökonomisch-sozial, die bereits aus dem Modul „Nachhaltigkeit in der Berufsbildung“ bekannt ist, entspricht aus dieser Definition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Das Modell ist eines von vielen Nachhaltigkeitsmodellen, die es im deutschen und internationalen Raum gibt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Die TN sollen Stellung zum Modell beziehen. Fragen können sein: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Was sagt das Modell aus?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Was sind Unterschiede zum 3-Säulen-Modell?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Was können Stärken und Schwächen des Modells sein? </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sym typeface="Wingdings" panose="05000000000000000000" pitchFamily="2" charset="2"/>
              </a:rPr>
              <a:t> für Methodenvielfalt kann hier wieder die „Ampelmethode“ mit grünen und roten Karten zu Abstimmung benutzt werden</a:t>
            </a:r>
            <a:endParaRPr lang="de-DE" dirty="0"/>
          </a:p>
          <a:p>
            <a:endParaRPr lang="de-DE" dirty="0"/>
          </a:p>
        </p:txBody>
      </p:sp>
      <p:sp>
        <p:nvSpPr>
          <p:cNvPr id="4" name="Foliennummernplatzhalter 3"/>
          <p:cNvSpPr>
            <a:spLocks noGrp="1"/>
          </p:cNvSpPr>
          <p:nvPr>
            <p:ph type="sldNum" sz="quarter" idx="5"/>
          </p:nvPr>
        </p:nvSpPr>
        <p:spPr/>
        <p:txBody>
          <a:bodyPr/>
          <a:lstStyle/>
          <a:p>
            <a:fld id="{1C5F42F7-6364-4D22-9CE0-F57BEDCBB657}" type="slidenum">
              <a:rPr lang="de-DE" smtClean="0"/>
              <a:t>21</a:t>
            </a:fld>
            <a:endParaRPr lang="de-DE"/>
          </a:p>
        </p:txBody>
      </p:sp>
    </p:spTree>
    <p:extLst>
      <p:ext uri="{BB962C8B-B14F-4D97-AF65-F5344CB8AC3E}">
        <p14:creationId xmlns:p14="http://schemas.microsoft.com/office/powerpoint/2010/main" val="32545725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Die 17 Ziele für nachhaltige Entwicklung von den vereinten Nationen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Die Seminarleitung oder die TN lesen die Stichpunkte vor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Das Modell ist eines von vielen Nachhaltigkeitsmodellen, die es im deutschen und internationalen Raum gibt. Es ist die Grundlage für viele Strategiepapiere auch von der Bundesregierung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Die TN sollen Stellung zum Modell beziehen. Fragen können sein: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Was sagt das Modell aus?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Was sind Unterschiede zum 3-Säulen-Modell und zum Vorrangmodell?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Warum ist eine Unterteilung in 17 Ziele vielleicht sinnvoll (oder auch nicht)?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Was können Stärken und Schwächen des Modells sein? </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sym typeface="Wingdings" panose="05000000000000000000" pitchFamily="2" charset="2"/>
              </a:rPr>
              <a:t> für Methodenvielfalt kann hier wieder die „Ampelmethode“ mit grünen und roten Karten zu Abstimmung benutzt werden</a:t>
            </a:r>
            <a:endParaRPr lang="de-DE" dirty="0"/>
          </a:p>
          <a:p>
            <a:endParaRPr lang="de-DE" dirty="0"/>
          </a:p>
        </p:txBody>
      </p:sp>
      <p:sp>
        <p:nvSpPr>
          <p:cNvPr id="4" name="Foliennummernplatzhalter 3"/>
          <p:cNvSpPr>
            <a:spLocks noGrp="1"/>
          </p:cNvSpPr>
          <p:nvPr>
            <p:ph type="sldNum" sz="quarter" idx="5"/>
          </p:nvPr>
        </p:nvSpPr>
        <p:spPr/>
        <p:txBody>
          <a:bodyPr/>
          <a:lstStyle/>
          <a:p>
            <a:fld id="{1C5F42F7-6364-4D22-9CE0-F57BEDCBB657}" type="slidenum">
              <a:rPr lang="de-DE" smtClean="0"/>
              <a:t>22</a:t>
            </a:fld>
            <a:endParaRPr lang="de-DE"/>
          </a:p>
        </p:txBody>
      </p:sp>
    </p:spTree>
    <p:extLst>
      <p:ext uri="{BB962C8B-B14F-4D97-AF65-F5344CB8AC3E}">
        <p14:creationId xmlns:p14="http://schemas.microsoft.com/office/powerpoint/2010/main" val="26656633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Das Donut Modell </a:t>
            </a:r>
            <a:r>
              <a:rPr lang="de-DE" dirty="0">
                <a:sym typeface="Wingdings" panose="05000000000000000000" pitchFamily="2" charset="2"/>
              </a:rPr>
              <a:t> Achtung, sehr komplex. Hier mehr zeit für Fragen einplanen </a:t>
            </a:r>
            <a:endParaRPr lang="de-DE"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Die Seminarleitung oder die TN lesen die Stichpunkte vor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Das Donut Modell greift das Konzept der planetaren Grenzen auf und zeigt, was eine Gesellschaft braucht, um die planetaren Grenzen zu sichern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Das Modell ist eines von vielen Nachhaltigkeitsmodellen, die es im deutschen und internationalen Raum gibt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Die TN sollen Stellung zum Modell beziehen. Fragen können sein: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Was sagt das Modell aus?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Was sind Unterschiede zu den bisherigen drei Modellen?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Was können Stärken und Schwächen des Modells sein? </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sym typeface="Wingdings" panose="05000000000000000000" pitchFamily="2" charset="2"/>
              </a:rPr>
              <a:t> für Methodenvielfalt kann hier wieder die „Ampelmethode“ mit grünen und roten Karten zu Abstimmung benutzt werden</a:t>
            </a:r>
            <a:endParaRPr lang="de-DE" dirty="0"/>
          </a:p>
          <a:p>
            <a:endParaRPr lang="de-DE" dirty="0"/>
          </a:p>
          <a:p>
            <a:r>
              <a:rPr lang="de-DE" dirty="0"/>
              <a:t>Wenn Sie sich als Moderation tiefer zum Donut Modell einlesen wollen, finden Sie hier Infos: https://difu.de/nachrichten/was-ist-eigentlich-donut-oekonomie </a:t>
            </a:r>
          </a:p>
        </p:txBody>
      </p:sp>
      <p:sp>
        <p:nvSpPr>
          <p:cNvPr id="4" name="Foliennummernplatzhalter 3"/>
          <p:cNvSpPr>
            <a:spLocks noGrp="1"/>
          </p:cNvSpPr>
          <p:nvPr>
            <p:ph type="sldNum" sz="quarter" idx="5"/>
          </p:nvPr>
        </p:nvSpPr>
        <p:spPr/>
        <p:txBody>
          <a:bodyPr/>
          <a:lstStyle/>
          <a:p>
            <a:fld id="{1C5F42F7-6364-4D22-9CE0-F57BEDCBB657}" type="slidenum">
              <a:rPr lang="de-DE" smtClean="0"/>
              <a:t>23</a:t>
            </a:fld>
            <a:endParaRPr lang="de-DE"/>
          </a:p>
        </p:txBody>
      </p:sp>
    </p:spTree>
    <p:extLst>
      <p:ext uri="{BB962C8B-B14F-4D97-AF65-F5344CB8AC3E}">
        <p14:creationId xmlns:p14="http://schemas.microsoft.com/office/powerpoint/2010/main" val="10430884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B775AB-41ED-0BF1-A0E4-849A0BD719D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78B0436-5731-CEE3-7BC2-BD3EBCFA10CF}"/>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3F020BE1-B000-ECCC-9285-0820CF9E381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Vergleich &amp; Diskussion der Modelle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Die TN sollen die Modelle vergleichen und diskutieren, welche sie gut/schlecht finden und warum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Hierfür die 3 Leitfragen verwenden: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Welche Zielbilder/Modelle finden sie am besten &amp; warum?</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Was sind jeweils Stärken und Schwächen der Modelle?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Welches Modell glauben Sie ist Grundlage von der Ausbildungsneuverordnung der Bauhauptberufe (bekannt von Tag 1 der Fortbildung)?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dirty="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dirty="0"/>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Sozialform: im Plenum oder in Kleingruppen, je nach Präferenz der TN. Wichtig: die Antworten vorne an der Tafel/Moderationswand sammeln </a:t>
            </a:r>
          </a:p>
        </p:txBody>
      </p:sp>
      <p:sp>
        <p:nvSpPr>
          <p:cNvPr id="4" name="Foliennummernplatzhalter 3">
            <a:extLst>
              <a:ext uri="{FF2B5EF4-FFF2-40B4-BE49-F238E27FC236}">
                <a16:creationId xmlns:a16="http://schemas.microsoft.com/office/drawing/2014/main" id="{73E15EF0-5748-FCA5-3329-73E87BC765C5}"/>
              </a:ext>
            </a:extLst>
          </p:cNvPr>
          <p:cNvSpPr>
            <a:spLocks noGrp="1"/>
          </p:cNvSpPr>
          <p:nvPr>
            <p:ph type="sldNum" sz="quarter" idx="5"/>
          </p:nvPr>
        </p:nvSpPr>
        <p:spPr/>
        <p:txBody>
          <a:bodyPr/>
          <a:lstStyle/>
          <a:p>
            <a:fld id="{1C5F42F7-6364-4D22-9CE0-F57BEDCBB657}" type="slidenum">
              <a:rPr lang="de-DE" smtClean="0"/>
              <a:t>24</a:t>
            </a:fld>
            <a:endParaRPr lang="de-DE"/>
          </a:p>
        </p:txBody>
      </p:sp>
    </p:spTree>
    <p:extLst>
      <p:ext uri="{BB962C8B-B14F-4D97-AF65-F5344CB8AC3E}">
        <p14:creationId xmlns:p14="http://schemas.microsoft.com/office/powerpoint/2010/main" val="28783390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F1024F-720F-0A95-D336-B26D909D64D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7BC3A19-3496-A036-0B59-1D408D51B980}"/>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35C6B5F8-02A7-8F1C-45D9-91328F9C6495}"/>
              </a:ext>
            </a:extLst>
          </p:cNvPr>
          <p:cNvSpPr>
            <a:spLocks noGrp="1"/>
          </p:cNvSpPr>
          <p:nvPr>
            <p:ph type="body" idx="1"/>
          </p:nvPr>
        </p:nvSpPr>
        <p:spPr/>
        <p:txBody>
          <a:bodyPr/>
          <a:lstStyle/>
          <a:p>
            <a:pPr marL="171450" indent="-171450" fontAlgn="base">
              <a:lnSpc>
                <a:spcPct val="107000"/>
              </a:lnSpc>
              <a:spcAft>
                <a:spcPts val="800"/>
              </a:spcAft>
              <a:buFont typeface="Arial" panose="020B0604020202020204" pitchFamily="34" charset="0"/>
              <a:buChar char="•"/>
            </a:pPr>
            <a:r>
              <a:rPr lang="de-DE" dirty="0"/>
              <a:t>Jetzt sollen die TN Ideen sammeln, wie man diese Inhalte zu Nachhaltigkeitsmodellen an Azubis vermitteln kann </a:t>
            </a:r>
          </a:p>
          <a:p>
            <a:pPr marL="171450" indent="-171450" fontAlgn="base">
              <a:lnSpc>
                <a:spcPct val="107000"/>
              </a:lnSpc>
              <a:spcAft>
                <a:spcPts val="800"/>
              </a:spcAft>
              <a:buFont typeface="Arial" panose="020B0604020202020204" pitchFamily="34" charset="0"/>
              <a:buChar char="•"/>
            </a:pPr>
            <a:r>
              <a:rPr lang="de-DE" dirty="0"/>
              <a:t>Sozialform: in Kleingruppen, ca. 5 Minuten </a:t>
            </a:r>
          </a:p>
          <a:p>
            <a:pPr marL="171450" indent="-171450" fontAlgn="base">
              <a:lnSpc>
                <a:spcPct val="107000"/>
              </a:lnSpc>
              <a:spcAft>
                <a:spcPts val="800"/>
              </a:spcAft>
              <a:buFont typeface="Arial" panose="020B0604020202020204" pitchFamily="34" charset="0"/>
              <a:buChar char="•"/>
            </a:pPr>
            <a:r>
              <a:rPr lang="de-DE" dirty="0"/>
              <a:t>Die Ideen sollen stichwortartig auf Moderationskarten festgehalten werden, damit sie anschließend vorne an Tafel/Magnetwand gesammelt werden können </a:t>
            </a:r>
          </a:p>
          <a:p>
            <a:pPr marL="171450" indent="-171450" fontAlgn="base">
              <a:lnSpc>
                <a:spcPct val="107000"/>
              </a:lnSpc>
              <a:spcAft>
                <a:spcPts val="800"/>
              </a:spcAft>
              <a:buFont typeface="Arial" panose="020B0604020202020204" pitchFamily="34" charset="0"/>
              <a:buChar char="•"/>
            </a:pPr>
            <a:r>
              <a:rPr lang="de-DE" dirty="0"/>
              <a:t>Anschließend stellen die Gruppen sich ihre Ergebnisse gegenseitig vor. Fragen/Kritik/Einwände hier unbedingt zulassen </a:t>
            </a:r>
          </a:p>
          <a:p>
            <a:pPr fontAlgn="base">
              <a:lnSpc>
                <a:spcPct val="107000"/>
              </a:lnSpc>
              <a:spcAft>
                <a:spcPts val="800"/>
              </a:spcAft>
            </a:pPr>
            <a:endParaRPr lang="de-DE" dirty="0"/>
          </a:p>
        </p:txBody>
      </p:sp>
      <p:sp>
        <p:nvSpPr>
          <p:cNvPr id="4" name="Foliennummernplatzhalter 3">
            <a:extLst>
              <a:ext uri="{FF2B5EF4-FFF2-40B4-BE49-F238E27FC236}">
                <a16:creationId xmlns:a16="http://schemas.microsoft.com/office/drawing/2014/main" id="{93A4583F-B8AF-49AC-893D-291E4CD99408}"/>
              </a:ext>
            </a:extLst>
          </p:cNvPr>
          <p:cNvSpPr>
            <a:spLocks noGrp="1"/>
          </p:cNvSpPr>
          <p:nvPr>
            <p:ph type="sldNum" sz="quarter" idx="5"/>
          </p:nvPr>
        </p:nvSpPr>
        <p:spPr/>
        <p:txBody>
          <a:bodyPr/>
          <a:lstStyle/>
          <a:p>
            <a:fld id="{1C5F42F7-6364-4D22-9CE0-F57BEDCBB657}" type="slidenum">
              <a:rPr lang="de-DE" smtClean="0"/>
              <a:t>25</a:t>
            </a:fld>
            <a:endParaRPr lang="de-DE"/>
          </a:p>
        </p:txBody>
      </p:sp>
    </p:spTree>
    <p:extLst>
      <p:ext uri="{BB962C8B-B14F-4D97-AF65-F5344CB8AC3E}">
        <p14:creationId xmlns:p14="http://schemas.microsoft.com/office/powerpoint/2010/main" val="29822901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5C773-BA0F-BFE5-1ED1-EF02076AAD3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9C7E893-5F1B-1A0B-FBA7-E0C58B8883CC}"/>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60DD9FF5-30A9-5E0A-00AF-FC647A2585AD}"/>
              </a:ext>
            </a:extLst>
          </p:cNvPr>
          <p:cNvSpPr>
            <a:spLocks noGrp="1"/>
          </p:cNvSpPr>
          <p:nvPr>
            <p:ph type="body" idx="1"/>
          </p:nvPr>
        </p:nvSpPr>
        <p:spPr/>
        <p:txBody>
          <a:bodyPr/>
          <a:lstStyle/>
          <a:p>
            <a:pPr marL="171450" marR="0" lvl="0" indent="-171450" algn="l" defTabSz="914400" rtl="0" eaLnBrk="1" fontAlgn="base" latinLnBrk="0" hangingPunct="1">
              <a:lnSpc>
                <a:spcPct val="107000"/>
              </a:lnSpc>
              <a:spcBef>
                <a:spcPts val="0"/>
              </a:spcBef>
              <a:spcAft>
                <a:spcPts val="800"/>
              </a:spcAft>
              <a:buClrTx/>
              <a:buSzTx/>
              <a:buFont typeface="Arial" panose="020B0604020202020204" pitchFamily="34" charset="0"/>
              <a:buChar char="•"/>
              <a:tabLst/>
              <a:defRPr/>
            </a:pPr>
            <a:r>
              <a:rPr lang="de-DE" dirty="0"/>
              <a:t>Tipps vom Projektteam basierend auf unseren Erfahrungen: so kann die Vermittlung an Azubis bspw. gelingen </a:t>
            </a:r>
          </a:p>
          <a:p>
            <a:pPr fontAlgn="base">
              <a:lnSpc>
                <a:spcPct val="107000"/>
              </a:lnSpc>
              <a:spcAft>
                <a:spcPts val="800"/>
              </a:spcAft>
            </a:pPr>
            <a:endParaRPr lang="de-DE" dirty="0"/>
          </a:p>
        </p:txBody>
      </p:sp>
      <p:sp>
        <p:nvSpPr>
          <p:cNvPr id="4" name="Foliennummernplatzhalter 3">
            <a:extLst>
              <a:ext uri="{FF2B5EF4-FFF2-40B4-BE49-F238E27FC236}">
                <a16:creationId xmlns:a16="http://schemas.microsoft.com/office/drawing/2014/main" id="{1C0B5655-5562-39AF-1336-062D440C0641}"/>
              </a:ext>
            </a:extLst>
          </p:cNvPr>
          <p:cNvSpPr>
            <a:spLocks noGrp="1"/>
          </p:cNvSpPr>
          <p:nvPr>
            <p:ph type="sldNum" sz="quarter" idx="5"/>
          </p:nvPr>
        </p:nvSpPr>
        <p:spPr/>
        <p:txBody>
          <a:bodyPr/>
          <a:lstStyle/>
          <a:p>
            <a:fld id="{1C5F42F7-6364-4D22-9CE0-F57BEDCBB657}" type="slidenum">
              <a:rPr lang="de-DE" smtClean="0"/>
              <a:t>26</a:t>
            </a:fld>
            <a:endParaRPr lang="de-DE"/>
          </a:p>
        </p:txBody>
      </p:sp>
    </p:spTree>
    <p:extLst>
      <p:ext uri="{BB962C8B-B14F-4D97-AF65-F5344CB8AC3E}">
        <p14:creationId xmlns:p14="http://schemas.microsoft.com/office/powerpoint/2010/main" val="34647163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Kaffee/Raucherpause machen falls die TN es wünschen </a:t>
            </a:r>
          </a:p>
          <a:p>
            <a:endParaRPr lang="de-DE" dirty="0"/>
          </a:p>
        </p:txBody>
      </p:sp>
      <p:sp>
        <p:nvSpPr>
          <p:cNvPr id="4" name="Foliennummernplatzhalter 3"/>
          <p:cNvSpPr>
            <a:spLocks noGrp="1"/>
          </p:cNvSpPr>
          <p:nvPr>
            <p:ph type="sldNum" sz="quarter" idx="5"/>
          </p:nvPr>
        </p:nvSpPr>
        <p:spPr/>
        <p:txBody>
          <a:bodyPr/>
          <a:lstStyle/>
          <a:p>
            <a:fld id="{1C5F42F7-6364-4D22-9CE0-F57BEDCBB657}" type="slidenum">
              <a:rPr lang="de-DE" smtClean="0"/>
              <a:t>27</a:t>
            </a:fld>
            <a:endParaRPr lang="de-DE"/>
          </a:p>
        </p:txBody>
      </p:sp>
    </p:spTree>
    <p:extLst>
      <p:ext uri="{BB962C8B-B14F-4D97-AF65-F5344CB8AC3E}">
        <p14:creationId xmlns:p14="http://schemas.microsoft.com/office/powerpoint/2010/main" val="18225526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4E2DFD-60BC-6A13-C37A-FD0E1098E87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BF8152C-990B-299F-3E02-F822B946A51A}"/>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EF1C2E24-FED5-0C26-B42D-956E7FE27398}"/>
              </a:ext>
            </a:extLst>
          </p:cNvPr>
          <p:cNvSpPr>
            <a:spLocks noGrp="1"/>
          </p:cNvSpPr>
          <p:nvPr>
            <p:ph type="body" idx="1"/>
          </p:nvPr>
        </p:nvSpPr>
        <p:spPr/>
        <p:txBody>
          <a:bodyPr/>
          <a:lstStyle/>
          <a:p>
            <a:pPr marL="171450" indent="-171450">
              <a:buFont typeface="Arial" panose="020B0604020202020204" pitchFamily="34" charset="0"/>
              <a:buChar char="•"/>
            </a:pPr>
            <a:r>
              <a:rPr lang="de-DE" dirty="0"/>
              <a:t>Abschnitt 3 des Moduls: Die planetaren Grenzen</a:t>
            </a:r>
          </a:p>
          <a:p>
            <a:pPr marL="171450" indent="-171450">
              <a:buFont typeface="Arial" panose="020B0604020202020204" pitchFamily="34" charset="0"/>
              <a:buChar char="•"/>
            </a:pPr>
            <a:r>
              <a:rPr lang="de-DE" dirty="0"/>
              <a:t>weitergehen mit Lernziel 3: Probleme der aktuellen Lebensweise identifizieren: die planetaren Grenzen </a:t>
            </a:r>
          </a:p>
          <a:p>
            <a:endParaRPr lang="de-DE" dirty="0"/>
          </a:p>
        </p:txBody>
      </p:sp>
      <p:sp>
        <p:nvSpPr>
          <p:cNvPr id="4" name="Foliennummernplatzhalter 3">
            <a:extLst>
              <a:ext uri="{FF2B5EF4-FFF2-40B4-BE49-F238E27FC236}">
                <a16:creationId xmlns:a16="http://schemas.microsoft.com/office/drawing/2014/main" id="{2B8368A4-E9EB-0DDB-145D-F2001B900FEF}"/>
              </a:ext>
            </a:extLst>
          </p:cNvPr>
          <p:cNvSpPr>
            <a:spLocks noGrp="1"/>
          </p:cNvSpPr>
          <p:nvPr>
            <p:ph type="sldNum" sz="quarter" idx="5"/>
          </p:nvPr>
        </p:nvSpPr>
        <p:spPr/>
        <p:txBody>
          <a:bodyPr/>
          <a:lstStyle/>
          <a:p>
            <a:fld id="{1C5F42F7-6364-4D22-9CE0-F57BEDCBB657}" type="slidenum">
              <a:rPr lang="de-DE" smtClean="0"/>
              <a:t>28</a:t>
            </a:fld>
            <a:endParaRPr lang="de-DE"/>
          </a:p>
        </p:txBody>
      </p:sp>
    </p:spTree>
    <p:extLst>
      <p:ext uri="{BB962C8B-B14F-4D97-AF65-F5344CB8AC3E}">
        <p14:creationId xmlns:p14="http://schemas.microsoft.com/office/powerpoint/2010/main" val="26254394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r>
              <a:rPr lang="de-DE" dirty="0"/>
              <a:t>Wie wir gesehen haben, gibt es ökologische Grenzen. Unser Ressourcenverbrauch führt zur Übernutzung, zur Überschreitung der Kapazitäten unseres Planeten. Das gefährdet unsere Lebensgrundlagen. Was bedeutet ihre Überschreitung konkret? Ökonomisch, ökologisch und sozial. Einige der planetaren Grenzen sehen wir uns im Folgenden im Detail an.</a:t>
            </a:r>
          </a:p>
        </p:txBody>
      </p:sp>
      <p:sp>
        <p:nvSpPr>
          <p:cNvPr id="4" name="Foliennummernplatzhalter 3"/>
          <p:cNvSpPr>
            <a:spLocks noGrp="1"/>
          </p:cNvSpPr>
          <p:nvPr>
            <p:ph type="sldNum" sz="quarter" idx="5"/>
          </p:nvPr>
        </p:nvSpPr>
        <p:spPr/>
        <p:txBody>
          <a:bodyPr/>
          <a:lstStyle/>
          <a:p>
            <a:fld id="{1C5F42F7-6364-4D22-9CE0-F57BEDCBB657}" type="slidenum">
              <a:rPr lang="de-DE" smtClean="0"/>
              <a:t>29</a:t>
            </a:fld>
            <a:endParaRPr lang="de-DE"/>
          </a:p>
        </p:txBody>
      </p:sp>
    </p:spTree>
    <p:extLst>
      <p:ext uri="{BB962C8B-B14F-4D97-AF65-F5344CB8AC3E}">
        <p14:creationId xmlns:p14="http://schemas.microsoft.com/office/powerpoint/2010/main" val="29146487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dirty="0"/>
              <a:t>Abschnitt 1 des Moduls: Warum brauchen wir das (Nachhaltigkeit)? </a:t>
            </a:r>
          </a:p>
          <a:p>
            <a:pPr marL="171450" indent="-171450">
              <a:buFont typeface="Arial" panose="020B0604020202020204" pitchFamily="34" charset="0"/>
              <a:buChar char="•"/>
            </a:pPr>
            <a:r>
              <a:rPr lang="de-DE" dirty="0"/>
              <a:t>Start mit Lernziel 1: Ein gemeinsames Nachhaltigkeitsverständnis etablieren – Grundlage für die Diskussion im Verlauf der Fortbildung schaffen</a:t>
            </a:r>
          </a:p>
        </p:txBody>
      </p:sp>
      <p:sp>
        <p:nvSpPr>
          <p:cNvPr id="4" name="Foliennummernplatzhalter 3"/>
          <p:cNvSpPr>
            <a:spLocks noGrp="1"/>
          </p:cNvSpPr>
          <p:nvPr>
            <p:ph type="sldNum" sz="quarter" idx="5"/>
          </p:nvPr>
        </p:nvSpPr>
        <p:spPr/>
        <p:txBody>
          <a:bodyPr/>
          <a:lstStyle/>
          <a:p>
            <a:fld id="{1C5F42F7-6364-4D22-9CE0-F57BEDCBB657}" type="slidenum">
              <a:rPr lang="de-DE" smtClean="0"/>
              <a:t>3</a:t>
            </a:fld>
            <a:endParaRPr lang="de-DE"/>
          </a:p>
        </p:txBody>
      </p:sp>
    </p:spTree>
    <p:extLst>
      <p:ext uri="{BB962C8B-B14F-4D97-AF65-F5344CB8AC3E}">
        <p14:creationId xmlns:p14="http://schemas.microsoft.com/office/powerpoint/2010/main" val="2561986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C6B94B-DB8B-7A22-9559-5B16C88FC81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A0B115C-F573-C7E1-273B-8A30E963C074}"/>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5A1CA5FA-F238-3715-B469-C82A05FC189F}"/>
              </a:ext>
            </a:extLst>
          </p:cNvPr>
          <p:cNvSpPr>
            <a:spLocks noGrp="1"/>
          </p:cNvSpPr>
          <p:nvPr>
            <p:ph type="body" idx="1"/>
          </p:nvPr>
        </p:nvSpPr>
        <p:spPr/>
        <p:txBody>
          <a:bodyPr/>
          <a:lstStyle/>
          <a:p>
            <a:r>
              <a:rPr lang="de-DE" dirty="0"/>
              <a:t>Im Donut Modell der Nachhaltigkeit ist eine regenerative und distributive Ökonomie eine Voraussetzung für Nachhaltigkeit. </a:t>
            </a:r>
          </a:p>
        </p:txBody>
      </p:sp>
      <p:sp>
        <p:nvSpPr>
          <p:cNvPr id="4" name="Foliennummernplatzhalter 3">
            <a:extLst>
              <a:ext uri="{FF2B5EF4-FFF2-40B4-BE49-F238E27FC236}">
                <a16:creationId xmlns:a16="http://schemas.microsoft.com/office/drawing/2014/main" id="{3047563C-85FB-6CEA-E926-C5D1ECC3131B}"/>
              </a:ext>
            </a:extLst>
          </p:cNvPr>
          <p:cNvSpPr>
            <a:spLocks noGrp="1"/>
          </p:cNvSpPr>
          <p:nvPr>
            <p:ph type="sldNum" sz="quarter" idx="5"/>
          </p:nvPr>
        </p:nvSpPr>
        <p:spPr/>
        <p:txBody>
          <a:bodyPr/>
          <a:lstStyle/>
          <a:p>
            <a:fld id="{1C5F42F7-6364-4D22-9CE0-F57BEDCBB657}" type="slidenum">
              <a:rPr lang="de-DE" smtClean="0"/>
              <a:t>30</a:t>
            </a:fld>
            <a:endParaRPr lang="de-DE"/>
          </a:p>
        </p:txBody>
      </p:sp>
    </p:spTree>
    <p:extLst>
      <p:ext uri="{BB962C8B-B14F-4D97-AF65-F5344CB8AC3E}">
        <p14:creationId xmlns:p14="http://schemas.microsoft.com/office/powerpoint/2010/main" val="7463862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4E6F5C-8009-EB1E-2156-C365E1561F5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D5755B0-E6E4-0471-B8D2-ED03EDB04D20}"/>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F350D1BF-9C69-44DD-3E01-19DE75A4EEE9}"/>
              </a:ext>
            </a:extLst>
          </p:cNvPr>
          <p:cNvSpPr>
            <a:spLocks noGrp="1"/>
          </p:cNvSpPr>
          <p:nvPr>
            <p:ph type="body" idx="1"/>
          </p:nvPr>
        </p:nvSpPr>
        <p:spPr/>
        <p:txBody>
          <a:bodyPr/>
          <a:lstStyle/>
          <a:p>
            <a:r>
              <a:rPr lang="de-DE" dirty="0"/>
              <a:t>Sehn wir uns den Ressourcenerbrauch an. Menschen konsumieren Natur. Leben bedeutet immer Verbrauch von Natur, begonnen mit unserem ersten Atemzug.</a:t>
            </a:r>
          </a:p>
          <a:p>
            <a:r>
              <a:rPr lang="de-DE" dirty="0"/>
              <a:t>Ressourcenverbrauch: die Nutzung von Rohstoffen, Energie, Wasser, Boden und weiteren Ressourcen durch menschliche Tätigkeiten. Er umfasst alle Schritte von Gewinnung, Umwandlung und Nutzung bis hin zur Entsorgung von Ressourcen.</a:t>
            </a:r>
          </a:p>
          <a:p>
            <a:r>
              <a:rPr lang="de-DE" dirty="0"/>
              <a:t>Der Ressourcenverbrauch ist einerseits der Grund für die Überschreitung der planetaren Grenzen. Anderseits sind Ressourcen auch endlich und ein zu hoher Verbrauch gefährdet unsere Wirtschaftsfähigkeit, also die regenerative und distributive Ökonomie . </a:t>
            </a:r>
          </a:p>
        </p:txBody>
      </p:sp>
      <p:sp>
        <p:nvSpPr>
          <p:cNvPr id="4" name="Foliennummernplatzhalter 3">
            <a:extLst>
              <a:ext uri="{FF2B5EF4-FFF2-40B4-BE49-F238E27FC236}">
                <a16:creationId xmlns:a16="http://schemas.microsoft.com/office/drawing/2014/main" id="{9FA640FE-4E88-8838-EE1E-E1AA8EF264F9}"/>
              </a:ext>
            </a:extLst>
          </p:cNvPr>
          <p:cNvSpPr>
            <a:spLocks noGrp="1"/>
          </p:cNvSpPr>
          <p:nvPr>
            <p:ph type="sldNum" sz="quarter" idx="5"/>
          </p:nvPr>
        </p:nvSpPr>
        <p:spPr/>
        <p:txBody>
          <a:bodyPr/>
          <a:lstStyle/>
          <a:p>
            <a:fld id="{1C5F42F7-6364-4D22-9CE0-F57BEDCBB657}" type="slidenum">
              <a:rPr lang="de-DE" smtClean="0"/>
              <a:t>31</a:t>
            </a:fld>
            <a:endParaRPr lang="de-DE"/>
          </a:p>
        </p:txBody>
      </p:sp>
    </p:spTree>
    <p:extLst>
      <p:ext uri="{BB962C8B-B14F-4D97-AF65-F5344CB8AC3E}">
        <p14:creationId xmlns:p14="http://schemas.microsoft.com/office/powerpoint/2010/main" val="2553893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3CD32A-707F-8E5B-4340-0FE3F982887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08491A3-9BF7-8054-842E-CF55368D99ED}"/>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AB066CED-A7EE-F555-2EBD-949E169AB1D4}"/>
              </a:ext>
            </a:extLst>
          </p:cNvPr>
          <p:cNvSpPr>
            <a:spLocks noGrp="1"/>
          </p:cNvSpPr>
          <p:nvPr>
            <p:ph type="body" idx="1"/>
          </p:nvPr>
        </p:nvSpPr>
        <p:spPr/>
        <p:txBody>
          <a:bodyPr/>
          <a:lstStyle/>
          <a:p>
            <a:r>
              <a:rPr lang="de-DE" dirty="0"/>
              <a:t>02.05.2025 – Earth Overshoot Day</a:t>
            </a:r>
          </a:p>
          <a:p>
            <a:r>
              <a:rPr lang="de-DE" dirty="0"/>
              <a:t>Deutschland hat seine Ressourcen eigentlich schon im Mai verbraucht und lebt dann auf Kosten anderer Länder und zukünftiger Generationen. Bild der Speisekammer, plus Mülleimer erklären: Wir können uns das wie die Speisekammer und den Mülleimer zu Hause vorstellen. Wie haben zum Bsp. für einen Monat Vorräte zu Hause. Wenn wir alles in der ersten Woche aufbrauchen, haben wir für die nächsten drei Wochen nichts mehr. Deutschland hat bereits im Mai die Speisekammer gelehrt und der Mülleimer quillt über.  </a:t>
            </a:r>
          </a:p>
          <a:p>
            <a:endParaRPr lang="de-DE" dirty="0"/>
          </a:p>
          <a:p>
            <a:r>
              <a:rPr lang="de-DE" dirty="0"/>
              <a:t>Quelle: https://www.wir-leben-nachhaltig.at/erdueberlastungstag-earth-overshoot-day/</a:t>
            </a:r>
          </a:p>
        </p:txBody>
      </p:sp>
      <p:sp>
        <p:nvSpPr>
          <p:cNvPr id="4" name="Foliennummernplatzhalter 3">
            <a:extLst>
              <a:ext uri="{FF2B5EF4-FFF2-40B4-BE49-F238E27FC236}">
                <a16:creationId xmlns:a16="http://schemas.microsoft.com/office/drawing/2014/main" id="{6A882CB0-2F1B-C22F-CB7F-2C71CAA15957}"/>
              </a:ext>
            </a:extLst>
          </p:cNvPr>
          <p:cNvSpPr>
            <a:spLocks noGrp="1"/>
          </p:cNvSpPr>
          <p:nvPr>
            <p:ph type="sldNum" sz="quarter" idx="5"/>
          </p:nvPr>
        </p:nvSpPr>
        <p:spPr/>
        <p:txBody>
          <a:bodyPr/>
          <a:lstStyle/>
          <a:p>
            <a:fld id="{1C5F42F7-6364-4D22-9CE0-F57BEDCBB657}" type="slidenum">
              <a:rPr lang="de-DE" smtClean="0"/>
              <a:t>32</a:t>
            </a:fld>
            <a:endParaRPr lang="de-DE"/>
          </a:p>
        </p:txBody>
      </p:sp>
    </p:spTree>
    <p:extLst>
      <p:ext uri="{BB962C8B-B14F-4D97-AF65-F5344CB8AC3E}">
        <p14:creationId xmlns:p14="http://schemas.microsoft.com/office/powerpoint/2010/main" val="17836156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r>
              <a:rPr lang="de-DE" dirty="0"/>
              <a:t>Was hat die Baubranche damit zu tun? </a:t>
            </a:r>
          </a:p>
          <a:p>
            <a:r>
              <a:rPr lang="de-DE" dirty="0"/>
              <a:t>Betrachtet man den Ressourcenverbrauch über den gesamten Lebenszyklus von Gebäuden und Infrastruktur, also Ressourcenabbau, Bau, Gebäudenutzung und Abriss, verbrauchen Bau und Infrastruktur in der EU...</a:t>
            </a:r>
          </a:p>
          <a:p>
            <a:r>
              <a:rPr lang="de-DE" dirty="0"/>
              <a:t>Das heißt, die Baubranche trägt einen sehr großen Anteil an unserem Ressourcenverbrauch. </a:t>
            </a:r>
          </a:p>
          <a:p>
            <a:endParaRPr lang="de-DE" dirty="0"/>
          </a:p>
          <a:p>
            <a:r>
              <a:rPr lang="de-DE" dirty="0"/>
              <a:t>Amt für Veröffentlichungen der Europäischen Union (2019): Level(s): </a:t>
            </a:r>
            <a:r>
              <a:rPr lang="de-DE" dirty="0" err="1"/>
              <a:t>Taking</a:t>
            </a:r>
            <a:r>
              <a:rPr lang="de-DE" dirty="0"/>
              <a:t> Actio on </a:t>
            </a:r>
            <a:r>
              <a:rPr lang="de-DE" dirty="0" err="1"/>
              <a:t>the</a:t>
            </a:r>
            <a:r>
              <a:rPr lang="de-DE" dirty="0"/>
              <a:t> TOTAL </a:t>
            </a:r>
            <a:r>
              <a:rPr lang="de-DE" dirty="0" err="1"/>
              <a:t>impact</a:t>
            </a:r>
            <a:r>
              <a:rPr lang="de-DE" dirty="0"/>
              <a:t> </a:t>
            </a:r>
            <a:r>
              <a:rPr lang="de-DE" dirty="0" err="1"/>
              <a:t>of</a:t>
            </a:r>
            <a:r>
              <a:rPr lang="de-DE" dirty="0"/>
              <a:t> </a:t>
            </a:r>
            <a:r>
              <a:rPr lang="de-DE" dirty="0" err="1"/>
              <a:t>the</a:t>
            </a:r>
            <a:r>
              <a:rPr lang="de-DE" dirty="0"/>
              <a:t> </a:t>
            </a:r>
            <a:r>
              <a:rPr lang="de-DE" dirty="0" err="1"/>
              <a:t>construction</a:t>
            </a:r>
            <a:r>
              <a:rPr lang="de-DE" dirty="0"/>
              <a:t> </a:t>
            </a:r>
            <a:r>
              <a:rPr lang="de-DE" dirty="0" err="1"/>
              <a:t>sector</a:t>
            </a:r>
            <a:r>
              <a:rPr lang="de-DE" dirty="0"/>
              <a:t>. </a:t>
            </a:r>
            <a:r>
              <a:rPr lang="de-DE" dirty="0" err="1"/>
              <a:t>Hg</a:t>
            </a:r>
            <a:r>
              <a:rPr lang="de-DE" dirty="0"/>
              <a:t>. V. Europäische Kommission Luxemburg, S. 5. (https://de.scribd.com/document/402282054/Taking-Action-on-the-TOTAL-Impact-of-the-Construction-Sector)</a:t>
            </a:r>
          </a:p>
          <a:p>
            <a:endParaRPr lang="de-DE" dirty="0"/>
          </a:p>
          <a:p>
            <a:endParaRPr lang="de-DE" dirty="0"/>
          </a:p>
        </p:txBody>
      </p:sp>
      <p:sp>
        <p:nvSpPr>
          <p:cNvPr id="4" name="Foliennummernplatzhalter 3"/>
          <p:cNvSpPr>
            <a:spLocks noGrp="1"/>
          </p:cNvSpPr>
          <p:nvPr>
            <p:ph type="sldNum" sz="quarter" idx="5"/>
          </p:nvPr>
        </p:nvSpPr>
        <p:spPr/>
        <p:txBody>
          <a:bodyPr/>
          <a:lstStyle/>
          <a:p>
            <a:fld id="{1C5F42F7-6364-4D22-9CE0-F57BEDCBB657}" type="slidenum">
              <a:rPr lang="de-DE" smtClean="0"/>
              <a:t>33</a:t>
            </a:fld>
            <a:endParaRPr lang="de-DE"/>
          </a:p>
        </p:txBody>
      </p:sp>
    </p:spTree>
    <p:extLst>
      <p:ext uri="{BB962C8B-B14F-4D97-AF65-F5344CB8AC3E}">
        <p14:creationId xmlns:p14="http://schemas.microsoft.com/office/powerpoint/2010/main" val="7662156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r>
              <a:rPr lang="de-DE" dirty="0"/>
              <a:t>Die letzten Jahre verdeutlichten die Abhängigkeit von internationalen Lieferketten. In der Baubranche vor allem für Stahl, Kupfer, Aluminium und Holz, aber auch für Ziegel und Fliesen, Mineralien wie Zement, Schotter und Beton, Glas und Chemieprodukte. </a:t>
            </a:r>
          </a:p>
          <a:p>
            <a:r>
              <a:rPr lang="de-DE" dirty="0"/>
              <a:t>Die Baubranche ist abhängig von Rohstoffen aus Drittstaaten außerhalb der EU. </a:t>
            </a:r>
          </a:p>
          <a:p>
            <a:r>
              <a:rPr lang="de-DE" dirty="0"/>
              <a:t>Die weltweiten Corona Maßnahmen führten zu Lieferengpässen. Die momentanen Änderungen der Zollpolitik bringen auch einiges durcheinander. Andere Probleme könnten folgen. Lokale Wirtschaftskreisläufe sind dagegen nachhaltiger und man wird unabhängiger. </a:t>
            </a:r>
          </a:p>
          <a:p>
            <a:r>
              <a:rPr lang="de-DE" dirty="0"/>
              <a:t>Der hohe Ressourcenverbrauch der Baubranche gefährdet also nicht nur die Umwelt, sondern auch das Überleben der Baubranche an sich. </a:t>
            </a:r>
          </a:p>
        </p:txBody>
      </p:sp>
      <p:sp>
        <p:nvSpPr>
          <p:cNvPr id="4" name="Foliennummernplatzhalter 3"/>
          <p:cNvSpPr>
            <a:spLocks noGrp="1"/>
          </p:cNvSpPr>
          <p:nvPr>
            <p:ph type="sldNum" sz="quarter" idx="5"/>
          </p:nvPr>
        </p:nvSpPr>
        <p:spPr/>
        <p:txBody>
          <a:bodyPr/>
          <a:lstStyle/>
          <a:p>
            <a:fld id="{1C5F42F7-6364-4D22-9CE0-F57BEDCBB657}" type="slidenum">
              <a:rPr lang="de-DE" smtClean="0"/>
              <a:t>34</a:t>
            </a:fld>
            <a:endParaRPr lang="de-DE"/>
          </a:p>
        </p:txBody>
      </p:sp>
    </p:spTree>
    <p:extLst>
      <p:ext uri="{BB962C8B-B14F-4D97-AF65-F5344CB8AC3E}">
        <p14:creationId xmlns:p14="http://schemas.microsoft.com/office/powerpoint/2010/main" val="17907838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r>
              <a:rPr lang="de-DE" b="0" i="0" dirty="0">
                <a:solidFill>
                  <a:srgbClr val="000000"/>
                </a:solidFill>
                <a:effectLst/>
                <a:latin typeface="nzz-serif"/>
              </a:rPr>
              <a:t>Beispiel für eine knapper werdende Ressource in der Baubranche: </a:t>
            </a:r>
          </a:p>
          <a:p>
            <a:r>
              <a:rPr lang="de-DE" b="0" i="0" dirty="0">
                <a:solidFill>
                  <a:srgbClr val="000000"/>
                </a:solidFill>
                <a:effectLst/>
                <a:latin typeface="nzz-serif"/>
              </a:rPr>
              <a:t>Für die Zementherstellung braucht man Sand. 2/3 des weltweiten Verbrauchs für den Bausektor. </a:t>
            </a:r>
          </a:p>
          <a:p>
            <a:r>
              <a:rPr lang="de-DE" b="0" i="0" dirty="0" err="1">
                <a:solidFill>
                  <a:srgbClr val="000000"/>
                </a:solidFill>
                <a:effectLst/>
                <a:latin typeface="nzz-serif"/>
              </a:rPr>
              <a:t>Bsp</a:t>
            </a:r>
            <a:r>
              <a:rPr lang="de-DE" b="0" i="0" dirty="0">
                <a:solidFill>
                  <a:srgbClr val="000000"/>
                </a:solidFill>
                <a:effectLst/>
                <a:latin typeface="nzz-serif"/>
              </a:rPr>
              <a:t>: durchschnittliches Haus benötigt 200 Tonnen Sand, für den Bau eines einzigen Kilometers Autobahn braucht es 30 000 Tonnen Sand.</a:t>
            </a:r>
            <a:endParaRPr lang="de-DE" dirty="0"/>
          </a:p>
          <a:p>
            <a:r>
              <a:rPr lang="de-DE" dirty="0"/>
              <a:t>Wüstensand ist für die Herstellung von Zement nicht geeignet. Er ist zu rund. Stattdessen werden Flüsse und Meere ausgebaggert. </a:t>
            </a:r>
          </a:p>
          <a:p>
            <a:r>
              <a:rPr lang="de-DE" dirty="0"/>
              <a:t>Dort wird der Sand knapp. Der Abbau hat negative Auswirkungen auf Menschen und Umwelt. Es kommt zu Erdrutschen, Strände rutschen ab, Seen schrumpfen, kleine Inseln verschwinden, Tiere können nicht brüten, kein Futter finden, Brücken stürzen ein, Grundwasserspiegel sinken…Dort wo der Abbau eingeschränkt wird, baut die Mafia teilweise illegal weiter ab. </a:t>
            </a:r>
          </a:p>
          <a:p>
            <a:r>
              <a:rPr lang="de-DE" dirty="0">
                <a:hlinkClick r:id="rId3"/>
              </a:rPr>
              <a:t>Ein begehrter Rohstoff: Sand</a:t>
            </a:r>
            <a:r>
              <a:rPr lang="de-DE" dirty="0"/>
              <a:t> https://www.nzz.ch/wissenschaft/sand-der-rohstoff-wird-weltweit-knapp-ld.1791068 </a:t>
            </a:r>
          </a:p>
          <a:p>
            <a:r>
              <a:rPr lang="de-DE" dirty="0">
                <a:hlinkClick r:id="rId4"/>
              </a:rPr>
              <a:t>Sand: Der Rohstoff wird weltweit knapp</a:t>
            </a:r>
            <a:r>
              <a:rPr lang="de-DE" dirty="0"/>
              <a:t> https://www.wwf.de/themen-projekte/wwf-projektregionen-in-asien/ein-begehrter-rohstoff-sand </a:t>
            </a:r>
          </a:p>
          <a:p>
            <a:endParaRPr lang="de-DE" dirty="0"/>
          </a:p>
        </p:txBody>
      </p:sp>
      <p:sp>
        <p:nvSpPr>
          <p:cNvPr id="4" name="Foliennummernplatzhalter 3"/>
          <p:cNvSpPr>
            <a:spLocks noGrp="1"/>
          </p:cNvSpPr>
          <p:nvPr>
            <p:ph type="sldNum" sz="quarter" idx="5"/>
          </p:nvPr>
        </p:nvSpPr>
        <p:spPr/>
        <p:txBody>
          <a:bodyPr/>
          <a:lstStyle/>
          <a:p>
            <a:fld id="{1C5F42F7-6364-4D22-9CE0-F57BEDCBB657}" type="slidenum">
              <a:rPr lang="de-DE" smtClean="0"/>
              <a:t>35</a:t>
            </a:fld>
            <a:endParaRPr lang="de-DE"/>
          </a:p>
        </p:txBody>
      </p:sp>
    </p:spTree>
    <p:extLst>
      <p:ext uri="{BB962C8B-B14F-4D97-AF65-F5344CB8AC3E}">
        <p14:creationId xmlns:p14="http://schemas.microsoft.com/office/powerpoint/2010/main" val="33997943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r>
              <a:rPr lang="de-DE"/>
              <a:t>Foto von </a:t>
            </a:r>
            <a:r>
              <a:rPr lang="de-DE">
                <a:hlinkClick r:id="rId3"/>
              </a:rPr>
              <a:t>Marcin Jozwiak</a:t>
            </a:r>
            <a:r>
              <a:rPr lang="de-DE"/>
              <a:t> auf </a:t>
            </a:r>
            <a:r>
              <a:rPr lang="de-DE" err="1">
                <a:hlinkClick r:id="rId4"/>
              </a:rPr>
              <a:t>Unsplash</a:t>
            </a:r>
            <a:r>
              <a:rPr lang="de-DE"/>
              <a:t> ging-pipeline/</a:t>
            </a:r>
          </a:p>
          <a:p>
            <a:r>
              <a:rPr lang="de-DE" err="1">
                <a:hlinkClick r:id="rId5"/>
              </a:rPr>
              <a:t>marcinjozwiak</a:t>
            </a:r>
            <a:endParaRPr lang="de-DE"/>
          </a:p>
        </p:txBody>
      </p:sp>
      <p:sp>
        <p:nvSpPr>
          <p:cNvPr id="4" name="Foliennummernplatzhalter 3"/>
          <p:cNvSpPr>
            <a:spLocks noGrp="1"/>
          </p:cNvSpPr>
          <p:nvPr>
            <p:ph type="sldNum" sz="quarter" idx="5"/>
          </p:nvPr>
        </p:nvSpPr>
        <p:spPr/>
        <p:txBody>
          <a:bodyPr/>
          <a:lstStyle/>
          <a:p>
            <a:fld id="{1C5F42F7-6364-4D22-9CE0-F57BEDCBB657}" type="slidenum">
              <a:rPr lang="de-DE" smtClean="0"/>
              <a:t>36</a:t>
            </a:fld>
            <a:endParaRPr lang="de-DE"/>
          </a:p>
        </p:txBody>
      </p:sp>
    </p:spTree>
    <p:extLst>
      <p:ext uri="{BB962C8B-B14F-4D97-AF65-F5344CB8AC3E}">
        <p14:creationId xmlns:p14="http://schemas.microsoft.com/office/powerpoint/2010/main" val="23017566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09E800-1B53-170A-4B8B-3B465E71DD5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21B287AC-F554-1225-93A2-5AE1C04D3F28}"/>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9FB03AA9-5ADF-06E9-DA4E-DA2E4F8BE3DE}"/>
              </a:ext>
            </a:extLst>
          </p:cNvPr>
          <p:cNvSpPr>
            <a:spLocks noGrp="1"/>
          </p:cNvSpPr>
          <p:nvPr>
            <p:ph type="body" idx="1"/>
          </p:nvPr>
        </p:nvSpPr>
        <p:spPr/>
        <p:txBody>
          <a:bodyPr/>
          <a:lstStyle/>
          <a:p>
            <a:r>
              <a:rPr lang="de-DE" dirty="0"/>
              <a:t>Kommen wir zur planetaren Grenze Überladung mit neuartigen Stoffen.</a:t>
            </a:r>
          </a:p>
          <a:p>
            <a:r>
              <a:rPr lang="de-DE" dirty="0"/>
              <a:t>Sie beschreibt chemische oder andere vom Menschen erzeugte Stoffe, die neu in der Umwelt sind oder in unnatürlich hoher Konzentration vorkommen. Diese </a:t>
            </a:r>
            <a:r>
              <a:rPr lang="de-DE"/>
              <a:t>Grenze gilt als überschritten, </a:t>
            </a:r>
            <a:r>
              <a:rPr lang="de-DE" dirty="0"/>
              <a:t>d.h. die natürlichen Systeme sind nicht mehr in der Lage, sie ausreichend abzubauen, zu filtern oder zu neutralisieren. Die Produktion von Chemikalien hat sich seit 1950 </a:t>
            </a:r>
            <a:r>
              <a:rPr lang="de-DE" dirty="0" err="1"/>
              <a:t>verfünfzigfacht</a:t>
            </a:r>
            <a:r>
              <a:rPr lang="de-DE" dirty="0"/>
              <a:t> und wird sich bis 2050 voraussichtlich noch einmal verdreifachen. Allein die Plastikproduktion ist zwischen 2000 und 2015 um 79 % gestiegen. Schäden für Mensch und Umwelt resultieren daraus. </a:t>
            </a:r>
          </a:p>
          <a:p>
            <a:r>
              <a:rPr lang="de-DE" dirty="0"/>
              <a:t>Um bei dem Bild zu bleiben: der Mülleimer ist voll und beginnt die Wohnung zu vergiften. </a:t>
            </a:r>
          </a:p>
          <a:p>
            <a:pPr marL="171450" indent="-171450">
              <a:buFont typeface="Arial" panose="020B0604020202020204" pitchFamily="34" charset="0"/>
              <a:buChar char="•"/>
            </a:pPr>
            <a:r>
              <a:rPr lang="de-DE" dirty="0"/>
              <a:t>Kunststoffe und Mikroplastik</a:t>
            </a:r>
          </a:p>
          <a:p>
            <a:pPr marL="171450" indent="-171450">
              <a:buFont typeface="Arial" panose="020B0604020202020204" pitchFamily="34" charset="0"/>
              <a:buChar char="•"/>
            </a:pPr>
            <a:r>
              <a:rPr lang="de-DE" dirty="0"/>
              <a:t>Industriechemikalien</a:t>
            </a:r>
          </a:p>
          <a:p>
            <a:pPr marL="171450" indent="-171450">
              <a:buFont typeface="Arial" panose="020B0604020202020204" pitchFamily="34" charset="0"/>
              <a:buChar char="•"/>
            </a:pPr>
            <a:r>
              <a:rPr lang="de-DE" dirty="0"/>
              <a:t>Pestizide und Herbizide in der Landwirtschaft</a:t>
            </a:r>
          </a:p>
          <a:p>
            <a:pPr marL="171450" indent="-171450">
              <a:buFont typeface="Arial" panose="020B0604020202020204" pitchFamily="34" charset="0"/>
              <a:buChar char="•"/>
            </a:pPr>
            <a:r>
              <a:rPr lang="de-DE" dirty="0"/>
              <a:t>Schwermetalle</a:t>
            </a:r>
          </a:p>
          <a:p>
            <a:pPr marL="171450" indent="-171450">
              <a:buFont typeface="Arial" panose="020B0604020202020204" pitchFamily="34" charset="0"/>
              <a:buChar char="•"/>
            </a:pPr>
            <a:r>
              <a:rPr lang="de-DE" dirty="0"/>
              <a:t>Radioaktive Stoffe</a:t>
            </a:r>
          </a:p>
          <a:p>
            <a:pPr marL="171450" indent="-171450">
              <a:buFont typeface="Arial" panose="020B0604020202020204" pitchFamily="34" charset="0"/>
              <a:buChar char="•"/>
            </a:pPr>
            <a:r>
              <a:rPr lang="de-DE" dirty="0"/>
              <a:t>Nanomaterialien</a:t>
            </a:r>
          </a:p>
        </p:txBody>
      </p:sp>
      <p:sp>
        <p:nvSpPr>
          <p:cNvPr id="4" name="Foliennummernplatzhalter 3">
            <a:extLst>
              <a:ext uri="{FF2B5EF4-FFF2-40B4-BE49-F238E27FC236}">
                <a16:creationId xmlns:a16="http://schemas.microsoft.com/office/drawing/2014/main" id="{6A147291-96FF-F0A7-19EC-90778BCCD702}"/>
              </a:ext>
            </a:extLst>
          </p:cNvPr>
          <p:cNvSpPr>
            <a:spLocks noGrp="1"/>
          </p:cNvSpPr>
          <p:nvPr>
            <p:ph type="sldNum" sz="quarter" idx="5"/>
          </p:nvPr>
        </p:nvSpPr>
        <p:spPr/>
        <p:txBody>
          <a:bodyPr/>
          <a:lstStyle/>
          <a:p>
            <a:fld id="{1C5F42F7-6364-4D22-9CE0-F57BEDCBB657}" type="slidenum">
              <a:rPr lang="de-DE" smtClean="0"/>
              <a:t>37</a:t>
            </a:fld>
            <a:endParaRPr lang="de-DE"/>
          </a:p>
        </p:txBody>
      </p:sp>
    </p:spTree>
    <p:extLst>
      <p:ext uri="{BB962C8B-B14F-4D97-AF65-F5344CB8AC3E}">
        <p14:creationId xmlns:p14="http://schemas.microsoft.com/office/powerpoint/2010/main" val="16795135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CB8DE7-1E1F-8E2E-54AB-3BE26B5ABA5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894DE25-4D8D-093E-6985-2B79878FA082}"/>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C88DC2E7-6373-5927-33D1-A3D7BB29C847}"/>
              </a:ext>
            </a:extLst>
          </p:cNvPr>
          <p:cNvSpPr>
            <a:spLocks noGrp="1"/>
          </p:cNvSpPr>
          <p:nvPr>
            <p:ph type="body" idx="1"/>
          </p:nvPr>
        </p:nvSpPr>
        <p:spPr/>
        <p:txBody>
          <a:bodyPr/>
          <a:lstStyle/>
          <a:p>
            <a:pPr>
              <a:buNone/>
            </a:pPr>
            <a:r>
              <a:rPr lang="de-DE" b="1"/>
              <a:t>Mülldeponien</a:t>
            </a:r>
            <a:r>
              <a:rPr lang="de-DE"/>
              <a:t> und </a:t>
            </a:r>
            <a:r>
              <a:rPr lang="de-DE" b="1"/>
              <a:t>Verbrennungsanlagen</a:t>
            </a:r>
            <a:r>
              <a:rPr lang="de-DE"/>
              <a:t> setzen </a:t>
            </a:r>
            <a:r>
              <a:rPr lang="de-DE" b="1"/>
              <a:t>giftige Gase</a:t>
            </a:r>
            <a:r>
              <a:rPr lang="de-DE"/>
              <a:t> (z. B. Dioxine, Schwermetalle) frei.</a:t>
            </a:r>
          </a:p>
          <a:p>
            <a:r>
              <a:rPr lang="de-DE" b="1"/>
              <a:t>Illegale Müllentsorgung</a:t>
            </a:r>
            <a:r>
              <a:rPr lang="de-DE"/>
              <a:t> und schlecht geregeltes Recycling tragen zur Ausbreitung gefährlicher Stoffe bei.</a:t>
            </a:r>
          </a:p>
          <a:p>
            <a:endParaRPr lang="de-DE"/>
          </a:p>
        </p:txBody>
      </p:sp>
      <p:sp>
        <p:nvSpPr>
          <p:cNvPr id="4" name="Foliennummernplatzhalter 3">
            <a:extLst>
              <a:ext uri="{FF2B5EF4-FFF2-40B4-BE49-F238E27FC236}">
                <a16:creationId xmlns:a16="http://schemas.microsoft.com/office/drawing/2014/main" id="{90A34E43-03AA-CF07-40E6-96F1F047786F}"/>
              </a:ext>
            </a:extLst>
          </p:cNvPr>
          <p:cNvSpPr>
            <a:spLocks noGrp="1"/>
          </p:cNvSpPr>
          <p:nvPr>
            <p:ph type="sldNum" sz="quarter" idx="5"/>
          </p:nvPr>
        </p:nvSpPr>
        <p:spPr/>
        <p:txBody>
          <a:bodyPr/>
          <a:lstStyle/>
          <a:p>
            <a:fld id="{1C5F42F7-6364-4D22-9CE0-F57BEDCBB657}" type="slidenum">
              <a:rPr lang="de-DE" smtClean="0"/>
              <a:t>38</a:t>
            </a:fld>
            <a:endParaRPr lang="de-DE"/>
          </a:p>
        </p:txBody>
      </p:sp>
    </p:spTree>
    <p:extLst>
      <p:ext uri="{BB962C8B-B14F-4D97-AF65-F5344CB8AC3E}">
        <p14:creationId xmlns:p14="http://schemas.microsoft.com/office/powerpoint/2010/main" val="25569109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In Deutschland stammt über die Hälfte des Abfallaufkommens aus dem Bausektor. Das liegt daran, dass das Bauwesen heute ist nicht mehr geprägt ist von Wiederverwendung und Reparatur, wie es noch im Mittelalter und bis in die Neuzeit der Fall war, sondern von </a:t>
            </a:r>
            <a:r>
              <a:rPr lang="de-DE" b="0" dirty="0">
                <a:latin typeface="FreightText Pro Book" panose="02000603060000020004" pitchFamily="50" charset="0"/>
              </a:rPr>
              <a:t>Rohstoffgewinnung, Nutzung, Entsorgung und einer kurzen Lebensdauer von Gebäuden.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0" dirty="0">
                <a:latin typeface="FreightText Pro Book" panose="02000603060000020004" pitchFamily="50" charset="0"/>
              </a:rPr>
              <a:t>Kommen Einwände? Z.B. wir recyclen doch viel? Dann können die nächsten Folien mehr Einblick geben. </a:t>
            </a:r>
            <a:endParaRPr lang="de-DE" u="none" dirty="0">
              <a:hlinkClick r:id="rId3"/>
            </a:endParaRPr>
          </a:p>
          <a:p>
            <a:endParaRPr lang="de-DE" dirty="0">
              <a:hlinkClick r:id="" action="ppaction://noaction"/>
            </a:endParaRPr>
          </a:p>
          <a:p>
            <a:r>
              <a:rPr lang="de-DE" dirty="0">
                <a:hlinkClick r:id="" action="ppaction://noaction"/>
              </a:rPr>
              <a:t>Abfallwirtschaft - Statistisches Bundesamt (destatis.de</a:t>
            </a:r>
            <a:endParaRPr lang="de-DE" dirty="0"/>
          </a:p>
          <a:p>
            <a:endParaRPr lang="de-DE" dirty="0"/>
          </a:p>
        </p:txBody>
      </p:sp>
      <p:sp>
        <p:nvSpPr>
          <p:cNvPr id="4" name="Foliennummernplatzhalter 3"/>
          <p:cNvSpPr>
            <a:spLocks noGrp="1"/>
          </p:cNvSpPr>
          <p:nvPr>
            <p:ph type="sldNum" sz="quarter" idx="5"/>
          </p:nvPr>
        </p:nvSpPr>
        <p:spPr/>
        <p:txBody>
          <a:bodyPr/>
          <a:lstStyle/>
          <a:p>
            <a:fld id="{1C5F42F7-6364-4D22-9CE0-F57BEDCBB657}" type="slidenum">
              <a:rPr lang="de-DE" smtClean="0"/>
              <a:t>39</a:t>
            </a:fld>
            <a:endParaRPr lang="de-DE"/>
          </a:p>
        </p:txBody>
      </p:sp>
    </p:spTree>
    <p:extLst>
      <p:ext uri="{BB962C8B-B14F-4D97-AF65-F5344CB8AC3E}">
        <p14:creationId xmlns:p14="http://schemas.microsoft.com/office/powerpoint/2010/main" val="19073757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r>
              <a:rPr lang="de-DE" dirty="0"/>
              <a:t>Sozialform: Gespräch im Plenum </a:t>
            </a:r>
          </a:p>
        </p:txBody>
      </p:sp>
      <p:sp>
        <p:nvSpPr>
          <p:cNvPr id="4" name="Foliennummernplatzhalter 3"/>
          <p:cNvSpPr>
            <a:spLocks noGrp="1"/>
          </p:cNvSpPr>
          <p:nvPr>
            <p:ph type="sldNum" sz="quarter" idx="5"/>
          </p:nvPr>
        </p:nvSpPr>
        <p:spPr/>
        <p:txBody>
          <a:bodyPr/>
          <a:lstStyle/>
          <a:p>
            <a:fld id="{1C5F42F7-6364-4D22-9CE0-F57BEDCBB657}" type="slidenum">
              <a:rPr lang="de-DE" smtClean="0"/>
              <a:t>4</a:t>
            </a:fld>
            <a:endParaRPr lang="de-DE"/>
          </a:p>
        </p:txBody>
      </p:sp>
    </p:spTree>
    <p:extLst>
      <p:ext uri="{BB962C8B-B14F-4D97-AF65-F5344CB8AC3E}">
        <p14:creationId xmlns:p14="http://schemas.microsoft.com/office/powerpoint/2010/main" val="38133052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r>
              <a:rPr lang="de-DE"/>
              <a:t>Das Kreislaufwirtschaftsgesetz sieht eine Abfallhierarchie vor. Was denken Sie, was geschieht mit den Bauabfällen? Wo in der Hierarchie ist der Umgang mit Bauabfällen zu verorten?</a:t>
            </a:r>
          </a:p>
          <a:p>
            <a:endParaRPr lang="de-DE"/>
          </a:p>
          <a:p>
            <a:r>
              <a:rPr lang="de-DE"/>
              <a:t>https://birkhauser.com/de/book/9783955534165</a:t>
            </a:r>
          </a:p>
        </p:txBody>
      </p:sp>
      <p:sp>
        <p:nvSpPr>
          <p:cNvPr id="4" name="Foliennummernplatzhalter 3"/>
          <p:cNvSpPr>
            <a:spLocks noGrp="1"/>
          </p:cNvSpPr>
          <p:nvPr>
            <p:ph type="sldNum" sz="quarter" idx="5"/>
          </p:nvPr>
        </p:nvSpPr>
        <p:spPr/>
        <p:txBody>
          <a:bodyPr/>
          <a:lstStyle/>
          <a:p>
            <a:fld id="{1C5F42F7-6364-4D22-9CE0-F57BEDCBB657}" type="slidenum">
              <a:rPr lang="de-DE" smtClean="0"/>
              <a:t>40</a:t>
            </a:fld>
            <a:endParaRPr lang="de-DE"/>
          </a:p>
        </p:txBody>
      </p:sp>
    </p:spTree>
    <p:extLst>
      <p:ext uri="{BB962C8B-B14F-4D97-AF65-F5344CB8AC3E}">
        <p14:creationId xmlns:p14="http://schemas.microsoft.com/office/powerpoint/2010/main" val="1590910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r>
              <a:rPr lang="de-DE" dirty="0"/>
              <a:t>Wie setzen sich die mineralischen Bauabfälle zusammen?</a:t>
            </a:r>
          </a:p>
          <a:p>
            <a:r>
              <a:rPr lang="de-DE" dirty="0"/>
              <a:t>Boden und Steine machen über die Hälfte der mineralischen Bauabfälle aus. Was passiert damit?</a:t>
            </a:r>
          </a:p>
          <a:p>
            <a:r>
              <a:rPr lang="de-DE" dirty="0"/>
              <a:t>https://www.umweltbundesamt.de/daten/ressourcen-abfall/verwertung-entsorgung-ausgewaehlter-abfallarten/bauabfaelle#verwertung-von-bau-und-abbruchabfallen</a:t>
            </a:r>
          </a:p>
        </p:txBody>
      </p:sp>
      <p:sp>
        <p:nvSpPr>
          <p:cNvPr id="4" name="Foliennummernplatzhalter 3"/>
          <p:cNvSpPr>
            <a:spLocks noGrp="1"/>
          </p:cNvSpPr>
          <p:nvPr>
            <p:ph type="sldNum" sz="quarter" idx="5"/>
          </p:nvPr>
        </p:nvSpPr>
        <p:spPr/>
        <p:txBody>
          <a:bodyPr/>
          <a:lstStyle/>
          <a:p>
            <a:fld id="{1C5F42F7-6364-4D22-9CE0-F57BEDCBB657}" type="slidenum">
              <a:rPr lang="de-DE" smtClean="0"/>
              <a:t>41</a:t>
            </a:fld>
            <a:endParaRPr lang="de-DE"/>
          </a:p>
        </p:txBody>
      </p:sp>
    </p:spTree>
    <p:extLst>
      <p:ext uri="{BB962C8B-B14F-4D97-AF65-F5344CB8AC3E}">
        <p14:creationId xmlns:p14="http://schemas.microsoft.com/office/powerpoint/2010/main" val="29447138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r>
              <a:rPr lang="de-DE" dirty="0"/>
              <a:t>75% werden im Tagebau verwertet. Verwertung ist in der </a:t>
            </a:r>
            <a:r>
              <a:rPr lang="de-DE" dirty="0" err="1"/>
              <a:t>Abfallhirarchie</a:t>
            </a:r>
            <a:r>
              <a:rPr lang="de-DE" dirty="0"/>
              <a:t> fast ganz unten verortet. Das ist kein Recycling und erst recht keine Wiederverwertung. </a:t>
            </a:r>
          </a:p>
          <a:p>
            <a:r>
              <a:rPr lang="de-DE" dirty="0"/>
              <a:t>https://www.umweltbundesamt.de/daten/ressourcen-abfall/verwertung-entsorgung-ausgewaehlter-abfallarten/bauabfaelle#verwertung-von-bau-und-abbruchabfallen</a:t>
            </a:r>
          </a:p>
        </p:txBody>
      </p:sp>
      <p:sp>
        <p:nvSpPr>
          <p:cNvPr id="4" name="Foliennummernplatzhalter 3"/>
          <p:cNvSpPr>
            <a:spLocks noGrp="1"/>
          </p:cNvSpPr>
          <p:nvPr>
            <p:ph type="sldNum" sz="quarter" idx="5"/>
          </p:nvPr>
        </p:nvSpPr>
        <p:spPr/>
        <p:txBody>
          <a:bodyPr/>
          <a:lstStyle/>
          <a:p>
            <a:fld id="{1C5F42F7-6364-4D22-9CE0-F57BEDCBB657}" type="slidenum">
              <a:rPr lang="de-DE" smtClean="0"/>
              <a:t>42</a:t>
            </a:fld>
            <a:endParaRPr lang="de-DE"/>
          </a:p>
        </p:txBody>
      </p:sp>
    </p:spTree>
    <p:extLst>
      <p:ext uri="{BB962C8B-B14F-4D97-AF65-F5344CB8AC3E}">
        <p14:creationId xmlns:p14="http://schemas.microsoft.com/office/powerpoint/2010/main" val="35897909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r>
              <a:rPr lang="de-DE" dirty="0"/>
              <a:t>Bauschutt ist der zweitgrößte Posten der Bauabfälle. Straßenaufbruch kommt an dritter Stelle. </a:t>
            </a:r>
          </a:p>
          <a:p>
            <a:r>
              <a:rPr lang="de-DE" dirty="0"/>
              <a:t>Hier sehen Sie den Verbleib. Ein Großteil wird recycelt. </a:t>
            </a:r>
          </a:p>
          <a:p>
            <a:r>
              <a:rPr lang="de-DE" dirty="0"/>
              <a:t>https://www.umweltbundesamt.de/daten/ressourcen-abfall/verwertung-entsorgung-ausgewaehlter-abfallarten/bauabfaelle#verwertung-von-bau-und-abbruchabfallen</a:t>
            </a:r>
          </a:p>
        </p:txBody>
      </p:sp>
      <p:sp>
        <p:nvSpPr>
          <p:cNvPr id="4" name="Foliennummernplatzhalter 3"/>
          <p:cNvSpPr>
            <a:spLocks noGrp="1"/>
          </p:cNvSpPr>
          <p:nvPr>
            <p:ph type="sldNum" sz="quarter" idx="5"/>
          </p:nvPr>
        </p:nvSpPr>
        <p:spPr/>
        <p:txBody>
          <a:bodyPr/>
          <a:lstStyle/>
          <a:p>
            <a:fld id="{1C5F42F7-6364-4D22-9CE0-F57BEDCBB657}" type="slidenum">
              <a:rPr lang="de-DE" smtClean="0"/>
              <a:t>43</a:t>
            </a:fld>
            <a:endParaRPr lang="de-DE"/>
          </a:p>
        </p:txBody>
      </p:sp>
    </p:spTree>
    <p:extLst>
      <p:ext uri="{BB962C8B-B14F-4D97-AF65-F5344CB8AC3E}">
        <p14:creationId xmlns:p14="http://schemas.microsoft.com/office/powerpoint/2010/main" val="8656452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r>
              <a:rPr lang="de-DE" dirty="0"/>
              <a:t>Recycling ist nicht die Wunderlösung, zu wenig wird recycelt, meist zu Stoffen minderer Qualität</a:t>
            </a:r>
          </a:p>
          <a:p>
            <a:r>
              <a:rPr lang="de-DE" dirty="0"/>
              <a:t>Recycling kosten sind hoch. </a:t>
            </a:r>
          </a:p>
          <a:p>
            <a:r>
              <a:rPr lang="de-DE" dirty="0"/>
              <a:t>https://www.umweltbundesamt.de/daten/ressourcen-abfall/verwertung-entsorgung-ausgewaehlter-abfallarten/bauabfaelle#verwertung-von-bau-und-abbruchabfallentet Energie für Transport und den Recyclingprozess</a:t>
            </a:r>
          </a:p>
        </p:txBody>
      </p:sp>
      <p:sp>
        <p:nvSpPr>
          <p:cNvPr id="4" name="Foliennummernplatzhalter 3"/>
          <p:cNvSpPr>
            <a:spLocks noGrp="1"/>
          </p:cNvSpPr>
          <p:nvPr>
            <p:ph type="sldNum" sz="quarter" idx="5"/>
          </p:nvPr>
        </p:nvSpPr>
        <p:spPr/>
        <p:txBody>
          <a:bodyPr/>
          <a:lstStyle/>
          <a:p>
            <a:fld id="{1C5F42F7-6364-4D22-9CE0-F57BEDCBB657}" type="slidenum">
              <a:rPr lang="de-DE" smtClean="0"/>
              <a:t>44</a:t>
            </a:fld>
            <a:endParaRPr lang="de-DE"/>
          </a:p>
        </p:txBody>
      </p:sp>
    </p:spTree>
    <p:extLst>
      <p:ext uri="{BB962C8B-B14F-4D97-AF65-F5344CB8AC3E}">
        <p14:creationId xmlns:p14="http://schemas.microsoft.com/office/powerpoint/2010/main" val="26731935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pPr marL="0" indent="0">
              <a:buFont typeface="Wingdings" panose="05000000000000000000" pitchFamily="2" charset="2"/>
              <a:buNone/>
            </a:pPr>
            <a:r>
              <a:rPr lang="de-DE" sz="1200" dirty="0">
                <a:solidFill>
                  <a:schemeClr val="tx1"/>
                </a:solidFill>
                <a:latin typeface="FreightText Pro Book" panose="02000603060000020004" pitchFamily="50" charset="0"/>
              </a:rPr>
              <a:t>- Geschätzt befindet sich 79 Prozent des Plastiks, das seit 1950 produziert wurde auf Mülldeponien, in unseren Flüssen, Seen, dem Boden und in der Luft.</a:t>
            </a:r>
          </a:p>
          <a:p>
            <a:pPr>
              <a:buNone/>
            </a:pPr>
            <a:r>
              <a:rPr lang="de-DE" dirty="0"/>
              <a:t>- Recycling großes Problem: Kunststoff lässt sich nur sortenrein wiederverwerten. Häufig lässt sich das aber durch die derzeitigen </a:t>
            </a:r>
            <a:r>
              <a:rPr lang="de-DE" dirty="0" err="1"/>
              <a:t>Verbauarten</a:t>
            </a:r>
            <a:r>
              <a:rPr lang="de-DE" dirty="0"/>
              <a:t> nicht wirtschaftlich umsetzen, weshalb dieser häufig als Brennstoff </a:t>
            </a:r>
            <a:r>
              <a:rPr lang="de-DE" dirty="0">
                <a:hlinkClick r:id="rId3"/>
              </a:rPr>
              <a:t>weiterverwertet</a:t>
            </a:r>
            <a:r>
              <a:rPr lang="de-DE" dirty="0"/>
              <a:t> wird. Der hohe Heizwert der Kunststoffe fördert diese energetische Verwertung. Durch die Verbrennung entstehen gefährdende Stoffe, welche durch Filter aufgefangen und im Anschluss endgelagert werden.</a:t>
            </a:r>
          </a:p>
          <a:p>
            <a:r>
              <a:rPr lang="de-DE" dirty="0"/>
              <a:t>- Nicht in allen Ländern wird moderne und angemessene Filtertechnik eingesetzt. Deutschland exportiert pro Jahr etwa </a:t>
            </a:r>
            <a:r>
              <a:rPr lang="de-DE" dirty="0">
                <a:hlinkClick r:id="rId4"/>
              </a:rPr>
              <a:t>eine Million Tonnen Kunststoffabfälle</a:t>
            </a:r>
            <a:r>
              <a:rPr lang="de-DE" dirty="0"/>
              <a:t>. Das entspricht einem Sechstel aller erzeugten Kunststoffabfälle in Deutschland. </a:t>
            </a:r>
          </a:p>
          <a:p>
            <a:r>
              <a:rPr lang="de-DE" dirty="0"/>
              <a:t>https://klimaforum-bau.de/2021/06/kunststoffprodukte-in-der-baubranche-vorteile-probleme-loesungsansaetze/?utm_source=chatgpt.com</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dirty="0"/>
          </a:p>
        </p:txBody>
      </p:sp>
      <p:sp>
        <p:nvSpPr>
          <p:cNvPr id="4" name="Foliennummernplatzhalter 3"/>
          <p:cNvSpPr>
            <a:spLocks noGrp="1"/>
          </p:cNvSpPr>
          <p:nvPr>
            <p:ph type="sldNum" sz="quarter" idx="5"/>
          </p:nvPr>
        </p:nvSpPr>
        <p:spPr/>
        <p:txBody>
          <a:bodyPr/>
          <a:lstStyle/>
          <a:p>
            <a:fld id="{1C5F42F7-6364-4D22-9CE0-F57BEDCBB657}" type="slidenum">
              <a:rPr lang="de-DE" smtClean="0"/>
              <a:t>45</a:t>
            </a:fld>
            <a:endParaRPr lang="de-DE"/>
          </a:p>
        </p:txBody>
      </p:sp>
    </p:spTree>
    <p:extLst>
      <p:ext uri="{BB962C8B-B14F-4D97-AF65-F5344CB8AC3E}">
        <p14:creationId xmlns:p14="http://schemas.microsoft.com/office/powerpoint/2010/main" val="70240961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Jährlich werden weltweit über </a:t>
            </a:r>
            <a:r>
              <a:rPr lang="de-DE" dirty="0">
                <a:hlinkClick r:id="rId3"/>
              </a:rPr>
              <a:t>400 Millionen Tonnen</a:t>
            </a:r>
            <a:r>
              <a:rPr lang="de-DE" dirty="0"/>
              <a:t> Kunststoff produziert. Die Baubranche besitzt mit etwa 65 Millionen Tonnen einen Anteil von 16 % und liegt damit auf Platz zwei der kunststoffverarbeitenden Industriezweige. </a:t>
            </a:r>
            <a:endParaRPr lang="de-DE" sz="1200" dirty="0"/>
          </a:p>
          <a:p>
            <a:r>
              <a:rPr lang="de-DE" dirty="0"/>
              <a:t>Kunststoff zeichnet sich durch seine </a:t>
            </a:r>
            <a:r>
              <a:rPr lang="de-DE" dirty="0">
                <a:hlinkClick r:id="rId3"/>
              </a:rPr>
              <a:t>lange Lebenszeit, Flexibilität und Beständigkeit gegen Fäulnis und Korrosion</a:t>
            </a:r>
            <a:r>
              <a:rPr lang="de-DE" dirty="0"/>
              <a:t> aus. Er ist leicht zu installieren und zu warten. Spielt vorwiegend in untergeordneten, nicht tragenden Bauteilen wie Fenstern, Bodenbelägen, Rohren oder Abdichtungen eine Rolle. Der häufigste verwendete Kunststoff in der Baubranche ist PVC.</a:t>
            </a:r>
          </a:p>
          <a:p>
            <a:pPr>
              <a:buNone/>
            </a:pPr>
            <a:r>
              <a:rPr lang="de-DE" dirty="0"/>
              <a:t>„Kunststoff herzustellen ist keine Kunst mehr, aber diesen Stoff zu beseitigen, ist eine Kunst“, mahnt der deutsche Mediziner und Aphoristiker Gerhard Uhlenbruck. Langlebigkeit und hohe Widerstandsfähigkeit: hohes Umwelt- und Gesundheitsrisiko in Gewässer, Böden oder Atemluft. </a:t>
            </a:r>
          </a:p>
          <a:p>
            <a:endParaRPr lang="de-DE" dirty="0"/>
          </a:p>
          <a:p>
            <a:r>
              <a:rPr lang="de-DE" dirty="0"/>
              <a:t>https://de.statista.com/statistik/daten/studie/167099/umfrage/weltproduktion-von-kunststoff-seit-1950/</a:t>
            </a:r>
          </a:p>
        </p:txBody>
      </p:sp>
      <p:sp>
        <p:nvSpPr>
          <p:cNvPr id="4" name="Foliennummernplatzhalter 3"/>
          <p:cNvSpPr>
            <a:spLocks noGrp="1"/>
          </p:cNvSpPr>
          <p:nvPr>
            <p:ph type="sldNum" sz="quarter" idx="5"/>
          </p:nvPr>
        </p:nvSpPr>
        <p:spPr/>
        <p:txBody>
          <a:bodyPr/>
          <a:lstStyle/>
          <a:p>
            <a:fld id="{1C5F42F7-6364-4D22-9CE0-F57BEDCBB657}" type="slidenum">
              <a:rPr lang="de-DE" smtClean="0"/>
              <a:t>46</a:t>
            </a:fld>
            <a:endParaRPr lang="de-DE"/>
          </a:p>
        </p:txBody>
      </p:sp>
    </p:spTree>
    <p:extLst>
      <p:ext uri="{BB962C8B-B14F-4D97-AF65-F5344CB8AC3E}">
        <p14:creationId xmlns:p14="http://schemas.microsoft.com/office/powerpoint/2010/main" val="303572540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3A516A-F0C4-D02B-4488-796EBED8144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37C8C19-3E7D-4E06-64C7-DFED70B04131}"/>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9466F939-E1AB-8DEF-515F-9F534D973B9B}"/>
              </a:ext>
            </a:extLst>
          </p:cNvPr>
          <p:cNvSpPr>
            <a:spLocks noGrp="1"/>
          </p:cNvSpPr>
          <p:nvPr>
            <p:ph type="body" idx="1"/>
          </p:nvPr>
        </p:nvSpPr>
        <p:spPr/>
        <p:txBody>
          <a:bodyPr/>
          <a:lstStyle/>
          <a:p>
            <a:r>
              <a:rPr lang="de-DE" sz="1200" b="0" u="none" strike="noStrike" kern="1200" dirty="0">
                <a:solidFill>
                  <a:schemeClr val="tx1"/>
                </a:solidFill>
                <a:effectLst/>
                <a:latin typeface="+mn-lt"/>
                <a:ea typeface="+mn-ea"/>
                <a:cs typeface="+mn-cs"/>
              </a:rPr>
              <a:t>Die Plastikteppiche im Meer stellen eine der größten Umweltkrisen dar. Das Kernproblem ist, dass Plastik nicht biologisch abbaubar ist, sondern durch UV-Strahlung und Reibung lediglich in immer kleinere Teilchen zerfällt.</a:t>
            </a:r>
          </a:p>
          <a:p>
            <a:r>
              <a:rPr lang="de-DE" sz="1200" b="0" u="none" strike="noStrike" kern="1200" dirty="0">
                <a:solidFill>
                  <a:schemeClr val="tx1"/>
                </a:solidFill>
                <a:effectLst/>
                <a:latin typeface="+mn-lt"/>
                <a:ea typeface="+mn-ea"/>
                <a:cs typeface="+mn-cs"/>
              </a:rPr>
              <a:t>Hier sind die Hauptprobleme im Detail:</a:t>
            </a:r>
          </a:p>
          <a:p>
            <a:r>
              <a:rPr lang="de-DE" sz="1200" b="1" u="none" strike="noStrike" kern="1200" dirty="0">
                <a:solidFill>
                  <a:schemeClr val="tx1"/>
                </a:solidFill>
                <a:effectLst/>
                <a:latin typeface="+mn-lt"/>
                <a:ea typeface="+mn-ea"/>
                <a:cs typeface="+mn-cs"/>
              </a:rPr>
              <a:t>Tödliche Gefahr für Tiere:</a:t>
            </a:r>
            <a:r>
              <a:rPr lang="de-DE" sz="1200" b="0" u="none" strike="noStrike" kern="1200" dirty="0">
                <a:solidFill>
                  <a:schemeClr val="tx1"/>
                </a:solidFill>
                <a:effectLst/>
                <a:latin typeface="+mn-lt"/>
                <a:ea typeface="+mn-ea"/>
                <a:cs typeface="+mn-cs"/>
              </a:rPr>
              <a:t> Meerestiere verwechseln Plastikteile mit Nahrung (z. B. Schildkröten verwechseln Plastiktüten mit Quallen) oder verheddern sich in Müll, insbesondere in alten Fischernetzen, den sogenannten "Geisternetzen".</a:t>
            </a:r>
          </a:p>
          <a:p>
            <a:r>
              <a:rPr lang="de-DE" sz="1200" b="1" u="none" strike="noStrike" kern="1200" dirty="0">
                <a:solidFill>
                  <a:schemeClr val="tx1"/>
                </a:solidFill>
                <a:effectLst/>
                <a:latin typeface="+mn-lt"/>
                <a:ea typeface="+mn-ea"/>
                <a:cs typeface="+mn-cs"/>
              </a:rPr>
              <a:t>Verhungern mit vollem Magen:</a:t>
            </a:r>
            <a:r>
              <a:rPr lang="de-DE" sz="1200" b="0" u="none" strike="noStrike" kern="1200" dirty="0">
                <a:solidFill>
                  <a:schemeClr val="tx1"/>
                </a:solidFill>
                <a:effectLst/>
                <a:latin typeface="+mn-lt"/>
                <a:ea typeface="+mn-ea"/>
                <a:cs typeface="+mn-cs"/>
              </a:rPr>
              <a:t> Tiere, wie Seevögel und Fische, fressen das Plastik, was ihre Mägen verstopft. Sie verhungern trotz vollem Magen, da sie keine echten Nährstoffe aufnehmen können.</a:t>
            </a:r>
          </a:p>
          <a:p>
            <a:r>
              <a:rPr lang="de-DE" sz="1200" b="1" u="none" strike="noStrike" kern="1200" dirty="0">
                <a:solidFill>
                  <a:schemeClr val="tx1"/>
                </a:solidFill>
                <a:effectLst/>
                <a:latin typeface="+mn-lt"/>
                <a:ea typeface="+mn-ea"/>
                <a:cs typeface="+mn-cs"/>
              </a:rPr>
              <a:t>Mikroplastik und Schadstoffe:</a:t>
            </a:r>
            <a:r>
              <a:rPr lang="de-DE" sz="1200" b="0" u="none" strike="noStrike" kern="1200" dirty="0">
                <a:solidFill>
                  <a:schemeClr val="tx1"/>
                </a:solidFill>
                <a:effectLst/>
                <a:latin typeface="+mn-lt"/>
                <a:ea typeface="+mn-ea"/>
                <a:cs typeface="+mn-cs"/>
              </a:rPr>
              <a:t> Das zerfallene Mikroplastik (kleiner als 5 mm) reichert sich im Ökosystem an. Es zieht toxische Chemikalien aus dem Wasser an, die dann über die Nahrungskette aufgenommen werden und auch für den Menschen potenziell gesundheitsschädlich sind.</a:t>
            </a:r>
          </a:p>
          <a:p>
            <a:r>
              <a:rPr lang="de-DE" sz="1200" b="1" u="none" strike="noStrike" kern="1200" dirty="0">
                <a:solidFill>
                  <a:schemeClr val="tx1"/>
                </a:solidFill>
                <a:effectLst/>
                <a:latin typeface="+mn-lt"/>
                <a:ea typeface="+mn-ea"/>
                <a:cs typeface="+mn-cs"/>
              </a:rPr>
              <a:t>Verteilung und Zerstörung von Lebensräumen:</a:t>
            </a:r>
            <a:r>
              <a:rPr lang="de-DE" sz="1200" b="0" u="none" strike="noStrike" kern="1200" dirty="0">
                <a:solidFill>
                  <a:schemeClr val="tx1"/>
                </a:solidFill>
                <a:effectLst/>
                <a:latin typeface="+mn-lt"/>
                <a:ea typeface="+mn-ea"/>
                <a:cs typeface="+mn-cs"/>
              </a:rPr>
              <a:t> Strömungen sammeln den Müll in riesigen Wirbeln (z. B. Great Pacific </a:t>
            </a:r>
            <a:r>
              <a:rPr lang="de-DE" sz="1200" b="0" u="none" strike="noStrike" kern="1200" dirty="0" err="1">
                <a:solidFill>
                  <a:schemeClr val="tx1"/>
                </a:solidFill>
                <a:effectLst/>
                <a:latin typeface="+mn-lt"/>
                <a:ea typeface="+mn-ea"/>
                <a:cs typeface="+mn-cs"/>
              </a:rPr>
              <a:t>Garbage</a:t>
            </a:r>
            <a:r>
              <a:rPr lang="de-DE" sz="1200" b="0" u="none" strike="noStrike" kern="1200" dirty="0">
                <a:solidFill>
                  <a:schemeClr val="tx1"/>
                </a:solidFill>
                <a:effectLst/>
                <a:latin typeface="+mn-lt"/>
                <a:ea typeface="+mn-ea"/>
                <a:cs typeface="+mn-cs"/>
              </a:rPr>
              <a:t> Patch, der geschätzt viereinhalbmal so groß wie Deutschland ist). Korallenriffe können durch Plastikmüll verletzt werden und erkranken schneller.</a:t>
            </a:r>
          </a:p>
          <a:p>
            <a:r>
              <a:rPr lang="de-DE" sz="1200" b="1" u="none" strike="noStrike" kern="1200" dirty="0">
                <a:solidFill>
                  <a:schemeClr val="tx1"/>
                </a:solidFill>
                <a:effectLst/>
                <a:latin typeface="+mn-lt"/>
                <a:ea typeface="+mn-ea"/>
                <a:cs typeface="+mn-cs"/>
              </a:rPr>
              <a:t>Schwierige Reinigung:</a:t>
            </a:r>
            <a:r>
              <a:rPr lang="de-DE" sz="1200" b="0" u="none" strike="noStrike" kern="1200" dirty="0">
                <a:solidFill>
                  <a:schemeClr val="tx1"/>
                </a:solidFill>
                <a:effectLst/>
                <a:latin typeface="+mn-lt"/>
                <a:ea typeface="+mn-ea"/>
                <a:cs typeface="+mn-cs"/>
              </a:rPr>
              <a:t> Da das Plastik in feine Partikel zerfällt und sich teilweise in der Tiefsee absetzt, ist es kaum möglich, die Meere wieder vollständig zu reinigen.</a:t>
            </a:r>
          </a:p>
          <a:p>
            <a:r>
              <a:rPr lang="de-DE" sz="1200" b="0" u="none" strike="noStrike" kern="1200" dirty="0">
                <a:solidFill>
                  <a:schemeClr val="tx1"/>
                </a:solidFill>
                <a:effectLst/>
                <a:latin typeface="+mn-lt"/>
                <a:ea typeface="+mn-ea"/>
                <a:cs typeface="+mn-cs"/>
              </a:rPr>
              <a:t>Jährlich gelangen schätzungsweise 5 bis 13 Millionen Tonnen Plastikmüll in die Meere, was zu einer anhaltenden Verschmutzung führt.</a:t>
            </a:r>
          </a:p>
          <a:p>
            <a:endParaRPr lang="de-DE" dirty="0"/>
          </a:p>
          <a:p>
            <a:endParaRPr lang="de-DE" dirty="0"/>
          </a:p>
          <a:p>
            <a:r>
              <a:rPr lang="de-DE" dirty="0"/>
              <a:t>https://www.tauchen.de/wissen/biologie/muellkippe-meer-ein-toedliches-problem/</a:t>
            </a:r>
          </a:p>
        </p:txBody>
      </p:sp>
      <p:sp>
        <p:nvSpPr>
          <p:cNvPr id="4" name="Foliennummernplatzhalter 3">
            <a:extLst>
              <a:ext uri="{FF2B5EF4-FFF2-40B4-BE49-F238E27FC236}">
                <a16:creationId xmlns:a16="http://schemas.microsoft.com/office/drawing/2014/main" id="{0CF93613-9773-14F3-E392-A608C6E18154}"/>
              </a:ext>
            </a:extLst>
          </p:cNvPr>
          <p:cNvSpPr>
            <a:spLocks noGrp="1"/>
          </p:cNvSpPr>
          <p:nvPr>
            <p:ph type="sldNum" sz="quarter" idx="5"/>
          </p:nvPr>
        </p:nvSpPr>
        <p:spPr/>
        <p:txBody>
          <a:bodyPr/>
          <a:lstStyle/>
          <a:p>
            <a:fld id="{1C5F42F7-6364-4D22-9CE0-F57BEDCBB657}" type="slidenum">
              <a:rPr lang="de-DE" smtClean="0"/>
              <a:t>47</a:t>
            </a:fld>
            <a:endParaRPr lang="de-DE"/>
          </a:p>
        </p:txBody>
      </p:sp>
    </p:spTree>
    <p:extLst>
      <p:ext uri="{BB962C8B-B14F-4D97-AF65-F5344CB8AC3E}">
        <p14:creationId xmlns:p14="http://schemas.microsoft.com/office/powerpoint/2010/main" val="90585429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090703-66B0-6F0E-023D-1F3EFFF7CA1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D53F8B5-4DC4-AC2C-C724-C6921A8EE33D}"/>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93C35D4E-81D1-5CC0-72FE-62144F2EE768}"/>
              </a:ext>
            </a:extLst>
          </p:cNvPr>
          <p:cNvSpPr>
            <a:spLocks noGrp="1"/>
          </p:cNvSpPr>
          <p:nvPr>
            <p:ph type="body" idx="1"/>
          </p:nvPr>
        </p:nvSpPr>
        <p:spPr/>
        <p:txBody>
          <a:bodyPr/>
          <a:lstStyle/>
          <a:p>
            <a:r>
              <a:rPr lang="de-DE" dirty="0"/>
              <a:t>Welche Giftstoffe sind in Baustoffen enthalten?</a:t>
            </a:r>
          </a:p>
        </p:txBody>
      </p:sp>
      <p:sp>
        <p:nvSpPr>
          <p:cNvPr id="4" name="Foliennummernplatzhalter 3">
            <a:extLst>
              <a:ext uri="{FF2B5EF4-FFF2-40B4-BE49-F238E27FC236}">
                <a16:creationId xmlns:a16="http://schemas.microsoft.com/office/drawing/2014/main" id="{6621A0FA-2398-C9BC-75F6-563DC3CF77ED}"/>
              </a:ext>
            </a:extLst>
          </p:cNvPr>
          <p:cNvSpPr>
            <a:spLocks noGrp="1"/>
          </p:cNvSpPr>
          <p:nvPr>
            <p:ph type="sldNum" sz="quarter" idx="5"/>
          </p:nvPr>
        </p:nvSpPr>
        <p:spPr/>
        <p:txBody>
          <a:bodyPr/>
          <a:lstStyle/>
          <a:p>
            <a:fld id="{1C5F42F7-6364-4D22-9CE0-F57BEDCBB657}" type="slidenum">
              <a:rPr lang="de-DE" smtClean="0"/>
              <a:t>48</a:t>
            </a:fld>
            <a:endParaRPr lang="de-DE"/>
          </a:p>
        </p:txBody>
      </p:sp>
    </p:spTree>
    <p:extLst>
      <p:ext uri="{BB962C8B-B14F-4D97-AF65-F5344CB8AC3E}">
        <p14:creationId xmlns:p14="http://schemas.microsoft.com/office/powerpoint/2010/main" val="283521441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r>
              <a:rPr lang="de-DE" dirty="0"/>
              <a:t>Viele der Baustoffe, die verwendet werden und mit denen Sie täglich arbeiten, enthalten Schad- und Risikostoffe. Über Ausdünstung und in Kombination mit anderen Stoffen gelangen sie in die Luft und können eingeatmet werden, oder wir nehmen sie – zum Bsp. beim verarbeiten – über die Haut auf. </a:t>
            </a:r>
          </a:p>
          <a:p>
            <a:r>
              <a:rPr lang="de-DE" dirty="0"/>
              <a:t>Das europäische Chemikalienrecht schränkt die Verarbeitung von Giftstoffen ein. Aber: Grenzwerte beziehen sich auf gesunde Erwachsene. Grenzwerte sind teilweise umstritten. </a:t>
            </a:r>
          </a:p>
          <a:p>
            <a:r>
              <a:rPr lang="de-DE" dirty="0"/>
              <a:t>Es ist hilfreich, sich mit Inhaltsstoffen auseinanderzusetzen, </a:t>
            </a:r>
            <a:r>
              <a:rPr lang="de-DE" dirty="0" err="1"/>
              <a:t>Produktbeizettel</a:t>
            </a:r>
            <a:r>
              <a:rPr lang="de-DE" dirty="0"/>
              <a:t> genau zu lesen und sich anderweitig zu informieren. </a:t>
            </a:r>
          </a:p>
          <a:p>
            <a:r>
              <a:rPr lang="de-DE" dirty="0"/>
              <a:t>Es gibt mittlerweile viele gesunde Alternativen auf dem Markt.</a:t>
            </a:r>
          </a:p>
          <a:p>
            <a:endParaRPr lang="de-DE" dirty="0"/>
          </a:p>
          <a:p>
            <a:r>
              <a:rPr lang="de-DE" dirty="0"/>
              <a:t>Grafik zeigt verschiedene Baustoffe und wo sie im Hausbau verwendet werden. Sowie welche Schadstoffe jeweils enthalten sind, z.B. VOC und Flammschutzmittel. Nächste Folie erklärt, warum die Stoffe schädlich sind. </a:t>
            </a:r>
          </a:p>
          <a:p>
            <a:endParaRPr lang="de-DE" dirty="0"/>
          </a:p>
          <a:p>
            <a:r>
              <a:rPr lang="de-DE" dirty="0"/>
              <a:t>Quelle: DGNB (2022): Bauprodukte im Blick der Nachhaltigkeit</a:t>
            </a:r>
          </a:p>
        </p:txBody>
      </p:sp>
      <p:sp>
        <p:nvSpPr>
          <p:cNvPr id="4" name="Foliennummernplatzhalter 3"/>
          <p:cNvSpPr>
            <a:spLocks noGrp="1"/>
          </p:cNvSpPr>
          <p:nvPr>
            <p:ph type="sldNum" sz="quarter" idx="5"/>
          </p:nvPr>
        </p:nvSpPr>
        <p:spPr/>
        <p:txBody>
          <a:bodyPr/>
          <a:lstStyle/>
          <a:p>
            <a:fld id="{1C5F42F7-6364-4D22-9CE0-F57BEDCBB657}" type="slidenum">
              <a:rPr lang="de-DE" smtClean="0"/>
              <a:t>49</a:t>
            </a:fld>
            <a:endParaRPr lang="de-DE"/>
          </a:p>
        </p:txBody>
      </p:sp>
    </p:spTree>
    <p:extLst>
      <p:ext uri="{BB962C8B-B14F-4D97-AF65-F5344CB8AC3E}">
        <p14:creationId xmlns:p14="http://schemas.microsoft.com/office/powerpoint/2010/main" val="335837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A69E89-AA8D-B24E-4F42-D8FD615D697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CE90801-DA39-9FE2-3847-CC0F0E38BCB8}"/>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856A01CF-511F-296B-F54F-16F2579D064B}"/>
              </a:ext>
            </a:extLst>
          </p:cNvPr>
          <p:cNvSpPr>
            <a:spLocks noGrp="1"/>
          </p:cNvSpPr>
          <p:nvPr>
            <p:ph type="body" idx="1"/>
          </p:nvPr>
        </p:nvSpPr>
        <p:spPr/>
        <p:txBody>
          <a:bodyPr/>
          <a:lstStyle/>
          <a:p>
            <a:pPr marL="171450" indent="-171450" fontAlgn="base">
              <a:lnSpc>
                <a:spcPct val="107000"/>
              </a:lnSpc>
              <a:spcAft>
                <a:spcPts val="800"/>
              </a:spcAft>
              <a:buFont typeface="Arial" panose="020B0604020202020204" pitchFamily="34" charset="0"/>
              <a:buChar char="•"/>
            </a:pPr>
            <a:r>
              <a:rPr lang="de-DE" dirty="0"/>
              <a:t>Fragen mit den TN im Plenum besprechen und auf Flip Chart notieren</a:t>
            </a:r>
          </a:p>
          <a:p>
            <a:pPr marL="171450" indent="-171450" fontAlgn="base">
              <a:lnSpc>
                <a:spcPct val="107000"/>
              </a:lnSpc>
              <a:spcAft>
                <a:spcPts val="800"/>
              </a:spcAft>
              <a:buFont typeface="Arial" panose="020B0604020202020204" pitchFamily="34" charset="0"/>
              <a:buChar char="•"/>
            </a:pPr>
            <a:r>
              <a:rPr lang="de-DE" dirty="0"/>
              <a:t>Optional: Antworten auf Moderationskarten verschriftlichen lassen und vorne an Tafel/Magnetwand sammeln und ordnen </a:t>
            </a:r>
          </a:p>
        </p:txBody>
      </p:sp>
      <p:sp>
        <p:nvSpPr>
          <p:cNvPr id="4" name="Foliennummernplatzhalter 3">
            <a:extLst>
              <a:ext uri="{FF2B5EF4-FFF2-40B4-BE49-F238E27FC236}">
                <a16:creationId xmlns:a16="http://schemas.microsoft.com/office/drawing/2014/main" id="{5EFE0AEB-32FF-4422-8294-EE0E60651345}"/>
              </a:ext>
            </a:extLst>
          </p:cNvPr>
          <p:cNvSpPr>
            <a:spLocks noGrp="1"/>
          </p:cNvSpPr>
          <p:nvPr>
            <p:ph type="sldNum" sz="quarter" idx="5"/>
          </p:nvPr>
        </p:nvSpPr>
        <p:spPr/>
        <p:txBody>
          <a:bodyPr/>
          <a:lstStyle/>
          <a:p>
            <a:fld id="{1C5F42F7-6364-4D22-9CE0-F57BEDCBB657}" type="slidenum">
              <a:rPr lang="de-DE" smtClean="0"/>
              <a:t>5</a:t>
            </a:fld>
            <a:endParaRPr lang="de-DE"/>
          </a:p>
        </p:txBody>
      </p:sp>
    </p:spTree>
    <p:extLst>
      <p:ext uri="{BB962C8B-B14F-4D97-AF65-F5344CB8AC3E}">
        <p14:creationId xmlns:p14="http://schemas.microsoft.com/office/powerpoint/2010/main" val="425706296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r>
              <a:rPr lang="de-DE" dirty="0"/>
              <a:t>- VOC, Volatile </a:t>
            </a:r>
            <a:r>
              <a:rPr lang="de-DE" dirty="0" err="1"/>
              <a:t>Organic</a:t>
            </a:r>
            <a:r>
              <a:rPr lang="de-DE" dirty="0"/>
              <a:t> Compounds, flüchtige organische Verbindungen</a:t>
            </a:r>
          </a:p>
          <a:p>
            <a:r>
              <a:rPr lang="de-DE" dirty="0"/>
              <a:t>- Flammschutzmittel: bromierten Verbindungen, halogenhaltigen beziehungsweise halogenfreien phosphororganischen Verbindungen oder Chlorparaffinen. Als anorganische Flammschutzmittel werden in erster Linie </a:t>
            </a:r>
            <a:r>
              <a:rPr lang="de-DE" dirty="0" err="1"/>
              <a:t>Aluminiumtrihydroxid</a:t>
            </a:r>
            <a:r>
              <a:rPr lang="de-DE" dirty="0"/>
              <a:t>, </a:t>
            </a:r>
            <a:r>
              <a:rPr lang="de-DE" dirty="0" err="1"/>
              <a:t>Magnesiumdihydroxid</a:t>
            </a:r>
            <a:r>
              <a:rPr lang="de-DE" dirty="0"/>
              <a:t> oder Antimontrioxid (als ⁠</a:t>
            </a:r>
            <a:r>
              <a:rPr lang="de-DE" dirty="0">
                <a:hlinkClick r:id="rId3"/>
              </a:rPr>
              <a:t>Synergist</a:t>
            </a:r>
            <a:r>
              <a:rPr lang="de-DE" dirty="0"/>
              <a:t>⁠ bromierter FSM)</a:t>
            </a:r>
          </a:p>
          <a:p>
            <a:pPr marL="171450" indent="-171450">
              <a:buFontTx/>
              <a:buChar char="-"/>
            </a:pPr>
            <a:r>
              <a:rPr lang="de-DE" dirty="0"/>
              <a:t>phosphor- oder halogenhaltigen Mitteln aus: Sie können über den Hautkontakt in den Organismus gelangen und schädigen das Nervensystem. Sie können zudem nur sehr schwer natürlich abgebaut werden und sammeln sich im Fettgewebe, in der Muttermilch wie auch im Hausstaub an. Im Brandfall bilden sich zudem giftige Dioxine</a:t>
            </a:r>
          </a:p>
          <a:p>
            <a:pPr marL="171450" indent="-171450">
              <a:buFontTx/>
              <a:buChar cha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Quelle: DGNB (2022): Bauprodukte im Blick der Nachhaltigkeit</a:t>
            </a:r>
          </a:p>
          <a:p>
            <a:pPr marL="171450" indent="-171450">
              <a:buFontTx/>
              <a:buChar char="-"/>
            </a:pPr>
            <a:endParaRPr lang="de-DE" dirty="0"/>
          </a:p>
        </p:txBody>
      </p:sp>
      <p:sp>
        <p:nvSpPr>
          <p:cNvPr id="4" name="Foliennummernplatzhalter 3"/>
          <p:cNvSpPr>
            <a:spLocks noGrp="1"/>
          </p:cNvSpPr>
          <p:nvPr>
            <p:ph type="sldNum" sz="quarter" idx="5"/>
          </p:nvPr>
        </p:nvSpPr>
        <p:spPr/>
        <p:txBody>
          <a:bodyPr/>
          <a:lstStyle/>
          <a:p>
            <a:fld id="{1C5F42F7-6364-4D22-9CE0-F57BEDCBB657}" type="slidenum">
              <a:rPr lang="de-DE" smtClean="0"/>
              <a:t>50</a:t>
            </a:fld>
            <a:endParaRPr lang="de-DE"/>
          </a:p>
        </p:txBody>
      </p:sp>
    </p:spTree>
    <p:extLst>
      <p:ext uri="{BB962C8B-B14F-4D97-AF65-F5344CB8AC3E}">
        <p14:creationId xmlns:p14="http://schemas.microsoft.com/office/powerpoint/2010/main" val="199336376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A6AF8E-678A-FC7D-9556-79D833000BF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BFDD325-AF6A-4275-99A1-A945FA928525}"/>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393FE665-8367-F7D8-7FED-7DDEB169E056}"/>
              </a:ext>
            </a:extLst>
          </p:cNvPr>
          <p:cNvSpPr>
            <a:spLocks noGrp="1"/>
          </p:cNvSpPr>
          <p:nvPr>
            <p:ph type="body" idx="1"/>
          </p:nvPr>
        </p:nvSpPr>
        <p:spPr/>
        <p:txBody>
          <a:bodyPr/>
          <a:lstStyle/>
          <a:p>
            <a:r>
              <a:rPr lang="de-DE" dirty="0"/>
              <a:t>Wir kommen zur nächsten planetaren Grenze, dem Verlust der Artenvielfalt. </a:t>
            </a:r>
          </a:p>
        </p:txBody>
      </p:sp>
      <p:sp>
        <p:nvSpPr>
          <p:cNvPr id="4" name="Foliennummernplatzhalter 3">
            <a:extLst>
              <a:ext uri="{FF2B5EF4-FFF2-40B4-BE49-F238E27FC236}">
                <a16:creationId xmlns:a16="http://schemas.microsoft.com/office/drawing/2014/main" id="{7C2E80C8-C8E7-57F6-0648-6B139869A6F4}"/>
              </a:ext>
            </a:extLst>
          </p:cNvPr>
          <p:cNvSpPr>
            <a:spLocks noGrp="1"/>
          </p:cNvSpPr>
          <p:nvPr>
            <p:ph type="sldNum" sz="quarter" idx="5"/>
          </p:nvPr>
        </p:nvSpPr>
        <p:spPr/>
        <p:txBody>
          <a:bodyPr/>
          <a:lstStyle/>
          <a:p>
            <a:fld id="{1C5F42F7-6364-4D22-9CE0-F57BEDCBB657}" type="slidenum">
              <a:rPr lang="de-DE" smtClean="0"/>
              <a:t>51</a:t>
            </a:fld>
            <a:endParaRPr lang="de-DE"/>
          </a:p>
        </p:txBody>
      </p:sp>
    </p:spTree>
    <p:extLst>
      <p:ext uri="{BB962C8B-B14F-4D97-AF65-F5344CB8AC3E}">
        <p14:creationId xmlns:p14="http://schemas.microsoft.com/office/powerpoint/2010/main" val="327689472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A42EE-178E-3D31-B3F9-3EB168E3F86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770A2EA-10D7-41D2-F824-7B0228C331FB}"/>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53E474E5-D422-92DE-E11B-B785E3FCA30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noProof="0" dirty="0"/>
              <a:t>Eine Auswirkung unseres Ressourcenverbrauchs ist das Artensterben. Denn Ressourcenabbau, Landnutzung, neue Substanzen und Giftstoffe, Überfischung und Wilderei zerstören Lebensräume und beeinträchtigen Überlebensfähigkeit von Pflanzen und Tieren. Das gefährdet auch Gesundheit und Überleben der Menschen, denn in Ökosystemen hängt alles miteinander zusammen. </a:t>
            </a:r>
          </a:p>
          <a:p>
            <a:r>
              <a:rPr lang="de-DE" dirty="0"/>
              <a:t>Das Artensterben in Brandenburg ist alarmierend und betrifft zahlreiche Tier- und Pflanzenarten. Laut dem Landesamt für Umwelt (LfU) gelten etwa 6.000 der rund 15.000 Tierarten in Brandenburg als gefährdet und sind auf den Roten Listen aufgeführt. Davon sind 581 Arten akut vom Aussterben bedroht, und 389 Arten gelten bereits als ausgestorben.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noProof="0" dirty="0"/>
              <a:t>Studien gehen davon aus, dass das Artensterben sich beschleunigt. Die Insektenpopulationen haben weltweit um mehr als 49 Prozent abgenommen, 40 Prozent der Vogelarten weltweit gehen zurück, Wildbienen fehlen die Lebensgrundlagen bei uns in Deutschland und diese Liste lässt sich ewig fortsetzen.</a:t>
            </a:r>
            <a:endParaRPr lang="de-DE" dirty="0"/>
          </a:p>
          <a:p>
            <a:endParaRPr lang="de-DE" dirty="0"/>
          </a:p>
          <a:p>
            <a:r>
              <a:rPr lang="de-DE" dirty="0"/>
              <a:t>https://www.moz.de/nachrichten/brandenburg/artensterben-in-brandenburg-land-ohne-froesche-_-warum-es-in-naturschutzgebieten-immer-weniger-tiere-und-pflanzen-gibt-64283829.html?utm_source=chatgpt.com</a:t>
            </a:r>
          </a:p>
          <a:p>
            <a:r>
              <a:rPr lang="de-DE" dirty="0"/>
              <a:t>https://www.maz-online.de/brandenburg/581-tierarten-in-brandenburg-vom-aussterben-bedroht-TSYJYLP6RDFGPNEMHX3REAAMWE.html?utm_source=chatgpt.com</a:t>
            </a:r>
          </a:p>
          <a:p>
            <a:endParaRPr lang="de-DE" dirty="0"/>
          </a:p>
          <a:p>
            <a:r>
              <a:rPr lang="de-DE" dirty="0"/>
              <a:t>Wenn Sie die Fortbildung in einem anderen Bundesland durchführen, raten wir Ihnen, hier Informationen zum Artensterben aus dem jeweiligen Bundesland einzufügen. </a:t>
            </a:r>
          </a:p>
        </p:txBody>
      </p:sp>
      <p:sp>
        <p:nvSpPr>
          <p:cNvPr id="4" name="Foliennummernplatzhalter 3">
            <a:extLst>
              <a:ext uri="{FF2B5EF4-FFF2-40B4-BE49-F238E27FC236}">
                <a16:creationId xmlns:a16="http://schemas.microsoft.com/office/drawing/2014/main" id="{C17574E8-5B6D-E028-83A2-B26766338D6E}"/>
              </a:ext>
            </a:extLst>
          </p:cNvPr>
          <p:cNvSpPr>
            <a:spLocks noGrp="1"/>
          </p:cNvSpPr>
          <p:nvPr>
            <p:ph type="sldNum" sz="quarter" idx="5"/>
          </p:nvPr>
        </p:nvSpPr>
        <p:spPr/>
        <p:txBody>
          <a:bodyPr/>
          <a:lstStyle/>
          <a:p>
            <a:fld id="{1C5F42F7-6364-4D22-9CE0-F57BEDCBB657}" type="slidenum">
              <a:rPr lang="de-DE" smtClean="0"/>
              <a:t>52</a:t>
            </a:fld>
            <a:endParaRPr lang="de-DE"/>
          </a:p>
        </p:txBody>
      </p:sp>
    </p:spTree>
    <p:extLst>
      <p:ext uri="{BB962C8B-B14F-4D97-AF65-F5344CB8AC3E}">
        <p14:creationId xmlns:p14="http://schemas.microsoft.com/office/powerpoint/2010/main" val="401884425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pPr marL="0" indent="0" algn="just">
              <a:buNone/>
            </a:pPr>
            <a:r>
              <a:rPr lang="de-DE" dirty="0">
                <a:latin typeface="FreightText Pro Book" panose="02000603060000020004" pitchFamily="50" charset="0"/>
              </a:rPr>
              <a:t>Das Fischsterben an der Oder stellt ein gravierendes Beispiel für menschengemachte Naturzerstörung in Brandenburg dar. </a:t>
            </a:r>
          </a:p>
          <a:p>
            <a:pPr marL="0" indent="0" algn="just">
              <a:buNone/>
            </a:pPr>
            <a:r>
              <a:rPr lang="de-DE" dirty="0">
                <a:solidFill>
                  <a:schemeClr val="tx1"/>
                </a:solidFill>
                <a:latin typeface="FreightText Pro Book" panose="02000603060000020004" pitchFamily="50" charset="0"/>
              </a:rPr>
              <a:t>Schätzungen zufolge starben im Sommer 2022 bis zu 1.000 Tonnen Fische im Fluss. Untersuchungen der deutschen Expertengruppe zeigen, dass diese Umweltkatastrophe aufgrund von hohem Salzgehalt im Gewässer verursacht wurde, der durch Einleitungen aufgrund des Bergbaus an der polnischen Grenze hervorging. Zusammen mit höheren Temperaturen sowie niedrigen Wasserständen kam es zu einer massiven Vermehrung der Brackwasseralge, welche für Fische und anderen Wasserorganismen tödlich endete.</a:t>
            </a:r>
          </a:p>
          <a:p>
            <a:pPr marL="0" indent="0" algn="just">
              <a:buNone/>
            </a:pPr>
            <a:endParaRPr lang="de-DE" dirty="0">
              <a:solidFill>
                <a:schemeClr val="tx1"/>
              </a:solidFill>
              <a:latin typeface="FreightText Pro Book" panose="02000603060000020004" pitchFamily="50" charset="0"/>
            </a:endParaRPr>
          </a:p>
          <a:p>
            <a:pPr marL="0" indent="0" algn="just">
              <a:buNone/>
            </a:pPr>
            <a:r>
              <a:rPr lang="de-DE" dirty="0">
                <a:solidFill>
                  <a:schemeClr val="tx1"/>
                </a:solidFill>
                <a:latin typeface="FreightText Pro Book" panose="02000603060000020004" pitchFamily="50" charset="0"/>
              </a:rPr>
              <a:t>Das gesamte Ökosystem der Oder ist seitdem erheblich geschädigt. </a:t>
            </a:r>
          </a:p>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Wenn Sie die Fortbildung in einem anderen Bundesland durchführen, raten wir Ihnen, hier ein Beispiel aus dem jeweiligen Bundesland einzufügen. </a:t>
            </a:r>
          </a:p>
          <a:p>
            <a:endParaRPr lang="de-DE" dirty="0"/>
          </a:p>
        </p:txBody>
      </p:sp>
      <p:sp>
        <p:nvSpPr>
          <p:cNvPr id="4" name="Foliennummernplatzhalter 3"/>
          <p:cNvSpPr>
            <a:spLocks noGrp="1"/>
          </p:cNvSpPr>
          <p:nvPr>
            <p:ph type="sldNum" sz="quarter" idx="5"/>
          </p:nvPr>
        </p:nvSpPr>
        <p:spPr/>
        <p:txBody>
          <a:bodyPr/>
          <a:lstStyle/>
          <a:p>
            <a:fld id="{1C5F42F7-6364-4D22-9CE0-F57BEDCBB657}" type="slidenum">
              <a:rPr lang="de-DE" smtClean="0"/>
              <a:t>53</a:t>
            </a:fld>
            <a:endParaRPr lang="de-DE"/>
          </a:p>
        </p:txBody>
      </p:sp>
    </p:spTree>
    <p:extLst>
      <p:ext uri="{BB962C8B-B14F-4D97-AF65-F5344CB8AC3E}">
        <p14:creationId xmlns:p14="http://schemas.microsoft.com/office/powerpoint/2010/main" val="322695206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69FE6C-F718-5DB6-D741-8A293DADC9B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B7F1B05-CD53-AA65-B68D-9DF487843DFA}"/>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A75AC857-5582-8F3E-7FD1-6354438D69EA}"/>
              </a:ext>
            </a:extLst>
          </p:cNvPr>
          <p:cNvSpPr>
            <a:spLocks noGrp="1"/>
          </p:cNvSpPr>
          <p:nvPr>
            <p:ph type="body" idx="1"/>
          </p:nvPr>
        </p:nvSpPr>
        <p:spPr/>
        <p:txBody>
          <a:bodyPr/>
          <a:lstStyle/>
          <a:p>
            <a:r>
              <a:rPr lang="de-DE" dirty="0"/>
              <a:t>Kommen wir zur nächsten planetaren Grenze: dem Klimawandel. </a:t>
            </a:r>
          </a:p>
        </p:txBody>
      </p:sp>
      <p:sp>
        <p:nvSpPr>
          <p:cNvPr id="4" name="Foliennummernplatzhalter 3">
            <a:extLst>
              <a:ext uri="{FF2B5EF4-FFF2-40B4-BE49-F238E27FC236}">
                <a16:creationId xmlns:a16="http://schemas.microsoft.com/office/drawing/2014/main" id="{7BAEB3D1-A522-0A1E-F2FA-3F1C925ED8CB}"/>
              </a:ext>
            </a:extLst>
          </p:cNvPr>
          <p:cNvSpPr>
            <a:spLocks noGrp="1"/>
          </p:cNvSpPr>
          <p:nvPr>
            <p:ph type="sldNum" sz="quarter" idx="5"/>
          </p:nvPr>
        </p:nvSpPr>
        <p:spPr/>
        <p:txBody>
          <a:bodyPr/>
          <a:lstStyle/>
          <a:p>
            <a:fld id="{1C5F42F7-6364-4D22-9CE0-F57BEDCBB657}" type="slidenum">
              <a:rPr lang="de-DE" smtClean="0"/>
              <a:t>54</a:t>
            </a:fld>
            <a:endParaRPr lang="de-DE"/>
          </a:p>
        </p:txBody>
      </p:sp>
    </p:spTree>
    <p:extLst>
      <p:ext uri="{BB962C8B-B14F-4D97-AF65-F5344CB8AC3E}">
        <p14:creationId xmlns:p14="http://schemas.microsoft.com/office/powerpoint/2010/main" val="407030429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r>
              <a:rPr lang="de-DE" sz="1200" b="0" u="none" strike="noStrike" kern="1200" dirty="0">
                <a:solidFill>
                  <a:schemeClr val="tx1"/>
                </a:solidFill>
                <a:effectLst/>
                <a:latin typeface="+mn-lt"/>
                <a:ea typeface="+mn-ea"/>
                <a:cs typeface="+mn-cs"/>
              </a:rPr>
              <a:t>Der Klimawandel bezeichnet die menschengemachte, schnelle Erwärmung der Erde, hauptsächlich verursacht durch Treibhausgase (wie CO2) </a:t>
            </a:r>
            <a:r>
              <a:rPr lang="de-DE" dirty="0"/>
              <a:t>aus der Verbrennung fossiler Energieträger. Diese Gase verstärken den natürlichen Treibhauseffekt, was zu Temperaturanstiegen, Eisschmelze, Meeresspiegelanstieg und Extremwetter führt. Er stellt eine ernste Bedrohung für Ökosysteme und Menschen dar. </a:t>
            </a:r>
          </a:p>
          <a:p>
            <a:endParaRPr lang="de-DE" dirty="0"/>
          </a:p>
          <a:p>
            <a:r>
              <a:rPr lang="de-DE" dirty="0"/>
              <a:t>Die Grafik oben links zeigt den Temperaturverlauf in Deutschland seit 1881. Extreme Hitze hat in den letzten Jahren zugenommen. Das Bild daneben zeigt das Waldsterben, das eine Folge des Klimawandels ist. </a:t>
            </a:r>
          </a:p>
          <a:p>
            <a:r>
              <a:rPr lang="de-DE" dirty="0"/>
              <a:t>Die Grafik unten zeigt den Temperaturverlauf über die Erdgeschichte. Ja, es hat in der Geschichte höhere Temperaturen gegeben als heute (ein Argument, das häufig von Skeptikern vorgebracht wird). In diesen Phasen sah es auf der Erde aber völlig anderes aus als heute. Dinosaurier und Mammut zum Bsp. waren sehr groß, die Vegetation war eine völlig andere. Die Erde war damals kaum bewohnbar und keine menschliche Zivilisation existierte. Der heutige Klimawandel dagegen bedroht die Infrastruktur, die Nahrungsmittelversorgung und den Lebensraum von 8 Milliarden Menschen. </a:t>
            </a:r>
          </a:p>
          <a:p>
            <a:endParaRPr lang="de-DE" dirty="0"/>
          </a:p>
          <a:p>
            <a:r>
              <a:rPr lang="de-DE" dirty="0"/>
              <a:t>Die aktuelle Erwärmung verläuft extrem schnell. Während sich das Klima in der Vergangenheit über Jahrtausende oder Millionen von Jahren änderte, steigt die Temperatur heute innerhalb von nur 100 bis 150 Jahren drastisch an. Dies ist 50-mal schneller als frühere natürliche Erwärmungsphasen. Aufgrund der rasanten Geschwindigkeit haben Tiere, Pflanzen und auch menschliche Gesellschaften keine Zeit, sich an die neuen Bedingungen anzupassen. Dies führt zu einem erhöhten Risiko für Massenaussterben.</a:t>
            </a:r>
          </a:p>
          <a:p>
            <a:endParaRPr lang="de-DE" dirty="0"/>
          </a:p>
          <a:p>
            <a:r>
              <a:rPr lang="de-DE" dirty="0"/>
              <a:t>https://www.spektrum.de/news/mesozoikum-welche-auswirkungen-hatte-die-heisszeit-auf-das-leben/2075379</a:t>
            </a:r>
          </a:p>
          <a:p>
            <a:r>
              <a:rPr lang="de-DE" dirty="0"/>
              <a:t>https://philosophenstuebchen.wordpress.com/wp-content/uploads/2017/04/temperaturverlauf-bis-holozc3a4n.png</a:t>
            </a:r>
          </a:p>
          <a:p>
            <a:r>
              <a:rPr lang="de-DE" dirty="0"/>
              <a:t>https://www.wetter.com/magazin/verhindert-der-klimawandel-weisse-weihnachten-in-deutschland_aid_5faa7daab011ff673d59df43.html</a:t>
            </a:r>
          </a:p>
          <a:p>
            <a:endParaRPr lang="de-DE" dirty="0"/>
          </a:p>
        </p:txBody>
      </p:sp>
      <p:sp>
        <p:nvSpPr>
          <p:cNvPr id="4" name="Foliennummernplatzhalter 3"/>
          <p:cNvSpPr>
            <a:spLocks noGrp="1"/>
          </p:cNvSpPr>
          <p:nvPr>
            <p:ph type="sldNum" sz="quarter" idx="5"/>
          </p:nvPr>
        </p:nvSpPr>
        <p:spPr/>
        <p:txBody>
          <a:bodyPr/>
          <a:lstStyle/>
          <a:p>
            <a:fld id="{1C5F42F7-6364-4D22-9CE0-F57BEDCBB657}" type="slidenum">
              <a:rPr lang="de-DE" smtClean="0"/>
              <a:t>55</a:t>
            </a:fld>
            <a:endParaRPr lang="de-DE"/>
          </a:p>
        </p:txBody>
      </p:sp>
    </p:spTree>
    <p:extLst>
      <p:ext uri="{BB962C8B-B14F-4D97-AF65-F5344CB8AC3E}">
        <p14:creationId xmlns:p14="http://schemas.microsoft.com/office/powerpoint/2010/main" val="370310416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r>
              <a:rPr lang="de-DE" dirty="0"/>
              <a:t>Was hat die Baubranche mit dem Klimawandel zu tun? </a:t>
            </a:r>
          </a:p>
          <a:p>
            <a:r>
              <a:rPr lang="de-DE" dirty="0"/>
              <a:t>40% der weltweitern CO2 Emissionen werden im Bausektor erzeugt. </a:t>
            </a:r>
          </a:p>
          <a:p>
            <a:pPr>
              <a:lnSpc>
                <a:spcPct val="110000"/>
              </a:lnSpc>
              <a:buFont typeface="Arial" panose="020B0604020202020204" pitchFamily="34" charset="0"/>
              <a:buNone/>
            </a:pPr>
            <a:r>
              <a:rPr lang="de-DE" dirty="0"/>
              <a:t>Berücksichtigt werden </a:t>
            </a:r>
          </a:p>
          <a:p>
            <a:pPr marL="171450" indent="-171450">
              <a:lnSpc>
                <a:spcPct val="110000"/>
              </a:lnSpc>
              <a:buFont typeface="Arial" panose="020B0604020202020204" pitchFamily="34" charset="0"/>
              <a:buChar char="•"/>
            </a:pPr>
            <a:r>
              <a:rPr lang="de-DE" dirty="0"/>
              <a:t>sogenannte „graue Emissionen“, also Emissionen aus </a:t>
            </a:r>
            <a:r>
              <a:rPr lang="de-DE" sz="1200" dirty="0">
                <a:latin typeface="FreightText Pro Book" panose="02000603060000020004" pitchFamily="50" charset="0"/>
              </a:rPr>
              <a:t>Herstellung, Transport, Lagerung, Verkauf und Entsorgung eines Produktes (alle Vorprodukte bis zur Rohstoffgewinnung)</a:t>
            </a:r>
          </a:p>
          <a:p>
            <a:pPr marL="171450" indent="-171450">
              <a:lnSpc>
                <a:spcPct val="110000"/>
              </a:lnSpc>
              <a:buFont typeface="Arial" panose="020B0604020202020204" pitchFamily="34" charset="0"/>
              <a:buChar char="•"/>
            </a:pPr>
            <a:r>
              <a:rPr lang="de-DE" sz="1200" dirty="0">
                <a:latin typeface="FreightText Pro Book" panose="02000603060000020004" pitchFamily="50" charset="0"/>
              </a:rPr>
              <a:t>Emissionen aus dem Gebäudebetrieb</a:t>
            </a:r>
            <a:endParaRPr lang="de-DE" dirty="0"/>
          </a:p>
          <a:p>
            <a:r>
              <a:rPr lang="de-DE" dirty="0"/>
              <a:t>Fokus nachhaltigen Bauens lag lange darauf, die Energiebilanz von Gebäuden zu verbessern. Durch Fortschritte in der Energieeffizienz und Ausbau erneuerbarer Energien können wir Niedrigenergiehäuser bauen, Energieeffizienz Pfad ist jetzt vorgegeben. Fokus liegt in Zukunft auf den grauen Emissionen, also auf den Materialien und der Art und Weise, wie gebaut wird. </a:t>
            </a:r>
          </a:p>
          <a:p>
            <a:endParaRPr lang="de-DE" dirty="0"/>
          </a:p>
          <a:p>
            <a:r>
              <a:rPr lang="de-DE" dirty="0"/>
              <a:t>(Sobek, Werner (2019: Für mehr Menschen mit weniger Material bauen. In: </a:t>
            </a:r>
            <a:r>
              <a:rPr lang="de-DE" dirty="0" err="1"/>
              <a:t>Felic</a:t>
            </a:r>
            <a:r>
              <a:rPr lang="de-DE" dirty="0"/>
              <a:t> </a:t>
            </a:r>
            <a:r>
              <a:rPr lang="de-DE" dirty="0" err="1"/>
              <a:t>Heisel</a:t>
            </a:r>
            <a:r>
              <a:rPr lang="de-DE" dirty="0"/>
              <a:t> und Dirk E. Hebel (</a:t>
            </a:r>
            <a:r>
              <a:rPr lang="de-DE" dirty="0" err="1"/>
              <a:t>Hg</a:t>
            </a:r>
            <a:r>
              <a:rPr lang="de-DE" dirty="0"/>
              <a:t>): Urban Mining und kreisgerechtes Bauen. Stuttgart: </a:t>
            </a:r>
            <a:r>
              <a:rPr lang="de-DE" dirty="0" err="1"/>
              <a:t>Frauenhofer</a:t>
            </a:r>
            <a:r>
              <a:rPr lang="de-DE" dirty="0"/>
              <a:t> IRB Verlag, S. 23-32)</a:t>
            </a:r>
          </a:p>
          <a:p>
            <a:endParaRPr lang="de-DE" dirty="0"/>
          </a:p>
          <a:p>
            <a:r>
              <a:rPr lang="de-DE" dirty="0"/>
              <a:t>Graue Energie bezeichnet den Energieaufwand u.a. für Abbau, Herstellung, Transport, Rückbau sowie Entsorgung von eingesetzten Materialien.</a:t>
            </a:r>
          </a:p>
          <a:p>
            <a:endParaRPr lang="de-DE" dirty="0"/>
          </a:p>
          <a:p>
            <a:endParaRPr lang="de-DE" dirty="0"/>
          </a:p>
        </p:txBody>
      </p:sp>
      <p:sp>
        <p:nvSpPr>
          <p:cNvPr id="4" name="Foliennummernplatzhalter 3"/>
          <p:cNvSpPr>
            <a:spLocks noGrp="1"/>
          </p:cNvSpPr>
          <p:nvPr>
            <p:ph type="sldNum" sz="quarter" idx="5"/>
          </p:nvPr>
        </p:nvSpPr>
        <p:spPr/>
        <p:txBody>
          <a:bodyPr/>
          <a:lstStyle/>
          <a:p>
            <a:fld id="{1C5F42F7-6364-4D22-9CE0-F57BEDCBB657}" type="slidenum">
              <a:rPr lang="de-DE" smtClean="0"/>
              <a:t>56</a:t>
            </a:fld>
            <a:endParaRPr lang="de-DE"/>
          </a:p>
        </p:txBody>
      </p:sp>
    </p:spTree>
    <p:extLst>
      <p:ext uri="{BB962C8B-B14F-4D97-AF65-F5344CB8AC3E}">
        <p14:creationId xmlns:p14="http://schemas.microsoft.com/office/powerpoint/2010/main" val="50712275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r>
              <a:rPr lang="de-DE" dirty="0"/>
              <a:t>Wieso ist das CO2 Aufkommen so hoch?</a:t>
            </a:r>
          </a:p>
          <a:p>
            <a:r>
              <a:rPr lang="de-DE" dirty="0"/>
              <a:t>Gemeinsam den Film ansehen. </a:t>
            </a:r>
          </a:p>
        </p:txBody>
      </p:sp>
      <p:sp>
        <p:nvSpPr>
          <p:cNvPr id="4" name="Foliennummernplatzhalter 3"/>
          <p:cNvSpPr>
            <a:spLocks noGrp="1"/>
          </p:cNvSpPr>
          <p:nvPr>
            <p:ph type="sldNum" sz="quarter" idx="5"/>
          </p:nvPr>
        </p:nvSpPr>
        <p:spPr/>
        <p:txBody>
          <a:bodyPr/>
          <a:lstStyle/>
          <a:p>
            <a:fld id="{1C5F42F7-6364-4D22-9CE0-F57BEDCBB657}" type="slidenum">
              <a:rPr lang="de-DE" smtClean="0"/>
              <a:t>57</a:t>
            </a:fld>
            <a:endParaRPr lang="de-DE"/>
          </a:p>
        </p:txBody>
      </p:sp>
    </p:spTree>
    <p:extLst>
      <p:ext uri="{BB962C8B-B14F-4D97-AF65-F5344CB8AC3E}">
        <p14:creationId xmlns:p14="http://schemas.microsoft.com/office/powerpoint/2010/main" val="215841803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r>
              <a:rPr lang="de-DE" dirty="0"/>
              <a:t>Hier kann auf das Nugget Materialwende hingewiesen werden, falls Sie es an Ihrer Organisation ebenfalls anbieten möchten. Das Nugget geht auf nachhaltige Materialien näher ein. </a:t>
            </a:r>
          </a:p>
        </p:txBody>
      </p:sp>
      <p:sp>
        <p:nvSpPr>
          <p:cNvPr id="4" name="Foliennummernplatzhalter 3"/>
          <p:cNvSpPr>
            <a:spLocks noGrp="1"/>
          </p:cNvSpPr>
          <p:nvPr>
            <p:ph type="sldNum" sz="quarter" idx="5"/>
          </p:nvPr>
        </p:nvSpPr>
        <p:spPr/>
        <p:txBody>
          <a:bodyPr/>
          <a:lstStyle/>
          <a:p>
            <a:fld id="{1C5F42F7-6364-4D22-9CE0-F57BEDCBB657}" type="slidenum">
              <a:rPr lang="de-DE" smtClean="0"/>
              <a:t>58</a:t>
            </a:fld>
            <a:endParaRPr lang="de-DE"/>
          </a:p>
        </p:txBody>
      </p:sp>
    </p:spTree>
    <p:extLst>
      <p:ext uri="{BB962C8B-B14F-4D97-AF65-F5344CB8AC3E}">
        <p14:creationId xmlns:p14="http://schemas.microsoft.com/office/powerpoint/2010/main" val="356290643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EA719B-4B61-EBAF-0239-B3999B67368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96D2F34-4AC3-3FF1-D8E5-8D0B73C5EFDF}"/>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005A5900-672A-5431-D69A-3CF4270EE1F6}"/>
              </a:ext>
            </a:extLst>
          </p:cNvPr>
          <p:cNvSpPr>
            <a:spLocks noGrp="1"/>
          </p:cNvSpPr>
          <p:nvPr>
            <p:ph type="body" idx="1"/>
          </p:nvPr>
        </p:nvSpPr>
        <p:spPr/>
        <p:txBody>
          <a:bodyPr/>
          <a:lstStyle/>
          <a:p>
            <a:r>
              <a:rPr lang="de-DE" dirty="0"/>
              <a:t>Laut dem Donut Modell für Nachhaltigkeit ist soziale Gerechtigkeit eine Voraussetzung für Nachhaltigkeit. Darauf möchten wir auch kurz schauen. </a:t>
            </a:r>
          </a:p>
        </p:txBody>
      </p:sp>
      <p:sp>
        <p:nvSpPr>
          <p:cNvPr id="4" name="Foliennummernplatzhalter 3">
            <a:extLst>
              <a:ext uri="{FF2B5EF4-FFF2-40B4-BE49-F238E27FC236}">
                <a16:creationId xmlns:a16="http://schemas.microsoft.com/office/drawing/2014/main" id="{F29D1AD8-02E0-A797-46D6-EFB049A0CE70}"/>
              </a:ext>
            </a:extLst>
          </p:cNvPr>
          <p:cNvSpPr>
            <a:spLocks noGrp="1"/>
          </p:cNvSpPr>
          <p:nvPr>
            <p:ph type="sldNum" sz="quarter" idx="5"/>
          </p:nvPr>
        </p:nvSpPr>
        <p:spPr/>
        <p:txBody>
          <a:bodyPr/>
          <a:lstStyle/>
          <a:p>
            <a:fld id="{1C5F42F7-6364-4D22-9CE0-F57BEDCBB657}" type="slidenum">
              <a:rPr lang="de-DE" smtClean="0"/>
              <a:t>59</a:t>
            </a:fld>
            <a:endParaRPr lang="de-DE"/>
          </a:p>
        </p:txBody>
      </p:sp>
    </p:spTree>
    <p:extLst>
      <p:ext uri="{BB962C8B-B14F-4D97-AF65-F5344CB8AC3E}">
        <p14:creationId xmlns:p14="http://schemas.microsoft.com/office/powerpoint/2010/main" val="12133944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B89855-E27D-5460-1A9E-8604A6EE54D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3094DEF-D530-052F-F038-818C64637644}"/>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E31D4DED-8205-0973-E91D-8C611CCF5EF4}"/>
              </a:ext>
            </a:extLst>
          </p:cNvPr>
          <p:cNvSpPr>
            <a:spLocks noGrp="1"/>
          </p:cNvSpPr>
          <p:nvPr>
            <p:ph type="body" idx="1"/>
          </p:nvPr>
        </p:nvSpPr>
        <p:spPr/>
        <p:txBody>
          <a:bodyPr/>
          <a:lstStyle/>
          <a:p>
            <a:pPr marL="171450" indent="-171450">
              <a:buFont typeface="Arial" panose="020B0604020202020204" pitchFamily="34" charset="0"/>
              <a:buChar char="•"/>
            </a:pPr>
            <a:r>
              <a:rPr lang="de-DE" dirty="0"/>
              <a:t>Moderation oder TN lesen das Zitat laut vor </a:t>
            </a:r>
          </a:p>
          <a:p>
            <a:pPr marL="171450" indent="-171450">
              <a:buFont typeface="Arial" panose="020B0604020202020204" pitchFamily="34" charset="0"/>
              <a:buChar char="•"/>
            </a:pPr>
            <a:r>
              <a:rPr lang="de-DE" dirty="0"/>
              <a:t>Anschließend sollen einzelne TN es in eigenen Worten wiedergeben: was sagt diese Nachhaltigkeitsdefinition aus?</a:t>
            </a:r>
          </a:p>
          <a:p>
            <a:pPr marL="171450" indent="-171450">
              <a:buFont typeface="Arial" panose="020B0604020202020204" pitchFamily="34" charset="0"/>
              <a:buChar char="•"/>
            </a:pPr>
            <a:r>
              <a:rPr lang="de-DE" dirty="0"/>
              <a:t>Die TN um ein Stimmungsbild bitten: wie finden sie die Definition?</a:t>
            </a:r>
          </a:p>
        </p:txBody>
      </p:sp>
      <p:sp>
        <p:nvSpPr>
          <p:cNvPr id="4" name="Foliennummernplatzhalter 3">
            <a:extLst>
              <a:ext uri="{FF2B5EF4-FFF2-40B4-BE49-F238E27FC236}">
                <a16:creationId xmlns:a16="http://schemas.microsoft.com/office/drawing/2014/main" id="{F4A1D1AF-273F-FA9A-BF62-BE6B5828A140}"/>
              </a:ext>
            </a:extLst>
          </p:cNvPr>
          <p:cNvSpPr>
            <a:spLocks noGrp="1"/>
          </p:cNvSpPr>
          <p:nvPr>
            <p:ph type="sldNum" sz="quarter" idx="5"/>
          </p:nvPr>
        </p:nvSpPr>
        <p:spPr/>
        <p:txBody>
          <a:bodyPr/>
          <a:lstStyle/>
          <a:p>
            <a:fld id="{1C5F42F7-6364-4D22-9CE0-F57BEDCBB657}" type="slidenum">
              <a:rPr lang="de-DE" smtClean="0"/>
              <a:t>6</a:t>
            </a:fld>
            <a:endParaRPr lang="de-DE"/>
          </a:p>
        </p:txBody>
      </p:sp>
    </p:spTree>
    <p:extLst>
      <p:ext uri="{BB962C8B-B14F-4D97-AF65-F5344CB8AC3E}">
        <p14:creationId xmlns:p14="http://schemas.microsoft.com/office/powerpoint/2010/main" val="244538036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4E6F5C-8009-EB1E-2156-C365E1561F5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D5755B0-E6E4-0471-B8D2-ED03EDB04D20}"/>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F350D1BF-9C69-44DD-3E01-19DE75A4EEE9}"/>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9FA640FE-4E88-8838-EE1E-E1AA8EF264F9}"/>
              </a:ext>
            </a:extLst>
          </p:cNvPr>
          <p:cNvSpPr>
            <a:spLocks noGrp="1"/>
          </p:cNvSpPr>
          <p:nvPr>
            <p:ph type="sldNum" sz="quarter" idx="5"/>
          </p:nvPr>
        </p:nvSpPr>
        <p:spPr/>
        <p:txBody>
          <a:bodyPr/>
          <a:lstStyle/>
          <a:p>
            <a:fld id="{1C5F42F7-6364-4D22-9CE0-F57BEDCBB657}" type="slidenum">
              <a:rPr lang="de-DE" smtClean="0"/>
              <a:t>60</a:t>
            </a:fld>
            <a:endParaRPr lang="de-DE"/>
          </a:p>
        </p:txBody>
      </p:sp>
    </p:spTree>
    <p:extLst>
      <p:ext uri="{BB962C8B-B14F-4D97-AF65-F5344CB8AC3E}">
        <p14:creationId xmlns:p14="http://schemas.microsoft.com/office/powerpoint/2010/main" val="2553893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D47190-7BE2-E580-E447-BCD7CA8829F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410059D-1973-F8AF-F90E-8C50E89B814E}"/>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4CC37B1C-E677-9672-C6CC-4C4ABABCA7E7}"/>
              </a:ext>
            </a:extLst>
          </p:cNvPr>
          <p:cNvSpPr>
            <a:spLocks noGrp="1"/>
          </p:cNvSpPr>
          <p:nvPr>
            <p:ph type="body" idx="1"/>
          </p:nvPr>
        </p:nvSpPr>
        <p:spPr/>
        <p:txBody>
          <a:bodyPr/>
          <a:lstStyle/>
          <a:p>
            <a:r>
              <a:rPr lang="de-DE" sz="1200" b="0" u="none" strike="noStrike" kern="1200" dirty="0">
                <a:solidFill>
                  <a:schemeClr val="tx1"/>
                </a:solidFill>
                <a:effectLst/>
                <a:latin typeface="+mn-lt"/>
                <a:ea typeface="+mn-ea"/>
                <a:cs typeface="+mn-cs"/>
              </a:rPr>
              <a:t>Sozialen Ungleichheit, also die </a:t>
            </a:r>
            <a:r>
              <a:rPr lang="de-DE" dirty="0"/>
              <a:t>Schere zwischen extremen Reichtum und Armut, nimmt weltweit sowie in Deutschland drastisch zu. Während Vermögen der Superreichen durch Krisen massiv wachsen, sinkt der Lebensstandard der Mehrheit.</a:t>
            </a:r>
          </a:p>
          <a:p>
            <a:r>
              <a:rPr lang="de-DE" dirty="0"/>
              <a:t>Die Grafik: Teilt man die Weltbevölkerung in zehn Teile, zeigt sich:</a:t>
            </a:r>
          </a:p>
          <a:p>
            <a:pPr marL="171450" indent="-171450">
              <a:buFontTx/>
              <a:buChar char="-"/>
            </a:pPr>
            <a:r>
              <a:rPr lang="de-DE" dirty="0"/>
              <a:t>dem ärmsten Zehntel gehört so gut wie nichts</a:t>
            </a:r>
          </a:p>
          <a:p>
            <a:pPr marL="171450" indent="-171450">
              <a:buFontTx/>
              <a:buChar char="-"/>
            </a:pPr>
            <a:r>
              <a:rPr lang="de-DE" dirty="0"/>
              <a:t>Weiteren 7 Zehnteln gehört auch fast nichts</a:t>
            </a:r>
          </a:p>
          <a:p>
            <a:pPr marL="171450" indent="-171450">
              <a:buFontTx/>
              <a:buChar char="-"/>
            </a:pPr>
            <a:r>
              <a:rPr lang="de-DE" dirty="0"/>
              <a:t>Ein Zehntel kann als wohlhabend bezeichnet werden</a:t>
            </a:r>
          </a:p>
          <a:p>
            <a:pPr marL="171450" indent="-171450">
              <a:buFontTx/>
              <a:buChar char="-"/>
            </a:pPr>
            <a:r>
              <a:rPr lang="de-DE" dirty="0"/>
              <a:t>Dem reichsten Zehntel gehört über 80% des gesamten Reichtums in der Welt</a:t>
            </a:r>
          </a:p>
          <a:p>
            <a:pPr marL="171450" indent="-171450">
              <a:buFontTx/>
              <a:buChar char="-"/>
            </a:pPr>
            <a:r>
              <a:rPr lang="de-DE" dirty="0"/>
              <a:t>1% der Weltbevölkerung gehört 50% des gesamten Reichtums in der Welt </a:t>
            </a:r>
          </a:p>
        </p:txBody>
      </p:sp>
      <p:sp>
        <p:nvSpPr>
          <p:cNvPr id="4" name="Foliennummernplatzhalter 3">
            <a:extLst>
              <a:ext uri="{FF2B5EF4-FFF2-40B4-BE49-F238E27FC236}">
                <a16:creationId xmlns:a16="http://schemas.microsoft.com/office/drawing/2014/main" id="{91C936DD-E294-7809-7BA4-75ED396422D7}"/>
              </a:ext>
            </a:extLst>
          </p:cNvPr>
          <p:cNvSpPr>
            <a:spLocks noGrp="1"/>
          </p:cNvSpPr>
          <p:nvPr>
            <p:ph type="sldNum" sz="quarter" idx="5"/>
          </p:nvPr>
        </p:nvSpPr>
        <p:spPr/>
        <p:txBody>
          <a:bodyPr/>
          <a:lstStyle/>
          <a:p>
            <a:fld id="{1C5F42F7-6364-4D22-9CE0-F57BEDCBB657}" type="slidenum">
              <a:rPr lang="de-DE" smtClean="0"/>
              <a:t>61</a:t>
            </a:fld>
            <a:endParaRPr lang="de-DE"/>
          </a:p>
        </p:txBody>
      </p:sp>
    </p:spTree>
    <p:extLst>
      <p:ext uri="{BB962C8B-B14F-4D97-AF65-F5344CB8AC3E}">
        <p14:creationId xmlns:p14="http://schemas.microsoft.com/office/powerpoint/2010/main" val="232510105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E3FB4E-B5D2-1D62-B5F6-9735726A1C6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2A1775C8-FC5B-FFE7-603C-EADB96BD92F8}"/>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A1AAB153-BD85-290E-954F-DD0FBF8F12A0}"/>
              </a:ext>
            </a:extLst>
          </p:cNvPr>
          <p:cNvSpPr>
            <a:spLocks noGrp="1"/>
          </p:cNvSpPr>
          <p:nvPr>
            <p:ph type="body" idx="1"/>
          </p:nvPr>
        </p:nvSpPr>
        <p:spPr/>
        <p:txBody>
          <a:bodyPr/>
          <a:lstStyle/>
          <a:p>
            <a:r>
              <a:rPr lang="de-DE" dirty="0"/>
              <a:t>In Deutschland sieht es ähnlich aus. </a:t>
            </a:r>
          </a:p>
          <a:p>
            <a:r>
              <a:rPr lang="de-DE" dirty="0"/>
              <a:t>Dem reichsten Prozent gehört 18% des Gesamtvermögens. </a:t>
            </a:r>
          </a:p>
          <a:p>
            <a:r>
              <a:rPr lang="de-DE" dirty="0"/>
              <a:t>Den reichsten zehn Prozent gehört 56% des Gesamtvermögens. </a:t>
            </a:r>
          </a:p>
          <a:p>
            <a:r>
              <a:rPr lang="de-DE" dirty="0"/>
              <a:t>Der unteren Hälfte der Bevölkerung gehört 1,3% des Gesamtvermögens. </a:t>
            </a:r>
          </a:p>
        </p:txBody>
      </p:sp>
      <p:sp>
        <p:nvSpPr>
          <p:cNvPr id="4" name="Foliennummernplatzhalter 3">
            <a:extLst>
              <a:ext uri="{FF2B5EF4-FFF2-40B4-BE49-F238E27FC236}">
                <a16:creationId xmlns:a16="http://schemas.microsoft.com/office/drawing/2014/main" id="{288F71E8-2313-BC9B-E954-1CA948D892E7}"/>
              </a:ext>
            </a:extLst>
          </p:cNvPr>
          <p:cNvSpPr>
            <a:spLocks noGrp="1"/>
          </p:cNvSpPr>
          <p:nvPr>
            <p:ph type="sldNum" sz="quarter" idx="5"/>
          </p:nvPr>
        </p:nvSpPr>
        <p:spPr/>
        <p:txBody>
          <a:bodyPr/>
          <a:lstStyle/>
          <a:p>
            <a:fld id="{1C5F42F7-6364-4D22-9CE0-F57BEDCBB657}" type="slidenum">
              <a:rPr lang="de-DE" smtClean="0"/>
              <a:t>62</a:t>
            </a:fld>
            <a:endParaRPr lang="de-DE"/>
          </a:p>
        </p:txBody>
      </p:sp>
    </p:spTree>
    <p:extLst>
      <p:ext uri="{BB962C8B-B14F-4D97-AF65-F5344CB8AC3E}">
        <p14:creationId xmlns:p14="http://schemas.microsoft.com/office/powerpoint/2010/main" val="146878422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B335EC-D77C-D054-ACBB-69E182DEC4A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9B5DF5B-D66E-9930-A10F-480A3F7C22D6}"/>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509A8BDB-88A5-B5D8-0203-FFC1E262C9E0}"/>
              </a:ext>
            </a:extLst>
          </p:cNvPr>
          <p:cNvSpPr>
            <a:spLocks noGrp="1"/>
          </p:cNvSpPr>
          <p:nvPr>
            <p:ph type="body" idx="1"/>
          </p:nvPr>
        </p:nvSpPr>
        <p:spPr/>
        <p:txBody>
          <a:bodyPr/>
          <a:lstStyle/>
          <a:p>
            <a:r>
              <a:rPr lang="de-DE" dirty="0"/>
              <a:t>Video zur Vermögensungleichheit und was das mit der Umwelt zu tun hat. </a:t>
            </a:r>
          </a:p>
        </p:txBody>
      </p:sp>
      <p:sp>
        <p:nvSpPr>
          <p:cNvPr id="4" name="Foliennummernplatzhalter 3">
            <a:extLst>
              <a:ext uri="{FF2B5EF4-FFF2-40B4-BE49-F238E27FC236}">
                <a16:creationId xmlns:a16="http://schemas.microsoft.com/office/drawing/2014/main" id="{2A0D49B0-32FC-5C89-4BB1-5C42C14B5F63}"/>
              </a:ext>
            </a:extLst>
          </p:cNvPr>
          <p:cNvSpPr>
            <a:spLocks noGrp="1"/>
          </p:cNvSpPr>
          <p:nvPr>
            <p:ph type="sldNum" sz="quarter" idx="5"/>
          </p:nvPr>
        </p:nvSpPr>
        <p:spPr/>
        <p:txBody>
          <a:bodyPr/>
          <a:lstStyle/>
          <a:p>
            <a:fld id="{1C5F42F7-6364-4D22-9CE0-F57BEDCBB657}" type="slidenum">
              <a:rPr lang="de-DE" smtClean="0"/>
              <a:t>63</a:t>
            </a:fld>
            <a:endParaRPr lang="de-DE"/>
          </a:p>
        </p:txBody>
      </p:sp>
    </p:spTree>
    <p:extLst>
      <p:ext uri="{BB962C8B-B14F-4D97-AF65-F5344CB8AC3E}">
        <p14:creationId xmlns:p14="http://schemas.microsoft.com/office/powerpoint/2010/main" val="50708963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r>
              <a:rPr lang="de-DE" dirty="0"/>
              <a:t>Da häufig auf Bürgergeldempfänger geschimpft wird, die den Sozialstaat ausnutzen, haben wir diese Grafik aufgenommen. Wie setzen Bezieher von Bürgergeld sich zusammen?</a:t>
            </a:r>
          </a:p>
          <a:p>
            <a:r>
              <a:rPr lang="de-DE" dirty="0"/>
              <a:t>Die 1,7 </a:t>
            </a:r>
            <a:r>
              <a:rPr lang="de-DE" dirty="0" err="1"/>
              <a:t>Mio</a:t>
            </a:r>
            <a:r>
              <a:rPr lang="de-DE" dirty="0"/>
              <a:t> finden schwer Arbeit und werden häufig bald wieder gekündigt</a:t>
            </a:r>
          </a:p>
          <a:p>
            <a:r>
              <a:rPr lang="de-DE" dirty="0"/>
              <a:t>1,8 </a:t>
            </a:r>
            <a:r>
              <a:rPr lang="de-DE" dirty="0" err="1"/>
              <a:t>Mio</a:t>
            </a:r>
            <a:r>
              <a:rPr lang="de-DE" dirty="0"/>
              <a:t> Kinder sind darunter. Jedes 5. Kind in Deutschland lebt in Armut. 4-7 Euro/Tag für Essen in Bürgergeldberechnung. Geburtstage, Hobbys, Urlaube, Kino usw. sind kaum bezahlbar. </a:t>
            </a:r>
          </a:p>
          <a:p>
            <a:r>
              <a:rPr lang="de-DE" dirty="0"/>
              <a:t>Asylbewerber erhalten kein Bürgergeld, sondern Leistungen nach dem Asylbewerberleistungsgesetz. </a:t>
            </a:r>
          </a:p>
          <a:p>
            <a:r>
              <a:rPr lang="de-DE" dirty="0"/>
              <a:t>2025: Ausgaben für Bürgergeld: 36 Milliarden Euro (Statista)</a:t>
            </a:r>
          </a:p>
          <a:p>
            <a:r>
              <a:rPr lang="de-DE" dirty="0">
                <a:hlinkClick r:id="rId3"/>
              </a:rPr>
              <a:t>https://www.deutschlandfunk.de/buergergeld-vorurteile-fakten-richtig-falsch-100.html</a:t>
            </a:r>
            <a:endParaRPr lang="de-DE" dirty="0"/>
          </a:p>
          <a:p>
            <a:r>
              <a:rPr lang="de-DE" dirty="0">
                <a:hlinkClick r:id="rId4"/>
              </a:rPr>
              <a:t>https://www.iwkoeln.de/fileadmin/user_upload/HTML/2022/Einkommensrechner/index.html</a:t>
            </a:r>
            <a:endParaRPr lang="de-DE" dirty="0"/>
          </a:p>
          <a:p>
            <a:r>
              <a:rPr lang="de-DE" dirty="0">
                <a:hlinkClick r:id="rId5"/>
              </a:rPr>
              <a:t>https://www1.wdr.de/daserste/hartaberfair/videos/hart-aber-fair-mehr-haerte-beim-buergergeld-ist-das-gerecht-100.html</a:t>
            </a:r>
            <a:endParaRPr lang="de-DE" dirty="0"/>
          </a:p>
          <a:p>
            <a:r>
              <a:rPr lang="de-DE" dirty="0">
                <a:hlinkClick r:id="rId6"/>
              </a:rPr>
              <a:t>https://www.zdf.de/nachrichten/politik/deutschland/superreiche-steuertricks-kosten-backgroundcheck-100.html</a:t>
            </a:r>
            <a:r>
              <a:rPr lang="de-DE" dirty="0"/>
              <a:t> </a:t>
            </a:r>
          </a:p>
          <a:p>
            <a:r>
              <a:rPr lang="de-DE" dirty="0"/>
              <a:t>https://www.savethechildren.de/informieren/themen/kinderarmut-in-deutschland/ </a:t>
            </a:r>
            <a:r>
              <a:rPr lang="de-DE" dirty="0" err="1"/>
              <a:t>statistik</a:t>
            </a:r>
            <a:endParaRPr lang="de-DE" dirty="0"/>
          </a:p>
          <a:p>
            <a:endParaRPr lang="de-DE" dirty="0"/>
          </a:p>
        </p:txBody>
      </p:sp>
      <p:sp>
        <p:nvSpPr>
          <p:cNvPr id="4" name="Foliennummernplatzhalter 3"/>
          <p:cNvSpPr>
            <a:spLocks noGrp="1"/>
          </p:cNvSpPr>
          <p:nvPr>
            <p:ph type="sldNum" sz="quarter" idx="5"/>
          </p:nvPr>
        </p:nvSpPr>
        <p:spPr/>
        <p:txBody>
          <a:bodyPr/>
          <a:lstStyle/>
          <a:p>
            <a:fld id="{1C5F42F7-6364-4D22-9CE0-F57BEDCBB657}" type="slidenum">
              <a:rPr lang="de-DE" smtClean="0"/>
              <a:t>64</a:t>
            </a:fld>
            <a:endParaRPr lang="de-DE"/>
          </a:p>
        </p:txBody>
      </p:sp>
    </p:spTree>
    <p:extLst>
      <p:ext uri="{BB962C8B-B14F-4D97-AF65-F5344CB8AC3E}">
        <p14:creationId xmlns:p14="http://schemas.microsoft.com/office/powerpoint/2010/main" val="287545709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79EE6-067E-B608-A072-76D20CB056A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197D49D-AF91-3D8D-B97A-96FCF5718E73}"/>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7084FA29-8486-62C9-C3DA-7C31368F1E65}"/>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31998518-99CB-96DA-9461-AF1615499992}"/>
              </a:ext>
            </a:extLst>
          </p:cNvPr>
          <p:cNvSpPr>
            <a:spLocks noGrp="1"/>
          </p:cNvSpPr>
          <p:nvPr>
            <p:ph type="sldNum" sz="quarter" idx="5"/>
          </p:nvPr>
        </p:nvSpPr>
        <p:spPr/>
        <p:txBody>
          <a:bodyPr/>
          <a:lstStyle/>
          <a:p>
            <a:fld id="{1C5F42F7-6364-4D22-9CE0-F57BEDCBB657}" type="slidenum">
              <a:rPr lang="de-DE" smtClean="0"/>
              <a:t>65</a:t>
            </a:fld>
            <a:endParaRPr lang="de-DE"/>
          </a:p>
        </p:txBody>
      </p:sp>
    </p:spTree>
    <p:extLst>
      <p:ext uri="{BB962C8B-B14F-4D97-AF65-F5344CB8AC3E}">
        <p14:creationId xmlns:p14="http://schemas.microsoft.com/office/powerpoint/2010/main" val="347649429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6F0180-36A5-C0BD-44BE-2CBE97CB3BC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154ADBB-3E4D-5B84-9B0A-8C18A0D9DEA5}"/>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5A7E85E5-B83B-3C52-A6F9-3BA1AB9D69BE}"/>
              </a:ext>
            </a:extLst>
          </p:cNvPr>
          <p:cNvSpPr>
            <a:spLocks noGrp="1"/>
          </p:cNvSpPr>
          <p:nvPr>
            <p:ph type="body" idx="1"/>
          </p:nvPr>
        </p:nvSpPr>
        <p:spPr/>
        <p:txBody>
          <a:bodyPr/>
          <a:lstStyle/>
          <a:p>
            <a:r>
              <a:rPr lang="de-DE" dirty="0"/>
              <a:t>Hoher </a:t>
            </a:r>
            <a:r>
              <a:rPr lang="de-DE" dirty="0" err="1"/>
              <a:t>Kosum</a:t>
            </a:r>
            <a:r>
              <a:rPr lang="de-DE" dirty="0"/>
              <a:t> und Produktion führen zu hohem Ressourcenverbrauch. Der wiederum führt zum Überschreiten planetarer Grenzen. Die Folgen sind soziale Ungleichheit, Ressourcenknappheit… </a:t>
            </a:r>
          </a:p>
        </p:txBody>
      </p:sp>
      <p:sp>
        <p:nvSpPr>
          <p:cNvPr id="4" name="Foliennummernplatzhalter 3">
            <a:extLst>
              <a:ext uri="{FF2B5EF4-FFF2-40B4-BE49-F238E27FC236}">
                <a16:creationId xmlns:a16="http://schemas.microsoft.com/office/drawing/2014/main" id="{D025F955-097B-F18F-EE1F-BDDE6336C6EB}"/>
              </a:ext>
            </a:extLst>
          </p:cNvPr>
          <p:cNvSpPr>
            <a:spLocks noGrp="1"/>
          </p:cNvSpPr>
          <p:nvPr>
            <p:ph type="sldNum" sz="quarter" idx="5"/>
          </p:nvPr>
        </p:nvSpPr>
        <p:spPr/>
        <p:txBody>
          <a:bodyPr/>
          <a:lstStyle/>
          <a:p>
            <a:fld id="{1C5F42F7-6364-4D22-9CE0-F57BEDCBB657}" type="slidenum">
              <a:rPr lang="de-DE" smtClean="0"/>
              <a:t>66</a:t>
            </a:fld>
            <a:endParaRPr lang="de-DE"/>
          </a:p>
        </p:txBody>
      </p:sp>
    </p:spTree>
    <p:extLst>
      <p:ext uri="{BB962C8B-B14F-4D97-AF65-F5344CB8AC3E}">
        <p14:creationId xmlns:p14="http://schemas.microsoft.com/office/powerpoint/2010/main" val="57566877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5EF90D-2742-0DF5-34A5-1330FFF326F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7992EFB-65BF-7E4A-1078-EEE950E8E031}"/>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A6DB4840-8660-4DE7-7EAA-2E4888901E38}"/>
              </a:ext>
            </a:extLst>
          </p:cNvPr>
          <p:cNvSpPr>
            <a:spLocks noGrp="1"/>
          </p:cNvSpPr>
          <p:nvPr>
            <p:ph type="body" idx="1"/>
          </p:nvPr>
        </p:nvSpPr>
        <p:spPr/>
        <p:txBody>
          <a:bodyPr/>
          <a:lstStyle/>
          <a:p>
            <a:pPr fontAlgn="base">
              <a:lnSpc>
                <a:spcPct val="107000"/>
              </a:lnSpc>
              <a:spcAft>
                <a:spcPts val="800"/>
              </a:spcAft>
            </a:pPr>
            <a:endParaRPr lang="de-DE"/>
          </a:p>
        </p:txBody>
      </p:sp>
      <p:sp>
        <p:nvSpPr>
          <p:cNvPr id="4" name="Foliennummernplatzhalter 3">
            <a:extLst>
              <a:ext uri="{FF2B5EF4-FFF2-40B4-BE49-F238E27FC236}">
                <a16:creationId xmlns:a16="http://schemas.microsoft.com/office/drawing/2014/main" id="{86ED9663-6B9D-9DFB-9061-ADCE2B9056EB}"/>
              </a:ext>
            </a:extLst>
          </p:cNvPr>
          <p:cNvSpPr>
            <a:spLocks noGrp="1"/>
          </p:cNvSpPr>
          <p:nvPr>
            <p:ph type="sldNum" sz="quarter" idx="5"/>
          </p:nvPr>
        </p:nvSpPr>
        <p:spPr/>
        <p:txBody>
          <a:bodyPr/>
          <a:lstStyle/>
          <a:p>
            <a:fld id="{1C5F42F7-6364-4D22-9CE0-F57BEDCBB657}" type="slidenum">
              <a:rPr lang="de-DE" smtClean="0"/>
              <a:t>67</a:t>
            </a:fld>
            <a:endParaRPr lang="de-DE"/>
          </a:p>
        </p:txBody>
      </p:sp>
    </p:spTree>
    <p:extLst>
      <p:ext uri="{BB962C8B-B14F-4D97-AF65-F5344CB8AC3E}">
        <p14:creationId xmlns:p14="http://schemas.microsoft.com/office/powerpoint/2010/main" val="211158775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r>
              <a:rPr lang="de-DE" dirty="0"/>
              <a:t>Centre </a:t>
            </a:r>
            <a:r>
              <a:rPr lang="de-DE" dirty="0" err="1"/>
              <a:t>for</a:t>
            </a:r>
            <a:r>
              <a:rPr lang="de-DE" dirty="0"/>
              <a:t> Science and Environment: A </a:t>
            </a:r>
            <a:r>
              <a:rPr lang="de-DE" dirty="0" err="1"/>
              <a:t>Wastwater</a:t>
            </a:r>
            <a:r>
              <a:rPr lang="de-DE" dirty="0"/>
              <a:t> Recycling Manual </a:t>
            </a:r>
            <a:r>
              <a:rPr lang="de-DE" dirty="0" err="1"/>
              <a:t>for</a:t>
            </a:r>
            <a:r>
              <a:rPr lang="de-DE" dirty="0"/>
              <a:t> urban </a:t>
            </a:r>
            <a:r>
              <a:rPr lang="de-DE" dirty="0" err="1"/>
              <a:t>areas</a:t>
            </a:r>
            <a:r>
              <a:rPr lang="de-DE" dirty="0"/>
              <a:t> </a:t>
            </a:r>
            <a:r>
              <a:rPr lang="de-DE" dirty="0" err="1"/>
              <a:t>with</a:t>
            </a:r>
            <a:r>
              <a:rPr lang="de-DE" dirty="0"/>
              <a:t> </a:t>
            </a:r>
            <a:r>
              <a:rPr lang="de-DE" dirty="0" err="1"/>
              <a:t>case</a:t>
            </a:r>
            <a:r>
              <a:rPr lang="de-DE" dirty="0"/>
              <a:t> </a:t>
            </a:r>
            <a:r>
              <a:rPr lang="de-DE" dirty="0" err="1"/>
              <a:t>studies</a:t>
            </a:r>
            <a:endParaRPr lang="de-DE" dirty="0"/>
          </a:p>
          <a:p>
            <a:endParaRPr lang="de-DE" dirty="0"/>
          </a:p>
          <a:p>
            <a:r>
              <a:rPr lang="de-DE" dirty="0"/>
              <a:t>Alles hängt mit allem zusammen. Wir leben alle im gleichen System und müssen die Folgen alle gemeinsam tragen. </a:t>
            </a:r>
          </a:p>
        </p:txBody>
      </p:sp>
      <p:sp>
        <p:nvSpPr>
          <p:cNvPr id="4" name="Foliennummernplatzhalter 3"/>
          <p:cNvSpPr>
            <a:spLocks noGrp="1"/>
          </p:cNvSpPr>
          <p:nvPr>
            <p:ph type="sldNum" sz="quarter" idx="5"/>
          </p:nvPr>
        </p:nvSpPr>
        <p:spPr/>
        <p:txBody>
          <a:bodyPr/>
          <a:lstStyle/>
          <a:p>
            <a:fld id="{1C5F42F7-6364-4D22-9CE0-F57BEDCBB657}" type="slidenum">
              <a:rPr lang="de-DE" smtClean="0"/>
              <a:t>69</a:t>
            </a:fld>
            <a:endParaRPr lang="de-DE"/>
          </a:p>
        </p:txBody>
      </p:sp>
    </p:spTree>
    <p:extLst>
      <p:ext uri="{BB962C8B-B14F-4D97-AF65-F5344CB8AC3E}">
        <p14:creationId xmlns:p14="http://schemas.microsoft.com/office/powerpoint/2010/main" val="248223040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930B7D-9357-1EB2-9CD8-D1F9ECA100B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CBD0119-CD42-922A-24B8-389B5942B36E}"/>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94F6CD7F-4DD8-3D2C-47A9-4A5D09CFF66B}"/>
              </a:ext>
            </a:extLst>
          </p:cNvPr>
          <p:cNvSpPr>
            <a:spLocks noGrp="1"/>
          </p:cNvSpPr>
          <p:nvPr>
            <p:ph type="body" idx="1"/>
          </p:nvPr>
        </p:nvSpPr>
        <p:spPr/>
        <p:txBody>
          <a:bodyPr/>
          <a:lstStyle/>
          <a:p>
            <a:pPr marL="171450" indent="-171450">
              <a:buFont typeface="Arial" panose="020B0604020202020204" pitchFamily="34" charset="0"/>
              <a:buChar char="•"/>
            </a:pPr>
            <a:r>
              <a:rPr lang="de-DE" dirty="0"/>
              <a:t>Wir sind nun in Abschnitt 4 des Moduls: Wie erreichen wir unser Ziel?</a:t>
            </a:r>
          </a:p>
          <a:p>
            <a:pPr marL="171450" indent="-171450">
              <a:buFont typeface="Arial" panose="020B0604020202020204" pitchFamily="34" charset="0"/>
              <a:buChar char="•"/>
            </a:pPr>
            <a:r>
              <a:rPr lang="de-DE" dirty="0"/>
              <a:t>Start mit Lernziel 4: </a:t>
            </a:r>
            <a:r>
              <a:rPr kumimoji="0" lang="de-DE" sz="2000" b="0" i="0" u="none" strike="noStrike" kern="1200" cap="none" spc="0" normalizeH="0" baseline="0" noProof="0" dirty="0">
                <a:ln>
                  <a:noFill/>
                </a:ln>
                <a:solidFill>
                  <a:prstClr val="black"/>
                </a:solidFill>
                <a:effectLst/>
                <a:uLnTx/>
                <a:uFillTx/>
                <a:latin typeface="Neue Plak Text" panose="020B0804030202020204" pitchFamily="34" charset="0"/>
                <a:ea typeface="+mn-ea"/>
                <a:cs typeface="+mn-cs"/>
              </a:rPr>
              <a:t>Nachhaltigkeitsstrategien kennenlernen und ihre Wirkung beurteilen. </a:t>
            </a:r>
            <a:endParaRPr lang="de-DE" dirty="0"/>
          </a:p>
        </p:txBody>
      </p:sp>
      <p:sp>
        <p:nvSpPr>
          <p:cNvPr id="4" name="Foliennummernplatzhalter 3">
            <a:extLst>
              <a:ext uri="{FF2B5EF4-FFF2-40B4-BE49-F238E27FC236}">
                <a16:creationId xmlns:a16="http://schemas.microsoft.com/office/drawing/2014/main" id="{AE121F31-EF01-ECDD-8C4F-F474BAC80490}"/>
              </a:ext>
            </a:extLst>
          </p:cNvPr>
          <p:cNvSpPr>
            <a:spLocks noGrp="1"/>
          </p:cNvSpPr>
          <p:nvPr>
            <p:ph type="sldNum" sz="quarter" idx="5"/>
          </p:nvPr>
        </p:nvSpPr>
        <p:spPr/>
        <p:txBody>
          <a:bodyPr/>
          <a:lstStyle/>
          <a:p>
            <a:fld id="{1C5F42F7-6364-4D22-9CE0-F57BEDCBB657}" type="slidenum">
              <a:rPr lang="de-DE" smtClean="0"/>
              <a:t>70</a:t>
            </a:fld>
            <a:endParaRPr lang="de-DE"/>
          </a:p>
        </p:txBody>
      </p:sp>
    </p:spTree>
    <p:extLst>
      <p:ext uri="{BB962C8B-B14F-4D97-AF65-F5344CB8AC3E}">
        <p14:creationId xmlns:p14="http://schemas.microsoft.com/office/powerpoint/2010/main" val="18684276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EAB6EC-4389-8358-4511-AFF46B4ED63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BDEF48B-AB5F-E9B0-B736-4DF1C49432B0}"/>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BFFA859C-3596-907D-746A-08B154667C6A}"/>
              </a:ext>
            </a:extLst>
          </p:cNvPr>
          <p:cNvSpPr>
            <a:spLocks noGrp="1"/>
          </p:cNvSpPr>
          <p:nvPr>
            <p:ph type="body" idx="1"/>
          </p:nvPr>
        </p:nvSpPr>
        <p:spPr/>
        <p:txBody>
          <a:bodyPr/>
          <a:lstStyle/>
          <a:p>
            <a:pPr marL="171450" indent="-171450" fontAlgn="base">
              <a:lnSpc>
                <a:spcPct val="107000"/>
              </a:lnSpc>
              <a:spcAft>
                <a:spcPts val="800"/>
              </a:spcAft>
              <a:buFont typeface="Arial" panose="020B0604020202020204" pitchFamily="34" charset="0"/>
              <a:buChar char="•"/>
            </a:pPr>
            <a:r>
              <a:rPr lang="de-DE" dirty="0"/>
              <a:t>Erklärfilm zu den planetaren Grenzen 1</a:t>
            </a:r>
          </a:p>
          <a:p>
            <a:pPr marL="171450" indent="-171450" fontAlgn="base">
              <a:lnSpc>
                <a:spcPct val="107000"/>
              </a:lnSpc>
              <a:spcAft>
                <a:spcPts val="800"/>
              </a:spcAft>
              <a:buFont typeface="Arial" panose="020B0604020202020204" pitchFamily="34" charset="0"/>
              <a:buChar char="•"/>
            </a:pPr>
            <a:r>
              <a:rPr lang="de-DE" dirty="0"/>
              <a:t>Nur den Ausschnitt Minute 00:00-1:33 zeigen </a:t>
            </a:r>
          </a:p>
        </p:txBody>
      </p:sp>
      <p:sp>
        <p:nvSpPr>
          <p:cNvPr id="4" name="Foliennummernplatzhalter 3">
            <a:extLst>
              <a:ext uri="{FF2B5EF4-FFF2-40B4-BE49-F238E27FC236}">
                <a16:creationId xmlns:a16="http://schemas.microsoft.com/office/drawing/2014/main" id="{7A937541-EFE9-9BDE-C37E-D36B72F39055}"/>
              </a:ext>
            </a:extLst>
          </p:cNvPr>
          <p:cNvSpPr>
            <a:spLocks noGrp="1"/>
          </p:cNvSpPr>
          <p:nvPr>
            <p:ph type="sldNum" sz="quarter" idx="5"/>
          </p:nvPr>
        </p:nvSpPr>
        <p:spPr/>
        <p:txBody>
          <a:bodyPr/>
          <a:lstStyle/>
          <a:p>
            <a:fld id="{1C5F42F7-6364-4D22-9CE0-F57BEDCBB657}" type="slidenum">
              <a:rPr lang="de-DE" smtClean="0"/>
              <a:t>7</a:t>
            </a:fld>
            <a:endParaRPr lang="de-DE"/>
          </a:p>
        </p:txBody>
      </p:sp>
    </p:spTree>
    <p:extLst>
      <p:ext uri="{BB962C8B-B14F-4D97-AF65-F5344CB8AC3E}">
        <p14:creationId xmlns:p14="http://schemas.microsoft.com/office/powerpoint/2010/main" val="388373787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033171-92BE-8BF8-7651-A4D073B6F5C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6C87C0E-8777-198A-6594-0B4F2FC8B89A}"/>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366EDF81-58E4-B5AB-6320-79F90645A94F}"/>
              </a:ext>
            </a:extLst>
          </p:cNvPr>
          <p:cNvSpPr>
            <a:spLocks noGrp="1"/>
          </p:cNvSpPr>
          <p:nvPr>
            <p:ph type="body" idx="1"/>
          </p:nvPr>
        </p:nvSpPr>
        <p:spPr/>
        <p:txBody>
          <a:bodyPr/>
          <a:lstStyle/>
          <a:p>
            <a:pPr marL="171450" indent="-171450">
              <a:buFont typeface="Arial" panose="020B0604020202020204" pitchFamily="34" charset="0"/>
              <a:buChar char="•"/>
            </a:pPr>
            <a:r>
              <a:rPr lang="de-DE" dirty="0"/>
              <a:t>Einstieg in den Abschnitt: was braucht es für ein gutes Leben?</a:t>
            </a:r>
          </a:p>
          <a:p>
            <a:pPr marL="171450" indent="-171450">
              <a:buFont typeface="Arial" panose="020B0604020202020204" pitchFamily="34" charset="0"/>
              <a:buChar char="•"/>
            </a:pPr>
            <a:r>
              <a:rPr lang="de-DE" dirty="0"/>
              <a:t>Erinnern an die Übung von Tag 1 der Fortbildung: „Eine Zukunft für Brandenburg“ mit den Aussagen „in 25 Jahren gibt es in Brandenburg XX“ </a:t>
            </a:r>
          </a:p>
          <a:p>
            <a:pPr marL="171450" indent="-171450">
              <a:buFont typeface="Arial" panose="020B0604020202020204" pitchFamily="34" charset="0"/>
              <a:buChar char="•"/>
            </a:pPr>
            <a:r>
              <a:rPr lang="de-DE" dirty="0"/>
              <a:t>Das Plakat mit den Antworten der TN bitte vorne gut sichtbar aufhängen und gerne nochmal 3-5 Antworten laut vorlesen </a:t>
            </a:r>
          </a:p>
        </p:txBody>
      </p:sp>
      <p:sp>
        <p:nvSpPr>
          <p:cNvPr id="4" name="Foliennummernplatzhalter 3">
            <a:extLst>
              <a:ext uri="{FF2B5EF4-FFF2-40B4-BE49-F238E27FC236}">
                <a16:creationId xmlns:a16="http://schemas.microsoft.com/office/drawing/2014/main" id="{E3915CD9-9975-23EA-1657-7B811E0C4AB9}"/>
              </a:ext>
            </a:extLst>
          </p:cNvPr>
          <p:cNvSpPr>
            <a:spLocks noGrp="1"/>
          </p:cNvSpPr>
          <p:nvPr>
            <p:ph type="sldNum" sz="quarter" idx="5"/>
          </p:nvPr>
        </p:nvSpPr>
        <p:spPr/>
        <p:txBody>
          <a:bodyPr/>
          <a:lstStyle/>
          <a:p>
            <a:fld id="{1C5F42F7-6364-4D22-9CE0-F57BEDCBB657}" type="slidenum">
              <a:rPr lang="de-DE" smtClean="0"/>
              <a:t>71</a:t>
            </a:fld>
            <a:endParaRPr lang="de-DE"/>
          </a:p>
        </p:txBody>
      </p:sp>
    </p:spTree>
    <p:extLst>
      <p:ext uri="{BB962C8B-B14F-4D97-AF65-F5344CB8AC3E}">
        <p14:creationId xmlns:p14="http://schemas.microsoft.com/office/powerpoint/2010/main" val="265464701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9BB59A-01A8-E4BA-3818-DA6BF115ED0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9904BF1-0CB6-DF34-F55A-86F360B06784}"/>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B3923597-C392-E25C-FFD8-FB3D06F7D2C2}"/>
              </a:ext>
            </a:extLst>
          </p:cNvPr>
          <p:cNvSpPr>
            <a:spLocks noGrp="1"/>
          </p:cNvSpPr>
          <p:nvPr>
            <p:ph type="body" idx="1"/>
          </p:nvPr>
        </p:nvSpPr>
        <p:spPr/>
        <p:txBody>
          <a:bodyPr/>
          <a:lstStyle/>
          <a:p>
            <a:r>
              <a:rPr lang="de-DE" dirty="0"/>
              <a:t>Grafik zu Lebenszufriedenheit </a:t>
            </a:r>
          </a:p>
          <a:p>
            <a:pPr marL="171450" indent="-171450">
              <a:buFont typeface="Arial" panose="020B0604020202020204" pitchFamily="34" charset="0"/>
              <a:buChar char="•"/>
            </a:pPr>
            <a:r>
              <a:rPr lang="de-DE" dirty="0"/>
              <a:t>Sichtbar ist: parallel zum steigenden realen Einkommen ist zunächst in Westdeutschland und seit 1990 auch im vereinten Deutschland lange Zeit keine entsprechende Steigerung im Niveau der durchschnittlichen Lebenszufriedenheit der erwachsenen Bevölkerung zu beobachten.</a:t>
            </a:r>
          </a:p>
          <a:p>
            <a:pPr marL="171450" indent="-171450">
              <a:buFont typeface="Arial" panose="020B0604020202020204" pitchFamily="34" charset="0"/>
              <a:buChar char="•"/>
            </a:pPr>
            <a:r>
              <a:rPr lang="de-DE" dirty="0"/>
              <a:t>Fragen/Kommentare der TN aufgreifen, Diskussion zulassen </a:t>
            </a:r>
          </a:p>
          <a:p>
            <a:pPr marL="171450" indent="-171450">
              <a:buFont typeface="Arial" panose="020B0604020202020204" pitchFamily="34" charset="0"/>
              <a:buChar char="•"/>
            </a:pPr>
            <a:r>
              <a:rPr lang="de-DE" dirty="0"/>
              <a:t>Bildquelle: https://www.wirtschaftsdienst.eu/inhalt/jahr/2017/heft/6/beitrag/gehts-uns-wirklich-so-gut-lebensqualitaet-ist-mehr-als-nur-subjektive-oder-objektive-lebenslage.html</a:t>
            </a:r>
          </a:p>
          <a:p>
            <a:endParaRPr lang="de-DE" dirty="0"/>
          </a:p>
        </p:txBody>
      </p:sp>
      <p:sp>
        <p:nvSpPr>
          <p:cNvPr id="4" name="Foliennummernplatzhalter 3">
            <a:extLst>
              <a:ext uri="{FF2B5EF4-FFF2-40B4-BE49-F238E27FC236}">
                <a16:creationId xmlns:a16="http://schemas.microsoft.com/office/drawing/2014/main" id="{FAFB3765-521E-AE6A-39D4-8E84BEA9611D}"/>
              </a:ext>
            </a:extLst>
          </p:cNvPr>
          <p:cNvSpPr>
            <a:spLocks noGrp="1"/>
          </p:cNvSpPr>
          <p:nvPr>
            <p:ph type="sldNum" sz="quarter" idx="5"/>
          </p:nvPr>
        </p:nvSpPr>
        <p:spPr/>
        <p:txBody>
          <a:bodyPr/>
          <a:lstStyle/>
          <a:p>
            <a:fld id="{1C5F42F7-6364-4D22-9CE0-F57BEDCBB657}" type="slidenum">
              <a:rPr lang="de-DE" smtClean="0"/>
              <a:t>72</a:t>
            </a:fld>
            <a:endParaRPr lang="de-DE"/>
          </a:p>
        </p:txBody>
      </p:sp>
    </p:spTree>
    <p:extLst>
      <p:ext uri="{BB962C8B-B14F-4D97-AF65-F5344CB8AC3E}">
        <p14:creationId xmlns:p14="http://schemas.microsoft.com/office/powerpoint/2010/main" val="45726915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r>
              <a:rPr lang="de-DE" dirty="0"/>
              <a:t>Vorstellen von drei bekannten </a:t>
            </a:r>
            <a:r>
              <a:rPr lang="de-DE" dirty="0" err="1"/>
              <a:t>Nachaltigkeitsstrategien</a:t>
            </a:r>
            <a:r>
              <a:rPr lang="de-DE" dirty="0"/>
              <a:t> </a:t>
            </a:r>
          </a:p>
          <a:p>
            <a:pPr marL="171450" indent="-171450">
              <a:buFont typeface="Arial" panose="020B0604020202020204" pitchFamily="34" charset="0"/>
              <a:buChar char="•"/>
            </a:pPr>
            <a:r>
              <a:rPr lang="de-DE" dirty="0"/>
              <a:t>Im Folgenden werden 3 bekannte Strategien für mehr Nachhaltigkeit vorgestellt </a:t>
            </a:r>
          </a:p>
          <a:p>
            <a:pPr marL="171450" indent="-171450">
              <a:buFont typeface="Arial" panose="020B0604020202020204" pitchFamily="34" charset="0"/>
              <a:buChar char="•"/>
            </a:pPr>
            <a:r>
              <a:rPr lang="de-DE" dirty="0"/>
              <a:t>Dann wird in einem Quiz mit den TN das Wissen gefestigt </a:t>
            </a:r>
          </a:p>
          <a:p>
            <a:endParaRPr lang="de-DE" dirty="0"/>
          </a:p>
        </p:txBody>
      </p:sp>
      <p:sp>
        <p:nvSpPr>
          <p:cNvPr id="4" name="Foliennummernplatzhalter 3"/>
          <p:cNvSpPr>
            <a:spLocks noGrp="1"/>
          </p:cNvSpPr>
          <p:nvPr>
            <p:ph type="sldNum" sz="quarter" idx="5"/>
          </p:nvPr>
        </p:nvSpPr>
        <p:spPr/>
        <p:txBody>
          <a:bodyPr/>
          <a:lstStyle/>
          <a:p>
            <a:fld id="{1C5F42F7-6364-4D22-9CE0-F57BEDCBB657}" type="slidenum">
              <a:rPr lang="de-DE" smtClean="0"/>
              <a:t>73</a:t>
            </a:fld>
            <a:endParaRPr lang="de-DE"/>
          </a:p>
        </p:txBody>
      </p:sp>
    </p:spTree>
    <p:extLst>
      <p:ext uri="{BB962C8B-B14F-4D97-AF65-F5344CB8AC3E}">
        <p14:creationId xmlns:p14="http://schemas.microsoft.com/office/powerpoint/2010/main" val="323052641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r>
              <a:rPr lang="de-DE" dirty="0"/>
              <a:t>Effizienz </a:t>
            </a:r>
          </a:p>
          <a:p>
            <a:pPr marL="171450" indent="-171450">
              <a:buFont typeface="Arial" panose="020B0604020202020204" pitchFamily="34" charset="0"/>
              <a:buChar char="•"/>
            </a:pPr>
            <a:r>
              <a:rPr lang="de-DE" dirty="0"/>
              <a:t>Die Effizienzstrategie besagt, dass wir Ressourcen einsparen können indem wir besser produzieren </a:t>
            </a:r>
          </a:p>
          <a:p>
            <a:pPr marL="171450" indent="-171450">
              <a:buFont typeface="Arial" panose="020B0604020202020204" pitchFamily="34" charset="0"/>
              <a:buChar char="•"/>
            </a:pPr>
            <a:r>
              <a:rPr lang="de-DE" dirty="0"/>
              <a:t>Bspw. mit neuen Verfahren, Maschinen usw. </a:t>
            </a:r>
          </a:p>
          <a:p>
            <a:pPr marL="171450" indent="-171450">
              <a:buFont typeface="Arial" panose="020B0604020202020204" pitchFamily="34" charset="0"/>
              <a:buChar char="•"/>
            </a:pPr>
            <a:r>
              <a:rPr lang="de-DE" dirty="0"/>
              <a:t>Beispiel aus dem Bau: Materialverschnitt meiden, indem man bessere Zuschnitte macht (präzisere Säge) </a:t>
            </a:r>
          </a:p>
          <a:p>
            <a:pPr marL="171450" indent="-171450">
              <a:buFont typeface="Arial" panose="020B0604020202020204" pitchFamily="34" charset="0"/>
              <a:buChar char="•"/>
            </a:pPr>
            <a:r>
              <a:rPr lang="de-DE" dirty="0"/>
              <a:t>Devise: Das Gleiche produzieren, aber mit weniger Ressourcenverbraucht </a:t>
            </a:r>
          </a:p>
          <a:p>
            <a:pPr marL="171450" indent="-171450">
              <a:buFont typeface="Arial" panose="020B0604020202020204" pitchFamily="34" charset="0"/>
              <a:buChar char="•"/>
            </a:pPr>
            <a:r>
              <a:rPr lang="de-DE" dirty="0"/>
              <a:t>Kritik an dieser Strategie: es wird nichts wesentliches an der Produktion von unnützen Gütern verändert. Solange sie effizienter produziert werden, lässt der Markt nach dieser Logik ihre Produktion zu (Bspw. Schlüsselanhänger aus Plastik – braucht es sowas?)</a:t>
            </a:r>
          </a:p>
          <a:p>
            <a:pPr marL="171450" indent="-171450">
              <a:buFont typeface="Arial" panose="020B0604020202020204" pitchFamily="34" charset="0"/>
              <a:buChar char="•"/>
            </a:pPr>
            <a:endParaRPr lang="de-DE" dirty="0"/>
          </a:p>
          <a:p>
            <a:pPr marL="171450" indent="-171450">
              <a:buFont typeface="Arial" panose="020B0604020202020204" pitchFamily="34" charset="0"/>
              <a:buChar char="•"/>
            </a:pPr>
            <a:endParaRPr lang="de-DE" dirty="0"/>
          </a:p>
          <a:p>
            <a:pPr marL="0" indent="0">
              <a:buFont typeface="Arial" panose="020B0604020202020204" pitchFamily="34" charset="0"/>
              <a:buNone/>
            </a:pPr>
            <a:r>
              <a:rPr lang="de-DE" dirty="0"/>
              <a:t>Verständnisfragen der TN klären </a:t>
            </a:r>
          </a:p>
        </p:txBody>
      </p:sp>
      <p:sp>
        <p:nvSpPr>
          <p:cNvPr id="4" name="Foliennummernplatzhalter 3"/>
          <p:cNvSpPr>
            <a:spLocks noGrp="1"/>
          </p:cNvSpPr>
          <p:nvPr>
            <p:ph type="sldNum" sz="quarter" idx="5"/>
          </p:nvPr>
        </p:nvSpPr>
        <p:spPr/>
        <p:txBody>
          <a:bodyPr/>
          <a:lstStyle/>
          <a:p>
            <a:fld id="{1C5F42F7-6364-4D22-9CE0-F57BEDCBB657}" type="slidenum">
              <a:rPr lang="de-DE" smtClean="0"/>
              <a:t>74</a:t>
            </a:fld>
            <a:endParaRPr lang="de-DE"/>
          </a:p>
        </p:txBody>
      </p:sp>
    </p:spTree>
    <p:extLst>
      <p:ext uri="{BB962C8B-B14F-4D97-AF65-F5344CB8AC3E}">
        <p14:creationId xmlns:p14="http://schemas.microsoft.com/office/powerpoint/2010/main" val="343163331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9866FB-8845-0B33-85FE-ABCA2A34417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7F3D6B0-1151-1978-2D77-164A37F82DDF}"/>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8521816A-BD8E-B928-04CC-033104EADDE7}"/>
              </a:ext>
            </a:extLst>
          </p:cNvPr>
          <p:cNvSpPr>
            <a:spLocks noGrp="1"/>
          </p:cNvSpPr>
          <p:nvPr>
            <p:ph type="body" idx="1"/>
          </p:nvPr>
        </p:nvSpPr>
        <p:spPr/>
        <p:txBody>
          <a:bodyPr/>
          <a:lstStyle/>
          <a:p>
            <a:r>
              <a:rPr lang="de-DE" dirty="0"/>
              <a:t>Konsistenz </a:t>
            </a:r>
          </a:p>
          <a:p>
            <a:pPr marL="171450" indent="-171450">
              <a:buFont typeface="Arial" panose="020B0604020202020204" pitchFamily="34" charset="0"/>
              <a:buChar char="•"/>
            </a:pPr>
            <a:r>
              <a:rPr lang="de-DE" dirty="0"/>
              <a:t>Die Effizienzstrategie besagt, dass wir Ressourcen einsparen können, indem wir sie wieder in den Stoffkreislauf einspeisen und recyclen </a:t>
            </a:r>
          </a:p>
          <a:p>
            <a:pPr marL="171450" indent="-171450">
              <a:buFont typeface="Arial" panose="020B0604020202020204" pitchFamily="34" charset="0"/>
              <a:buChar char="•"/>
            </a:pPr>
            <a:r>
              <a:rPr lang="de-DE" dirty="0"/>
              <a:t>Bspw. mit neuen Verfahren, Maschinen usw. </a:t>
            </a:r>
          </a:p>
          <a:p>
            <a:pPr marL="171450" indent="-171450">
              <a:buFont typeface="Arial" panose="020B0604020202020204" pitchFamily="34" charset="0"/>
              <a:buChar char="•"/>
            </a:pPr>
            <a:r>
              <a:rPr lang="de-DE" dirty="0"/>
              <a:t>Beispiel aus dem Bau: Bauschutt im Straßenbau verwenden </a:t>
            </a:r>
          </a:p>
          <a:p>
            <a:pPr marL="171450" indent="-171450">
              <a:buFont typeface="Arial" panose="020B0604020202020204" pitchFamily="34" charset="0"/>
              <a:buChar char="•"/>
            </a:pPr>
            <a:r>
              <a:rPr lang="de-DE" dirty="0"/>
              <a:t>Devise: Produzieren nach dem Vorbild der Natur: nichts wird „Müll“, alles wird wiederverwendet </a:t>
            </a:r>
          </a:p>
          <a:p>
            <a:pPr marL="171450" indent="-171450">
              <a:buFont typeface="Arial" panose="020B0604020202020204" pitchFamily="34" charset="0"/>
              <a:buChar char="•"/>
            </a:pPr>
            <a:r>
              <a:rPr lang="de-DE" dirty="0"/>
              <a:t>Kritik an dieser Strategie: Noch gibt es keine volle Verwertung von Stoffen und es entstehen immer Abfallprodukte, die nicht wieder in den Kreislauf eingespeist werden können. Außerdem wird nichts wesentliches an der Produktion von unnützen Gütern verändert. Solange sie recycelt werden, dürfen sie weiterhin produziert werden. (Bspw. Schlüsselanhänger aus Plastik)</a:t>
            </a:r>
          </a:p>
          <a:p>
            <a:endParaRPr lang="de-DE" dirty="0"/>
          </a:p>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Verständnisfragen der TN klären </a:t>
            </a:r>
          </a:p>
          <a:p>
            <a:endParaRPr lang="de-DE" dirty="0"/>
          </a:p>
        </p:txBody>
      </p:sp>
      <p:sp>
        <p:nvSpPr>
          <p:cNvPr id="4" name="Foliennummernplatzhalter 3">
            <a:extLst>
              <a:ext uri="{FF2B5EF4-FFF2-40B4-BE49-F238E27FC236}">
                <a16:creationId xmlns:a16="http://schemas.microsoft.com/office/drawing/2014/main" id="{42FF325E-E5AF-043F-209A-2E01AA69490C}"/>
              </a:ext>
            </a:extLst>
          </p:cNvPr>
          <p:cNvSpPr>
            <a:spLocks noGrp="1"/>
          </p:cNvSpPr>
          <p:nvPr>
            <p:ph type="sldNum" sz="quarter" idx="5"/>
          </p:nvPr>
        </p:nvSpPr>
        <p:spPr/>
        <p:txBody>
          <a:bodyPr/>
          <a:lstStyle/>
          <a:p>
            <a:fld id="{1C5F42F7-6364-4D22-9CE0-F57BEDCBB657}" type="slidenum">
              <a:rPr lang="de-DE" smtClean="0"/>
              <a:t>75</a:t>
            </a:fld>
            <a:endParaRPr lang="de-DE"/>
          </a:p>
        </p:txBody>
      </p:sp>
    </p:spTree>
    <p:extLst>
      <p:ext uri="{BB962C8B-B14F-4D97-AF65-F5344CB8AC3E}">
        <p14:creationId xmlns:p14="http://schemas.microsoft.com/office/powerpoint/2010/main" val="303026182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r>
              <a:rPr lang="de-DE" dirty="0"/>
              <a:t>Suffizienz</a:t>
            </a:r>
          </a:p>
          <a:p>
            <a:pPr marL="171450" indent="-171450">
              <a:buFont typeface="Arial" panose="020B0604020202020204" pitchFamily="34" charset="0"/>
              <a:buChar char="•"/>
            </a:pPr>
            <a:r>
              <a:rPr lang="de-DE" dirty="0"/>
              <a:t>Die Effizienzstrategie besagt, dass wir Ressourcen einsparen können, indem wir generell weniger unnütze Güter konsumieren und uns auf das Wesentliche konzentrieren</a:t>
            </a:r>
          </a:p>
          <a:p>
            <a:pPr marL="171450" indent="-171450">
              <a:buFont typeface="Arial" panose="020B0604020202020204" pitchFamily="34" charset="0"/>
              <a:buChar char="•"/>
            </a:pPr>
            <a:r>
              <a:rPr lang="de-DE" dirty="0"/>
              <a:t>Abkehr von Besitz, stattdessen Verleih und Tausch von Gütern </a:t>
            </a:r>
          </a:p>
          <a:p>
            <a:pPr marL="171450" indent="-171450">
              <a:buFont typeface="Arial" panose="020B0604020202020204" pitchFamily="34" charset="0"/>
              <a:buChar char="•"/>
            </a:pPr>
            <a:r>
              <a:rPr lang="de-DE" dirty="0"/>
              <a:t>Beispiel aus dem Bau: vorausschauende Bauweise mit veränderbarer Raumnutzung statt ständigem Abriss und Neubau </a:t>
            </a:r>
          </a:p>
          <a:p>
            <a:pPr marL="171450" indent="-171450">
              <a:buFont typeface="Arial" panose="020B0604020202020204" pitchFamily="34" charset="0"/>
              <a:buChar char="•"/>
            </a:pPr>
            <a:endParaRPr lang="de-DE" dirty="0"/>
          </a:p>
          <a:p>
            <a:pPr marL="171450" indent="-171450">
              <a:buFont typeface="Arial" panose="020B0604020202020204" pitchFamily="34" charset="0"/>
              <a:buChar char="•"/>
            </a:pPr>
            <a:endParaRPr lang="de-DE"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Verständnisfragen der TN klären </a:t>
            </a:r>
          </a:p>
          <a:p>
            <a:pPr marL="171450" indent="-171450">
              <a:buFont typeface="Arial" panose="020B0604020202020204" pitchFamily="34" charset="0"/>
              <a:buChar char="•"/>
            </a:pPr>
            <a:endParaRPr lang="de-DE" dirty="0"/>
          </a:p>
          <a:p>
            <a:pPr marL="0" indent="0">
              <a:buFont typeface="Arial" panose="020B0604020202020204" pitchFamily="34" charset="0"/>
              <a:buNone/>
            </a:pPr>
            <a:endParaRPr lang="de-DE" dirty="0"/>
          </a:p>
        </p:txBody>
      </p:sp>
      <p:sp>
        <p:nvSpPr>
          <p:cNvPr id="4" name="Foliennummernplatzhalter 3"/>
          <p:cNvSpPr>
            <a:spLocks noGrp="1"/>
          </p:cNvSpPr>
          <p:nvPr>
            <p:ph type="sldNum" sz="quarter" idx="5"/>
          </p:nvPr>
        </p:nvSpPr>
        <p:spPr/>
        <p:txBody>
          <a:bodyPr/>
          <a:lstStyle/>
          <a:p>
            <a:fld id="{1C5F42F7-6364-4D22-9CE0-F57BEDCBB657}" type="slidenum">
              <a:rPr lang="de-DE" smtClean="0"/>
              <a:t>76</a:t>
            </a:fld>
            <a:endParaRPr lang="de-DE"/>
          </a:p>
        </p:txBody>
      </p:sp>
    </p:spTree>
    <p:extLst>
      <p:ext uri="{BB962C8B-B14F-4D97-AF65-F5344CB8AC3E}">
        <p14:creationId xmlns:p14="http://schemas.microsoft.com/office/powerpoint/2010/main" val="273206122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03765B-DA30-66F0-3138-800EA654CD1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0D5B648-9E11-CC02-5E85-97EA7E76B9E6}"/>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9309B4E3-0F3D-3893-8AAF-64C34EB0A2E9}"/>
              </a:ext>
            </a:extLst>
          </p:cNvPr>
          <p:cNvSpPr>
            <a:spLocks noGrp="1"/>
          </p:cNvSpPr>
          <p:nvPr>
            <p:ph type="body" idx="1"/>
          </p:nvPr>
        </p:nvSpPr>
        <p:spPr/>
        <p:txBody>
          <a:bodyPr/>
          <a:lstStyle/>
          <a:p>
            <a:pPr marL="171450" indent="-171450">
              <a:buFont typeface="Arial" panose="020B0604020202020204" pitchFamily="34" charset="0"/>
              <a:buChar char="•"/>
            </a:pPr>
            <a:r>
              <a:rPr lang="de-DE" dirty="0"/>
              <a:t>Das Quiz festigt die Inhalte zu den Strategien für die TN </a:t>
            </a:r>
          </a:p>
          <a:p>
            <a:pPr marL="171450" indent="-171450">
              <a:buFont typeface="Arial" panose="020B0604020202020204" pitchFamily="34" charset="0"/>
              <a:buChar char="•"/>
            </a:pPr>
            <a:r>
              <a:rPr lang="de-DE" dirty="0"/>
              <a:t>Die Moderation oder ein TN ließt die Frage und das Beispiel laut vor, dann wird gemeinsam abgestimmt (entweder Antwort laut reinrufen oder auf Karten abstimmen und diese dann hochhalten) </a:t>
            </a:r>
          </a:p>
        </p:txBody>
      </p:sp>
      <p:sp>
        <p:nvSpPr>
          <p:cNvPr id="4" name="Foliennummernplatzhalter 3">
            <a:extLst>
              <a:ext uri="{FF2B5EF4-FFF2-40B4-BE49-F238E27FC236}">
                <a16:creationId xmlns:a16="http://schemas.microsoft.com/office/drawing/2014/main" id="{949EC3C7-F1FF-F8E7-A072-2F55D7293164}"/>
              </a:ext>
            </a:extLst>
          </p:cNvPr>
          <p:cNvSpPr>
            <a:spLocks noGrp="1"/>
          </p:cNvSpPr>
          <p:nvPr>
            <p:ph type="sldNum" sz="quarter" idx="5"/>
          </p:nvPr>
        </p:nvSpPr>
        <p:spPr/>
        <p:txBody>
          <a:bodyPr/>
          <a:lstStyle/>
          <a:p>
            <a:fld id="{1C5F42F7-6364-4D22-9CE0-F57BEDCBB657}" type="slidenum">
              <a:rPr lang="de-DE" smtClean="0"/>
              <a:t>77</a:t>
            </a:fld>
            <a:endParaRPr lang="de-DE"/>
          </a:p>
        </p:txBody>
      </p:sp>
    </p:spTree>
    <p:extLst>
      <p:ext uri="{BB962C8B-B14F-4D97-AF65-F5344CB8AC3E}">
        <p14:creationId xmlns:p14="http://schemas.microsoft.com/office/powerpoint/2010/main" val="351792853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842868-58B6-F574-1CD2-4AE15FCEC60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C7D5CB9-71C5-8A0F-7B13-CBF659FA858F}"/>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DD0BFAC3-B1FA-70EE-90EE-DA519F920E18}"/>
              </a:ext>
            </a:extLst>
          </p:cNvPr>
          <p:cNvSpPr>
            <a:spLocks noGrp="1"/>
          </p:cNvSpPr>
          <p:nvPr>
            <p:ph type="body" idx="1"/>
          </p:nvPr>
        </p:nvSpPr>
        <p:spPr/>
        <p:txBody>
          <a:bodyPr/>
          <a:lstStyle/>
          <a:p>
            <a:pPr marL="171450" indent="-171450">
              <a:buFont typeface="Arial" panose="020B0604020202020204" pitchFamily="34" charset="0"/>
              <a:buChar char="•"/>
            </a:pPr>
            <a:r>
              <a:rPr lang="de-DE" dirty="0"/>
              <a:t>Die Energiesparlampe: für welche Strategie ist sie das passende Beispiel? </a:t>
            </a:r>
          </a:p>
        </p:txBody>
      </p:sp>
      <p:sp>
        <p:nvSpPr>
          <p:cNvPr id="4" name="Foliennummernplatzhalter 3">
            <a:extLst>
              <a:ext uri="{FF2B5EF4-FFF2-40B4-BE49-F238E27FC236}">
                <a16:creationId xmlns:a16="http://schemas.microsoft.com/office/drawing/2014/main" id="{3F9341D0-169D-7D44-766F-37FD8CC5E6B6}"/>
              </a:ext>
            </a:extLst>
          </p:cNvPr>
          <p:cNvSpPr>
            <a:spLocks noGrp="1"/>
          </p:cNvSpPr>
          <p:nvPr>
            <p:ph type="sldNum" sz="quarter" idx="5"/>
          </p:nvPr>
        </p:nvSpPr>
        <p:spPr/>
        <p:txBody>
          <a:bodyPr/>
          <a:lstStyle/>
          <a:p>
            <a:fld id="{1C5F42F7-6364-4D22-9CE0-F57BEDCBB657}" type="slidenum">
              <a:rPr lang="de-DE" smtClean="0"/>
              <a:t>78</a:t>
            </a:fld>
            <a:endParaRPr lang="de-DE"/>
          </a:p>
        </p:txBody>
      </p:sp>
    </p:spTree>
    <p:extLst>
      <p:ext uri="{BB962C8B-B14F-4D97-AF65-F5344CB8AC3E}">
        <p14:creationId xmlns:p14="http://schemas.microsoft.com/office/powerpoint/2010/main" val="335175947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25BC57-64AB-CFC9-F2CB-77A9E3C5696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4220742-9B36-AFD8-8E8F-15F834B565DD}"/>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F1132CF7-37B9-7FA4-C42D-A0754B85D0A1}"/>
              </a:ext>
            </a:extLst>
          </p:cNvPr>
          <p:cNvSpPr>
            <a:spLocks noGrp="1"/>
          </p:cNvSpPr>
          <p:nvPr>
            <p:ph type="body" idx="1"/>
          </p:nvPr>
        </p:nvSpPr>
        <p:spPr/>
        <p:txBody>
          <a:bodyPr/>
          <a:lstStyle/>
          <a:p>
            <a:r>
              <a:rPr lang="de-DE" dirty="0"/>
              <a:t>Antwort: Effizienz </a:t>
            </a:r>
          </a:p>
          <a:p>
            <a:endParaRPr lang="de-DE" dirty="0"/>
          </a:p>
          <a:p>
            <a:r>
              <a:rPr lang="de-DE" dirty="0"/>
              <a:t>Warum: Die Energiesparlampe schafft, das das Gleiche (Licht zu machen) mit weniger Ressourceneinsatz erreicht wird </a:t>
            </a:r>
          </a:p>
        </p:txBody>
      </p:sp>
      <p:sp>
        <p:nvSpPr>
          <p:cNvPr id="4" name="Foliennummernplatzhalter 3">
            <a:extLst>
              <a:ext uri="{FF2B5EF4-FFF2-40B4-BE49-F238E27FC236}">
                <a16:creationId xmlns:a16="http://schemas.microsoft.com/office/drawing/2014/main" id="{79C94EB4-D163-0856-FF23-D766F714ECFF}"/>
              </a:ext>
            </a:extLst>
          </p:cNvPr>
          <p:cNvSpPr>
            <a:spLocks noGrp="1"/>
          </p:cNvSpPr>
          <p:nvPr>
            <p:ph type="sldNum" sz="quarter" idx="5"/>
          </p:nvPr>
        </p:nvSpPr>
        <p:spPr/>
        <p:txBody>
          <a:bodyPr/>
          <a:lstStyle/>
          <a:p>
            <a:fld id="{1C5F42F7-6364-4D22-9CE0-F57BEDCBB657}" type="slidenum">
              <a:rPr lang="de-DE" smtClean="0"/>
              <a:t>79</a:t>
            </a:fld>
            <a:endParaRPr lang="de-DE"/>
          </a:p>
        </p:txBody>
      </p:sp>
    </p:spTree>
    <p:extLst>
      <p:ext uri="{BB962C8B-B14F-4D97-AF65-F5344CB8AC3E}">
        <p14:creationId xmlns:p14="http://schemas.microsoft.com/office/powerpoint/2010/main" val="272275796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7C6D03-21DC-2B5A-E838-4C2D595B718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4490369-68C7-44A4-1AAB-7D53ABEF1335}"/>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38077EF6-F789-E487-8F57-69B97F6A42D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Werkzeuge zu teilen: für welche Strategie ist das das passende Beispiel? </a:t>
            </a:r>
          </a:p>
          <a:p>
            <a:endParaRPr lang="de-DE" dirty="0"/>
          </a:p>
        </p:txBody>
      </p:sp>
      <p:sp>
        <p:nvSpPr>
          <p:cNvPr id="4" name="Foliennummernplatzhalter 3">
            <a:extLst>
              <a:ext uri="{FF2B5EF4-FFF2-40B4-BE49-F238E27FC236}">
                <a16:creationId xmlns:a16="http://schemas.microsoft.com/office/drawing/2014/main" id="{60F7A93A-3F86-F24C-D40B-F13266C0CCBA}"/>
              </a:ext>
            </a:extLst>
          </p:cNvPr>
          <p:cNvSpPr>
            <a:spLocks noGrp="1"/>
          </p:cNvSpPr>
          <p:nvPr>
            <p:ph type="sldNum" sz="quarter" idx="5"/>
          </p:nvPr>
        </p:nvSpPr>
        <p:spPr/>
        <p:txBody>
          <a:bodyPr/>
          <a:lstStyle/>
          <a:p>
            <a:fld id="{1C5F42F7-6364-4D22-9CE0-F57BEDCBB657}" type="slidenum">
              <a:rPr lang="de-DE" smtClean="0"/>
              <a:t>80</a:t>
            </a:fld>
            <a:endParaRPr lang="de-DE"/>
          </a:p>
        </p:txBody>
      </p:sp>
    </p:spTree>
    <p:extLst>
      <p:ext uri="{BB962C8B-B14F-4D97-AF65-F5344CB8AC3E}">
        <p14:creationId xmlns:p14="http://schemas.microsoft.com/office/powerpoint/2010/main" val="5571425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EAB6EC-4389-8358-4511-AFF46B4ED63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BDEF48B-AB5F-E9B0-B736-4DF1C49432B0}"/>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BFFA859C-3596-907D-746A-08B154667C6A}"/>
              </a:ext>
            </a:extLst>
          </p:cNvPr>
          <p:cNvSpPr>
            <a:spLocks noGrp="1"/>
          </p:cNvSpPr>
          <p:nvPr>
            <p:ph type="body" idx="1"/>
          </p:nvPr>
        </p:nvSpPr>
        <p:spPr/>
        <p:txBody>
          <a:bodyPr/>
          <a:lstStyle/>
          <a:p>
            <a:pPr marL="171450" indent="-171450" fontAlgn="base">
              <a:lnSpc>
                <a:spcPct val="107000"/>
              </a:lnSpc>
              <a:spcAft>
                <a:spcPts val="800"/>
              </a:spcAft>
              <a:buFont typeface="Arial" panose="020B0604020202020204" pitchFamily="34" charset="0"/>
              <a:buChar char="•"/>
            </a:pPr>
            <a:r>
              <a:rPr lang="de-DE" dirty="0"/>
              <a:t>Erklärfilm zu den planetaren Grenzen 2</a:t>
            </a:r>
          </a:p>
          <a:p>
            <a:pPr marL="171450" indent="-171450" fontAlgn="base">
              <a:lnSpc>
                <a:spcPct val="107000"/>
              </a:lnSpc>
              <a:spcAft>
                <a:spcPts val="800"/>
              </a:spcAft>
              <a:buFont typeface="Arial" panose="020B0604020202020204" pitchFamily="34" charset="0"/>
              <a:buChar char="•"/>
            </a:pPr>
            <a:r>
              <a:rPr lang="de-DE" dirty="0"/>
              <a:t>Nur den Ausschnitt Minute 0:42 – 4:29 zeigen</a:t>
            </a:r>
          </a:p>
          <a:p>
            <a:pPr fontAlgn="base">
              <a:lnSpc>
                <a:spcPct val="107000"/>
              </a:lnSpc>
              <a:spcAft>
                <a:spcPts val="800"/>
              </a:spcAft>
            </a:pPr>
            <a:endParaRPr lang="de-DE" dirty="0"/>
          </a:p>
        </p:txBody>
      </p:sp>
      <p:sp>
        <p:nvSpPr>
          <p:cNvPr id="4" name="Foliennummernplatzhalter 3">
            <a:extLst>
              <a:ext uri="{FF2B5EF4-FFF2-40B4-BE49-F238E27FC236}">
                <a16:creationId xmlns:a16="http://schemas.microsoft.com/office/drawing/2014/main" id="{7A937541-EFE9-9BDE-C37E-D36B72F39055}"/>
              </a:ext>
            </a:extLst>
          </p:cNvPr>
          <p:cNvSpPr>
            <a:spLocks noGrp="1"/>
          </p:cNvSpPr>
          <p:nvPr>
            <p:ph type="sldNum" sz="quarter" idx="5"/>
          </p:nvPr>
        </p:nvSpPr>
        <p:spPr/>
        <p:txBody>
          <a:bodyPr/>
          <a:lstStyle/>
          <a:p>
            <a:fld id="{1C5F42F7-6364-4D22-9CE0-F57BEDCBB657}" type="slidenum">
              <a:rPr lang="de-DE" smtClean="0"/>
              <a:t>8</a:t>
            </a:fld>
            <a:endParaRPr lang="de-DE"/>
          </a:p>
        </p:txBody>
      </p:sp>
    </p:spTree>
    <p:extLst>
      <p:ext uri="{BB962C8B-B14F-4D97-AF65-F5344CB8AC3E}">
        <p14:creationId xmlns:p14="http://schemas.microsoft.com/office/powerpoint/2010/main" val="16695696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A58154-BDDC-7A5A-4A02-A478EB9CD43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3DB2E36-66D1-C9AC-ECA9-969E462FC8BA}"/>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E9E8F5E8-2343-4D34-FB68-131A5FAA8111}"/>
              </a:ext>
            </a:extLst>
          </p:cNvPr>
          <p:cNvSpPr>
            <a:spLocks noGrp="1"/>
          </p:cNvSpPr>
          <p:nvPr>
            <p:ph type="body" idx="1"/>
          </p:nvPr>
        </p:nvSpPr>
        <p:spPr/>
        <p:txBody>
          <a:bodyPr/>
          <a:lstStyle/>
          <a:p>
            <a:r>
              <a:rPr lang="de-DE" dirty="0"/>
              <a:t>Antwort: Suffizienz </a:t>
            </a:r>
          </a:p>
          <a:p>
            <a:endParaRPr lang="de-DE" dirty="0"/>
          </a:p>
          <a:p>
            <a:r>
              <a:rPr lang="de-DE" dirty="0"/>
              <a:t>Warum: weil hier der allgemeine Konsum runtergefahren wird, in dem man feststellt, dass nicht jeder Haushalt alle Spezialwerkzeuge selbst braucht, sondern sie beim Nachbarn/Nachbarin oder im Baumarkt ausleihen kann </a:t>
            </a:r>
          </a:p>
        </p:txBody>
      </p:sp>
      <p:sp>
        <p:nvSpPr>
          <p:cNvPr id="4" name="Foliennummernplatzhalter 3">
            <a:extLst>
              <a:ext uri="{FF2B5EF4-FFF2-40B4-BE49-F238E27FC236}">
                <a16:creationId xmlns:a16="http://schemas.microsoft.com/office/drawing/2014/main" id="{2A27EFED-A246-73FB-6651-5AB5F0CA076B}"/>
              </a:ext>
            </a:extLst>
          </p:cNvPr>
          <p:cNvSpPr>
            <a:spLocks noGrp="1"/>
          </p:cNvSpPr>
          <p:nvPr>
            <p:ph type="sldNum" sz="quarter" idx="5"/>
          </p:nvPr>
        </p:nvSpPr>
        <p:spPr/>
        <p:txBody>
          <a:bodyPr/>
          <a:lstStyle/>
          <a:p>
            <a:fld id="{1C5F42F7-6364-4D22-9CE0-F57BEDCBB657}" type="slidenum">
              <a:rPr lang="de-DE" smtClean="0"/>
              <a:t>81</a:t>
            </a:fld>
            <a:endParaRPr lang="de-DE"/>
          </a:p>
        </p:txBody>
      </p:sp>
    </p:spTree>
    <p:extLst>
      <p:ext uri="{BB962C8B-B14F-4D97-AF65-F5344CB8AC3E}">
        <p14:creationId xmlns:p14="http://schemas.microsoft.com/office/powerpoint/2010/main" val="5410289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65A9DD-3931-FD72-F51C-BF09DCF262C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00FC8B5-9953-D2D1-A24B-2085DC4D4ACC}"/>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F2D455D1-69F6-F371-097D-9F5249CA1C8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Recycelbare </a:t>
            </a:r>
            <a:r>
              <a:rPr lang="de-DE" dirty="0" err="1"/>
              <a:t>Baumaterailien</a:t>
            </a:r>
            <a:r>
              <a:rPr lang="de-DE" dirty="0"/>
              <a:t>: für welche Strategie ist das das passende Beispiel? </a:t>
            </a:r>
          </a:p>
          <a:p>
            <a:endParaRPr lang="de-DE" dirty="0"/>
          </a:p>
        </p:txBody>
      </p:sp>
      <p:sp>
        <p:nvSpPr>
          <p:cNvPr id="4" name="Foliennummernplatzhalter 3">
            <a:extLst>
              <a:ext uri="{FF2B5EF4-FFF2-40B4-BE49-F238E27FC236}">
                <a16:creationId xmlns:a16="http://schemas.microsoft.com/office/drawing/2014/main" id="{EE02ED07-EB46-D050-96F8-50CAAB12BC7C}"/>
              </a:ext>
            </a:extLst>
          </p:cNvPr>
          <p:cNvSpPr>
            <a:spLocks noGrp="1"/>
          </p:cNvSpPr>
          <p:nvPr>
            <p:ph type="sldNum" sz="quarter" idx="5"/>
          </p:nvPr>
        </p:nvSpPr>
        <p:spPr/>
        <p:txBody>
          <a:bodyPr/>
          <a:lstStyle/>
          <a:p>
            <a:fld id="{1C5F42F7-6364-4D22-9CE0-F57BEDCBB657}" type="slidenum">
              <a:rPr lang="de-DE" smtClean="0"/>
              <a:t>82</a:t>
            </a:fld>
            <a:endParaRPr lang="de-DE"/>
          </a:p>
        </p:txBody>
      </p:sp>
    </p:spTree>
    <p:extLst>
      <p:ext uri="{BB962C8B-B14F-4D97-AF65-F5344CB8AC3E}">
        <p14:creationId xmlns:p14="http://schemas.microsoft.com/office/powerpoint/2010/main" val="120465914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E00545-F382-F3EF-6848-071031743BD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826DC5A-BF4E-8310-D1A6-322279FC75ED}"/>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BA062EC1-34D9-C1F2-0A5A-B5163B8818A2}"/>
              </a:ext>
            </a:extLst>
          </p:cNvPr>
          <p:cNvSpPr>
            <a:spLocks noGrp="1"/>
          </p:cNvSpPr>
          <p:nvPr>
            <p:ph type="body" idx="1"/>
          </p:nvPr>
        </p:nvSpPr>
        <p:spPr/>
        <p:txBody>
          <a:bodyPr/>
          <a:lstStyle/>
          <a:p>
            <a:r>
              <a:rPr lang="de-DE" dirty="0"/>
              <a:t>Antwort: Konsistenz </a:t>
            </a:r>
          </a:p>
          <a:p>
            <a:endParaRPr lang="de-DE" dirty="0"/>
          </a:p>
          <a:p>
            <a:r>
              <a:rPr lang="de-DE" dirty="0"/>
              <a:t>Warum: Es werden Ressourcen eingespart, indem sie wieder in den Stoffkreislauf eingespeist werden. So entstehen weniger Abfallprodukte </a:t>
            </a:r>
          </a:p>
        </p:txBody>
      </p:sp>
      <p:sp>
        <p:nvSpPr>
          <p:cNvPr id="4" name="Foliennummernplatzhalter 3">
            <a:extLst>
              <a:ext uri="{FF2B5EF4-FFF2-40B4-BE49-F238E27FC236}">
                <a16:creationId xmlns:a16="http://schemas.microsoft.com/office/drawing/2014/main" id="{C11807C8-4C85-819B-DE86-77346EBAECB0}"/>
              </a:ext>
            </a:extLst>
          </p:cNvPr>
          <p:cNvSpPr>
            <a:spLocks noGrp="1"/>
          </p:cNvSpPr>
          <p:nvPr>
            <p:ph type="sldNum" sz="quarter" idx="5"/>
          </p:nvPr>
        </p:nvSpPr>
        <p:spPr/>
        <p:txBody>
          <a:bodyPr/>
          <a:lstStyle/>
          <a:p>
            <a:fld id="{1C5F42F7-6364-4D22-9CE0-F57BEDCBB657}" type="slidenum">
              <a:rPr lang="de-DE" smtClean="0"/>
              <a:t>83</a:t>
            </a:fld>
            <a:endParaRPr lang="de-DE"/>
          </a:p>
        </p:txBody>
      </p:sp>
    </p:spTree>
    <p:extLst>
      <p:ext uri="{BB962C8B-B14F-4D97-AF65-F5344CB8AC3E}">
        <p14:creationId xmlns:p14="http://schemas.microsoft.com/office/powerpoint/2010/main" val="409986799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3EBDAF-6334-5E3B-A7FB-9497E3774D6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629B7EE-C0C4-8AB3-665A-CC44F1D9A7BF}"/>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F61E5596-25F7-BFD3-F070-C212608906D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Vergleich &amp; Diskussion der Modelle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Die TN sollen die Modelle vergleichen und diskutieren, welche sie gut/schlecht finden und warum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Hierfür die 3 Leitfragen verwenden: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Welche Strategien finden Sie sinnvoll oder nicht sinnvoll und warum?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Was sind jeweils Stärken und Schwächen der Strategien?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Fallen Ihnen Beispiele für politische oder wirtschaftliche Maßnahmen ein, die eine der Strategien aufgreifen? – Bspw. Reduktion vom Preis von Elektronik wenn man Altgeräte abgibt, deren Rohstoffe dann recycelt werden können – Beispiel für Konsistenz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dirty="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dirty="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dirty="0"/>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Sozialform: im Plenum oder in Kleingruppen, je nach Präferenz der TN. Wichtig: die Antworten vorne an der Tafel/Moderationswand sammeln </a:t>
            </a:r>
          </a:p>
        </p:txBody>
      </p:sp>
      <p:sp>
        <p:nvSpPr>
          <p:cNvPr id="4" name="Foliennummernplatzhalter 3">
            <a:extLst>
              <a:ext uri="{FF2B5EF4-FFF2-40B4-BE49-F238E27FC236}">
                <a16:creationId xmlns:a16="http://schemas.microsoft.com/office/drawing/2014/main" id="{6B2496CE-7750-C818-C672-D426CBC39703}"/>
              </a:ext>
            </a:extLst>
          </p:cNvPr>
          <p:cNvSpPr>
            <a:spLocks noGrp="1"/>
          </p:cNvSpPr>
          <p:nvPr>
            <p:ph type="sldNum" sz="quarter" idx="5"/>
          </p:nvPr>
        </p:nvSpPr>
        <p:spPr/>
        <p:txBody>
          <a:bodyPr/>
          <a:lstStyle/>
          <a:p>
            <a:fld id="{1C5F42F7-6364-4D22-9CE0-F57BEDCBB657}" type="slidenum">
              <a:rPr lang="de-DE" smtClean="0"/>
              <a:t>84</a:t>
            </a:fld>
            <a:endParaRPr lang="de-DE"/>
          </a:p>
        </p:txBody>
      </p:sp>
    </p:spTree>
    <p:extLst>
      <p:ext uri="{BB962C8B-B14F-4D97-AF65-F5344CB8AC3E}">
        <p14:creationId xmlns:p14="http://schemas.microsoft.com/office/powerpoint/2010/main" val="353378814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5EC1B8-CA37-EBC0-3BB9-9D4AC404464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53FDDDA-1475-0201-C019-D6B91EA3539D}"/>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06E011C5-2880-5667-7BA3-37B6C08406F0}"/>
              </a:ext>
            </a:extLst>
          </p:cNvPr>
          <p:cNvSpPr>
            <a:spLocks noGrp="1"/>
          </p:cNvSpPr>
          <p:nvPr>
            <p:ph type="body" idx="1"/>
          </p:nvPr>
        </p:nvSpPr>
        <p:spPr/>
        <p:txBody>
          <a:bodyPr/>
          <a:lstStyle/>
          <a:p>
            <a:pPr marL="171450" indent="-171450" fontAlgn="base">
              <a:lnSpc>
                <a:spcPct val="107000"/>
              </a:lnSpc>
              <a:spcAft>
                <a:spcPts val="800"/>
              </a:spcAft>
              <a:buFont typeface="Arial" panose="020B0604020202020204" pitchFamily="34" charset="0"/>
              <a:buChar char="•"/>
            </a:pPr>
            <a:r>
              <a:rPr lang="de-DE" dirty="0"/>
              <a:t>Jetzt sollen die TN Ideen sammeln, wie man diese Inhalte zu Nachhaltigkeitsstrategien an Azubis vermitteln kann </a:t>
            </a:r>
          </a:p>
          <a:p>
            <a:pPr marL="171450" indent="-171450" fontAlgn="base">
              <a:lnSpc>
                <a:spcPct val="107000"/>
              </a:lnSpc>
              <a:spcAft>
                <a:spcPts val="800"/>
              </a:spcAft>
              <a:buFont typeface="Arial" panose="020B0604020202020204" pitchFamily="34" charset="0"/>
              <a:buChar char="•"/>
            </a:pPr>
            <a:r>
              <a:rPr lang="de-DE" dirty="0"/>
              <a:t>Sozialform: in Kleingruppen, ca. 5 Minuten </a:t>
            </a:r>
          </a:p>
          <a:p>
            <a:pPr marL="171450" indent="-171450" fontAlgn="base">
              <a:lnSpc>
                <a:spcPct val="107000"/>
              </a:lnSpc>
              <a:spcAft>
                <a:spcPts val="800"/>
              </a:spcAft>
              <a:buFont typeface="Arial" panose="020B0604020202020204" pitchFamily="34" charset="0"/>
              <a:buChar char="•"/>
            </a:pPr>
            <a:r>
              <a:rPr lang="de-DE" dirty="0"/>
              <a:t>Die Ideen sollen stichwortartig auf Moderationskarten festgehalten werden, damit sie anschließend vorne an Tafel/Magnetwand gesammelt werden können </a:t>
            </a:r>
          </a:p>
          <a:p>
            <a:pPr marL="171450" indent="-171450" fontAlgn="base">
              <a:lnSpc>
                <a:spcPct val="107000"/>
              </a:lnSpc>
              <a:spcAft>
                <a:spcPts val="800"/>
              </a:spcAft>
              <a:buFont typeface="Arial" panose="020B0604020202020204" pitchFamily="34" charset="0"/>
              <a:buChar char="•"/>
            </a:pPr>
            <a:r>
              <a:rPr lang="de-DE" dirty="0"/>
              <a:t>Anschließend stellen die Gruppen sich ihre Ergebnisse gegenseitig vor. Fragen/Kritik/Einwände hier unbedingt zulassen </a:t>
            </a:r>
          </a:p>
          <a:p>
            <a:pPr fontAlgn="base">
              <a:lnSpc>
                <a:spcPct val="107000"/>
              </a:lnSpc>
              <a:spcAft>
                <a:spcPts val="800"/>
              </a:spcAft>
            </a:pPr>
            <a:endParaRPr lang="de-DE" dirty="0"/>
          </a:p>
        </p:txBody>
      </p:sp>
      <p:sp>
        <p:nvSpPr>
          <p:cNvPr id="4" name="Foliennummernplatzhalter 3">
            <a:extLst>
              <a:ext uri="{FF2B5EF4-FFF2-40B4-BE49-F238E27FC236}">
                <a16:creationId xmlns:a16="http://schemas.microsoft.com/office/drawing/2014/main" id="{FDDC414E-3F8F-5E11-6EBE-360BD5C787E7}"/>
              </a:ext>
            </a:extLst>
          </p:cNvPr>
          <p:cNvSpPr>
            <a:spLocks noGrp="1"/>
          </p:cNvSpPr>
          <p:nvPr>
            <p:ph type="sldNum" sz="quarter" idx="5"/>
          </p:nvPr>
        </p:nvSpPr>
        <p:spPr/>
        <p:txBody>
          <a:bodyPr/>
          <a:lstStyle/>
          <a:p>
            <a:fld id="{1C5F42F7-6364-4D22-9CE0-F57BEDCBB657}" type="slidenum">
              <a:rPr lang="de-DE" smtClean="0"/>
              <a:t>85</a:t>
            </a:fld>
            <a:endParaRPr lang="de-DE"/>
          </a:p>
        </p:txBody>
      </p:sp>
    </p:spTree>
    <p:extLst>
      <p:ext uri="{BB962C8B-B14F-4D97-AF65-F5344CB8AC3E}">
        <p14:creationId xmlns:p14="http://schemas.microsoft.com/office/powerpoint/2010/main" val="12458580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722812-780D-EC41-59A6-D1AAE0674E7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212ECC8F-6C59-19EA-FACA-22F4DEDBDCE9}"/>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78E7144A-B633-B2B3-7F06-43880102210A}"/>
              </a:ext>
            </a:extLst>
          </p:cNvPr>
          <p:cNvSpPr>
            <a:spLocks noGrp="1"/>
          </p:cNvSpPr>
          <p:nvPr>
            <p:ph type="body" idx="1"/>
          </p:nvPr>
        </p:nvSpPr>
        <p:spPr/>
        <p:txBody>
          <a:bodyPr/>
          <a:lstStyle/>
          <a:p>
            <a:pPr marL="171450" marR="0" lvl="0" indent="-171450" algn="l" defTabSz="914400" rtl="0" eaLnBrk="1" fontAlgn="base" latinLnBrk="0" hangingPunct="1">
              <a:lnSpc>
                <a:spcPct val="107000"/>
              </a:lnSpc>
              <a:spcBef>
                <a:spcPts val="0"/>
              </a:spcBef>
              <a:spcAft>
                <a:spcPts val="800"/>
              </a:spcAft>
              <a:buClrTx/>
              <a:buSzTx/>
              <a:buFont typeface="Arial" panose="020B0604020202020204" pitchFamily="34" charset="0"/>
              <a:buChar char="•"/>
              <a:tabLst/>
              <a:defRPr/>
            </a:pPr>
            <a:r>
              <a:rPr lang="de-DE" dirty="0"/>
              <a:t>Tipps vom Projektteam basierend auf unseren Erfahrungen: so kann die Vermittlung an Azubis bspw. gelingen </a:t>
            </a:r>
          </a:p>
          <a:p>
            <a:pPr fontAlgn="base">
              <a:lnSpc>
                <a:spcPct val="107000"/>
              </a:lnSpc>
              <a:spcAft>
                <a:spcPts val="800"/>
              </a:spcAft>
            </a:pPr>
            <a:endParaRPr lang="de-DE" dirty="0"/>
          </a:p>
        </p:txBody>
      </p:sp>
      <p:sp>
        <p:nvSpPr>
          <p:cNvPr id="4" name="Foliennummernplatzhalter 3">
            <a:extLst>
              <a:ext uri="{FF2B5EF4-FFF2-40B4-BE49-F238E27FC236}">
                <a16:creationId xmlns:a16="http://schemas.microsoft.com/office/drawing/2014/main" id="{EE3B0A3C-7810-2DC0-BC19-1C7444BD77E8}"/>
              </a:ext>
            </a:extLst>
          </p:cNvPr>
          <p:cNvSpPr>
            <a:spLocks noGrp="1"/>
          </p:cNvSpPr>
          <p:nvPr>
            <p:ph type="sldNum" sz="quarter" idx="5"/>
          </p:nvPr>
        </p:nvSpPr>
        <p:spPr/>
        <p:txBody>
          <a:bodyPr/>
          <a:lstStyle/>
          <a:p>
            <a:fld id="{1C5F42F7-6364-4D22-9CE0-F57BEDCBB657}" type="slidenum">
              <a:rPr lang="de-DE" smtClean="0"/>
              <a:t>86</a:t>
            </a:fld>
            <a:endParaRPr lang="de-DE"/>
          </a:p>
        </p:txBody>
      </p:sp>
    </p:spTree>
    <p:extLst>
      <p:ext uri="{BB962C8B-B14F-4D97-AF65-F5344CB8AC3E}">
        <p14:creationId xmlns:p14="http://schemas.microsoft.com/office/powerpoint/2010/main" val="348565326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F1821B-F8ED-FE45-4673-D1B90E6839F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857D18D-39DF-6253-56AE-9261FADD06F6}"/>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6F5ED56E-F243-64C1-DE2D-21BD67E120F4}"/>
              </a:ext>
            </a:extLst>
          </p:cNvPr>
          <p:cNvSpPr>
            <a:spLocks noGrp="1"/>
          </p:cNvSpPr>
          <p:nvPr>
            <p:ph type="body" idx="1"/>
          </p:nvPr>
        </p:nvSpPr>
        <p:spPr/>
        <p:txBody>
          <a:bodyPr/>
          <a:lstStyle/>
          <a:p>
            <a:pPr marL="171450" indent="-171450" fontAlgn="base">
              <a:lnSpc>
                <a:spcPct val="107000"/>
              </a:lnSpc>
              <a:spcAft>
                <a:spcPts val="800"/>
              </a:spcAft>
              <a:buFont typeface="Arial" panose="020B0604020202020204" pitchFamily="34" charset="0"/>
              <a:buChar char="•"/>
            </a:pPr>
            <a:r>
              <a:rPr lang="de-DE" dirty="0"/>
              <a:t>Reflexion &amp; Ergebnissicherung für diese Modul entlang der Leitfragen auf der Folie</a:t>
            </a:r>
          </a:p>
          <a:p>
            <a:pPr marL="171450" indent="-171450" fontAlgn="base">
              <a:lnSpc>
                <a:spcPct val="107000"/>
              </a:lnSpc>
              <a:spcAft>
                <a:spcPts val="800"/>
              </a:spcAft>
              <a:buFont typeface="Arial" panose="020B0604020202020204" pitchFamily="34" charset="0"/>
              <a:buChar char="•"/>
            </a:pPr>
            <a:r>
              <a:rPr lang="de-DE" dirty="0"/>
              <a:t>Sozialform: im Plenum, mündlich </a:t>
            </a:r>
          </a:p>
          <a:p>
            <a:pPr marL="171450" indent="-171450" fontAlgn="base">
              <a:lnSpc>
                <a:spcPct val="107000"/>
              </a:lnSpc>
              <a:spcAft>
                <a:spcPts val="800"/>
              </a:spcAft>
              <a:buFont typeface="Arial" panose="020B0604020202020204" pitchFamily="34" charset="0"/>
              <a:buChar char="•"/>
            </a:pPr>
            <a:r>
              <a:rPr lang="de-DE" dirty="0"/>
              <a:t>Die Verbesserungsvorschläge und Wünsche für den nächsten Fortbildungstag auf Moderationskarten festhalten und vorne gut sichtbar anbringen </a:t>
            </a:r>
          </a:p>
        </p:txBody>
      </p:sp>
      <p:sp>
        <p:nvSpPr>
          <p:cNvPr id="4" name="Foliennummernplatzhalter 3">
            <a:extLst>
              <a:ext uri="{FF2B5EF4-FFF2-40B4-BE49-F238E27FC236}">
                <a16:creationId xmlns:a16="http://schemas.microsoft.com/office/drawing/2014/main" id="{EAA14D91-5F7C-57E8-5709-E942882CE784}"/>
              </a:ext>
            </a:extLst>
          </p:cNvPr>
          <p:cNvSpPr>
            <a:spLocks noGrp="1"/>
          </p:cNvSpPr>
          <p:nvPr>
            <p:ph type="sldNum" sz="quarter" idx="5"/>
          </p:nvPr>
        </p:nvSpPr>
        <p:spPr/>
        <p:txBody>
          <a:bodyPr/>
          <a:lstStyle/>
          <a:p>
            <a:fld id="{1C5F42F7-6364-4D22-9CE0-F57BEDCBB657}" type="slidenum">
              <a:rPr lang="de-DE" smtClean="0"/>
              <a:t>87</a:t>
            </a:fld>
            <a:endParaRPr lang="de-DE"/>
          </a:p>
        </p:txBody>
      </p:sp>
    </p:spTree>
    <p:extLst>
      <p:ext uri="{BB962C8B-B14F-4D97-AF65-F5344CB8AC3E}">
        <p14:creationId xmlns:p14="http://schemas.microsoft.com/office/powerpoint/2010/main" val="122274126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r>
              <a:rPr lang="de-DE" dirty="0"/>
              <a:t>Fragen klären, Diskussion zulassen </a:t>
            </a:r>
          </a:p>
        </p:txBody>
      </p:sp>
      <p:sp>
        <p:nvSpPr>
          <p:cNvPr id="4" name="Foliennummernplatzhalter 3"/>
          <p:cNvSpPr>
            <a:spLocks noGrp="1"/>
          </p:cNvSpPr>
          <p:nvPr>
            <p:ph type="sldNum" sz="quarter" idx="5"/>
          </p:nvPr>
        </p:nvSpPr>
        <p:spPr/>
        <p:txBody>
          <a:bodyPr/>
          <a:lstStyle/>
          <a:p>
            <a:fld id="{1C5F42F7-6364-4D22-9CE0-F57BEDCBB657}" type="slidenum">
              <a:rPr lang="de-DE" smtClean="0"/>
              <a:t>88</a:t>
            </a:fld>
            <a:endParaRPr lang="de-DE"/>
          </a:p>
        </p:txBody>
      </p:sp>
    </p:spTree>
    <p:extLst>
      <p:ext uri="{BB962C8B-B14F-4D97-AF65-F5344CB8AC3E}">
        <p14:creationId xmlns:p14="http://schemas.microsoft.com/office/powerpoint/2010/main" val="369425649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7DB09A-0381-1EEB-AB08-4E9721E738B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1054391-8EB8-056C-096A-AABE981E985F}"/>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FB007B7F-3604-3472-E12B-1BF1A425B6A1}"/>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6DEC278E-B0DE-916C-4702-1E05596B524B}"/>
              </a:ext>
            </a:extLst>
          </p:cNvPr>
          <p:cNvSpPr>
            <a:spLocks noGrp="1"/>
          </p:cNvSpPr>
          <p:nvPr>
            <p:ph type="sldNum" sz="quarter" idx="5"/>
          </p:nvPr>
        </p:nvSpPr>
        <p:spPr/>
        <p:txBody>
          <a:bodyPr/>
          <a:lstStyle/>
          <a:p>
            <a:fld id="{27666E0F-443F-8B4B-998E-90E85D0072D1}" type="slidenum">
              <a:rPr lang="de-DE" smtClean="0"/>
              <a:t>89</a:t>
            </a:fld>
            <a:endParaRPr lang="de-DE"/>
          </a:p>
        </p:txBody>
      </p:sp>
    </p:spTree>
    <p:extLst>
      <p:ext uri="{BB962C8B-B14F-4D97-AF65-F5344CB8AC3E}">
        <p14:creationId xmlns:p14="http://schemas.microsoft.com/office/powerpoint/2010/main" val="126404874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C6AF5F8A-A602-4449-B499-7779A73C200C}" type="slidenum">
              <a:rPr lang="de-DE" smtClean="0"/>
              <a:t>91</a:t>
            </a:fld>
            <a:endParaRPr lang="de-DE"/>
          </a:p>
        </p:txBody>
      </p:sp>
    </p:spTree>
    <p:extLst>
      <p:ext uri="{BB962C8B-B14F-4D97-AF65-F5344CB8AC3E}">
        <p14:creationId xmlns:p14="http://schemas.microsoft.com/office/powerpoint/2010/main" val="12558306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05204A-6222-3AB5-D5A2-7224A1BD5AB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B947101-5E70-282C-9656-8B48DFBE8814}"/>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2794B6F6-E087-C650-694B-B3D316B31A4E}"/>
              </a:ext>
            </a:extLst>
          </p:cNvPr>
          <p:cNvSpPr>
            <a:spLocks noGrp="1"/>
          </p:cNvSpPr>
          <p:nvPr>
            <p:ph type="body" idx="1"/>
          </p:nvPr>
        </p:nvSpPr>
        <p:spPr/>
        <p:txBody>
          <a:bodyPr/>
          <a:lstStyle/>
          <a:p>
            <a:pPr marL="171450" indent="-171450" fontAlgn="base">
              <a:lnSpc>
                <a:spcPct val="107000"/>
              </a:lnSpc>
              <a:spcAft>
                <a:spcPts val="800"/>
              </a:spcAft>
              <a:buFont typeface="Arial" panose="020B0604020202020204" pitchFamily="34" charset="0"/>
              <a:buChar char="•"/>
            </a:pPr>
            <a:r>
              <a:rPr lang="de-DE" dirty="0"/>
              <a:t>Arbeit im Plenum: Welche Erkenntnisse nehmen die TN aus den beiden </a:t>
            </a:r>
            <a:r>
              <a:rPr lang="de-DE" dirty="0" err="1"/>
              <a:t>Erklärfilmen</a:t>
            </a:r>
            <a:r>
              <a:rPr lang="de-DE" dirty="0"/>
              <a:t> mit? </a:t>
            </a:r>
          </a:p>
          <a:p>
            <a:pPr marL="171450" indent="-171450" fontAlgn="base">
              <a:lnSpc>
                <a:spcPct val="107000"/>
              </a:lnSpc>
              <a:spcAft>
                <a:spcPts val="800"/>
              </a:spcAft>
              <a:buFont typeface="Arial" panose="020B0604020202020204" pitchFamily="34" charset="0"/>
              <a:buChar char="•"/>
            </a:pPr>
            <a:r>
              <a:rPr lang="de-DE" dirty="0"/>
              <a:t>Methodisch: je nach Präferenz der TN kann die Abfrage mündlich erfolgen oder schriftlich auf Moderationskarten, die anschließend vorne an der Tafel/Magnetwand gesammelt und geclustert werden</a:t>
            </a:r>
          </a:p>
          <a:p>
            <a:pPr marL="171450" indent="-171450" fontAlgn="base">
              <a:lnSpc>
                <a:spcPct val="107000"/>
              </a:lnSpc>
              <a:spcAft>
                <a:spcPts val="800"/>
              </a:spcAft>
              <a:buFont typeface="Arial" panose="020B0604020202020204" pitchFamily="34" charset="0"/>
              <a:buChar char="•"/>
            </a:pPr>
            <a:endParaRPr lang="de-DE" dirty="0"/>
          </a:p>
        </p:txBody>
      </p:sp>
      <p:sp>
        <p:nvSpPr>
          <p:cNvPr id="4" name="Foliennummernplatzhalter 3">
            <a:extLst>
              <a:ext uri="{FF2B5EF4-FFF2-40B4-BE49-F238E27FC236}">
                <a16:creationId xmlns:a16="http://schemas.microsoft.com/office/drawing/2014/main" id="{C685313C-F114-96AC-7727-9CCFDE67BA42}"/>
              </a:ext>
            </a:extLst>
          </p:cNvPr>
          <p:cNvSpPr>
            <a:spLocks noGrp="1"/>
          </p:cNvSpPr>
          <p:nvPr>
            <p:ph type="sldNum" sz="quarter" idx="5"/>
          </p:nvPr>
        </p:nvSpPr>
        <p:spPr/>
        <p:txBody>
          <a:bodyPr/>
          <a:lstStyle/>
          <a:p>
            <a:fld id="{1C5F42F7-6364-4D22-9CE0-F57BEDCBB657}" type="slidenum">
              <a:rPr lang="de-DE" smtClean="0"/>
              <a:t>9</a:t>
            </a:fld>
            <a:endParaRPr lang="de-DE"/>
          </a:p>
        </p:txBody>
      </p:sp>
    </p:spTree>
    <p:extLst>
      <p:ext uri="{BB962C8B-B14F-4D97-AF65-F5344CB8AC3E}">
        <p14:creationId xmlns:p14="http://schemas.microsoft.com/office/powerpoint/2010/main" val="70397741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B88C55-7664-15F6-C695-6E56E3BD73D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5D9CB0E-F9F0-06F2-D52E-0EF8880CB2BD}"/>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13AD3F12-3247-3CA4-2C08-AA179BB9E731}"/>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08A7C2D0-F4E6-094C-2A58-4D830B59F4CE}"/>
              </a:ext>
            </a:extLst>
          </p:cNvPr>
          <p:cNvSpPr>
            <a:spLocks noGrp="1"/>
          </p:cNvSpPr>
          <p:nvPr>
            <p:ph type="sldNum" sz="quarter" idx="5"/>
          </p:nvPr>
        </p:nvSpPr>
        <p:spPr/>
        <p:txBody>
          <a:bodyPr/>
          <a:lstStyle/>
          <a:p>
            <a:fld id="{1C5F42F7-6364-4D22-9CE0-F57BEDCBB657}" type="slidenum">
              <a:rPr lang="de-DE" smtClean="0"/>
              <a:t>92</a:t>
            </a:fld>
            <a:endParaRPr lang="de-DE"/>
          </a:p>
        </p:txBody>
      </p:sp>
    </p:spTree>
    <p:extLst>
      <p:ext uri="{BB962C8B-B14F-4D97-AF65-F5344CB8AC3E}">
        <p14:creationId xmlns:p14="http://schemas.microsoft.com/office/powerpoint/2010/main" val="286679195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8159B2-6F98-1A90-B68F-5A6695D2A6D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AC5461E-8FE4-F81F-D016-C979DEEF706E}"/>
              </a:ext>
            </a:extLst>
          </p:cNvPr>
          <p:cNvSpPr>
            <a:spLocks noGrp="1" noRot="1" noChangeAspect="1"/>
          </p:cNvSpPr>
          <p:nvPr>
            <p:ph type="sldImg"/>
          </p:nvPr>
        </p:nvSpPr>
        <p:spPr>
          <a:xfrm>
            <a:off x="2252663" y="611188"/>
            <a:ext cx="2232025" cy="1255712"/>
          </a:xfrm>
        </p:spPr>
        <p:txBody>
          <a:bodyPr/>
          <a:lstStyle/>
          <a:p>
            <a:endParaRPr lang="de-DE"/>
          </a:p>
        </p:txBody>
      </p:sp>
      <p:sp>
        <p:nvSpPr>
          <p:cNvPr id="3" name="Notizenplatzhalter 2">
            <a:extLst>
              <a:ext uri="{FF2B5EF4-FFF2-40B4-BE49-F238E27FC236}">
                <a16:creationId xmlns:a16="http://schemas.microsoft.com/office/drawing/2014/main" id="{BFD42C90-FCF6-9AA3-902B-98F4C83203F9}"/>
              </a:ext>
            </a:extLst>
          </p:cNvPr>
          <p:cNvSpPr>
            <a:spLocks noGrp="1"/>
          </p:cNvSpPr>
          <p:nvPr>
            <p:ph type="body" idx="1"/>
          </p:nvPr>
        </p:nvSpPr>
        <p:spPr/>
        <p:txBody>
          <a:bodyPr/>
          <a:lstStyle/>
          <a:p>
            <a:endParaRPr lang="de-DE"/>
          </a:p>
          <a:p>
            <a:endParaRPr lang="de-DE"/>
          </a:p>
        </p:txBody>
      </p:sp>
      <p:sp>
        <p:nvSpPr>
          <p:cNvPr id="4" name="Foliennummernplatzhalter 3">
            <a:extLst>
              <a:ext uri="{FF2B5EF4-FFF2-40B4-BE49-F238E27FC236}">
                <a16:creationId xmlns:a16="http://schemas.microsoft.com/office/drawing/2014/main" id="{414479DC-0D64-DEC9-E290-65A1C895507A}"/>
              </a:ext>
            </a:extLst>
          </p:cNvPr>
          <p:cNvSpPr>
            <a:spLocks noGrp="1"/>
          </p:cNvSpPr>
          <p:nvPr>
            <p:ph type="sldNum" sz="quarter" idx="5"/>
          </p:nvPr>
        </p:nvSpPr>
        <p:spPr/>
        <p:txBody>
          <a:bodyPr/>
          <a:lstStyle/>
          <a:p>
            <a:fld id="{31CD3B00-6CAD-42B6-AFBB-66583794E399}" type="slidenum">
              <a:rPr lang="en-GB" smtClean="0"/>
              <a:t>93</a:t>
            </a:fld>
            <a:endParaRPr lang="en-GB"/>
          </a:p>
        </p:txBody>
      </p:sp>
    </p:spTree>
    <p:extLst>
      <p:ext uri="{BB962C8B-B14F-4D97-AF65-F5344CB8AC3E}">
        <p14:creationId xmlns:p14="http://schemas.microsoft.com/office/powerpoint/2010/main" val="261858321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r>
              <a:rPr lang="de-DE" dirty="0"/>
              <a:t>https://www.dgb.de/service/ratgeber/buergergeld/#c7637</a:t>
            </a:r>
          </a:p>
        </p:txBody>
      </p:sp>
      <p:sp>
        <p:nvSpPr>
          <p:cNvPr id="4" name="Foliennummernplatzhalter 3"/>
          <p:cNvSpPr>
            <a:spLocks noGrp="1"/>
          </p:cNvSpPr>
          <p:nvPr>
            <p:ph type="sldNum" sz="quarter" idx="5"/>
          </p:nvPr>
        </p:nvSpPr>
        <p:spPr/>
        <p:txBody>
          <a:bodyPr/>
          <a:lstStyle/>
          <a:p>
            <a:fld id="{1C5F42F7-6364-4D22-9CE0-F57BEDCBB657}" type="slidenum">
              <a:rPr lang="de-DE" smtClean="0"/>
              <a:t>94</a:t>
            </a:fld>
            <a:endParaRPr lang="de-DE"/>
          </a:p>
        </p:txBody>
      </p:sp>
    </p:spTree>
    <p:extLst>
      <p:ext uri="{BB962C8B-B14F-4D97-AF65-F5344CB8AC3E}">
        <p14:creationId xmlns:p14="http://schemas.microsoft.com/office/powerpoint/2010/main" val="376503793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19E25E-7612-F69D-3CDE-EEED3ADD69D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245099C-3D4C-4F40-9EB4-9BF5028A0DE7}"/>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D7C1440C-30C0-ED64-3390-BC6A09312FDC}"/>
              </a:ext>
            </a:extLst>
          </p:cNvPr>
          <p:cNvSpPr>
            <a:spLocks noGrp="1"/>
          </p:cNvSpPr>
          <p:nvPr>
            <p:ph type="body" idx="1"/>
          </p:nvPr>
        </p:nvSpPr>
        <p:spPr/>
        <p:txBody>
          <a:bodyPr/>
          <a:lstStyle/>
          <a:p>
            <a:r>
              <a:rPr lang="de-DE" dirty="0"/>
              <a:t>https://www.dgb.de/service/ratgeber/buergergeld/#c7637</a:t>
            </a:r>
          </a:p>
        </p:txBody>
      </p:sp>
      <p:sp>
        <p:nvSpPr>
          <p:cNvPr id="4" name="Foliennummernplatzhalter 3">
            <a:extLst>
              <a:ext uri="{FF2B5EF4-FFF2-40B4-BE49-F238E27FC236}">
                <a16:creationId xmlns:a16="http://schemas.microsoft.com/office/drawing/2014/main" id="{7DB62DF1-1F3D-0DFC-F407-8D622442C25C}"/>
              </a:ext>
            </a:extLst>
          </p:cNvPr>
          <p:cNvSpPr>
            <a:spLocks noGrp="1"/>
          </p:cNvSpPr>
          <p:nvPr>
            <p:ph type="sldNum" sz="quarter" idx="5"/>
          </p:nvPr>
        </p:nvSpPr>
        <p:spPr/>
        <p:txBody>
          <a:bodyPr/>
          <a:lstStyle/>
          <a:p>
            <a:fld id="{1C5F42F7-6364-4D22-9CE0-F57BEDCBB657}" type="slidenum">
              <a:rPr lang="de-DE" smtClean="0"/>
              <a:t>95</a:t>
            </a:fld>
            <a:endParaRPr lang="de-DE"/>
          </a:p>
        </p:txBody>
      </p:sp>
    </p:spTree>
    <p:extLst>
      <p:ext uri="{BB962C8B-B14F-4D97-AF65-F5344CB8AC3E}">
        <p14:creationId xmlns:p14="http://schemas.microsoft.com/office/powerpoint/2010/main" val="382822050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A4D8CC-24AF-A210-9695-63AD712C9B6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28E2092E-6908-3A80-4B05-2212BBB7E0FE}"/>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7460FF4A-4E1A-1C21-4919-B0C3D2F57FE3}"/>
              </a:ext>
            </a:extLst>
          </p:cNvPr>
          <p:cNvSpPr>
            <a:spLocks noGrp="1"/>
          </p:cNvSpPr>
          <p:nvPr>
            <p:ph type="body" idx="1"/>
          </p:nvPr>
        </p:nvSpPr>
        <p:spPr/>
        <p:txBody>
          <a:bodyPr/>
          <a:lstStyle/>
          <a:p>
            <a:r>
              <a:rPr lang="de-DE" dirty="0"/>
              <a:t>Mehr Infos unter: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dirty="0"/>
              <a:t>Quelle: https://gesund.bund.de/psychische-gesundheit-am-arbeitsplatz zu psychischer Gesundheit am Arbeitsplatz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dirty="0"/>
              <a:t>Quelle: https://www.suva.ch/de-ch/praevention/nach-gefahren/gefaehrliche-materialien-strahlungen-und-situationen/koerperliche-belastung-und-ergonomie zu Belastung am Arbeitsplatz</a:t>
            </a:r>
          </a:p>
          <a:p>
            <a:pPr marL="171450" indent="-171450">
              <a:buFont typeface="Arial" panose="020B0604020202020204" pitchFamily="34" charset="0"/>
              <a:buChar char="•"/>
            </a:pPr>
            <a:endParaRPr lang="de-DE" dirty="0"/>
          </a:p>
        </p:txBody>
      </p:sp>
      <p:sp>
        <p:nvSpPr>
          <p:cNvPr id="4" name="Foliennummernplatzhalter 3">
            <a:extLst>
              <a:ext uri="{FF2B5EF4-FFF2-40B4-BE49-F238E27FC236}">
                <a16:creationId xmlns:a16="http://schemas.microsoft.com/office/drawing/2014/main" id="{7D08E7C8-A084-FC80-D195-5E45F19A2E48}"/>
              </a:ext>
            </a:extLst>
          </p:cNvPr>
          <p:cNvSpPr>
            <a:spLocks noGrp="1"/>
          </p:cNvSpPr>
          <p:nvPr>
            <p:ph type="sldNum" sz="quarter" idx="5"/>
          </p:nvPr>
        </p:nvSpPr>
        <p:spPr/>
        <p:txBody>
          <a:bodyPr/>
          <a:lstStyle/>
          <a:p>
            <a:fld id="{1C5F42F7-6364-4D22-9CE0-F57BEDCBB657}" type="slidenum">
              <a:rPr lang="de-DE" smtClean="0"/>
              <a:t>96</a:t>
            </a:fld>
            <a:endParaRPr lang="de-DE"/>
          </a:p>
        </p:txBody>
      </p:sp>
    </p:spTree>
    <p:extLst>
      <p:ext uri="{BB962C8B-B14F-4D97-AF65-F5344CB8AC3E}">
        <p14:creationId xmlns:p14="http://schemas.microsoft.com/office/powerpoint/2010/main" val="69684612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6C04FE-3C24-00A8-7CBC-D11C15BBD03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8DB1FA0-8547-15BE-78B5-083984A507EF}"/>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8C5B274B-0F2D-914B-79CC-685FC72E1A6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Mehr Infos zu Gefahren durch mentale Belastung am Arbeitsplatz: </a:t>
            </a:r>
            <a:r>
              <a:rPr lang="de-DE" sz="1200" dirty="0"/>
              <a:t>https://www.verdi-gefaehrdungsbeurteilung.de/meldung.php?k1=main&amp;k2=download&amp;k3=</a:t>
            </a:r>
          </a:p>
          <a:p>
            <a:endParaRPr lang="de-DE" dirty="0"/>
          </a:p>
        </p:txBody>
      </p:sp>
      <p:sp>
        <p:nvSpPr>
          <p:cNvPr id="4" name="Foliennummernplatzhalter 3">
            <a:extLst>
              <a:ext uri="{FF2B5EF4-FFF2-40B4-BE49-F238E27FC236}">
                <a16:creationId xmlns:a16="http://schemas.microsoft.com/office/drawing/2014/main" id="{74D2DC5A-AFCC-8DF9-244D-3221AAFCCC33}"/>
              </a:ext>
            </a:extLst>
          </p:cNvPr>
          <p:cNvSpPr>
            <a:spLocks noGrp="1"/>
          </p:cNvSpPr>
          <p:nvPr>
            <p:ph type="sldNum" sz="quarter" idx="5"/>
          </p:nvPr>
        </p:nvSpPr>
        <p:spPr/>
        <p:txBody>
          <a:bodyPr/>
          <a:lstStyle/>
          <a:p>
            <a:fld id="{1C5F42F7-6364-4D22-9CE0-F57BEDCBB657}" type="slidenum">
              <a:rPr lang="de-DE" smtClean="0"/>
              <a:t>97</a:t>
            </a:fld>
            <a:endParaRPr lang="de-DE"/>
          </a:p>
        </p:txBody>
      </p:sp>
    </p:spTree>
    <p:extLst>
      <p:ext uri="{BB962C8B-B14F-4D97-AF65-F5344CB8AC3E}">
        <p14:creationId xmlns:p14="http://schemas.microsoft.com/office/powerpoint/2010/main" val="315448310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r>
              <a:rPr lang="en-GB" err="1"/>
              <a:t>Nicht</a:t>
            </a:r>
            <a:r>
              <a:rPr lang="en-GB"/>
              <a:t> </a:t>
            </a:r>
            <a:r>
              <a:rPr lang="en-GB" err="1"/>
              <a:t>nur</a:t>
            </a:r>
            <a:r>
              <a:rPr lang="en-GB"/>
              <a:t> </a:t>
            </a:r>
            <a:r>
              <a:rPr lang="en-GB" err="1"/>
              <a:t>Klimawandel</a:t>
            </a:r>
            <a:r>
              <a:rPr lang="en-GB"/>
              <a:t>: </a:t>
            </a:r>
          </a:p>
          <a:p>
            <a:r>
              <a:rPr lang="en-GB" err="1"/>
              <a:t>Massiver</a:t>
            </a:r>
            <a:r>
              <a:rPr lang="en-GB"/>
              <a:t> </a:t>
            </a:r>
            <a:r>
              <a:rPr lang="en-GB" err="1"/>
              <a:t>Biodiversitätsverlust</a:t>
            </a:r>
            <a:endParaRPr lang="en-GB"/>
          </a:p>
          <a:p>
            <a:endParaRPr lang="en-GB"/>
          </a:p>
          <a:p>
            <a:r>
              <a:rPr lang="en-GB" err="1"/>
              <a:t>Massensterben</a:t>
            </a:r>
            <a:r>
              <a:rPr lang="en-GB"/>
              <a:t> der </a:t>
            </a:r>
            <a:r>
              <a:rPr lang="en-GB" err="1"/>
              <a:t>Erdgeschichte</a:t>
            </a:r>
            <a:endParaRPr lang="en-GB"/>
          </a:p>
          <a:p>
            <a:r>
              <a:rPr lang="en-GB"/>
              <a:t>Normal: 1 von 10.000 </a:t>
            </a:r>
            <a:r>
              <a:rPr lang="en-GB" err="1"/>
              <a:t>Arten</a:t>
            </a:r>
            <a:r>
              <a:rPr lang="en-GB"/>
              <a:t> in 100 Jahren</a:t>
            </a:r>
          </a:p>
          <a:p>
            <a:r>
              <a:rPr lang="en-GB"/>
              <a:t>Heute je </a:t>
            </a:r>
            <a:r>
              <a:rPr lang="en-GB" err="1"/>
              <a:t>nach</a:t>
            </a:r>
            <a:r>
              <a:rPr lang="en-GB"/>
              <a:t> </a:t>
            </a:r>
            <a:r>
              <a:rPr lang="en-GB" err="1"/>
              <a:t>schätzung</a:t>
            </a:r>
            <a:r>
              <a:rPr lang="en-GB"/>
              <a:t> bis </a:t>
            </a:r>
            <a:r>
              <a:rPr lang="en-GB" err="1"/>
              <a:t>zu</a:t>
            </a:r>
            <a:r>
              <a:rPr lang="en-GB"/>
              <a:t> 200 von 10.000 </a:t>
            </a:r>
            <a:r>
              <a:rPr lang="en-GB" err="1"/>
              <a:t>Arten</a:t>
            </a:r>
            <a:r>
              <a:rPr lang="en-GB"/>
              <a:t> in 100 Jahren</a:t>
            </a:r>
          </a:p>
          <a:p>
            <a:endParaRPr lang="en-GB"/>
          </a:p>
          <a:p>
            <a:r>
              <a:rPr lang="en-GB"/>
              <a:t>NABU Baden Württemberg: 75% der </a:t>
            </a:r>
            <a:r>
              <a:rPr lang="en-GB" err="1"/>
              <a:t>Biomasse</a:t>
            </a:r>
            <a:r>
              <a:rPr lang="en-GB"/>
              <a:t> von </a:t>
            </a:r>
            <a:r>
              <a:rPr lang="en-GB" err="1"/>
              <a:t>Insekten</a:t>
            </a:r>
            <a:r>
              <a:rPr lang="en-GB"/>
              <a:t> </a:t>
            </a:r>
            <a:r>
              <a:rPr lang="en-GB" err="1"/>
              <a:t>sind</a:t>
            </a:r>
            <a:r>
              <a:rPr lang="en-GB"/>
              <a:t> </a:t>
            </a:r>
            <a:r>
              <a:rPr lang="en-GB" err="1"/>
              <a:t>verloren</a:t>
            </a:r>
            <a:r>
              <a:rPr lang="en-GB"/>
              <a:t> </a:t>
            </a:r>
            <a:r>
              <a:rPr lang="en-GB" err="1"/>
              <a:t>gegangen</a:t>
            </a:r>
            <a:endParaRPr lang="en-GB"/>
          </a:p>
        </p:txBody>
      </p:sp>
      <p:sp>
        <p:nvSpPr>
          <p:cNvPr id="4" name="Foliennummernplatzhalter 3"/>
          <p:cNvSpPr>
            <a:spLocks noGrp="1"/>
          </p:cNvSpPr>
          <p:nvPr>
            <p:ph type="sldNum" sz="quarter" idx="5"/>
          </p:nvPr>
        </p:nvSpPr>
        <p:spPr/>
        <p:txBody>
          <a:bodyPr/>
          <a:lstStyle/>
          <a:p>
            <a:fld id="{3AF3ECFE-D43C-4528-BF58-C9AB9AB2CE2D}" type="slidenum">
              <a:rPr lang="de-DE" smtClean="0"/>
              <a:t>99</a:t>
            </a:fld>
            <a:endParaRPr lang="de-DE"/>
          </a:p>
        </p:txBody>
      </p:sp>
    </p:spTree>
    <p:extLst>
      <p:ext uri="{BB962C8B-B14F-4D97-AF65-F5344CB8AC3E}">
        <p14:creationId xmlns:p14="http://schemas.microsoft.com/office/powerpoint/2010/main" val="398192757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C5F42F7-6364-4D22-9CE0-F57BEDCBB657}" type="slidenum">
              <a:rPr lang="de-DE" smtClean="0"/>
              <a:t>102</a:t>
            </a:fld>
            <a:endParaRPr lang="de-DE"/>
          </a:p>
        </p:txBody>
      </p:sp>
    </p:spTree>
    <p:extLst>
      <p:ext uri="{BB962C8B-B14F-4D97-AF65-F5344CB8AC3E}">
        <p14:creationId xmlns:p14="http://schemas.microsoft.com/office/powerpoint/2010/main" val="312833386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r>
              <a:rPr lang="de-DE" dirty="0"/>
              <a:t>Verlängerung der gesetzlichen Garantiezeit als eine Stellschaube der politischen Umsetzung von Nachhaltigkeit </a:t>
            </a:r>
          </a:p>
        </p:txBody>
      </p:sp>
      <p:sp>
        <p:nvSpPr>
          <p:cNvPr id="4" name="Foliennummernplatzhalter 3"/>
          <p:cNvSpPr>
            <a:spLocks noGrp="1"/>
          </p:cNvSpPr>
          <p:nvPr>
            <p:ph type="sldNum" sz="quarter" idx="10"/>
          </p:nvPr>
        </p:nvSpPr>
        <p:spPr/>
        <p:txBody>
          <a:bodyPr/>
          <a:lstStyle/>
          <a:p>
            <a:fld id="{C6AF5F8A-A602-4449-B499-7779A73C200C}" type="slidenum">
              <a:rPr lang="de-DE" smtClean="0"/>
              <a:t>105</a:t>
            </a:fld>
            <a:endParaRPr lang="de-DE"/>
          </a:p>
        </p:txBody>
      </p:sp>
    </p:spTree>
    <p:extLst>
      <p:ext uri="{BB962C8B-B14F-4D97-AF65-F5344CB8AC3E}">
        <p14:creationId xmlns:p14="http://schemas.microsoft.com/office/powerpoint/2010/main" val="54946231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r>
              <a:rPr lang="de-DE" dirty="0"/>
              <a:t>Beispiele für eine ökologische Steuerreform </a:t>
            </a:r>
          </a:p>
        </p:txBody>
      </p:sp>
      <p:sp>
        <p:nvSpPr>
          <p:cNvPr id="4" name="Foliennummernplatzhalter 3"/>
          <p:cNvSpPr>
            <a:spLocks noGrp="1"/>
          </p:cNvSpPr>
          <p:nvPr>
            <p:ph type="sldNum" sz="quarter" idx="10"/>
          </p:nvPr>
        </p:nvSpPr>
        <p:spPr/>
        <p:txBody>
          <a:bodyPr/>
          <a:lstStyle/>
          <a:p>
            <a:fld id="{C6AF5F8A-A602-4449-B499-7779A73C200C}" type="slidenum">
              <a:rPr lang="de-DE" smtClean="0"/>
              <a:t>106</a:t>
            </a:fld>
            <a:endParaRPr lang="de-DE"/>
          </a:p>
        </p:txBody>
      </p:sp>
    </p:spTree>
    <p:extLst>
      <p:ext uri="{BB962C8B-B14F-4D97-AF65-F5344CB8AC3E}">
        <p14:creationId xmlns:p14="http://schemas.microsoft.com/office/powerpoint/2010/main" val="5494623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8.svg"/><Relationship Id="rId5" Type="http://schemas.openxmlformats.org/officeDocument/2006/relationships/image" Target="../media/image2.png"/><Relationship Id="rId4"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sv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äsentationsanleitung">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AC22BCA6-DD33-3219-6AA9-1E0E5218A2E6}"/>
              </a:ext>
            </a:extLst>
          </p:cNvPr>
          <p:cNvSpPr>
            <a:spLocks noGrp="1" noRot="1" noMove="1" noResize="1" noEditPoints="1" noAdjustHandles="1" noChangeArrowheads="1" noChangeShapeType="1"/>
          </p:cNvSpPr>
          <p:nvPr>
            <p:ph type="title" hasCustomPrompt="1"/>
          </p:nvPr>
        </p:nvSpPr>
        <p:spPr>
          <a:xfrm>
            <a:off x="559806" y="561762"/>
            <a:ext cx="11072387" cy="685800"/>
          </a:xfrm>
          <a:prstGeom prst="rect">
            <a:avLst/>
          </a:prstGeom>
        </p:spPr>
        <p:txBody>
          <a:bodyPr anchor="t">
            <a:normAutofit/>
          </a:bodyPr>
          <a:lstStyle>
            <a:lvl1pPr>
              <a:defRPr sz="3200" b="0">
                <a:solidFill>
                  <a:srgbClr val="182952"/>
                </a:solidFill>
                <a:latin typeface="Neue Plak Wide Black" panose="020B0A07030202020204" pitchFamily="34" charset="0"/>
              </a:defRPr>
            </a:lvl1pPr>
          </a:lstStyle>
          <a:p>
            <a:r>
              <a:rPr lang="de-DE" dirty="0"/>
              <a:t>Überschrift</a:t>
            </a:r>
          </a:p>
        </p:txBody>
      </p:sp>
    </p:spTree>
    <p:extLst>
      <p:ext uri="{BB962C8B-B14F-4D97-AF65-F5344CB8AC3E}">
        <p14:creationId xmlns:p14="http://schemas.microsoft.com/office/powerpoint/2010/main" val="15413317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Kontaktfolie_allgemein">
    <p:bg>
      <p:bgPr>
        <a:solidFill>
          <a:schemeClr val="bg1"/>
        </a:solidFill>
        <a:effectLst/>
      </p:bgPr>
    </p:bg>
    <p:spTree>
      <p:nvGrpSpPr>
        <p:cNvPr id="1" name=""/>
        <p:cNvGrpSpPr/>
        <p:nvPr/>
      </p:nvGrpSpPr>
      <p:grpSpPr>
        <a:xfrm>
          <a:off x="0" y="0"/>
          <a:ext cx="0" cy="0"/>
          <a:chOff x="0" y="0"/>
          <a:chExt cx="0" cy="0"/>
        </a:xfrm>
      </p:grpSpPr>
      <p:sp>
        <p:nvSpPr>
          <p:cNvPr id="23" name="Rechteck 22">
            <a:extLst>
              <a:ext uri="{FF2B5EF4-FFF2-40B4-BE49-F238E27FC236}">
                <a16:creationId xmlns:a16="http://schemas.microsoft.com/office/drawing/2014/main" id="{92B2E21D-10D7-2ADC-A8D4-273D5D10B161}"/>
              </a:ext>
            </a:extLst>
          </p:cNvPr>
          <p:cNvSpPr/>
          <p:nvPr userDrawn="1"/>
        </p:nvSpPr>
        <p:spPr>
          <a:xfrm>
            <a:off x="486299" y="962667"/>
            <a:ext cx="11315176" cy="736663"/>
          </a:xfrm>
          <a:prstGeom prst="rect">
            <a:avLst/>
          </a:prstGeom>
          <a:solidFill>
            <a:srgbClr val="E8ED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Textplatzhalter 5">
            <a:extLst>
              <a:ext uri="{FF2B5EF4-FFF2-40B4-BE49-F238E27FC236}">
                <a16:creationId xmlns:a16="http://schemas.microsoft.com/office/drawing/2014/main" id="{ADAAD358-6D56-BF67-23FB-CF1DA327C6E6}"/>
              </a:ext>
            </a:extLst>
          </p:cNvPr>
          <p:cNvSpPr>
            <a:spLocks noGrp="1"/>
          </p:cNvSpPr>
          <p:nvPr>
            <p:ph type="body" sz="quarter" idx="13" hasCustomPrompt="1"/>
          </p:nvPr>
        </p:nvSpPr>
        <p:spPr>
          <a:xfrm>
            <a:off x="499238" y="3629323"/>
            <a:ext cx="4765071" cy="428040"/>
          </a:xfrm>
          <a:prstGeom prst="rect">
            <a:avLst/>
          </a:prstGeom>
        </p:spPr>
        <p:txBody>
          <a:bodyPr>
            <a:normAutofit/>
          </a:bodyPr>
          <a:lstStyle>
            <a:lvl1pPr marL="0" indent="0">
              <a:buNone/>
              <a:defRPr sz="2000">
                <a:solidFill>
                  <a:schemeClr val="tx1"/>
                </a:solidFill>
                <a:latin typeface="FreightText Pro Book" panose="02000603060000020004" pitchFamily="2" charset="0"/>
              </a:defRPr>
            </a:lvl1pPr>
          </a:lstStyle>
          <a:p>
            <a:pPr lvl="0"/>
            <a:r>
              <a:rPr lang="de-DE" dirty="0"/>
              <a:t>E-Mailadresse der vortragenden Person(en)</a:t>
            </a:r>
          </a:p>
        </p:txBody>
      </p:sp>
      <p:sp>
        <p:nvSpPr>
          <p:cNvPr id="13" name="Textfeld 12">
            <a:extLst>
              <a:ext uri="{FF2B5EF4-FFF2-40B4-BE49-F238E27FC236}">
                <a16:creationId xmlns:a16="http://schemas.microsoft.com/office/drawing/2014/main" id="{261F5FA7-5C7A-2762-BEDF-15B7F1FC1CE5}"/>
              </a:ext>
            </a:extLst>
          </p:cNvPr>
          <p:cNvSpPr txBox="1"/>
          <p:nvPr userDrawn="1"/>
        </p:nvSpPr>
        <p:spPr>
          <a:xfrm>
            <a:off x="486298" y="961912"/>
            <a:ext cx="574221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600" b="0" i="0" u="none" strike="noStrike" kern="1200" cap="none" spc="0" normalizeH="0" baseline="0" noProof="0" dirty="0">
                <a:ln>
                  <a:noFill/>
                </a:ln>
                <a:solidFill>
                  <a:srgbClr val="182952"/>
                </a:solidFill>
                <a:effectLst/>
                <a:uLnTx/>
                <a:uFillTx/>
                <a:latin typeface="Neue Plak Wide Black" panose="020B0A07030202020204" pitchFamily="34" charset="77"/>
                <a:ea typeface="+mn-ea"/>
                <a:cs typeface="+mn-cs"/>
              </a:rPr>
              <a:t>Kontakt</a:t>
            </a:r>
          </a:p>
        </p:txBody>
      </p:sp>
      <p:pic>
        <p:nvPicPr>
          <p:cNvPr id="14" name="Grafik 13" descr="Ein Bild, das Schwarz, Dunkelheit, Schwarzweiß, Screenshot enthält.&#10;&#10;Automatisch generierte Beschreibung">
            <a:extLst>
              <a:ext uri="{FF2B5EF4-FFF2-40B4-BE49-F238E27FC236}">
                <a16:creationId xmlns:a16="http://schemas.microsoft.com/office/drawing/2014/main" id="{30BBDCA1-113D-AB74-BD84-FD422C244A8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99238" y="4902595"/>
            <a:ext cx="448574" cy="448574"/>
          </a:xfrm>
          <a:prstGeom prst="rect">
            <a:avLst/>
          </a:prstGeom>
        </p:spPr>
      </p:pic>
      <p:pic>
        <p:nvPicPr>
          <p:cNvPr id="3" name="Grafik 2" descr="Ein Bild, das Grafiken, Screenshot, Schrift, Grafikdesign enthält.&#10;&#10;Automatisch generierte Beschreibung">
            <a:extLst>
              <a:ext uri="{FF2B5EF4-FFF2-40B4-BE49-F238E27FC236}">
                <a16:creationId xmlns:a16="http://schemas.microsoft.com/office/drawing/2014/main" id="{585C079A-57ED-E10A-9833-930FF51ED4E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614012" y="184547"/>
            <a:ext cx="1319865" cy="590466"/>
          </a:xfrm>
          <a:prstGeom prst="rect">
            <a:avLst/>
          </a:prstGeom>
        </p:spPr>
      </p:pic>
      <p:pic>
        <p:nvPicPr>
          <p:cNvPr id="17" name="Grafik 16" descr="Ein Bild, das Text, Screenshot, Schrift, Grafiken enthält.&#10;&#10;Automatisch generierte Beschreibung">
            <a:extLst>
              <a:ext uri="{FF2B5EF4-FFF2-40B4-BE49-F238E27FC236}">
                <a16:creationId xmlns:a16="http://schemas.microsoft.com/office/drawing/2014/main" id="{FC115E6E-9965-635E-F594-54F2A474781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184547"/>
            <a:ext cx="2479260" cy="619815"/>
          </a:xfrm>
          <a:prstGeom prst="rect">
            <a:avLst/>
          </a:prstGeom>
        </p:spPr>
      </p:pic>
      <p:sp>
        <p:nvSpPr>
          <p:cNvPr id="6" name="Textplatzhalter 5">
            <a:extLst>
              <a:ext uri="{FF2B5EF4-FFF2-40B4-BE49-F238E27FC236}">
                <a16:creationId xmlns:a16="http://schemas.microsoft.com/office/drawing/2014/main" id="{A175AEF1-A454-E737-ABBF-06A7599D6BE8}"/>
              </a:ext>
            </a:extLst>
          </p:cNvPr>
          <p:cNvSpPr>
            <a:spLocks noGrp="1"/>
          </p:cNvSpPr>
          <p:nvPr userDrawn="1">
            <p:ph type="body" sz="quarter" idx="14" hasCustomPrompt="1"/>
          </p:nvPr>
        </p:nvSpPr>
        <p:spPr>
          <a:xfrm>
            <a:off x="486298" y="4112840"/>
            <a:ext cx="4765071" cy="428040"/>
          </a:xfrm>
          <a:prstGeom prst="rect">
            <a:avLst/>
          </a:prstGeom>
        </p:spPr>
        <p:txBody>
          <a:bodyPr>
            <a:normAutofit/>
          </a:bodyPr>
          <a:lstStyle>
            <a:lvl1pPr marL="0" indent="0">
              <a:buNone/>
              <a:defRPr sz="2000">
                <a:solidFill>
                  <a:schemeClr val="tx1"/>
                </a:solidFill>
                <a:latin typeface="FreightText Pro Book" panose="02000603060000020004" pitchFamily="2" charset="0"/>
              </a:defRPr>
            </a:lvl1pPr>
          </a:lstStyle>
          <a:p>
            <a:pPr lvl="0"/>
            <a:r>
              <a:rPr lang="de-DE" dirty="0"/>
              <a:t>E-Mailadresse der vortragenden Person(en)</a:t>
            </a:r>
          </a:p>
        </p:txBody>
      </p:sp>
      <p:sp>
        <p:nvSpPr>
          <p:cNvPr id="10" name="Textplatzhalter 5">
            <a:extLst>
              <a:ext uri="{FF2B5EF4-FFF2-40B4-BE49-F238E27FC236}">
                <a16:creationId xmlns:a16="http://schemas.microsoft.com/office/drawing/2014/main" id="{A291EB21-B927-FA76-7190-06780897DF31}"/>
              </a:ext>
            </a:extLst>
          </p:cNvPr>
          <p:cNvSpPr>
            <a:spLocks noGrp="1"/>
          </p:cNvSpPr>
          <p:nvPr userDrawn="1">
            <p:ph type="body" sz="quarter" idx="15" hasCustomPrompt="1"/>
          </p:nvPr>
        </p:nvSpPr>
        <p:spPr>
          <a:xfrm>
            <a:off x="499238" y="2221722"/>
            <a:ext cx="4765071" cy="428040"/>
          </a:xfrm>
          <a:prstGeom prst="rect">
            <a:avLst/>
          </a:prstGeom>
        </p:spPr>
        <p:txBody>
          <a:bodyPr>
            <a:normAutofit/>
          </a:bodyPr>
          <a:lstStyle>
            <a:lvl1pPr marL="0" indent="0">
              <a:buNone/>
              <a:defRPr sz="2000">
                <a:solidFill>
                  <a:schemeClr val="tx1"/>
                </a:solidFill>
                <a:latin typeface="Neue Plak Text" panose="020B0804030202020204" pitchFamily="34" charset="0"/>
              </a:defRPr>
            </a:lvl1pPr>
          </a:lstStyle>
          <a:p>
            <a:pPr lvl="0"/>
            <a:r>
              <a:rPr lang="de-DE" dirty="0"/>
              <a:t>Name der Organisation</a:t>
            </a:r>
          </a:p>
        </p:txBody>
      </p:sp>
      <p:sp>
        <p:nvSpPr>
          <p:cNvPr id="24" name="Textplatzhalter 5">
            <a:extLst>
              <a:ext uri="{FF2B5EF4-FFF2-40B4-BE49-F238E27FC236}">
                <a16:creationId xmlns:a16="http://schemas.microsoft.com/office/drawing/2014/main" id="{90EFA25D-87E9-B714-D608-DAE3F4840288}"/>
              </a:ext>
            </a:extLst>
          </p:cNvPr>
          <p:cNvSpPr>
            <a:spLocks noGrp="1"/>
          </p:cNvSpPr>
          <p:nvPr userDrawn="1">
            <p:ph type="body" sz="quarter" idx="16" hasCustomPrompt="1"/>
          </p:nvPr>
        </p:nvSpPr>
        <p:spPr>
          <a:xfrm>
            <a:off x="499238" y="2803948"/>
            <a:ext cx="4765071" cy="677680"/>
          </a:xfrm>
          <a:prstGeom prst="rect">
            <a:avLst/>
          </a:prstGeom>
        </p:spPr>
        <p:txBody>
          <a:bodyPr>
            <a:noAutofit/>
          </a:bodyPr>
          <a:lstStyle>
            <a:lvl1pPr marL="0" indent="0">
              <a:buNone/>
              <a:defRPr sz="1800">
                <a:solidFill>
                  <a:schemeClr val="tx1"/>
                </a:solidFill>
                <a:latin typeface="FreightText Pro Book" panose="02000603060000020004" pitchFamily="50" charset="0"/>
              </a:defRPr>
            </a:lvl1pPr>
          </a:lstStyle>
          <a:p>
            <a:pPr lvl="0"/>
            <a:r>
              <a:rPr lang="de-DE" dirty="0"/>
              <a:t>Straße, Hausnummer                                    Postleitzahl, Stadt</a:t>
            </a:r>
          </a:p>
        </p:txBody>
      </p:sp>
      <p:sp>
        <p:nvSpPr>
          <p:cNvPr id="25" name="Textplatzhalter 5">
            <a:extLst>
              <a:ext uri="{FF2B5EF4-FFF2-40B4-BE49-F238E27FC236}">
                <a16:creationId xmlns:a16="http://schemas.microsoft.com/office/drawing/2014/main" id="{1D88004B-F76A-6A1D-9EF4-9D154112900C}"/>
              </a:ext>
            </a:extLst>
          </p:cNvPr>
          <p:cNvSpPr>
            <a:spLocks noGrp="1"/>
          </p:cNvSpPr>
          <p:nvPr>
            <p:ph type="body" sz="quarter" idx="17" hasCustomPrompt="1"/>
          </p:nvPr>
        </p:nvSpPr>
        <p:spPr>
          <a:xfrm>
            <a:off x="974869" y="5003919"/>
            <a:ext cx="4289439" cy="295333"/>
          </a:xfrm>
          <a:prstGeom prst="rect">
            <a:avLst/>
          </a:prstGeom>
        </p:spPr>
        <p:txBody>
          <a:bodyPr>
            <a:normAutofit/>
          </a:bodyPr>
          <a:lstStyle>
            <a:lvl1pPr marL="0" indent="0">
              <a:buNone/>
              <a:defRPr sz="1600">
                <a:solidFill>
                  <a:schemeClr val="tx1"/>
                </a:solidFill>
                <a:latin typeface="FreightText Pro Book" panose="02000603060000020004" pitchFamily="2" charset="0"/>
              </a:defRPr>
            </a:lvl1pPr>
          </a:lstStyle>
          <a:p>
            <a:pPr lvl="0"/>
            <a:r>
              <a:rPr lang="de-DE" dirty="0"/>
              <a:t>@Accoutname</a:t>
            </a:r>
          </a:p>
        </p:txBody>
      </p:sp>
      <p:pic>
        <p:nvPicPr>
          <p:cNvPr id="28" name="Grafik 27">
            <a:extLst>
              <a:ext uri="{FF2B5EF4-FFF2-40B4-BE49-F238E27FC236}">
                <a16:creationId xmlns:a16="http://schemas.microsoft.com/office/drawing/2014/main" id="{BA82F036-7908-9747-46E9-C5C23727B79D}"/>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524585" y="5497454"/>
            <a:ext cx="397879" cy="397879"/>
          </a:xfrm>
          <a:prstGeom prst="rect">
            <a:avLst/>
          </a:prstGeom>
        </p:spPr>
      </p:pic>
      <p:sp>
        <p:nvSpPr>
          <p:cNvPr id="29" name="Textplatzhalter 5">
            <a:extLst>
              <a:ext uri="{FF2B5EF4-FFF2-40B4-BE49-F238E27FC236}">
                <a16:creationId xmlns:a16="http://schemas.microsoft.com/office/drawing/2014/main" id="{450F4472-6389-0363-8962-B7D2EDFBFF95}"/>
              </a:ext>
            </a:extLst>
          </p:cNvPr>
          <p:cNvSpPr>
            <a:spLocks noGrp="1"/>
          </p:cNvSpPr>
          <p:nvPr>
            <p:ph type="body" sz="quarter" idx="18" hasCustomPrompt="1"/>
          </p:nvPr>
        </p:nvSpPr>
        <p:spPr>
          <a:xfrm>
            <a:off x="974869" y="5532571"/>
            <a:ext cx="4289439" cy="295333"/>
          </a:xfrm>
          <a:prstGeom prst="rect">
            <a:avLst/>
          </a:prstGeom>
        </p:spPr>
        <p:txBody>
          <a:bodyPr>
            <a:normAutofit/>
          </a:bodyPr>
          <a:lstStyle>
            <a:lvl1pPr marL="0" indent="0">
              <a:buNone/>
              <a:defRPr sz="1600">
                <a:solidFill>
                  <a:schemeClr val="tx1"/>
                </a:solidFill>
                <a:latin typeface="FreightText Pro Book" panose="02000603060000020004" pitchFamily="2" charset="0"/>
              </a:defRPr>
            </a:lvl1pPr>
          </a:lstStyle>
          <a:p>
            <a:pPr lvl="0"/>
            <a:r>
              <a:rPr lang="de-DE" dirty="0"/>
              <a:t>Internetseite</a:t>
            </a:r>
          </a:p>
        </p:txBody>
      </p:sp>
    </p:spTree>
    <p:extLst>
      <p:ext uri="{BB962C8B-B14F-4D97-AF65-F5344CB8AC3E}">
        <p14:creationId xmlns:p14="http://schemas.microsoft.com/office/powerpoint/2010/main" val="32819887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Kontaktfolie_NELA_und_BFW">
    <p:bg>
      <p:bgPr>
        <a:solidFill>
          <a:schemeClr val="bg1"/>
        </a:solidFill>
        <a:effectLst/>
      </p:bgPr>
    </p:bg>
    <p:spTree>
      <p:nvGrpSpPr>
        <p:cNvPr id="1" name=""/>
        <p:cNvGrpSpPr/>
        <p:nvPr/>
      </p:nvGrpSpPr>
      <p:grpSpPr>
        <a:xfrm>
          <a:off x="0" y="0"/>
          <a:ext cx="0" cy="0"/>
          <a:chOff x="0" y="0"/>
          <a:chExt cx="0" cy="0"/>
        </a:xfrm>
      </p:grpSpPr>
      <p:sp>
        <p:nvSpPr>
          <p:cNvPr id="23" name="Rechteck 22">
            <a:extLst>
              <a:ext uri="{FF2B5EF4-FFF2-40B4-BE49-F238E27FC236}">
                <a16:creationId xmlns:a16="http://schemas.microsoft.com/office/drawing/2014/main" id="{92B2E21D-10D7-2ADC-A8D4-273D5D10B161}"/>
              </a:ext>
            </a:extLst>
          </p:cNvPr>
          <p:cNvSpPr/>
          <p:nvPr userDrawn="1"/>
        </p:nvSpPr>
        <p:spPr>
          <a:xfrm>
            <a:off x="486299" y="962667"/>
            <a:ext cx="11315176" cy="736663"/>
          </a:xfrm>
          <a:prstGeom prst="rect">
            <a:avLst/>
          </a:prstGeom>
          <a:solidFill>
            <a:srgbClr val="E8ED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platzhalter 5">
            <a:extLst>
              <a:ext uri="{FF2B5EF4-FFF2-40B4-BE49-F238E27FC236}">
                <a16:creationId xmlns:a16="http://schemas.microsoft.com/office/drawing/2014/main" id="{ADAAD358-6D56-BF67-23FB-CF1DA327C6E6}"/>
              </a:ext>
            </a:extLst>
          </p:cNvPr>
          <p:cNvSpPr>
            <a:spLocks noGrp="1"/>
          </p:cNvSpPr>
          <p:nvPr>
            <p:ph type="body" sz="quarter" idx="13" hasCustomPrompt="1"/>
          </p:nvPr>
        </p:nvSpPr>
        <p:spPr>
          <a:xfrm>
            <a:off x="505251" y="4037408"/>
            <a:ext cx="4765071" cy="505393"/>
          </a:xfrm>
          <a:prstGeom prst="rect">
            <a:avLst/>
          </a:prstGeom>
        </p:spPr>
        <p:txBody>
          <a:bodyPr>
            <a:normAutofit/>
          </a:bodyPr>
          <a:lstStyle>
            <a:lvl1pPr marL="0" indent="0">
              <a:buNone/>
              <a:defRPr sz="2000">
                <a:solidFill>
                  <a:schemeClr val="tx1"/>
                </a:solidFill>
                <a:latin typeface="FreightText Pro Book" panose="02000603060000020004" pitchFamily="2" charset="0"/>
              </a:defRPr>
            </a:lvl1pPr>
          </a:lstStyle>
          <a:p>
            <a:pPr lvl="0"/>
            <a:r>
              <a:rPr lang="de-DE" dirty="0"/>
              <a:t>E-Mailadresse der vortragenden Person(en)</a:t>
            </a:r>
          </a:p>
        </p:txBody>
      </p:sp>
      <p:sp>
        <p:nvSpPr>
          <p:cNvPr id="11" name="Textfeld 10">
            <a:extLst>
              <a:ext uri="{FF2B5EF4-FFF2-40B4-BE49-F238E27FC236}">
                <a16:creationId xmlns:a16="http://schemas.microsoft.com/office/drawing/2014/main" id="{A59A8FE2-EFE7-952B-A2B8-3189203C43D1}"/>
              </a:ext>
            </a:extLst>
          </p:cNvPr>
          <p:cNvSpPr txBox="1"/>
          <p:nvPr userDrawn="1"/>
        </p:nvSpPr>
        <p:spPr>
          <a:xfrm>
            <a:off x="511266" y="3213064"/>
            <a:ext cx="5742215" cy="707886"/>
          </a:xfrm>
          <a:prstGeom prst="rect">
            <a:avLst/>
          </a:prstGeom>
          <a:noFill/>
        </p:spPr>
        <p:txBody>
          <a:bodyPr wrap="square" rtlCol="0">
            <a:spAutoFit/>
          </a:bodyPr>
          <a:lstStyle/>
          <a:p>
            <a:pPr lvl="0"/>
            <a:r>
              <a:rPr lang="de-DE" sz="2000" dirty="0">
                <a:latin typeface="FreightText Pro Book" panose="02000603060000020004" pitchFamily="2" charset="0"/>
              </a:rPr>
              <a:t>Thomas-Mann-Str. 36</a:t>
            </a:r>
          </a:p>
          <a:p>
            <a:pPr lvl="0"/>
            <a:r>
              <a:rPr lang="de-DE" sz="2000" dirty="0">
                <a:latin typeface="FreightText Pro Book" panose="02000603060000020004" pitchFamily="2" charset="0"/>
              </a:rPr>
              <a:t>53111 Bonn</a:t>
            </a:r>
          </a:p>
        </p:txBody>
      </p:sp>
      <p:sp>
        <p:nvSpPr>
          <p:cNvPr id="12" name="Textfeld 11">
            <a:extLst>
              <a:ext uri="{FF2B5EF4-FFF2-40B4-BE49-F238E27FC236}">
                <a16:creationId xmlns:a16="http://schemas.microsoft.com/office/drawing/2014/main" id="{6AEC9CB0-BE03-66B7-2534-AD28886AE58E}"/>
              </a:ext>
            </a:extLst>
          </p:cNvPr>
          <p:cNvSpPr txBox="1"/>
          <p:nvPr userDrawn="1"/>
        </p:nvSpPr>
        <p:spPr>
          <a:xfrm>
            <a:off x="511266" y="2787186"/>
            <a:ext cx="5742214" cy="400110"/>
          </a:xfrm>
          <a:prstGeom prst="rect">
            <a:avLst/>
          </a:prstGeom>
          <a:noFill/>
        </p:spPr>
        <p:txBody>
          <a:bodyPr wrap="square" rtlCol="0">
            <a:spAutoFit/>
          </a:bodyPr>
          <a:lstStyle/>
          <a:p>
            <a:r>
              <a:rPr lang="de-DE" sz="2000" dirty="0">
                <a:solidFill>
                  <a:schemeClr val="tx1"/>
                </a:solidFill>
                <a:latin typeface="Neue Plak Text" panose="020B0804030202020204" pitchFamily="34" charset="0"/>
              </a:rPr>
              <a:t>NELA. Next Economy Lab</a:t>
            </a:r>
          </a:p>
        </p:txBody>
      </p:sp>
      <p:sp>
        <p:nvSpPr>
          <p:cNvPr id="13" name="Textfeld 12">
            <a:extLst>
              <a:ext uri="{FF2B5EF4-FFF2-40B4-BE49-F238E27FC236}">
                <a16:creationId xmlns:a16="http://schemas.microsoft.com/office/drawing/2014/main" id="{261F5FA7-5C7A-2762-BEDF-15B7F1FC1CE5}"/>
              </a:ext>
            </a:extLst>
          </p:cNvPr>
          <p:cNvSpPr txBox="1"/>
          <p:nvPr userDrawn="1"/>
        </p:nvSpPr>
        <p:spPr>
          <a:xfrm>
            <a:off x="486298" y="961912"/>
            <a:ext cx="574221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3600" dirty="0">
                <a:solidFill>
                  <a:srgbClr val="182952"/>
                </a:solidFill>
                <a:latin typeface="Neue Plak Wide Black" panose="020B0A07030202020204" pitchFamily="34" charset="77"/>
              </a:rPr>
              <a:t>Kontakt</a:t>
            </a:r>
          </a:p>
        </p:txBody>
      </p:sp>
      <p:pic>
        <p:nvPicPr>
          <p:cNvPr id="14" name="Grafik 13" descr="Ein Bild, das Schwarz, Dunkelheit, Schwarzweiß, Screenshot enthält.&#10;&#10;Automatisch generierte Beschreibung">
            <a:extLst>
              <a:ext uri="{FF2B5EF4-FFF2-40B4-BE49-F238E27FC236}">
                <a16:creationId xmlns:a16="http://schemas.microsoft.com/office/drawing/2014/main" id="{30BBDCA1-113D-AB74-BD84-FD422C244A8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99238" y="4709917"/>
            <a:ext cx="448574" cy="448574"/>
          </a:xfrm>
          <a:prstGeom prst="rect">
            <a:avLst/>
          </a:prstGeom>
        </p:spPr>
      </p:pic>
      <p:sp>
        <p:nvSpPr>
          <p:cNvPr id="15" name="Textfeld 14">
            <a:extLst>
              <a:ext uri="{FF2B5EF4-FFF2-40B4-BE49-F238E27FC236}">
                <a16:creationId xmlns:a16="http://schemas.microsoft.com/office/drawing/2014/main" id="{5DA6F6BB-978E-A778-F09B-BB087604A68F}"/>
              </a:ext>
            </a:extLst>
          </p:cNvPr>
          <p:cNvSpPr txBox="1"/>
          <p:nvPr userDrawn="1"/>
        </p:nvSpPr>
        <p:spPr>
          <a:xfrm>
            <a:off x="6821289" y="2504964"/>
            <a:ext cx="9891624" cy="707886"/>
          </a:xfrm>
          <a:prstGeom prst="rect">
            <a:avLst/>
          </a:prstGeom>
          <a:noFill/>
        </p:spPr>
        <p:txBody>
          <a:bodyPr wrap="square" rtlCol="0">
            <a:spAutoFit/>
          </a:bodyPr>
          <a:lstStyle/>
          <a:p>
            <a:r>
              <a:rPr lang="de-DE" sz="2000" dirty="0">
                <a:solidFill>
                  <a:schemeClr val="tx1"/>
                </a:solidFill>
                <a:latin typeface="Neue Plak Text" panose="020B0804030202020204" pitchFamily="34" charset="0"/>
              </a:rPr>
              <a:t>Berufsförderungswerk der Bauindustrie </a:t>
            </a:r>
          </a:p>
          <a:p>
            <a:r>
              <a:rPr lang="de-DE" sz="2000" dirty="0">
                <a:solidFill>
                  <a:schemeClr val="tx1"/>
                </a:solidFill>
                <a:latin typeface="Neue Plak Text" panose="020B0804030202020204" pitchFamily="34" charset="0"/>
              </a:rPr>
              <a:t>Berlin-Brandenburg e.V.</a:t>
            </a:r>
          </a:p>
        </p:txBody>
      </p:sp>
      <p:sp>
        <p:nvSpPr>
          <p:cNvPr id="16" name="Textfeld 15">
            <a:extLst>
              <a:ext uri="{FF2B5EF4-FFF2-40B4-BE49-F238E27FC236}">
                <a16:creationId xmlns:a16="http://schemas.microsoft.com/office/drawing/2014/main" id="{4F3A5B93-9364-F078-5790-314DE8C79BD5}"/>
              </a:ext>
            </a:extLst>
          </p:cNvPr>
          <p:cNvSpPr txBox="1"/>
          <p:nvPr userDrawn="1"/>
        </p:nvSpPr>
        <p:spPr>
          <a:xfrm>
            <a:off x="6811633" y="3211701"/>
            <a:ext cx="5742215" cy="707886"/>
          </a:xfrm>
          <a:prstGeom prst="rect">
            <a:avLst/>
          </a:prstGeom>
          <a:noFill/>
        </p:spPr>
        <p:txBody>
          <a:bodyPr wrap="square" rtlCol="0">
            <a:spAutoFit/>
          </a:bodyPr>
          <a:lstStyle/>
          <a:p>
            <a:pPr lvl="0"/>
            <a:r>
              <a:rPr lang="de-DE" sz="2000" dirty="0" err="1">
                <a:solidFill>
                  <a:schemeClr val="tx1"/>
                </a:solidFill>
                <a:latin typeface="FreightText Pro Book" panose="02000603060000020004" pitchFamily="2" charset="0"/>
              </a:rPr>
              <a:t>Dissenchener</a:t>
            </a:r>
            <a:r>
              <a:rPr lang="de-DE" sz="2000" dirty="0">
                <a:solidFill>
                  <a:schemeClr val="tx1"/>
                </a:solidFill>
                <a:latin typeface="FreightText Pro Book" panose="02000603060000020004" pitchFamily="2" charset="0"/>
              </a:rPr>
              <a:t> Schulstraße 15</a:t>
            </a:r>
          </a:p>
          <a:p>
            <a:pPr lvl="0"/>
            <a:r>
              <a:rPr lang="de-DE" sz="2000" dirty="0">
                <a:solidFill>
                  <a:schemeClr val="tx1"/>
                </a:solidFill>
                <a:latin typeface="FreightText Pro Book" panose="02000603060000020004" pitchFamily="2" charset="0"/>
              </a:rPr>
              <a:t>03052 Cottbus-</a:t>
            </a:r>
            <a:r>
              <a:rPr lang="de-DE" sz="2000" dirty="0" err="1">
                <a:solidFill>
                  <a:schemeClr val="tx1"/>
                </a:solidFill>
                <a:latin typeface="FreightText Pro Book" panose="02000603060000020004" pitchFamily="2" charset="0"/>
              </a:rPr>
              <a:t>Dissenchen</a:t>
            </a:r>
            <a:endParaRPr lang="de-DE" sz="2000" dirty="0">
              <a:solidFill>
                <a:schemeClr val="tx1"/>
              </a:solidFill>
              <a:latin typeface="FreightText Pro Book" panose="02000603060000020004" pitchFamily="2" charset="0"/>
            </a:endParaRPr>
          </a:p>
        </p:txBody>
      </p:sp>
      <p:pic>
        <p:nvPicPr>
          <p:cNvPr id="20" name="Grafik 19" descr="Ein Bild, das Logo, Symbol, Grafiken, Schwarz enthält.&#10;&#10;Automatisch generierte Beschreibung">
            <a:extLst>
              <a:ext uri="{FF2B5EF4-FFF2-40B4-BE49-F238E27FC236}">
                <a16:creationId xmlns:a16="http://schemas.microsoft.com/office/drawing/2014/main" id="{C18DC9DA-DCE4-9E09-089B-17641AD0582C}"/>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811633" y="5583490"/>
            <a:ext cx="429261" cy="464389"/>
          </a:xfrm>
          <a:prstGeom prst="rect">
            <a:avLst/>
          </a:prstGeom>
        </p:spPr>
      </p:pic>
      <p:pic>
        <p:nvPicPr>
          <p:cNvPr id="21" name="Grafik 20" descr="Ein Bild, das Schwarz, Dunkelheit, Schwarzweiß, Screenshot enthält.&#10;&#10;Automatisch generierte Beschreibung">
            <a:extLst>
              <a:ext uri="{FF2B5EF4-FFF2-40B4-BE49-F238E27FC236}">
                <a16:creationId xmlns:a16="http://schemas.microsoft.com/office/drawing/2014/main" id="{CFFB1FA3-FBB3-E48E-7B2F-61AA0D92590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11633" y="4666602"/>
            <a:ext cx="448574" cy="448574"/>
          </a:xfrm>
          <a:prstGeom prst="rect">
            <a:avLst/>
          </a:prstGeom>
        </p:spPr>
      </p:pic>
      <p:sp>
        <p:nvSpPr>
          <p:cNvPr id="19" name="Textplatzhalter 5">
            <a:extLst>
              <a:ext uri="{FF2B5EF4-FFF2-40B4-BE49-F238E27FC236}">
                <a16:creationId xmlns:a16="http://schemas.microsoft.com/office/drawing/2014/main" id="{14C4BA22-598D-498A-CDAB-322FFA9AA80C}"/>
              </a:ext>
            </a:extLst>
          </p:cNvPr>
          <p:cNvSpPr>
            <a:spLocks noGrp="1"/>
          </p:cNvSpPr>
          <p:nvPr>
            <p:ph type="body" sz="quarter" idx="14" hasCustomPrompt="1"/>
          </p:nvPr>
        </p:nvSpPr>
        <p:spPr>
          <a:xfrm>
            <a:off x="6821289" y="4040398"/>
            <a:ext cx="4765071" cy="505393"/>
          </a:xfrm>
          <a:prstGeom prst="rect">
            <a:avLst/>
          </a:prstGeom>
        </p:spPr>
        <p:txBody>
          <a:bodyPr>
            <a:normAutofit/>
          </a:bodyPr>
          <a:lstStyle>
            <a:lvl1pPr marL="0" indent="0">
              <a:buNone/>
              <a:defRPr sz="2000">
                <a:solidFill>
                  <a:schemeClr val="tx1"/>
                </a:solidFill>
                <a:latin typeface="FreightText Pro Book" panose="02000603060000020004" pitchFamily="2" charset="0"/>
              </a:defRPr>
            </a:lvl1pPr>
          </a:lstStyle>
          <a:p>
            <a:pPr lvl="0"/>
            <a:r>
              <a:rPr lang="de-DE" dirty="0"/>
              <a:t>E-Mailadresse der vortragenden Person(en)</a:t>
            </a:r>
          </a:p>
        </p:txBody>
      </p:sp>
      <p:pic>
        <p:nvPicPr>
          <p:cNvPr id="3" name="Grafik 2" descr="Ein Bild, das Grafiken, Screenshot, Schrift, Grafikdesign enthält.&#10;&#10;Automatisch generierte Beschreibung">
            <a:extLst>
              <a:ext uri="{FF2B5EF4-FFF2-40B4-BE49-F238E27FC236}">
                <a16:creationId xmlns:a16="http://schemas.microsoft.com/office/drawing/2014/main" id="{585C079A-57ED-E10A-9833-930FF51ED4E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614012" y="184547"/>
            <a:ext cx="1319865" cy="590466"/>
          </a:xfrm>
          <a:prstGeom prst="rect">
            <a:avLst/>
          </a:prstGeom>
        </p:spPr>
      </p:pic>
      <p:pic>
        <p:nvPicPr>
          <p:cNvPr id="17" name="Grafik 16" descr="Ein Bild, das Text, Screenshot, Schrift, Grafiken enthält.&#10;&#10;Automatisch generierte Beschreibung">
            <a:extLst>
              <a:ext uri="{FF2B5EF4-FFF2-40B4-BE49-F238E27FC236}">
                <a16:creationId xmlns:a16="http://schemas.microsoft.com/office/drawing/2014/main" id="{FC115E6E-9965-635E-F594-54F2A474781C}"/>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0" y="184547"/>
            <a:ext cx="2479260" cy="619815"/>
          </a:xfrm>
          <a:prstGeom prst="rect">
            <a:avLst/>
          </a:prstGeom>
        </p:spPr>
      </p:pic>
      <p:pic>
        <p:nvPicPr>
          <p:cNvPr id="4" name="Grafik 3">
            <a:extLst>
              <a:ext uri="{FF2B5EF4-FFF2-40B4-BE49-F238E27FC236}">
                <a16:creationId xmlns:a16="http://schemas.microsoft.com/office/drawing/2014/main" id="{303D84FD-3EA2-CD35-3082-00D5EBC49C75}"/>
              </a:ext>
            </a:extLst>
          </p:cNvPr>
          <p:cNvPicPr>
            <a:picLocks noChangeAspect="1"/>
          </p:cNvPicPr>
          <p:nvPr userDrawn="1"/>
        </p:nvPicPr>
        <p:blipFill>
          <a:blip>
            <a:extLst>
              <a:ext uri="{96DAC541-7B7A-43D3-8B79-37D633B846F1}">
                <asvg:svgBlip xmlns:asvg="http://schemas.microsoft.com/office/drawing/2016/SVG/main" r:embed="rId6"/>
              </a:ext>
            </a:extLst>
          </a:blip>
          <a:stretch>
            <a:fillRect/>
          </a:stretch>
        </p:blipFill>
        <p:spPr>
          <a:xfrm>
            <a:off x="511266" y="5185611"/>
            <a:ext cx="397879" cy="397879"/>
          </a:xfrm>
          <a:prstGeom prst="rect">
            <a:avLst/>
          </a:prstGeom>
        </p:spPr>
      </p:pic>
      <p:pic>
        <p:nvPicPr>
          <p:cNvPr id="6" name="Grafik 5">
            <a:extLst>
              <a:ext uri="{FF2B5EF4-FFF2-40B4-BE49-F238E27FC236}">
                <a16:creationId xmlns:a16="http://schemas.microsoft.com/office/drawing/2014/main" id="{9344ADD0-8B60-6A5D-F881-D467EE3633E9}"/>
              </a:ext>
            </a:extLst>
          </p:cNvPr>
          <p:cNvPicPr>
            <a:picLocks noChangeAspect="1"/>
          </p:cNvPicPr>
          <p:nvPr userDrawn="1"/>
        </p:nvPicPr>
        <p:blipFill>
          <a:blip>
            <a:extLst>
              <a:ext uri="{96DAC541-7B7A-43D3-8B79-37D633B846F1}">
                <asvg:svgBlip xmlns:asvg="http://schemas.microsoft.com/office/drawing/2016/SVG/main" r:embed="rId6"/>
              </a:ext>
            </a:extLst>
          </a:blip>
          <a:stretch>
            <a:fillRect/>
          </a:stretch>
        </p:blipFill>
        <p:spPr>
          <a:xfrm>
            <a:off x="6827323" y="5158491"/>
            <a:ext cx="397879" cy="397879"/>
          </a:xfrm>
          <a:prstGeom prst="rect">
            <a:avLst/>
          </a:prstGeom>
        </p:spPr>
      </p:pic>
      <p:sp>
        <p:nvSpPr>
          <p:cNvPr id="7" name="Textplatzhalter 5">
            <a:extLst>
              <a:ext uri="{FF2B5EF4-FFF2-40B4-BE49-F238E27FC236}">
                <a16:creationId xmlns:a16="http://schemas.microsoft.com/office/drawing/2014/main" id="{5C485A5E-E788-86C6-EFDF-CF540986A8C4}"/>
              </a:ext>
            </a:extLst>
          </p:cNvPr>
          <p:cNvSpPr>
            <a:spLocks noGrp="1"/>
          </p:cNvSpPr>
          <p:nvPr>
            <p:ph type="body" sz="quarter" idx="18" hasCustomPrompt="1"/>
          </p:nvPr>
        </p:nvSpPr>
        <p:spPr>
          <a:xfrm>
            <a:off x="980883" y="5236883"/>
            <a:ext cx="4289439" cy="295333"/>
          </a:xfrm>
          <a:prstGeom prst="rect">
            <a:avLst/>
          </a:prstGeom>
        </p:spPr>
        <p:txBody>
          <a:bodyPr>
            <a:normAutofit/>
          </a:bodyPr>
          <a:lstStyle>
            <a:lvl1pPr marL="0" indent="0">
              <a:buNone/>
              <a:defRPr sz="1600">
                <a:solidFill>
                  <a:schemeClr val="tx1"/>
                </a:solidFill>
                <a:latin typeface="FreightText Pro Book" panose="02000603060000020004" pitchFamily="2" charset="0"/>
              </a:defRPr>
            </a:lvl1pPr>
          </a:lstStyle>
          <a:p>
            <a:pPr lvl="0"/>
            <a:r>
              <a:rPr lang="de-DE" dirty="0"/>
              <a:t>Internetseite</a:t>
            </a:r>
          </a:p>
        </p:txBody>
      </p:sp>
      <p:sp>
        <p:nvSpPr>
          <p:cNvPr id="10" name="Textplatzhalter 5">
            <a:extLst>
              <a:ext uri="{FF2B5EF4-FFF2-40B4-BE49-F238E27FC236}">
                <a16:creationId xmlns:a16="http://schemas.microsoft.com/office/drawing/2014/main" id="{BB18B917-4DA2-7B85-AB65-114B0BB0AB04}"/>
              </a:ext>
            </a:extLst>
          </p:cNvPr>
          <p:cNvSpPr>
            <a:spLocks noGrp="1"/>
          </p:cNvSpPr>
          <p:nvPr>
            <p:ph type="body" sz="quarter" idx="19" hasCustomPrompt="1"/>
          </p:nvPr>
        </p:nvSpPr>
        <p:spPr>
          <a:xfrm>
            <a:off x="7391295" y="5233125"/>
            <a:ext cx="4289439" cy="295333"/>
          </a:xfrm>
          <a:prstGeom prst="rect">
            <a:avLst/>
          </a:prstGeom>
        </p:spPr>
        <p:txBody>
          <a:bodyPr>
            <a:normAutofit/>
          </a:bodyPr>
          <a:lstStyle>
            <a:lvl1pPr marL="0" indent="0">
              <a:buNone/>
              <a:defRPr sz="1600">
                <a:solidFill>
                  <a:schemeClr val="tx1"/>
                </a:solidFill>
                <a:latin typeface="FreightText Pro Book" panose="02000603060000020004" pitchFamily="2" charset="0"/>
              </a:defRPr>
            </a:lvl1pPr>
          </a:lstStyle>
          <a:p>
            <a:pPr lvl="0"/>
            <a:r>
              <a:rPr lang="de-DE" dirty="0"/>
              <a:t>Internetseite</a:t>
            </a:r>
          </a:p>
        </p:txBody>
      </p:sp>
      <p:sp>
        <p:nvSpPr>
          <p:cNvPr id="24" name="Textplatzhalter 5">
            <a:extLst>
              <a:ext uri="{FF2B5EF4-FFF2-40B4-BE49-F238E27FC236}">
                <a16:creationId xmlns:a16="http://schemas.microsoft.com/office/drawing/2014/main" id="{97C8EEDE-4156-410F-BCC6-3933012D958B}"/>
              </a:ext>
            </a:extLst>
          </p:cNvPr>
          <p:cNvSpPr>
            <a:spLocks noGrp="1"/>
          </p:cNvSpPr>
          <p:nvPr>
            <p:ph type="body" sz="quarter" idx="17" hasCustomPrompt="1"/>
          </p:nvPr>
        </p:nvSpPr>
        <p:spPr>
          <a:xfrm>
            <a:off x="980883" y="4802559"/>
            <a:ext cx="4289439" cy="295333"/>
          </a:xfrm>
          <a:prstGeom prst="rect">
            <a:avLst/>
          </a:prstGeom>
        </p:spPr>
        <p:txBody>
          <a:bodyPr>
            <a:normAutofit/>
          </a:bodyPr>
          <a:lstStyle>
            <a:lvl1pPr marL="0" indent="0">
              <a:buNone/>
              <a:defRPr sz="1600">
                <a:solidFill>
                  <a:schemeClr val="tx1"/>
                </a:solidFill>
                <a:latin typeface="FreightText Pro Book" panose="02000603060000020004" pitchFamily="2" charset="0"/>
              </a:defRPr>
            </a:lvl1pPr>
          </a:lstStyle>
          <a:p>
            <a:pPr lvl="0"/>
            <a:r>
              <a:rPr lang="de-DE" dirty="0"/>
              <a:t>@Accoutname</a:t>
            </a:r>
          </a:p>
        </p:txBody>
      </p:sp>
      <p:sp>
        <p:nvSpPr>
          <p:cNvPr id="25" name="Textplatzhalter 5">
            <a:extLst>
              <a:ext uri="{FF2B5EF4-FFF2-40B4-BE49-F238E27FC236}">
                <a16:creationId xmlns:a16="http://schemas.microsoft.com/office/drawing/2014/main" id="{D6BFD381-67DF-C3F0-650F-2A913F7F5D35}"/>
              </a:ext>
            </a:extLst>
          </p:cNvPr>
          <p:cNvSpPr>
            <a:spLocks noGrp="1"/>
          </p:cNvSpPr>
          <p:nvPr>
            <p:ph type="body" sz="quarter" idx="20" hasCustomPrompt="1"/>
          </p:nvPr>
        </p:nvSpPr>
        <p:spPr>
          <a:xfrm>
            <a:off x="7381426" y="4758668"/>
            <a:ext cx="4289439" cy="295333"/>
          </a:xfrm>
          <a:prstGeom prst="rect">
            <a:avLst/>
          </a:prstGeom>
        </p:spPr>
        <p:txBody>
          <a:bodyPr>
            <a:normAutofit/>
          </a:bodyPr>
          <a:lstStyle>
            <a:lvl1pPr marL="0" indent="0">
              <a:buNone/>
              <a:defRPr sz="1600">
                <a:solidFill>
                  <a:schemeClr val="tx1"/>
                </a:solidFill>
                <a:latin typeface="FreightText Pro Book" panose="02000603060000020004" pitchFamily="2" charset="0"/>
              </a:defRPr>
            </a:lvl1pPr>
          </a:lstStyle>
          <a:p>
            <a:pPr lvl="0"/>
            <a:r>
              <a:rPr lang="de-DE" dirty="0"/>
              <a:t>@Accoutname</a:t>
            </a:r>
          </a:p>
        </p:txBody>
      </p:sp>
      <p:sp>
        <p:nvSpPr>
          <p:cNvPr id="26" name="Textplatzhalter 5">
            <a:extLst>
              <a:ext uri="{FF2B5EF4-FFF2-40B4-BE49-F238E27FC236}">
                <a16:creationId xmlns:a16="http://schemas.microsoft.com/office/drawing/2014/main" id="{9F004591-733D-8116-A182-E72E2093CADB}"/>
              </a:ext>
            </a:extLst>
          </p:cNvPr>
          <p:cNvSpPr>
            <a:spLocks noGrp="1"/>
          </p:cNvSpPr>
          <p:nvPr>
            <p:ph type="body" sz="quarter" idx="21" hasCustomPrompt="1"/>
          </p:nvPr>
        </p:nvSpPr>
        <p:spPr>
          <a:xfrm>
            <a:off x="7381426" y="5668017"/>
            <a:ext cx="4289439" cy="295333"/>
          </a:xfrm>
          <a:prstGeom prst="rect">
            <a:avLst/>
          </a:prstGeom>
        </p:spPr>
        <p:txBody>
          <a:bodyPr>
            <a:normAutofit/>
          </a:bodyPr>
          <a:lstStyle>
            <a:lvl1pPr marL="0" indent="0">
              <a:buNone/>
              <a:defRPr sz="1600">
                <a:solidFill>
                  <a:schemeClr val="tx1"/>
                </a:solidFill>
                <a:latin typeface="FreightText Pro Book" panose="02000603060000020004" pitchFamily="2" charset="0"/>
              </a:defRPr>
            </a:lvl1pPr>
          </a:lstStyle>
          <a:p>
            <a:pPr lvl="0"/>
            <a:r>
              <a:rPr lang="de-DE" dirty="0"/>
              <a:t>@Accoutname</a:t>
            </a:r>
          </a:p>
        </p:txBody>
      </p:sp>
    </p:spTree>
    <p:extLst>
      <p:ext uri="{BB962C8B-B14F-4D97-AF65-F5344CB8AC3E}">
        <p14:creationId xmlns:p14="http://schemas.microsoft.com/office/powerpoint/2010/main" val="10587072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bschlussfolie">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3588356F-AB5C-D909-8A4D-57D7E2106F6D}"/>
              </a:ext>
            </a:extLst>
          </p:cNvPr>
          <p:cNvSpPr/>
          <p:nvPr userDrawn="1"/>
        </p:nvSpPr>
        <p:spPr>
          <a:xfrm>
            <a:off x="0" y="934224"/>
            <a:ext cx="12192000" cy="4634622"/>
          </a:xfrm>
          <a:prstGeom prst="rect">
            <a:avLst/>
          </a:prstGeom>
          <a:solidFill>
            <a:srgbClr val="182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0C3818"/>
              </a:solidFill>
            </a:endParaRPr>
          </a:p>
        </p:txBody>
      </p:sp>
      <p:sp>
        <p:nvSpPr>
          <p:cNvPr id="18" name="Titel 17">
            <a:extLst>
              <a:ext uri="{FF2B5EF4-FFF2-40B4-BE49-F238E27FC236}">
                <a16:creationId xmlns:a16="http://schemas.microsoft.com/office/drawing/2014/main" id="{25E496D7-74D2-C511-BA23-768B4232B66B}"/>
              </a:ext>
            </a:extLst>
          </p:cNvPr>
          <p:cNvSpPr>
            <a:spLocks noGrp="1" noRot="1" noMove="1" noResize="1" noEditPoints="1" noAdjustHandles="1" noChangeArrowheads="1" noChangeShapeType="1"/>
          </p:cNvSpPr>
          <p:nvPr>
            <p:ph type="title" hasCustomPrompt="1"/>
          </p:nvPr>
        </p:nvSpPr>
        <p:spPr>
          <a:xfrm>
            <a:off x="505251" y="1289154"/>
            <a:ext cx="5923696" cy="1969423"/>
          </a:xfrm>
          <a:prstGeom prst="rect">
            <a:avLst/>
          </a:prstGeom>
        </p:spPr>
        <p:txBody>
          <a:bodyPr>
            <a:normAutofit/>
          </a:bodyPr>
          <a:lstStyle>
            <a:lvl1pPr>
              <a:defRPr sz="3600">
                <a:solidFill>
                  <a:schemeClr val="bg1"/>
                </a:solidFill>
                <a:latin typeface="Neue Plak Wide Black" panose="020B0A07030202020204" pitchFamily="34" charset="77"/>
              </a:defRPr>
            </a:lvl1pPr>
          </a:lstStyle>
          <a:p>
            <a:r>
              <a:rPr lang="de-DE" dirty="0"/>
              <a:t>Vielen Dank für die Aufmerksamkeit und Teilnahme!</a:t>
            </a:r>
          </a:p>
        </p:txBody>
      </p:sp>
      <p:sp>
        <p:nvSpPr>
          <p:cNvPr id="21" name="Textplatzhalter 20">
            <a:extLst>
              <a:ext uri="{FF2B5EF4-FFF2-40B4-BE49-F238E27FC236}">
                <a16:creationId xmlns:a16="http://schemas.microsoft.com/office/drawing/2014/main" id="{613AB729-1F1C-4312-877E-59CF3006C98C}"/>
              </a:ext>
            </a:extLst>
          </p:cNvPr>
          <p:cNvSpPr>
            <a:spLocks noGrp="1"/>
          </p:cNvSpPr>
          <p:nvPr>
            <p:ph type="body" sz="quarter" idx="13" hasCustomPrompt="1"/>
          </p:nvPr>
        </p:nvSpPr>
        <p:spPr>
          <a:xfrm>
            <a:off x="505251" y="3458209"/>
            <a:ext cx="5923695" cy="606157"/>
          </a:xfrm>
          <a:prstGeom prst="rect">
            <a:avLst/>
          </a:prstGeom>
        </p:spPr>
        <p:txBody>
          <a:bodyPr>
            <a:normAutofit/>
          </a:bodyPr>
          <a:lstStyle>
            <a:lvl1pPr marL="0" indent="0">
              <a:buNone/>
              <a:defRPr sz="2200" b="1">
                <a:solidFill>
                  <a:schemeClr val="bg1"/>
                </a:solidFill>
                <a:latin typeface="Neue Plak Text" panose="020B0804030202020204" pitchFamily="34" charset="0"/>
              </a:defRPr>
            </a:lvl1pPr>
          </a:lstStyle>
          <a:p>
            <a:pPr lvl="0"/>
            <a:r>
              <a:rPr lang="de-DE" dirty="0"/>
              <a:t>Projekt NBAU im Internet:</a:t>
            </a:r>
          </a:p>
          <a:p>
            <a:pPr lvl="0"/>
            <a:endParaRPr lang="de-DE" dirty="0"/>
          </a:p>
        </p:txBody>
      </p:sp>
      <p:sp>
        <p:nvSpPr>
          <p:cNvPr id="27" name="Bildplatzhalter 26">
            <a:extLst>
              <a:ext uri="{FF2B5EF4-FFF2-40B4-BE49-F238E27FC236}">
                <a16:creationId xmlns:a16="http://schemas.microsoft.com/office/drawing/2014/main" id="{2A45A7D6-89D9-7407-8744-2B871BE69BEC}"/>
              </a:ext>
            </a:extLst>
          </p:cNvPr>
          <p:cNvSpPr>
            <a:spLocks noGrp="1"/>
          </p:cNvSpPr>
          <p:nvPr>
            <p:ph type="pic" sz="quarter" idx="16"/>
          </p:nvPr>
        </p:nvSpPr>
        <p:spPr>
          <a:xfrm>
            <a:off x="6842125" y="934224"/>
            <a:ext cx="5349875" cy="4634622"/>
          </a:xfrm>
          <a:prstGeom prst="rect">
            <a:avLst/>
          </a:prstGeom>
        </p:spPr>
        <p:txBody>
          <a:bodyPr/>
          <a:lstStyle>
            <a:lvl1pPr>
              <a:defRPr>
                <a:solidFill>
                  <a:schemeClr val="bg1"/>
                </a:solidFill>
              </a:defRPr>
            </a:lvl1pPr>
          </a:lstStyle>
          <a:p>
            <a:endParaRPr lang="de-DE" dirty="0"/>
          </a:p>
        </p:txBody>
      </p:sp>
      <p:pic>
        <p:nvPicPr>
          <p:cNvPr id="23" name="Grafik 22" descr="Ein Bild, das Grafiken, Screenshot, Schrift, Grafikdesign enthält.&#10;&#10;Automatisch generierte Beschreibung">
            <a:extLst>
              <a:ext uri="{FF2B5EF4-FFF2-40B4-BE49-F238E27FC236}">
                <a16:creationId xmlns:a16="http://schemas.microsoft.com/office/drawing/2014/main" id="{FA0E1F6C-E08B-BC4B-6E98-B47565717B7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4012" y="184547"/>
            <a:ext cx="1319865" cy="590466"/>
          </a:xfrm>
          <a:prstGeom prst="rect">
            <a:avLst/>
          </a:prstGeom>
        </p:spPr>
      </p:pic>
      <p:pic>
        <p:nvPicPr>
          <p:cNvPr id="3" name="Grafik 2" descr="Ein Bild, das Text, Screenshot, Schrift, Grafiken enthält.&#10;&#10;Automatisch generierte Beschreibung">
            <a:extLst>
              <a:ext uri="{FF2B5EF4-FFF2-40B4-BE49-F238E27FC236}">
                <a16:creationId xmlns:a16="http://schemas.microsoft.com/office/drawing/2014/main" id="{6DFA9EF9-76AB-BCA4-B15E-7D31CF33142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184547"/>
            <a:ext cx="2479260" cy="619815"/>
          </a:xfrm>
          <a:prstGeom prst="rect">
            <a:avLst/>
          </a:prstGeom>
        </p:spPr>
      </p:pic>
      <p:pic>
        <p:nvPicPr>
          <p:cNvPr id="4" name="Grafik 3">
            <a:extLst>
              <a:ext uri="{FF2B5EF4-FFF2-40B4-BE49-F238E27FC236}">
                <a16:creationId xmlns:a16="http://schemas.microsoft.com/office/drawing/2014/main" id="{99973D7A-109B-2904-82D0-0ACA6D53FADC}"/>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a:xfrm>
            <a:off x="2826451" y="232447"/>
            <a:ext cx="1154483" cy="571915"/>
          </a:xfrm>
          <a:prstGeom prst="rect">
            <a:avLst/>
          </a:prstGeom>
        </p:spPr>
      </p:pic>
      <p:pic>
        <p:nvPicPr>
          <p:cNvPr id="6" name="Grafik 5" descr="Ein Bild, das Screenshot, Grafiken, Schrift, Grafikdesign enthält.&#10;&#10;Automatisch generierte Beschreibung">
            <a:extLst>
              <a:ext uri="{FF2B5EF4-FFF2-40B4-BE49-F238E27FC236}">
                <a16:creationId xmlns:a16="http://schemas.microsoft.com/office/drawing/2014/main" id="{2AC6A454-46D9-DBFE-BF65-4DCA6563E74B}"/>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4138721" y="233678"/>
            <a:ext cx="1858513" cy="500914"/>
          </a:xfrm>
          <a:prstGeom prst="rect">
            <a:avLst/>
          </a:prstGeom>
        </p:spPr>
      </p:pic>
      <p:sp>
        <p:nvSpPr>
          <p:cNvPr id="11" name="Textplatzhalter 20">
            <a:extLst>
              <a:ext uri="{FF2B5EF4-FFF2-40B4-BE49-F238E27FC236}">
                <a16:creationId xmlns:a16="http://schemas.microsoft.com/office/drawing/2014/main" id="{1DABCC4D-ADA9-9CBF-1C0C-307BD7B97432}"/>
              </a:ext>
            </a:extLst>
          </p:cNvPr>
          <p:cNvSpPr>
            <a:spLocks noGrp="1"/>
          </p:cNvSpPr>
          <p:nvPr>
            <p:ph type="body" sz="quarter" idx="17" hasCustomPrompt="1"/>
          </p:nvPr>
        </p:nvSpPr>
        <p:spPr>
          <a:xfrm>
            <a:off x="505251" y="4263998"/>
            <a:ext cx="5923695" cy="972236"/>
          </a:xfrm>
          <a:prstGeom prst="rect">
            <a:avLst/>
          </a:prstGeom>
        </p:spPr>
        <p:txBody>
          <a:bodyPr>
            <a:normAutofit/>
          </a:bodyPr>
          <a:lstStyle>
            <a:lvl1pPr marL="0" indent="0">
              <a:buNone/>
              <a:defRPr sz="1600" b="0">
                <a:solidFill>
                  <a:schemeClr val="bg1"/>
                </a:solidFill>
                <a:latin typeface="FreightText Pro Bold" panose="02000803080000020004" pitchFamily="50" charset="0"/>
              </a:defRPr>
            </a:lvl1pPr>
          </a:lstStyle>
          <a:p>
            <a:r>
              <a:rPr lang="de-DE" i="0" dirty="0">
                <a:hlinkClick r:id="" action="ppaction://noaction">
                  <a:extLst>
                    <a:ext uri="{A12FA001-AC4F-418D-AE19-62706E023703}">
                      <ahyp:hlinkClr xmlns:ahyp="http://schemas.microsoft.com/office/drawing/2018/hyperlinkcolor" val="tx"/>
                    </a:ext>
                  </a:extLst>
                </a:hlinkClick>
              </a:rPr>
              <a:t>https://bfw-bb.eu/nbau/</a:t>
            </a:r>
          </a:p>
          <a:p>
            <a:r>
              <a:rPr lang="de-DE" i="0" dirty="0">
                <a:hlinkClick r:id="" action="ppaction://noaction">
                  <a:extLst>
                    <a:ext uri="{A12FA001-AC4F-418D-AE19-62706E023703}">
                      <ahyp:hlinkClr xmlns:ahyp="http://schemas.microsoft.com/office/drawing/2018/hyperlinkcolor" val="tx"/>
                    </a:ext>
                  </a:extLst>
                </a:hlinkClick>
              </a:rPr>
              <a:t>https://nexteconomylab.de/de/projekte/nachhaltigkeit-im-bau</a:t>
            </a:r>
            <a:r>
              <a:rPr lang="de-DE" i="0" dirty="0"/>
              <a:t> </a:t>
            </a:r>
          </a:p>
          <a:p>
            <a:pPr lvl="0"/>
            <a:endParaRPr lang="de-DE" dirty="0"/>
          </a:p>
        </p:txBody>
      </p:sp>
      <p:pic>
        <p:nvPicPr>
          <p:cNvPr id="2" name="Grafik 1">
            <a:extLst>
              <a:ext uri="{FF2B5EF4-FFF2-40B4-BE49-F238E27FC236}">
                <a16:creationId xmlns:a16="http://schemas.microsoft.com/office/drawing/2014/main" id="{FB3E9D42-02B6-8DF7-156F-1D3D68C4A9E3}"/>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443735" y="5595706"/>
            <a:ext cx="4455155" cy="1262294"/>
          </a:xfrm>
          <a:prstGeom prst="rect">
            <a:avLst/>
          </a:prstGeom>
        </p:spPr>
      </p:pic>
    </p:spTree>
    <p:extLst>
      <p:ext uri="{BB962C8B-B14F-4D97-AF65-F5344CB8AC3E}">
        <p14:creationId xmlns:p14="http://schemas.microsoft.com/office/powerpoint/2010/main" val="2320189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elfolie">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3588356F-AB5C-D909-8A4D-57D7E2106F6D}"/>
              </a:ext>
            </a:extLst>
          </p:cNvPr>
          <p:cNvSpPr/>
          <p:nvPr userDrawn="1"/>
        </p:nvSpPr>
        <p:spPr>
          <a:xfrm>
            <a:off x="0" y="934224"/>
            <a:ext cx="12192000" cy="4634622"/>
          </a:xfrm>
          <a:prstGeom prst="rect">
            <a:avLst/>
          </a:prstGeom>
          <a:solidFill>
            <a:srgbClr val="182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0C3818"/>
              </a:solidFill>
            </a:endParaRPr>
          </a:p>
        </p:txBody>
      </p:sp>
      <p:sp>
        <p:nvSpPr>
          <p:cNvPr id="18" name="Titel 17">
            <a:extLst>
              <a:ext uri="{FF2B5EF4-FFF2-40B4-BE49-F238E27FC236}">
                <a16:creationId xmlns:a16="http://schemas.microsoft.com/office/drawing/2014/main" id="{25E496D7-74D2-C511-BA23-768B4232B66B}"/>
              </a:ext>
            </a:extLst>
          </p:cNvPr>
          <p:cNvSpPr>
            <a:spLocks noGrp="1"/>
          </p:cNvSpPr>
          <p:nvPr>
            <p:ph type="title" hasCustomPrompt="1"/>
          </p:nvPr>
        </p:nvSpPr>
        <p:spPr>
          <a:xfrm>
            <a:off x="505251" y="1289154"/>
            <a:ext cx="5923696" cy="1781555"/>
          </a:xfrm>
          <a:prstGeom prst="rect">
            <a:avLst/>
          </a:prstGeom>
        </p:spPr>
        <p:txBody>
          <a:bodyPr>
            <a:normAutofit/>
          </a:bodyPr>
          <a:lstStyle>
            <a:lvl1pPr>
              <a:defRPr sz="3200">
                <a:solidFill>
                  <a:schemeClr val="bg1"/>
                </a:solidFill>
                <a:latin typeface="Neue Plak Wide Black" panose="020B0A07030202020204" pitchFamily="34" charset="77"/>
              </a:defRPr>
            </a:lvl1pPr>
          </a:lstStyle>
          <a:p>
            <a:r>
              <a:rPr lang="de-DE" dirty="0"/>
              <a:t>Titel</a:t>
            </a:r>
          </a:p>
        </p:txBody>
      </p:sp>
      <p:sp>
        <p:nvSpPr>
          <p:cNvPr id="21" name="Textplatzhalter 20">
            <a:extLst>
              <a:ext uri="{FF2B5EF4-FFF2-40B4-BE49-F238E27FC236}">
                <a16:creationId xmlns:a16="http://schemas.microsoft.com/office/drawing/2014/main" id="{613AB729-1F1C-4312-877E-59CF3006C98C}"/>
              </a:ext>
            </a:extLst>
          </p:cNvPr>
          <p:cNvSpPr>
            <a:spLocks noGrp="1"/>
          </p:cNvSpPr>
          <p:nvPr>
            <p:ph type="body" sz="quarter" idx="13" hasCustomPrompt="1"/>
          </p:nvPr>
        </p:nvSpPr>
        <p:spPr>
          <a:xfrm>
            <a:off x="505251" y="3346531"/>
            <a:ext cx="5923695" cy="1149649"/>
          </a:xfrm>
          <a:prstGeom prst="rect">
            <a:avLst/>
          </a:prstGeom>
        </p:spPr>
        <p:txBody>
          <a:bodyPr>
            <a:normAutofit/>
          </a:bodyPr>
          <a:lstStyle>
            <a:lvl1pPr marL="0" indent="0">
              <a:buNone/>
              <a:defRPr sz="2400" b="0">
                <a:solidFill>
                  <a:schemeClr val="bg1"/>
                </a:solidFill>
                <a:latin typeface="Neue Plak Text" panose="020B0804030202020204" pitchFamily="34" charset="0"/>
              </a:defRPr>
            </a:lvl1pPr>
          </a:lstStyle>
          <a:p>
            <a:pPr lvl="0"/>
            <a:r>
              <a:rPr lang="de-DE" dirty="0"/>
              <a:t>Name Vortragende</a:t>
            </a:r>
          </a:p>
        </p:txBody>
      </p:sp>
      <p:sp>
        <p:nvSpPr>
          <p:cNvPr id="25" name="Textplatzhalter 24">
            <a:extLst>
              <a:ext uri="{FF2B5EF4-FFF2-40B4-BE49-F238E27FC236}">
                <a16:creationId xmlns:a16="http://schemas.microsoft.com/office/drawing/2014/main" id="{79E376CF-B4C3-2000-FDCB-F5B6CEBCF8C4}"/>
              </a:ext>
            </a:extLst>
          </p:cNvPr>
          <p:cNvSpPr>
            <a:spLocks noGrp="1" noRot="1" noMove="1" noResize="1" noEditPoints="1" noAdjustHandles="1" noChangeArrowheads="1" noChangeShapeType="1"/>
          </p:cNvSpPr>
          <p:nvPr>
            <p:ph type="body" sz="quarter" idx="15" hasCustomPrompt="1"/>
          </p:nvPr>
        </p:nvSpPr>
        <p:spPr>
          <a:xfrm>
            <a:off x="505251" y="4772002"/>
            <a:ext cx="5923694" cy="473075"/>
          </a:xfrm>
          <a:prstGeom prst="rect">
            <a:avLst/>
          </a:prstGeom>
        </p:spPr>
        <p:txBody>
          <a:bodyPr>
            <a:normAutofit/>
          </a:bodyPr>
          <a:lstStyle>
            <a:lvl1pPr marL="0" indent="0">
              <a:buNone/>
              <a:defRPr sz="1600" b="1" i="0">
                <a:solidFill>
                  <a:schemeClr val="bg1"/>
                </a:solidFill>
                <a:latin typeface="FreightText Pro Bold" panose="02000803080000020004" charset="0"/>
              </a:defRPr>
            </a:lvl1pPr>
          </a:lstStyle>
          <a:p>
            <a:pPr lvl="0"/>
            <a:r>
              <a:rPr lang="de-DE" dirty="0"/>
              <a:t>Ort, Datum</a:t>
            </a:r>
          </a:p>
        </p:txBody>
      </p:sp>
      <p:sp>
        <p:nvSpPr>
          <p:cNvPr id="27" name="Bildplatzhalter 26">
            <a:extLst>
              <a:ext uri="{FF2B5EF4-FFF2-40B4-BE49-F238E27FC236}">
                <a16:creationId xmlns:a16="http://schemas.microsoft.com/office/drawing/2014/main" id="{2A45A7D6-89D9-7407-8744-2B871BE69BEC}"/>
              </a:ext>
            </a:extLst>
          </p:cNvPr>
          <p:cNvSpPr>
            <a:spLocks noGrp="1"/>
          </p:cNvSpPr>
          <p:nvPr>
            <p:ph type="pic" sz="quarter" idx="16"/>
          </p:nvPr>
        </p:nvSpPr>
        <p:spPr>
          <a:xfrm>
            <a:off x="6842125" y="934224"/>
            <a:ext cx="5349875" cy="4634622"/>
          </a:xfrm>
          <a:prstGeom prst="rect">
            <a:avLst/>
          </a:prstGeom>
        </p:spPr>
        <p:txBody>
          <a:bodyPr/>
          <a:lstStyle>
            <a:lvl1pPr>
              <a:defRPr>
                <a:solidFill>
                  <a:schemeClr val="bg1"/>
                </a:solidFill>
              </a:defRPr>
            </a:lvl1pPr>
          </a:lstStyle>
          <a:p>
            <a:endParaRPr lang="de-DE" dirty="0"/>
          </a:p>
        </p:txBody>
      </p:sp>
      <p:pic>
        <p:nvPicPr>
          <p:cNvPr id="23" name="Grafik 22" descr="Ein Bild, das Grafiken, Screenshot, Schrift, Grafikdesign enthält.&#10;&#10;Automatisch generierte Beschreibung">
            <a:extLst>
              <a:ext uri="{FF2B5EF4-FFF2-40B4-BE49-F238E27FC236}">
                <a16:creationId xmlns:a16="http://schemas.microsoft.com/office/drawing/2014/main" id="{FA0E1F6C-E08B-BC4B-6E98-B47565717B7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4012" y="184547"/>
            <a:ext cx="1319865" cy="590466"/>
          </a:xfrm>
          <a:prstGeom prst="rect">
            <a:avLst/>
          </a:prstGeom>
        </p:spPr>
      </p:pic>
      <p:pic>
        <p:nvPicPr>
          <p:cNvPr id="3" name="Grafik 2" descr="Ein Bild, das Text, Screenshot, Schrift, Grafiken enthält.&#10;&#10;Automatisch generierte Beschreibung">
            <a:extLst>
              <a:ext uri="{FF2B5EF4-FFF2-40B4-BE49-F238E27FC236}">
                <a16:creationId xmlns:a16="http://schemas.microsoft.com/office/drawing/2014/main" id="{6DFA9EF9-76AB-BCA4-B15E-7D31CF33142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184547"/>
            <a:ext cx="2479260" cy="619815"/>
          </a:xfrm>
          <a:prstGeom prst="rect">
            <a:avLst/>
          </a:prstGeom>
        </p:spPr>
      </p:pic>
      <p:pic>
        <p:nvPicPr>
          <p:cNvPr id="4" name="Grafik 3">
            <a:extLst>
              <a:ext uri="{FF2B5EF4-FFF2-40B4-BE49-F238E27FC236}">
                <a16:creationId xmlns:a16="http://schemas.microsoft.com/office/drawing/2014/main" id="{99973D7A-109B-2904-82D0-0ACA6D53FADC}"/>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a:xfrm>
            <a:off x="2826451" y="232447"/>
            <a:ext cx="1154483" cy="571915"/>
          </a:xfrm>
          <a:prstGeom prst="rect">
            <a:avLst/>
          </a:prstGeom>
        </p:spPr>
      </p:pic>
      <p:pic>
        <p:nvPicPr>
          <p:cNvPr id="6" name="Grafik 5" descr="Ein Bild, das Screenshot, Grafiken, Schrift, Grafikdesign enthält.&#10;&#10;Automatisch generierte Beschreibung">
            <a:extLst>
              <a:ext uri="{FF2B5EF4-FFF2-40B4-BE49-F238E27FC236}">
                <a16:creationId xmlns:a16="http://schemas.microsoft.com/office/drawing/2014/main" id="{2AC6A454-46D9-DBFE-BF65-4DCA6563E74B}"/>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4138721" y="233678"/>
            <a:ext cx="1858513" cy="500914"/>
          </a:xfrm>
          <a:prstGeom prst="rect">
            <a:avLst/>
          </a:prstGeom>
        </p:spPr>
      </p:pic>
      <p:pic>
        <p:nvPicPr>
          <p:cNvPr id="2" name="Grafik 1">
            <a:extLst>
              <a:ext uri="{FF2B5EF4-FFF2-40B4-BE49-F238E27FC236}">
                <a16:creationId xmlns:a16="http://schemas.microsoft.com/office/drawing/2014/main" id="{FB3E9D42-02B6-8DF7-156F-1D3D68C4A9E3}"/>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366097" y="5595706"/>
            <a:ext cx="4455155" cy="1262294"/>
          </a:xfrm>
          <a:prstGeom prst="rect">
            <a:avLst/>
          </a:prstGeom>
        </p:spPr>
      </p:pic>
    </p:spTree>
    <p:extLst>
      <p:ext uri="{BB962C8B-B14F-4D97-AF65-F5344CB8AC3E}">
        <p14:creationId xmlns:p14="http://schemas.microsoft.com/office/powerpoint/2010/main" val="12886055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Ziele und Ablauf">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4BCE0808-C8A5-7B3A-DAC9-84FC36D9343B}"/>
              </a:ext>
            </a:extLst>
          </p:cNvPr>
          <p:cNvSpPr/>
          <p:nvPr userDrawn="1"/>
        </p:nvSpPr>
        <p:spPr>
          <a:xfrm>
            <a:off x="0" y="952500"/>
            <a:ext cx="12191999" cy="5905499"/>
          </a:xfrm>
          <a:prstGeom prst="rect">
            <a:avLst/>
          </a:prstGeom>
          <a:solidFill>
            <a:srgbClr val="E8ED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a:extLst>
              <a:ext uri="{FF2B5EF4-FFF2-40B4-BE49-F238E27FC236}">
                <a16:creationId xmlns:a16="http://schemas.microsoft.com/office/drawing/2014/main" id="{B9DE1CE2-78B4-055F-18A8-76EB8F83940B}"/>
              </a:ext>
            </a:extLst>
          </p:cNvPr>
          <p:cNvSpPr>
            <a:spLocks noGrp="1" noRot="1" noMove="1" noResize="1" noEditPoints="1" noAdjustHandles="1" noChangeArrowheads="1" noChangeShapeType="1"/>
          </p:cNvSpPr>
          <p:nvPr>
            <p:ph type="title" hasCustomPrompt="1"/>
          </p:nvPr>
        </p:nvSpPr>
        <p:spPr>
          <a:xfrm>
            <a:off x="559805" y="1189083"/>
            <a:ext cx="11072387" cy="685800"/>
          </a:xfrm>
          <a:prstGeom prst="rect">
            <a:avLst/>
          </a:prstGeom>
        </p:spPr>
        <p:txBody>
          <a:bodyPr anchor="t">
            <a:normAutofit/>
          </a:bodyPr>
          <a:lstStyle>
            <a:lvl1pPr>
              <a:defRPr sz="3200" b="0">
                <a:solidFill>
                  <a:srgbClr val="182952"/>
                </a:solidFill>
                <a:latin typeface="Neue Plak Wide Black" panose="020B0A07030202020204" pitchFamily="34" charset="0"/>
              </a:defRPr>
            </a:lvl1pPr>
          </a:lstStyle>
          <a:p>
            <a:r>
              <a:rPr lang="de-DE" dirty="0"/>
              <a:t>Ziele/Ablauf der Präsentation</a:t>
            </a:r>
          </a:p>
        </p:txBody>
      </p:sp>
      <p:sp>
        <p:nvSpPr>
          <p:cNvPr id="10" name="Textplatzhalter 9">
            <a:extLst>
              <a:ext uri="{FF2B5EF4-FFF2-40B4-BE49-F238E27FC236}">
                <a16:creationId xmlns:a16="http://schemas.microsoft.com/office/drawing/2014/main" id="{596ED105-A951-DB5B-3278-2C68E7898799}"/>
              </a:ext>
            </a:extLst>
          </p:cNvPr>
          <p:cNvSpPr>
            <a:spLocks noGrp="1"/>
          </p:cNvSpPr>
          <p:nvPr>
            <p:ph type="body" sz="quarter" idx="10" hasCustomPrompt="1"/>
          </p:nvPr>
        </p:nvSpPr>
        <p:spPr>
          <a:xfrm>
            <a:off x="614362" y="2111466"/>
            <a:ext cx="11017829" cy="4427557"/>
          </a:xfrm>
          <a:prstGeom prst="rect">
            <a:avLst/>
          </a:prstGeom>
        </p:spPr>
        <p:txBody>
          <a:bodyPr>
            <a:normAutofit/>
          </a:bodyPr>
          <a:lstStyle>
            <a:lvl1pPr marL="514350" indent="-514350">
              <a:buAutoNum type="arabicPeriod"/>
              <a:defRPr sz="2400" b="0">
                <a:solidFill>
                  <a:schemeClr val="tx1"/>
                </a:solidFill>
                <a:latin typeface="Neue Plak Text" panose="020B0804030202020204" pitchFamily="34" charset="0"/>
              </a:defRPr>
            </a:lvl1pPr>
            <a:lvl2pPr>
              <a:defRPr>
                <a:latin typeface="FreightText Pro Book" panose="02000603060000020004" pitchFamily="50" charset="0"/>
              </a:defRPr>
            </a:lvl2pPr>
          </a:lstStyle>
          <a:p>
            <a:pPr lvl="0"/>
            <a:r>
              <a:rPr lang="de-DE" dirty="0"/>
              <a:t>Thema XYZ</a:t>
            </a:r>
          </a:p>
          <a:p>
            <a:pPr lvl="1"/>
            <a:r>
              <a:rPr lang="de-DE" dirty="0"/>
              <a:t>Unterthema A</a:t>
            </a:r>
          </a:p>
          <a:p>
            <a:pPr lvl="1"/>
            <a:r>
              <a:rPr lang="de-DE" dirty="0"/>
              <a:t>Unterthema B</a:t>
            </a:r>
          </a:p>
          <a:p>
            <a:pPr lvl="0"/>
            <a:r>
              <a:rPr lang="de-DE" dirty="0"/>
              <a:t>Thema XYZ</a:t>
            </a:r>
          </a:p>
          <a:p>
            <a:pPr lvl="1"/>
            <a:r>
              <a:rPr lang="de-DE" dirty="0"/>
              <a:t>Unterthema C</a:t>
            </a:r>
          </a:p>
          <a:p>
            <a:pPr lvl="1"/>
            <a:r>
              <a:rPr lang="de-DE" dirty="0"/>
              <a:t>Unterthema D</a:t>
            </a:r>
          </a:p>
          <a:p>
            <a:pPr lvl="0"/>
            <a:r>
              <a:rPr lang="de-DE" dirty="0"/>
              <a:t>Thema XYZ</a:t>
            </a:r>
          </a:p>
          <a:p>
            <a:pPr lvl="1"/>
            <a:r>
              <a:rPr lang="de-DE" dirty="0"/>
              <a:t>Unterthema E</a:t>
            </a:r>
          </a:p>
          <a:p>
            <a:pPr lvl="1"/>
            <a:r>
              <a:rPr lang="de-DE" dirty="0"/>
              <a:t>Unterthema F</a:t>
            </a:r>
          </a:p>
        </p:txBody>
      </p:sp>
      <p:pic>
        <p:nvPicPr>
          <p:cNvPr id="3" name="Grafik 2" descr="Ein Bild, das Text, Screenshot, Schrift, Grafiken enthält.&#10;&#10;Automatisch generierte Beschreibung">
            <a:extLst>
              <a:ext uri="{FF2B5EF4-FFF2-40B4-BE49-F238E27FC236}">
                <a16:creationId xmlns:a16="http://schemas.microsoft.com/office/drawing/2014/main" id="{05E71F46-E836-2BEA-3D27-562EA37509A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84547"/>
            <a:ext cx="2479260" cy="619815"/>
          </a:xfrm>
          <a:prstGeom prst="rect">
            <a:avLst/>
          </a:prstGeom>
        </p:spPr>
      </p:pic>
      <p:pic>
        <p:nvPicPr>
          <p:cNvPr id="8" name="Grafik 7" descr="Ein Bild, das Grafiken, Screenshot, Schrift, Grafikdesign enthält.&#10;&#10;Automatisch generierte Beschreibung">
            <a:extLst>
              <a:ext uri="{FF2B5EF4-FFF2-40B4-BE49-F238E27FC236}">
                <a16:creationId xmlns:a16="http://schemas.microsoft.com/office/drawing/2014/main" id="{BEE409A8-BFE4-1A49-89DA-E2CF47F737F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614012" y="184547"/>
            <a:ext cx="1319865" cy="590466"/>
          </a:xfrm>
          <a:prstGeom prst="rect">
            <a:avLst/>
          </a:prstGeom>
        </p:spPr>
      </p:pic>
    </p:spTree>
    <p:extLst>
      <p:ext uri="{BB962C8B-B14F-4D97-AF65-F5344CB8AC3E}">
        <p14:creationId xmlns:p14="http://schemas.microsoft.com/office/powerpoint/2010/main" val="36838327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ur Text">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4BCE0808-C8A5-7B3A-DAC9-84FC36D9343B}"/>
              </a:ext>
            </a:extLst>
          </p:cNvPr>
          <p:cNvSpPr/>
          <p:nvPr userDrawn="1"/>
        </p:nvSpPr>
        <p:spPr>
          <a:xfrm>
            <a:off x="0" y="952500"/>
            <a:ext cx="12191999" cy="5905499"/>
          </a:xfrm>
          <a:prstGeom prst="rect">
            <a:avLst/>
          </a:prstGeom>
          <a:solidFill>
            <a:srgbClr val="E8ED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a:extLst>
              <a:ext uri="{FF2B5EF4-FFF2-40B4-BE49-F238E27FC236}">
                <a16:creationId xmlns:a16="http://schemas.microsoft.com/office/drawing/2014/main" id="{B9DE1CE2-78B4-055F-18A8-76EB8F83940B}"/>
              </a:ext>
            </a:extLst>
          </p:cNvPr>
          <p:cNvSpPr>
            <a:spLocks noGrp="1"/>
          </p:cNvSpPr>
          <p:nvPr>
            <p:ph type="title" hasCustomPrompt="1"/>
          </p:nvPr>
        </p:nvSpPr>
        <p:spPr>
          <a:xfrm>
            <a:off x="559805" y="1189083"/>
            <a:ext cx="11072387" cy="685800"/>
          </a:xfrm>
          <a:prstGeom prst="rect">
            <a:avLst/>
          </a:prstGeom>
        </p:spPr>
        <p:txBody>
          <a:bodyPr anchor="t">
            <a:normAutofit/>
          </a:bodyPr>
          <a:lstStyle>
            <a:lvl1pPr>
              <a:defRPr sz="3200" b="0">
                <a:solidFill>
                  <a:srgbClr val="182952"/>
                </a:solidFill>
                <a:latin typeface="Neue Plak Wide Black" panose="020B0A07030202020204" pitchFamily="34" charset="0"/>
              </a:defRPr>
            </a:lvl1pPr>
          </a:lstStyle>
          <a:p>
            <a:r>
              <a:rPr lang="de-DE" dirty="0"/>
              <a:t>Überschrift</a:t>
            </a:r>
          </a:p>
        </p:txBody>
      </p:sp>
      <p:sp>
        <p:nvSpPr>
          <p:cNvPr id="10" name="Textplatzhalter 9">
            <a:extLst>
              <a:ext uri="{FF2B5EF4-FFF2-40B4-BE49-F238E27FC236}">
                <a16:creationId xmlns:a16="http://schemas.microsoft.com/office/drawing/2014/main" id="{596ED105-A951-DB5B-3278-2C68E7898799}"/>
              </a:ext>
            </a:extLst>
          </p:cNvPr>
          <p:cNvSpPr>
            <a:spLocks noGrp="1"/>
          </p:cNvSpPr>
          <p:nvPr>
            <p:ph type="body" sz="quarter" idx="10" hasCustomPrompt="1"/>
          </p:nvPr>
        </p:nvSpPr>
        <p:spPr>
          <a:xfrm>
            <a:off x="614362" y="2111466"/>
            <a:ext cx="11017829" cy="4090926"/>
          </a:xfrm>
          <a:prstGeom prst="rect">
            <a:avLst/>
          </a:prstGeom>
        </p:spPr>
        <p:txBody>
          <a:bodyPr>
            <a:normAutofit/>
          </a:bodyPr>
          <a:lstStyle>
            <a:lvl1pPr marL="514350" indent="-514350">
              <a:buFont typeface="Arial" panose="020B0604020202020204" pitchFamily="34" charset="0"/>
              <a:buChar char="•"/>
              <a:defRPr sz="2400" b="0">
                <a:solidFill>
                  <a:schemeClr val="tx1"/>
                </a:solidFill>
                <a:latin typeface="FreightText Pro Book" panose="02000603060000020004" pitchFamily="50" charset="0"/>
              </a:defRPr>
            </a:lvl1pPr>
          </a:lstStyle>
          <a:p>
            <a:pPr lvl="0"/>
            <a:r>
              <a:rPr lang="de-DE" dirty="0"/>
              <a:t>Text hinzufügen</a:t>
            </a:r>
          </a:p>
        </p:txBody>
      </p:sp>
      <p:pic>
        <p:nvPicPr>
          <p:cNvPr id="3" name="Grafik 2" descr="Ein Bild, das Text, Screenshot, Schrift, Grafiken enthält.&#10;&#10;Automatisch generierte Beschreibung">
            <a:extLst>
              <a:ext uri="{FF2B5EF4-FFF2-40B4-BE49-F238E27FC236}">
                <a16:creationId xmlns:a16="http://schemas.microsoft.com/office/drawing/2014/main" id="{05E71F46-E836-2BEA-3D27-562EA37509A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84547"/>
            <a:ext cx="2479260" cy="619815"/>
          </a:xfrm>
          <a:prstGeom prst="rect">
            <a:avLst/>
          </a:prstGeom>
        </p:spPr>
      </p:pic>
      <p:pic>
        <p:nvPicPr>
          <p:cNvPr id="8" name="Grafik 7" descr="Ein Bild, das Grafiken, Screenshot, Schrift, Grafikdesign enthält.&#10;&#10;Automatisch generierte Beschreibung">
            <a:extLst>
              <a:ext uri="{FF2B5EF4-FFF2-40B4-BE49-F238E27FC236}">
                <a16:creationId xmlns:a16="http://schemas.microsoft.com/office/drawing/2014/main" id="{BEE409A8-BFE4-1A49-89DA-E2CF47F737F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614012" y="184547"/>
            <a:ext cx="1319865" cy="590466"/>
          </a:xfrm>
          <a:prstGeom prst="rect">
            <a:avLst/>
          </a:prstGeom>
        </p:spPr>
      </p:pic>
    </p:spTree>
    <p:extLst>
      <p:ext uri="{BB962C8B-B14F-4D97-AF65-F5344CB8AC3E}">
        <p14:creationId xmlns:p14="http://schemas.microsoft.com/office/powerpoint/2010/main" val="6973132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und Bild">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191571A0-49BE-6C75-112E-8504C49FB21F}"/>
              </a:ext>
            </a:extLst>
          </p:cNvPr>
          <p:cNvSpPr/>
          <p:nvPr userDrawn="1"/>
        </p:nvSpPr>
        <p:spPr>
          <a:xfrm>
            <a:off x="0" y="952500"/>
            <a:ext cx="12191999" cy="5905499"/>
          </a:xfrm>
          <a:prstGeom prst="rect">
            <a:avLst/>
          </a:prstGeom>
          <a:solidFill>
            <a:srgbClr val="E8ED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a:extLst>
              <a:ext uri="{FF2B5EF4-FFF2-40B4-BE49-F238E27FC236}">
                <a16:creationId xmlns:a16="http://schemas.microsoft.com/office/drawing/2014/main" id="{E10E684C-097D-4224-083C-A8654297D5B4}"/>
              </a:ext>
            </a:extLst>
          </p:cNvPr>
          <p:cNvSpPr>
            <a:spLocks noGrp="1"/>
          </p:cNvSpPr>
          <p:nvPr>
            <p:ph type="title" hasCustomPrompt="1"/>
          </p:nvPr>
        </p:nvSpPr>
        <p:spPr>
          <a:xfrm>
            <a:off x="505249" y="1167116"/>
            <a:ext cx="6643063" cy="826861"/>
          </a:xfrm>
          <a:prstGeom prst="rect">
            <a:avLst/>
          </a:prstGeom>
        </p:spPr>
        <p:txBody>
          <a:bodyPr anchor="t"/>
          <a:lstStyle>
            <a:lvl1pPr>
              <a:defRPr sz="3200">
                <a:solidFill>
                  <a:srgbClr val="182952"/>
                </a:solidFill>
                <a:latin typeface="Neue Plak Wide Black" panose="020B0A07030202020204" pitchFamily="34" charset="0"/>
              </a:defRPr>
            </a:lvl1pPr>
          </a:lstStyle>
          <a:p>
            <a:r>
              <a:rPr lang="de-DE" dirty="0"/>
              <a:t>Überschrift</a:t>
            </a:r>
          </a:p>
        </p:txBody>
      </p:sp>
      <p:sp>
        <p:nvSpPr>
          <p:cNvPr id="9" name="Textplatzhalter 8">
            <a:extLst>
              <a:ext uri="{FF2B5EF4-FFF2-40B4-BE49-F238E27FC236}">
                <a16:creationId xmlns:a16="http://schemas.microsoft.com/office/drawing/2014/main" id="{429C4A1D-9F88-7832-AD52-A9C32D22EC25}"/>
              </a:ext>
            </a:extLst>
          </p:cNvPr>
          <p:cNvSpPr>
            <a:spLocks noGrp="1"/>
          </p:cNvSpPr>
          <p:nvPr>
            <p:ph type="body" sz="quarter" idx="12"/>
          </p:nvPr>
        </p:nvSpPr>
        <p:spPr>
          <a:xfrm>
            <a:off x="505250" y="2208592"/>
            <a:ext cx="6643062" cy="4380489"/>
          </a:xfrm>
          <a:prstGeom prst="rect">
            <a:avLst/>
          </a:prstGeom>
        </p:spPr>
        <p:txBody>
          <a:bodyPr>
            <a:normAutofit/>
          </a:bodyPr>
          <a:lstStyle>
            <a:lvl1pPr>
              <a:defRPr sz="2400">
                <a:solidFill>
                  <a:schemeClr val="tx1"/>
                </a:solidFill>
                <a:latin typeface="FreightText Pro Book" panose="02000603060000020004" pitchFamily="50" charset="0"/>
              </a:defRPr>
            </a:lvl1pPr>
          </a:lstStyle>
          <a:p>
            <a:pPr lvl="0"/>
            <a:endParaRPr lang="de-DE" dirty="0"/>
          </a:p>
        </p:txBody>
      </p:sp>
      <p:sp>
        <p:nvSpPr>
          <p:cNvPr id="6" name="Bildplatzhalter 5">
            <a:extLst>
              <a:ext uri="{FF2B5EF4-FFF2-40B4-BE49-F238E27FC236}">
                <a16:creationId xmlns:a16="http://schemas.microsoft.com/office/drawing/2014/main" id="{2EFCE420-E2E7-8C22-F727-DABBCE062D06}"/>
              </a:ext>
            </a:extLst>
          </p:cNvPr>
          <p:cNvSpPr>
            <a:spLocks noGrp="1"/>
          </p:cNvSpPr>
          <p:nvPr>
            <p:ph type="pic" sz="quarter" idx="13"/>
          </p:nvPr>
        </p:nvSpPr>
        <p:spPr>
          <a:xfrm>
            <a:off x="7591425" y="952500"/>
            <a:ext cx="4600575" cy="5905500"/>
          </a:xfrm>
          <a:prstGeom prst="rect">
            <a:avLst/>
          </a:prstGeom>
        </p:spPr>
        <p:txBody>
          <a:bodyPr/>
          <a:lstStyle/>
          <a:p>
            <a:endParaRPr lang="de-DE"/>
          </a:p>
        </p:txBody>
      </p:sp>
      <p:pic>
        <p:nvPicPr>
          <p:cNvPr id="3" name="Grafik 2" descr="Ein Bild, das Text, Screenshot, Schrift, Grafiken enthält.&#10;&#10;Automatisch generierte Beschreibung">
            <a:extLst>
              <a:ext uri="{FF2B5EF4-FFF2-40B4-BE49-F238E27FC236}">
                <a16:creationId xmlns:a16="http://schemas.microsoft.com/office/drawing/2014/main" id="{DDF8853A-65E6-15EF-1757-8BE464F14FD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84547"/>
            <a:ext cx="2479260" cy="619815"/>
          </a:xfrm>
          <a:prstGeom prst="rect">
            <a:avLst/>
          </a:prstGeom>
        </p:spPr>
      </p:pic>
      <p:pic>
        <p:nvPicPr>
          <p:cNvPr id="11" name="Grafik 10" descr="Ein Bild, das Grafiken, Screenshot, Schrift, Grafikdesign enthält.&#10;&#10;Automatisch generierte Beschreibung">
            <a:extLst>
              <a:ext uri="{FF2B5EF4-FFF2-40B4-BE49-F238E27FC236}">
                <a16:creationId xmlns:a16="http://schemas.microsoft.com/office/drawing/2014/main" id="{2D967D00-B118-5702-9595-381305BE32F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614012" y="184547"/>
            <a:ext cx="1319865" cy="590466"/>
          </a:xfrm>
          <a:prstGeom prst="rect">
            <a:avLst/>
          </a:prstGeom>
        </p:spPr>
      </p:pic>
    </p:spTree>
    <p:extLst>
      <p:ext uri="{BB962C8B-B14F-4D97-AF65-F5344CB8AC3E}">
        <p14:creationId xmlns:p14="http://schemas.microsoft.com/office/powerpoint/2010/main" val="31735799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bschnittswechsel/Strukturfolie">
    <p:spTree>
      <p:nvGrpSpPr>
        <p:cNvPr id="1" name=""/>
        <p:cNvGrpSpPr/>
        <p:nvPr/>
      </p:nvGrpSpPr>
      <p:grpSpPr>
        <a:xfrm>
          <a:off x="0" y="0"/>
          <a:ext cx="0" cy="0"/>
          <a:chOff x="0" y="0"/>
          <a:chExt cx="0" cy="0"/>
        </a:xfrm>
      </p:grpSpPr>
      <p:sp>
        <p:nvSpPr>
          <p:cNvPr id="10" name="Rechteck 9">
            <a:extLst>
              <a:ext uri="{FF2B5EF4-FFF2-40B4-BE49-F238E27FC236}">
                <a16:creationId xmlns:a16="http://schemas.microsoft.com/office/drawing/2014/main" id="{667CE1CA-718D-1351-152F-885021239BE3}"/>
              </a:ext>
            </a:extLst>
          </p:cNvPr>
          <p:cNvSpPr/>
          <p:nvPr userDrawn="1"/>
        </p:nvSpPr>
        <p:spPr>
          <a:xfrm>
            <a:off x="422694" y="942975"/>
            <a:ext cx="11395495" cy="5484432"/>
          </a:xfrm>
          <a:prstGeom prst="rect">
            <a:avLst/>
          </a:prstGeom>
          <a:solidFill>
            <a:srgbClr val="0044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platzhalter 6">
            <a:extLst>
              <a:ext uri="{FF2B5EF4-FFF2-40B4-BE49-F238E27FC236}">
                <a16:creationId xmlns:a16="http://schemas.microsoft.com/office/drawing/2014/main" id="{579236BB-83ED-EF78-7C71-33AD99373B28}"/>
              </a:ext>
            </a:extLst>
          </p:cNvPr>
          <p:cNvSpPr>
            <a:spLocks noGrp="1"/>
          </p:cNvSpPr>
          <p:nvPr>
            <p:ph type="body" sz="quarter" idx="11" hasCustomPrompt="1"/>
          </p:nvPr>
        </p:nvSpPr>
        <p:spPr>
          <a:xfrm>
            <a:off x="1883568" y="2244725"/>
            <a:ext cx="8424862" cy="2368550"/>
          </a:xfrm>
          <a:prstGeom prst="rect">
            <a:avLst/>
          </a:prstGeom>
        </p:spPr>
        <p:txBody>
          <a:bodyPr anchor="ctr">
            <a:normAutofit/>
          </a:bodyPr>
          <a:lstStyle>
            <a:lvl1pPr marL="0" indent="0" algn="ctr">
              <a:buNone/>
              <a:defRPr sz="3600">
                <a:solidFill>
                  <a:schemeClr val="bg1"/>
                </a:solidFill>
                <a:latin typeface="Neue Plak Wide Black" panose="020B0A07030202020204" pitchFamily="34" charset="77"/>
              </a:defRPr>
            </a:lvl1pPr>
          </a:lstStyle>
          <a:p>
            <a:pPr lvl="0"/>
            <a:r>
              <a:rPr lang="de-DE" dirty="0">
                <a:latin typeface="Neue Plak Wide Black" panose="020B0A07030202020204" pitchFamily="34" charset="77"/>
              </a:rPr>
              <a:t>Strukturfolie</a:t>
            </a:r>
            <a:endParaRPr lang="de-DE" dirty="0"/>
          </a:p>
        </p:txBody>
      </p:sp>
      <p:pic>
        <p:nvPicPr>
          <p:cNvPr id="2" name="Grafik 1" descr="Ein Bild, das Grafiken, Screenshot, Schrift, Grafikdesign enthält.&#10;&#10;Automatisch generierte Beschreibung">
            <a:extLst>
              <a:ext uri="{FF2B5EF4-FFF2-40B4-BE49-F238E27FC236}">
                <a16:creationId xmlns:a16="http://schemas.microsoft.com/office/drawing/2014/main" id="{42AB68D7-4950-EBF7-E09A-62B25DDCD3C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4012" y="184547"/>
            <a:ext cx="1319865" cy="590466"/>
          </a:xfrm>
          <a:prstGeom prst="rect">
            <a:avLst/>
          </a:prstGeom>
        </p:spPr>
      </p:pic>
      <p:pic>
        <p:nvPicPr>
          <p:cNvPr id="9" name="Grafik 8" descr="Ein Bild, das Text, Screenshot, Schrift, Grafiken enthält.&#10;&#10;Automatisch generierte Beschreibung">
            <a:extLst>
              <a:ext uri="{FF2B5EF4-FFF2-40B4-BE49-F238E27FC236}">
                <a16:creationId xmlns:a16="http://schemas.microsoft.com/office/drawing/2014/main" id="{482A4C68-A791-2B77-42D3-0B180049546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184547"/>
            <a:ext cx="2479260" cy="619815"/>
          </a:xfrm>
          <a:prstGeom prst="rect">
            <a:avLst/>
          </a:prstGeom>
        </p:spPr>
      </p:pic>
    </p:spTree>
    <p:extLst>
      <p:ext uri="{BB962C8B-B14F-4D97-AF65-F5344CB8AC3E}">
        <p14:creationId xmlns:p14="http://schemas.microsoft.com/office/powerpoint/2010/main" val="11548387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ufgabe/Frage">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8938FD85-6981-67C7-2CE1-87BBE6F6E997}"/>
              </a:ext>
            </a:extLst>
          </p:cNvPr>
          <p:cNvSpPr/>
          <p:nvPr userDrawn="1"/>
        </p:nvSpPr>
        <p:spPr>
          <a:xfrm>
            <a:off x="422694" y="942975"/>
            <a:ext cx="11395495" cy="5484432"/>
          </a:xfrm>
          <a:prstGeom prst="rect">
            <a:avLst/>
          </a:prstGeom>
          <a:solidFill>
            <a:srgbClr val="0088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platzhalter 4">
            <a:extLst>
              <a:ext uri="{FF2B5EF4-FFF2-40B4-BE49-F238E27FC236}">
                <a16:creationId xmlns:a16="http://schemas.microsoft.com/office/drawing/2014/main" id="{A6936B9F-A779-496C-6316-3F0E34F39B09}"/>
              </a:ext>
            </a:extLst>
          </p:cNvPr>
          <p:cNvSpPr>
            <a:spLocks noGrp="1"/>
          </p:cNvSpPr>
          <p:nvPr>
            <p:ph type="body" sz="quarter" idx="11" hasCustomPrompt="1"/>
          </p:nvPr>
        </p:nvSpPr>
        <p:spPr>
          <a:xfrm>
            <a:off x="1867248" y="1600502"/>
            <a:ext cx="8457504" cy="4169378"/>
          </a:xfrm>
          <a:prstGeom prst="rect">
            <a:avLst/>
          </a:prstGeom>
        </p:spPr>
        <p:txBody>
          <a:bodyPr>
            <a:normAutofit/>
          </a:bodyPr>
          <a:lstStyle>
            <a:lvl1pPr marL="0" indent="0" algn="ctr">
              <a:buNone/>
              <a:defRPr sz="3600">
                <a:solidFill>
                  <a:schemeClr val="bg1"/>
                </a:solidFill>
                <a:latin typeface="Neue Plak Wide Black" panose="020B0A07030202020204" pitchFamily="34"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a:latin typeface="Neue Plak Wide Black" panose="020B0A07030202020204" pitchFamily="34" charset="77"/>
              </a:rPr>
              <a:t>Frage z.B. </a:t>
            </a:r>
            <a:r>
              <a:rPr kumimoji="0" lang="de-DE" sz="3600" b="1" i="0" u="none" strike="noStrike" kern="1200" cap="none" spc="0" normalizeH="0" baseline="0" noProof="0" dirty="0">
                <a:ln>
                  <a:noFill/>
                </a:ln>
                <a:solidFill>
                  <a:srgbClr val="182851"/>
                </a:solidFill>
                <a:effectLst/>
                <a:uLnTx/>
                <a:uFillTx/>
                <a:latin typeface="Neue Plak Wide Black" panose="020B0504030202020204" pitchFamily="34" charset="77"/>
                <a:ea typeface="+mn-ea"/>
                <a:cs typeface="+mn-cs"/>
              </a:rPr>
              <a:t>Was braucht es, </a:t>
            </a:r>
            <a:br>
              <a:rPr kumimoji="0" lang="de-DE" sz="3600" b="1" i="0" u="none" strike="noStrike" kern="1200" cap="none" spc="0" normalizeH="0" baseline="0" noProof="0" dirty="0">
                <a:ln>
                  <a:noFill/>
                </a:ln>
                <a:solidFill>
                  <a:srgbClr val="182851"/>
                </a:solidFill>
                <a:effectLst/>
                <a:uLnTx/>
                <a:uFillTx/>
                <a:latin typeface="Neue Plak Wide Black" panose="020B0504030202020204" pitchFamily="34" charset="77"/>
                <a:ea typeface="+mn-ea"/>
                <a:cs typeface="+mn-cs"/>
              </a:rPr>
            </a:br>
            <a:r>
              <a:rPr kumimoji="0" lang="de-DE" sz="3600" b="1" i="0" u="none" strike="noStrike" kern="1200" cap="none" spc="0" normalizeH="0" baseline="0" noProof="0" dirty="0">
                <a:ln>
                  <a:noFill/>
                </a:ln>
                <a:solidFill>
                  <a:srgbClr val="182851"/>
                </a:solidFill>
                <a:effectLst/>
                <a:uLnTx/>
                <a:uFillTx/>
                <a:latin typeface="Neue Plak Wide Black" panose="020B0504030202020204" pitchFamily="34" charset="77"/>
                <a:ea typeface="+mn-ea"/>
                <a:cs typeface="+mn-cs"/>
              </a:rPr>
              <a:t>um diese Herausforderungen anzugehen, Verantwortung </a:t>
            </a:r>
            <a:br>
              <a:rPr kumimoji="0" lang="de-DE" sz="3600" b="1" i="0" u="none" strike="noStrike" kern="1200" cap="none" spc="0" normalizeH="0" baseline="0" noProof="0" dirty="0">
                <a:ln>
                  <a:noFill/>
                </a:ln>
                <a:solidFill>
                  <a:srgbClr val="182851"/>
                </a:solidFill>
                <a:effectLst/>
                <a:uLnTx/>
                <a:uFillTx/>
                <a:latin typeface="Neue Plak Wide Black" panose="020B0504030202020204" pitchFamily="34" charset="77"/>
                <a:ea typeface="+mn-ea"/>
                <a:cs typeface="+mn-cs"/>
              </a:rPr>
            </a:br>
            <a:r>
              <a:rPr kumimoji="0" lang="de-DE" sz="3600" b="1" i="0" u="none" strike="noStrike" kern="1200" cap="none" spc="0" normalizeH="0" baseline="0" noProof="0" dirty="0">
                <a:ln>
                  <a:noFill/>
                </a:ln>
                <a:solidFill>
                  <a:srgbClr val="182851"/>
                </a:solidFill>
                <a:effectLst/>
                <a:uLnTx/>
                <a:uFillTx/>
                <a:latin typeface="Neue Plak Wide Black" panose="020B0504030202020204" pitchFamily="34" charset="77"/>
                <a:ea typeface="+mn-ea"/>
                <a:cs typeface="+mn-cs"/>
              </a:rPr>
              <a:t>zu übernehmen </a:t>
            </a:r>
            <a:br>
              <a:rPr kumimoji="0" lang="de-DE" sz="3600" b="1" i="0" u="none" strike="noStrike" kern="1200" cap="none" spc="0" normalizeH="0" baseline="0" noProof="0" dirty="0">
                <a:ln>
                  <a:noFill/>
                </a:ln>
                <a:solidFill>
                  <a:srgbClr val="182851"/>
                </a:solidFill>
                <a:effectLst/>
                <a:uLnTx/>
                <a:uFillTx/>
                <a:latin typeface="Neue Plak Wide Black" panose="020B0504030202020204" pitchFamily="34" charset="77"/>
                <a:ea typeface="+mn-ea"/>
                <a:cs typeface="+mn-cs"/>
              </a:rPr>
            </a:br>
            <a:r>
              <a:rPr kumimoji="0" lang="de-DE" sz="3600" b="1" i="0" u="none" strike="noStrike" kern="1200" cap="none" spc="0" normalizeH="0" baseline="0" noProof="0" dirty="0">
                <a:ln>
                  <a:noFill/>
                </a:ln>
                <a:solidFill>
                  <a:srgbClr val="182851"/>
                </a:solidFill>
                <a:effectLst/>
                <a:uLnTx/>
                <a:uFillTx/>
                <a:latin typeface="Neue Plak Wide Black" panose="020B0504030202020204" pitchFamily="34" charset="77"/>
                <a:ea typeface="+mn-ea"/>
                <a:cs typeface="+mn-cs"/>
              </a:rPr>
              <a:t>und sie zu lösen?</a:t>
            </a:r>
          </a:p>
          <a:p>
            <a:pPr lvl="0"/>
            <a:endParaRPr lang="de-DE" dirty="0"/>
          </a:p>
        </p:txBody>
      </p:sp>
      <p:pic>
        <p:nvPicPr>
          <p:cNvPr id="2" name="Grafik 1" descr="Ein Bild, das Text, Screenshot, Schrift, Grafiken enthält.&#10;&#10;Automatisch generierte Beschreibung">
            <a:extLst>
              <a:ext uri="{FF2B5EF4-FFF2-40B4-BE49-F238E27FC236}">
                <a16:creationId xmlns:a16="http://schemas.microsoft.com/office/drawing/2014/main" id="{CC15C311-4A2B-339F-6030-F7077807F00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84547"/>
            <a:ext cx="2479260" cy="619815"/>
          </a:xfrm>
          <a:prstGeom prst="rect">
            <a:avLst/>
          </a:prstGeom>
        </p:spPr>
      </p:pic>
      <p:pic>
        <p:nvPicPr>
          <p:cNvPr id="9" name="Grafik 8" descr="Ein Bild, das Grafiken, Screenshot, Schrift, Grafikdesign enthält.&#10;&#10;Automatisch generierte Beschreibung">
            <a:extLst>
              <a:ext uri="{FF2B5EF4-FFF2-40B4-BE49-F238E27FC236}">
                <a16:creationId xmlns:a16="http://schemas.microsoft.com/office/drawing/2014/main" id="{B5584395-E9DF-2397-DE50-16CC53A8D3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614012" y="184547"/>
            <a:ext cx="1319865" cy="590466"/>
          </a:xfrm>
          <a:prstGeom prst="rect">
            <a:avLst/>
          </a:prstGeom>
        </p:spPr>
      </p:pic>
    </p:spTree>
    <p:extLst>
      <p:ext uri="{BB962C8B-B14F-4D97-AF65-F5344CB8AC3E}">
        <p14:creationId xmlns:p14="http://schemas.microsoft.com/office/powerpoint/2010/main" val="20464351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ause">
    <p:bg>
      <p:bgPr>
        <a:solidFill>
          <a:srgbClr val="E8EDF8"/>
        </a:solid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CC38AC1A-A127-037F-E0A4-603BCD9E9BFD}"/>
              </a:ext>
            </a:extLst>
          </p:cNvPr>
          <p:cNvSpPr/>
          <p:nvPr userDrawn="1"/>
        </p:nvSpPr>
        <p:spPr>
          <a:xfrm>
            <a:off x="916110" y="1790189"/>
            <a:ext cx="10359777" cy="10135621"/>
          </a:xfrm>
          <a:prstGeom prst="ellipse">
            <a:avLst/>
          </a:prstGeom>
          <a:solidFill>
            <a:srgbClr val="0044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extfeld 9">
            <a:extLst>
              <a:ext uri="{FF2B5EF4-FFF2-40B4-BE49-F238E27FC236}">
                <a16:creationId xmlns:a16="http://schemas.microsoft.com/office/drawing/2014/main" id="{5BD622B2-C5DF-0BA4-8A36-1D4E97C5E862}"/>
              </a:ext>
            </a:extLst>
          </p:cNvPr>
          <p:cNvSpPr txBox="1"/>
          <p:nvPr userDrawn="1"/>
        </p:nvSpPr>
        <p:spPr>
          <a:xfrm>
            <a:off x="3589562" y="4730282"/>
            <a:ext cx="5012872" cy="707886"/>
          </a:xfrm>
          <a:prstGeom prst="rect">
            <a:avLst/>
          </a:prstGeom>
          <a:noFill/>
        </p:spPr>
        <p:txBody>
          <a:bodyPr wrap="square" rtlCol="0">
            <a:spAutoFit/>
          </a:bodyPr>
          <a:lstStyle/>
          <a:p>
            <a:pPr algn="ctr"/>
            <a:r>
              <a:rPr lang="de-DE" sz="4000" dirty="0">
                <a:solidFill>
                  <a:schemeClr val="bg1"/>
                </a:solidFill>
                <a:latin typeface="Neue Plak Wide Black" panose="020B0A07030202020204" pitchFamily="34" charset="77"/>
              </a:rPr>
              <a:t>Pause</a:t>
            </a:r>
          </a:p>
        </p:txBody>
      </p:sp>
      <p:pic>
        <p:nvPicPr>
          <p:cNvPr id="12" name="Grafik 11" descr="Kaffee mit einfarbiger Füllung">
            <a:extLst>
              <a:ext uri="{FF2B5EF4-FFF2-40B4-BE49-F238E27FC236}">
                <a16:creationId xmlns:a16="http://schemas.microsoft.com/office/drawing/2014/main" id="{605B049B-6185-1F1A-2C95-D6796E37DF1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422185" y="3230245"/>
            <a:ext cx="1347629" cy="1347629"/>
          </a:xfrm>
          <a:prstGeom prst="rect">
            <a:avLst/>
          </a:prstGeom>
        </p:spPr>
      </p:pic>
      <p:pic>
        <p:nvPicPr>
          <p:cNvPr id="2" name="Grafik 1" descr="Ein Bild, das Text, Screenshot, Schrift, Grafiken enthält.&#10;&#10;Automatisch generierte Beschreibung">
            <a:extLst>
              <a:ext uri="{FF2B5EF4-FFF2-40B4-BE49-F238E27FC236}">
                <a16:creationId xmlns:a16="http://schemas.microsoft.com/office/drawing/2014/main" id="{0289906A-AA64-80B5-2777-513E6E94E67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184547"/>
            <a:ext cx="2479260" cy="619815"/>
          </a:xfrm>
          <a:prstGeom prst="rect">
            <a:avLst/>
          </a:prstGeom>
        </p:spPr>
      </p:pic>
      <p:pic>
        <p:nvPicPr>
          <p:cNvPr id="8" name="Grafik 7" descr="Ein Bild, das Grafiken, Screenshot, Schrift, Grafikdesign enthält.&#10;&#10;Automatisch generierte Beschreibung">
            <a:extLst>
              <a:ext uri="{FF2B5EF4-FFF2-40B4-BE49-F238E27FC236}">
                <a16:creationId xmlns:a16="http://schemas.microsoft.com/office/drawing/2014/main" id="{F4AC7C5F-8DB6-3693-16A7-4FB61118823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614012" y="184547"/>
            <a:ext cx="1319865" cy="590466"/>
          </a:xfrm>
          <a:prstGeom prst="rect">
            <a:avLst/>
          </a:prstGeom>
        </p:spPr>
      </p:pic>
    </p:spTree>
    <p:extLst>
      <p:ext uri="{BB962C8B-B14F-4D97-AF65-F5344CB8AC3E}">
        <p14:creationId xmlns:p14="http://schemas.microsoft.com/office/powerpoint/2010/main" val="33900496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bschnittswechsel, Diskussion, Frage">
    <p:bg>
      <p:bgPr>
        <a:solidFill>
          <a:srgbClr val="E8EDF8"/>
        </a:solidFill>
        <a:effectLst/>
      </p:bgPr>
    </p:bg>
    <p:spTree>
      <p:nvGrpSpPr>
        <p:cNvPr id="1" name=""/>
        <p:cNvGrpSpPr/>
        <p:nvPr/>
      </p:nvGrpSpPr>
      <p:grpSpPr>
        <a:xfrm>
          <a:off x="0" y="0"/>
          <a:ext cx="0" cy="0"/>
          <a:chOff x="0" y="0"/>
          <a:chExt cx="0" cy="0"/>
        </a:xfrm>
      </p:grpSpPr>
      <p:sp>
        <p:nvSpPr>
          <p:cNvPr id="11" name="Oval 3">
            <a:extLst>
              <a:ext uri="{FF2B5EF4-FFF2-40B4-BE49-F238E27FC236}">
                <a16:creationId xmlns:a16="http://schemas.microsoft.com/office/drawing/2014/main" id="{4C7C5CA4-A2C5-786C-705B-1E2900BB9CF3}"/>
              </a:ext>
            </a:extLst>
          </p:cNvPr>
          <p:cNvSpPr/>
          <p:nvPr userDrawn="1"/>
        </p:nvSpPr>
        <p:spPr>
          <a:xfrm>
            <a:off x="916110" y="1790189"/>
            <a:ext cx="10359777" cy="10135621"/>
          </a:xfrm>
          <a:prstGeom prst="ellipse">
            <a:avLst/>
          </a:prstGeom>
          <a:solidFill>
            <a:srgbClr val="0088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Grafik 3" descr="Ein Bild, das Text, Screenshot, Schrift, Grafiken enthält.&#10;&#10;Automatisch generierte Beschreibung">
            <a:extLst>
              <a:ext uri="{FF2B5EF4-FFF2-40B4-BE49-F238E27FC236}">
                <a16:creationId xmlns:a16="http://schemas.microsoft.com/office/drawing/2014/main" id="{66CA15AB-3380-FA92-683D-F1E347D6174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84547"/>
            <a:ext cx="2479260" cy="619815"/>
          </a:xfrm>
          <a:prstGeom prst="rect">
            <a:avLst/>
          </a:prstGeom>
        </p:spPr>
      </p:pic>
      <p:pic>
        <p:nvPicPr>
          <p:cNvPr id="6" name="Grafik 5" descr="Ein Bild, das Grafiken, Screenshot, Schrift, Grafikdesign enthält.&#10;&#10;Automatisch generierte Beschreibung">
            <a:extLst>
              <a:ext uri="{FF2B5EF4-FFF2-40B4-BE49-F238E27FC236}">
                <a16:creationId xmlns:a16="http://schemas.microsoft.com/office/drawing/2014/main" id="{E828A12A-D62C-22A1-54C8-C84D330A297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614012" y="184547"/>
            <a:ext cx="1319865" cy="590466"/>
          </a:xfrm>
          <a:prstGeom prst="rect">
            <a:avLst/>
          </a:prstGeom>
        </p:spPr>
      </p:pic>
      <p:sp>
        <p:nvSpPr>
          <p:cNvPr id="3" name="Textplatzhalter 6">
            <a:extLst>
              <a:ext uri="{FF2B5EF4-FFF2-40B4-BE49-F238E27FC236}">
                <a16:creationId xmlns:a16="http://schemas.microsoft.com/office/drawing/2014/main" id="{A93352AF-F58C-5503-6693-A5B11C51A8AF}"/>
              </a:ext>
            </a:extLst>
          </p:cNvPr>
          <p:cNvSpPr>
            <a:spLocks noGrp="1"/>
          </p:cNvSpPr>
          <p:nvPr>
            <p:ph type="body" sz="quarter" idx="11" hasCustomPrompt="1"/>
          </p:nvPr>
        </p:nvSpPr>
        <p:spPr>
          <a:xfrm>
            <a:off x="3706551" y="4209689"/>
            <a:ext cx="4778898" cy="947049"/>
          </a:xfrm>
          <a:prstGeom prst="rect">
            <a:avLst/>
          </a:prstGeom>
        </p:spPr>
        <p:txBody>
          <a:bodyPr anchor="ctr">
            <a:normAutofit/>
          </a:bodyPr>
          <a:lstStyle>
            <a:lvl1pPr marL="0" indent="0" algn="ctr">
              <a:buNone/>
              <a:defRPr sz="3600">
                <a:solidFill>
                  <a:schemeClr val="bg1"/>
                </a:solidFill>
                <a:latin typeface="Neue Plak Wide Black" panose="020B0A07030202020204" pitchFamily="34" charset="77"/>
              </a:defRPr>
            </a:lvl1pPr>
          </a:lstStyle>
          <a:p>
            <a:pPr lvl="0"/>
            <a:r>
              <a:rPr lang="de-DE">
                <a:latin typeface="Neue Plak Wide Black" panose="020B0A07030202020204" pitchFamily="34" charset="77"/>
              </a:rPr>
              <a:t>Text</a:t>
            </a:r>
            <a:endParaRPr lang="de-DE" dirty="0"/>
          </a:p>
        </p:txBody>
      </p:sp>
    </p:spTree>
    <p:extLst>
      <p:ext uri="{BB962C8B-B14F-4D97-AF65-F5344CB8AC3E}">
        <p14:creationId xmlns:p14="http://schemas.microsoft.com/office/powerpoint/2010/main" val="26492674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A2D3DD6B-F7AE-3B75-332A-526E7FBBAE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39878955-9F8B-63FA-2EC3-8F48ED2415D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9E3BC6AA-FF0F-68F5-DC68-7BE8F56ED7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E5B1136-8DAE-44E8-A6C5-7E6277784DE2}" type="datetimeFigureOut">
              <a:rPr lang="de-DE" smtClean="0"/>
              <a:t>22.04.2026</a:t>
            </a:fld>
            <a:endParaRPr lang="de-DE"/>
          </a:p>
        </p:txBody>
      </p:sp>
      <p:sp>
        <p:nvSpPr>
          <p:cNvPr id="5" name="Fußzeilenplatzhalter 4">
            <a:extLst>
              <a:ext uri="{FF2B5EF4-FFF2-40B4-BE49-F238E27FC236}">
                <a16:creationId xmlns:a16="http://schemas.microsoft.com/office/drawing/2014/main" id="{2C2078B2-C8B8-ABE2-012C-364D973294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e-DE"/>
          </a:p>
        </p:txBody>
      </p:sp>
      <p:sp>
        <p:nvSpPr>
          <p:cNvPr id="6" name="Foliennummernplatzhalter 5">
            <a:extLst>
              <a:ext uri="{FF2B5EF4-FFF2-40B4-BE49-F238E27FC236}">
                <a16:creationId xmlns:a16="http://schemas.microsoft.com/office/drawing/2014/main" id="{E010AED6-CFA7-6BAD-2C19-3BD15E698A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A24244E-B661-401A-9D8E-0DB0BD4E1A7D}" type="slidenum">
              <a:rPr lang="de-DE" smtClean="0"/>
              <a:t>‹Nr.›</a:t>
            </a:fld>
            <a:endParaRPr lang="de-DE"/>
          </a:p>
        </p:txBody>
      </p:sp>
    </p:spTree>
    <p:extLst>
      <p:ext uri="{BB962C8B-B14F-4D97-AF65-F5344CB8AC3E}">
        <p14:creationId xmlns:p14="http://schemas.microsoft.com/office/powerpoint/2010/main" val="34971622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97.xml"/><Relationship Id="rId1" Type="http://schemas.openxmlformats.org/officeDocument/2006/relationships/slideLayout" Target="../slideLayouts/slideLayout4.xml"/><Relationship Id="rId4" Type="http://schemas.openxmlformats.org/officeDocument/2006/relationships/image" Target="../media/image92.jpeg"/></Relationships>
</file>

<file path=ppt/slides/_rels/slide10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78.jpeg"/><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98.xml"/><Relationship Id="rId1" Type="http://schemas.openxmlformats.org/officeDocument/2006/relationships/slideLayout" Target="../slideLayouts/slideLayout4.xml"/><Relationship Id="rId4" Type="http://schemas.openxmlformats.org/officeDocument/2006/relationships/image" Target="../media/image95.jpeg"/></Relationships>
</file>

<file path=ppt/slides/_rels/slide10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99.xml"/><Relationship Id="rId1" Type="http://schemas.openxmlformats.org/officeDocument/2006/relationships/slideLayout" Target="../slideLayouts/slideLayout5.xml"/></Relationships>
</file>

<file path=ppt/slides/_rels/slide10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0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9.xml"/><Relationship Id="rId1" Type="http://schemas.openxmlformats.org/officeDocument/2006/relationships/slideLayout" Target="../slideLayouts/slideLayout4.xml"/><Relationship Id="rId5" Type="http://schemas.openxmlformats.org/officeDocument/2006/relationships/image" Target="../media/image40.jpeg"/><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4.xml"/><Relationship Id="rId1" Type="http://schemas.openxmlformats.org/officeDocument/2006/relationships/tags" Target="../tags/tag1.xml"/><Relationship Id="rId4" Type="http://schemas.openxmlformats.org/officeDocument/2006/relationships/image" Target="../media/image42.png"/></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3.xml"/><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6.xml"/><Relationship Id="rId1" Type="http://schemas.openxmlformats.org/officeDocument/2006/relationships/slideLayout" Target="../slideLayouts/slideLayout4.xml"/><Relationship Id="rId5" Type="http://schemas.openxmlformats.org/officeDocument/2006/relationships/image" Target="../media/image51.jpeg"/><Relationship Id="rId4" Type="http://schemas.openxmlformats.org/officeDocument/2006/relationships/image" Target="../media/image50.png"/></Relationships>
</file>

<file path=ppt/slides/_rels/slide4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7.xml"/><Relationship Id="rId1" Type="http://schemas.openxmlformats.org/officeDocument/2006/relationships/slideLayout" Target="../slideLayouts/slideLayout4.xml"/><Relationship Id="rId4" Type="http://schemas.openxmlformats.org/officeDocument/2006/relationships/image" Target="../media/image53.jpeg"/></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1.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2.xml"/><Relationship Id="rId1" Type="http://schemas.openxmlformats.org/officeDocument/2006/relationships/slideLayout" Target="../slideLayouts/slideLayout4.xml"/><Relationship Id="rId4" Type="http://schemas.openxmlformats.org/officeDocument/2006/relationships/image" Target="../media/image57.jpeg"/></Relationships>
</file>

<file path=ppt/slides/_rels/slide5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4.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5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5.xml"/><Relationship Id="rId1" Type="http://schemas.openxmlformats.org/officeDocument/2006/relationships/slideLayout" Target="../slideLayouts/slideLayout4.xml"/><Relationship Id="rId5" Type="http://schemas.openxmlformats.org/officeDocument/2006/relationships/image" Target="../media/image61.jpeg"/><Relationship Id="rId4" Type="http://schemas.openxmlformats.org/officeDocument/2006/relationships/image" Target="../media/image60.png"/></Relationships>
</file>

<file path=ppt/slides/_rels/slide5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hyperlink" Target="https://www.youtube.com/watch?v=pKHjH4AOKDU" TargetMode="External"/><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9.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6.png"/><Relationship Id="rId4"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6.xml"/><Relationship Id="rId1" Type="http://schemas.openxmlformats.org/officeDocument/2006/relationships/slideLayout" Target="../slideLayouts/slideLayout4.xml"/><Relationship Id="rId4" Type="http://schemas.openxmlformats.org/officeDocument/2006/relationships/image" Target="../media/image69.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3" Type="http://schemas.openxmlformats.org/officeDocument/2006/relationships/image" Target="../media/image70.tiff"/><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TOn1gOmOFsE"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3.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4.xml"/><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5.xml"/><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TOn1gOmOFsE"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3.xml"/><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88.xml"/><Relationship Id="rId1" Type="http://schemas.openxmlformats.org/officeDocument/2006/relationships/slideLayout" Target="../slideLayouts/slideLayout12.xml"/><Relationship Id="rId4" Type="http://schemas.openxmlformats.org/officeDocument/2006/relationships/hyperlink" Target="https://nexteconomylab.de/de/projekte/nachhaltigkeit-im-bau"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89.xml"/><Relationship Id="rId1" Type="http://schemas.openxmlformats.org/officeDocument/2006/relationships/slideLayout" Target="../slideLayouts/slideLayout4.xml"/><Relationship Id="rId4" Type="http://schemas.openxmlformats.org/officeDocument/2006/relationships/image" Target="../media/image78.jpe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91.xml"/><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92.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3.xml"/><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94.xml"/><Relationship Id="rId1" Type="http://schemas.openxmlformats.org/officeDocument/2006/relationships/slideLayout" Target="../slideLayouts/slideLayout4.xml"/><Relationship Id="rId4" Type="http://schemas.openxmlformats.org/officeDocument/2006/relationships/image" Target="../media/image83.svg"/></Relationships>
</file>

<file path=ppt/slides/_rels/slide9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95.xml"/><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8" Type="http://schemas.openxmlformats.org/officeDocument/2006/relationships/image" Target="../media/image86.png"/><Relationship Id="rId3" Type="http://schemas.microsoft.com/office/2007/relationships/media" Target="../media/media3.m4a"/><Relationship Id="rId7" Type="http://schemas.openxmlformats.org/officeDocument/2006/relationships/image" Target="../media/image85.jpe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notesSlide" Target="../notesSlides/notesSlide96.xml"/><Relationship Id="rId5" Type="http://schemas.openxmlformats.org/officeDocument/2006/relationships/slideLayout" Target="../slideLayouts/slideLayout5.xml"/><Relationship Id="rId4" Type="http://schemas.openxmlformats.org/officeDocument/2006/relationships/audio" Target="../media/media3.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552E17-D8C4-36BB-9CE8-CC79226CF089}"/>
            </a:ext>
          </a:extLst>
        </p:cNvPr>
        <p:cNvGrpSpPr/>
        <p:nvPr/>
      </p:nvGrpSpPr>
      <p:grpSpPr>
        <a:xfrm>
          <a:off x="0" y="0"/>
          <a:ext cx="0" cy="0"/>
          <a:chOff x="0" y="0"/>
          <a:chExt cx="0" cy="0"/>
        </a:xfrm>
      </p:grpSpPr>
      <p:sp>
        <p:nvSpPr>
          <p:cNvPr id="13" name="Titel 12">
            <a:extLst>
              <a:ext uri="{FF2B5EF4-FFF2-40B4-BE49-F238E27FC236}">
                <a16:creationId xmlns:a16="http://schemas.microsoft.com/office/drawing/2014/main" id="{BA95510F-A3FD-C8A2-C887-EE92CB0E8264}"/>
              </a:ext>
            </a:extLst>
          </p:cNvPr>
          <p:cNvSpPr>
            <a:spLocks noGrp="1"/>
          </p:cNvSpPr>
          <p:nvPr>
            <p:ph type="title"/>
          </p:nvPr>
        </p:nvSpPr>
        <p:spPr>
          <a:xfrm>
            <a:off x="505251" y="1289154"/>
            <a:ext cx="5923696" cy="1781555"/>
          </a:xfrm>
        </p:spPr>
        <p:txBody>
          <a:bodyPr>
            <a:normAutofit fontScale="90000"/>
          </a:bodyPr>
          <a:lstStyle/>
          <a:p>
            <a:br>
              <a:rPr lang="de-DE" dirty="0"/>
            </a:br>
            <a:r>
              <a:rPr lang="de-DE" dirty="0"/>
              <a:t>Nachhaltigkeit und planetare Grenzen - Grundlagen für eine zukunftsfähige Baupraxis </a:t>
            </a:r>
          </a:p>
        </p:txBody>
      </p:sp>
      <p:sp>
        <p:nvSpPr>
          <p:cNvPr id="14" name="Textplatzhalter 13">
            <a:extLst>
              <a:ext uri="{FF2B5EF4-FFF2-40B4-BE49-F238E27FC236}">
                <a16:creationId xmlns:a16="http://schemas.microsoft.com/office/drawing/2014/main" id="{8AA44659-0F99-0534-4489-5C249C50F5A3}"/>
              </a:ext>
            </a:extLst>
          </p:cNvPr>
          <p:cNvSpPr>
            <a:spLocks noGrp="1"/>
          </p:cNvSpPr>
          <p:nvPr>
            <p:ph type="body" sz="quarter" idx="13"/>
          </p:nvPr>
        </p:nvSpPr>
        <p:spPr>
          <a:xfrm>
            <a:off x="505251" y="3603010"/>
            <a:ext cx="5923695" cy="1642068"/>
          </a:xfrm>
        </p:spPr>
        <p:txBody>
          <a:bodyPr/>
          <a:lstStyle/>
          <a:p>
            <a:r>
              <a:rPr lang="de-DE" dirty="0"/>
              <a:t>Erstellt von Louisa Büsken und Mirjam Neebe</a:t>
            </a:r>
          </a:p>
        </p:txBody>
      </p:sp>
      <p:sp>
        <p:nvSpPr>
          <p:cNvPr id="15" name="Textplatzhalter 14">
            <a:extLst>
              <a:ext uri="{FF2B5EF4-FFF2-40B4-BE49-F238E27FC236}">
                <a16:creationId xmlns:a16="http://schemas.microsoft.com/office/drawing/2014/main" id="{66DFAB92-9510-D5D6-461B-8A840FBC4F0F}"/>
              </a:ext>
            </a:extLst>
          </p:cNvPr>
          <p:cNvSpPr>
            <a:spLocks noGrp="1"/>
          </p:cNvSpPr>
          <p:nvPr>
            <p:ph type="body" sz="quarter" idx="15"/>
          </p:nvPr>
        </p:nvSpPr>
        <p:spPr>
          <a:xfrm>
            <a:off x="505251" y="4772002"/>
            <a:ext cx="5923694" cy="473075"/>
          </a:xfrm>
        </p:spPr>
        <p:txBody>
          <a:bodyPr>
            <a:normAutofit fontScale="70000" lnSpcReduction="20000"/>
          </a:bodyPr>
          <a:lstStyle/>
          <a:p>
            <a:r>
              <a:rPr lang="de-DE" dirty="0"/>
              <a:t>Bonn, 2025</a:t>
            </a:r>
          </a:p>
          <a:p>
            <a:r>
              <a:rPr lang="de-DE" dirty="0"/>
              <a:t>Lizenz: CC BY-NC 4.0 (keine kommerzielle Nutzung, Bearbeitung erlaubt, Autor*in nennen)</a:t>
            </a:r>
          </a:p>
        </p:txBody>
      </p:sp>
      <p:pic>
        <p:nvPicPr>
          <p:cNvPr id="3" name="Bildplatzhalter 2" descr="Ein Bild, das Person, Kleidung, Mann, Zimmermann enthält.&#10;&#10;KI-generierte Inhalte können fehlerhaft sein.">
            <a:extLst>
              <a:ext uri="{FF2B5EF4-FFF2-40B4-BE49-F238E27FC236}">
                <a16:creationId xmlns:a16="http://schemas.microsoft.com/office/drawing/2014/main" id="{6CE5F526-2FE2-6E79-7AF9-0C7A592834F2}"/>
              </a:ext>
            </a:extLst>
          </p:cNvPr>
          <p:cNvPicPr>
            <a:picLocks noGrp="1" noChangeAspect="1"/>
          </p:cNvPicPr>
          <p:nvPr>
            <p:ph type="pic" sz="quarter" idx="16"/>
          </p:nvPr>
        </p:nvPicPr>
        <p:blipFill>
          <a:blip r:embed="rId3" cstate="email">
            <a:extLst>
              <a:ext uri="{28A0092B-C50C-407E-A947-70E740481C1C}">
                <a14:useLocalDpi xmlns:a14="http://schemas.microsoft.com/office/drawing/2010/main"/>
              </a:ext>
            </a:extLst>
          </a:blip>
          <a:srcRect/>
          <a:stretch>
            <a:fillRect/>
          </a:stretch>
        </p:blipFill>
        <p:spPr/>
      </p:pic>
      <p:sp>
        <p:nvSpPr>
          <p:cNvPr id="2" name="Textplatzhalter 2">
            <a:extLst>
              <a:ext uri="{FF2B5EF4-FFF2-40B4-BE49-F238E27FC236}">
                <a16:creationId xmlns:a16="http://schemas.microsoft.com/office/drawing/2014/main" id="{501829F1-FA7C-DE3C-F531-B36252529759}"/>
              </a:ext>
            </a:extLst>
          </p:cNvPr>
          <p:cNvSpPr txBox="1">
            <a:spLocks/>
          </p:cNvSpPr>
          <p:nvPr/>
        </p:nvSpPr>
        <p:spPr>
          <a:xfrm>
            <a:off x="9781674" y="5691064"/>
            <a:ext cx="2302127"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tx1">
                    <a:lumMod val="50000"/>
                    <a:lumOff val="50000"/>
                  </a:schemeClr>
                </a:solidFill>
                <a:latin typeface="FreightText Pro Book" panose="02000603060000020004" pitchFamily="50" charset="0"/>
              </a:rPr>
              <a:t>© </a:t>
            </a:r>
            <a:r>
              <a:rPr lang="de-DE" sz="1200" dirty="0" err="1">
                <a:solidFill>
                  <a:schemeClr val="tx1">
                    <a:lumMod val="50000"/>
                    <a:lumOff val="50000"/>
                  </a:schemeClr>
                </a:solidFill>
                <a:latin typeface="FreightText Pro Book" panose="02000603060000020004" pitchFamily="50" charset="0"/>
              </a:rPr>
              <a:t>Unsplash</a:t>
            </a:r>
            <a:r>
              <a:rPr lang="de-DE" sz="1200" dirty="0">
                <a:solidFill>
                  <a:schemeClr val="tx1">
                    <a:lumMod val="50000"/>
                    <a:lumOff val="50000"/>
                  </a:schemeClr>
                </a:solidFill>
                <a:latin typeface="FreightText Pro Book" panose="02000603060000020004" pitchFamily="50" charset="0"/>
              </a:rPr>
              <a:t>, William Wendling</a:t>
            </a:r>
          </a:p>
        </p:txBody>
      </p:sp>
    </p:spTree>
    <p:extLst>
      <p:ext uri="{BB962C8B-B14F-4D97-AF65-F5344CB8AC3E}">
        <p14:creationId xmlns:p14="http://schemas.microsoft.com/office/powerpoint/2010/main" val="5835011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D6592D-5A8D-1290-4DD4-800C343EC31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C53998C-14D6-A812-972A-F123A2352C90}"/>
              </a:ext>
            </a:extLst>
          </p:cNvPr>
          <p:cNvSpPr>
            <a:spLocks noGrp="1"/>
          </p:cNvSpPr>
          <p:nvPr>
            <p:ph type="title"/>
          </p:nvPr>
        </p:nvSpPr>
        <p:spPr/>
        <p:txBody>
          <a:bodyPr/>
          <a:lstStyle/>
          <a:p>
            <a:r>
              <a:rPr lang="de-DE"/>
              <a:t>Noch einmal zusammengefasst:</a:t>
            </a:r>
          </a:p>
        </p:txBody>
      </p:sp>
      <p:sp>
        <p:nvSpPr>
          <p:cNvPr id="3" name="Textfeld 2">
            <a:extLst>
              <a:ext uri="{FF2B5EF4-FFF2-40B4-BE49-F238E27FC236}">
                <a16:creationId xmlns:a16="http://schemas.microsoft.com/office/drawing/2014/main" id="{B4DC15C0-E634-AF9C-AB58-1CA5524BD5B4}"/>
              </a:ext>
            </a:extLst>
          </p:cNvPr>
          <p:cNvSpPr txBox="1"/>
          <p:nvPr/>
        </p:nvSpPr>
        <p:spPr>
          <a:xfrm>
            <a:off x="685800" y="2095500"/>
            <a:ext cx="10946393" cy="4154984"/>
          </a:xfrm>
          <a:prstGeom prst="rect">
            <a:avLst/>
          </a:prstGeom>
          <a:noFill/>
        </p:spPr>
        <p:txBody>
          <a:bodyPr wrap="square" rtlCol="0">
            <a:spAutoFit/>
          </a:bodyPr>
          <a:lstStyle/>
          <a:p>
            <a:pPr marL="285750" indent="-285750">
              <a:buFont typeface="Arial" panose="020B0604020202020204" pitchFamily="34" charset="0"/>
              <a:buChar char="•"/>
            </a:pPr>
            <a:r>
              <a:rPr lang="de-DE" sz="2600">
                <a:latin typeface="FreightText Pro Book" panose="02000603060000020004" pitchFamily="50" charset="0"/>
              </a:rPr>
              <a:t>Werden die Belastbarkeitsgrenzen überschritten, erhöht sich das Risiko großräumiger, abrupter oder irreversibler Umweltveränderungen ("Kipp-Punkte")</a:t>
            </a:r>
          </a:p>
          <a:p>
            <a:pPr marL="285750" indent="-285750">
              <a:buFont typeface="Arial" panose="020B0604020202020204" pitchFamily="34" charset="0"/>
              <a:buChar char="•"/>
            </a:pPr>
            <a:r>
              <a:rPr lang="de-DE" sz="2600">
                <a:latin typeface="FreightText Pro Book" panose="02000603060000020004" pitchFamily="50" charset="0"/>
              </a:rPr>
              <a:t>Die Widerstandsfähigkeit unseres Planeten, also seine Stabilität, wird dann gefährdet</a:t>
            </a:r>
          </a:p>
          <a:p>
            <a:pPr marL="285750" indent="-285750">
              <a:buFont typeface="Arial" panose="020B0604020202020204" pitchFamily="34" charset="0"/>
              <a:buChar char="•"/>
            </a:pPr>
            <a:r>
              <a:rPr lang="de-DE" sz="2600">
                <a:latin typeface="FreightText Pro Book" panose="02000603060000020004" pitchFamily="50" charset="0"/>
              </a:rPr>
              <a:t>Vergleichen kann man die planetaren Grenzen mit einem Check-Up beim Arzt: Wer zum Beispiel zu hohen Blutdruck hat, wird nicht sofort einen Herzinfarkt erleiden. Je höher der Blutdruck aber steigt, desto höher ist das Risiko. Wenn dazu noch zu hoher Cholesterinspiegel und zu hohes Gewicht kommen, wird die Lage kritisch.</a:t>
            </a:r>
          </a:p>
        </p:txBody>
      </p:sp>
      <p:sp>
        <p:nvSpPr>
          <p:cNvPr id="6" name="Textfeld 5">
            <a:extLst>
              <a:ext uri="{FF2B5EF4-FFF2-40B4-BE49-F238E27FC236}">
                <a16:creationId xmlns:a16="http://schemas.microsoft.com/office/drawing/2014/main" id="{E6A43F66-AF51-5A53-D910-2AC1CEE406D1}"/>
              </a:ext>
            </a:extLst>
          </p:cNvPr>
          <p:cNvSpPr txBox="1"/>
          <p:nvPr/>
        </p:nvSpPr>
        <p:spPr>
          <a:xfrm>
            <a:off x="1905000" y="6243043"/>
            <a:ext cx="10048875" cy="307777"/>
          </a:xfrm>
          <a:prstGeom prst="rect">
            <a:avLst/>
          </a:prstGeom>
          <a:noFill/>
        </p:spPr>
        <p:txBody>
          <a:bodyPr wrap="square" rtlCol="0">
            <a:spAutoFit/>
          </a:bodyPr>
          <a:lstStyle/>
          <a:p>
            <a:pPr algn="r"/>
            <a:r>
              <a:rPr lang="de-DE" sz="1400">
                <a:latin typeface="FreightText Pro Book" panose="02000603060000020004" pitchFamily="50" charset="0"/>
              </a:rPr>
              <a:t>Quelle: Bundesministerium für Umwelt, Klimaschutz, Naturschutz und nukleare Sicherheit</a:t>
            </a:r>
          </a:p>
        </p:txBody>
      </p:sp>
      <p:pic>
        <p:nvPicPr>
          <p:cNvPr id="8" name="Grafik 7" descr="Ein Bild, das Muster, Pixel, nähen enthält.&#10;&#10;KI-generierte Inhalte können fehlerhaft sein.">
            <a:extLst>
              <a:ext uri="{FF2B5EF4-FFF2-40B4-BE49-F238E27FC236}">
                <a16:creationId xmlns:a16="http://schemas.microsoft.com/office/drawing/2014/main" id="{E5CC2D36-7021-5457-052C-D703760517A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049000" y="1193229"/>
            <a:ext cx="904875" cy="904875"/>
          </a:xfrm>
          <a:prstGeom prst="rect">
            <a:avLst/>
          </a:prstGeom>
        </p:spPr>
      </p:pic>
    </p:spTree>
    <p:extLst>
      <p:ext uri="{BB962C8B-B14F-4D97-AF65-F5344CB8AC3E}">
        <p14:creationId xmlns:p14="http://schemas.microsoft.com/office/powerpoint/2010/main" val="3082105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a:extLst>
              <a:ext uri="{FF2B5EF4-FFF2-40B4-BE49-F238E27FC236}">
                <a16:creationId xmlns:a16="http://schemas.microsoft.com/office/drawing/2014/main" id="{E8EB640B-EE19-5E0A-C682-3C3260997AAD}"/>
              </a:ext>
            </a:extLst>
          </p:cNvPr>
          <p:cNvSpPr>
            <a:spLocks noGrp="1"/>
          </p:cNvSpPr>
          <p:nvPr>
            <p:ph type="title"/>
          </p:nvPr>
        </p:nvSpPr>
        <p:spPr/>
        <p:txBody>
          <a:bodyPr/>
          <a:lstStyle/>
          <a:p>
            <a:r>
              <a:rPr lang="de-DE" dirty="0"/>
              <a:t>Reparieren &amp; Recyclen</a:t>
            </a:r>
          </a:p>
        </p:txBody>
      </p:sp>
      <p:sp>
        <p:nvSpPr>
          <p:cNvPr id="8" name="Inhaltsplatzhalter 3"/>
          <p:cNvSpPr/>
          <p:nvPr/>
        </p:nvSpPr>
        <p:spPr bwMode="auto">
          <a:xfrm>
            <a:off x="592770" y="1432399"/>
            <a:ext cx="10999153" cy="4351338"/>
          </a:xfrm>
          <a:prstGeom prst="rect">
            <a:avLst/>
          </a:prstGeom>
        </p:spPr>
        <p:txBody>
          <a:bodyPr vert="horz" lIns="91440" tIns="45720" rIns="91440" bIns="45720" rtlCol="0"/>
          <a:lstStyle>
            <a:lvl1pPr marL="0" indent="0" algn="l" defTabSz="914400">
              <a:lnSpc>
                <a:spcPct val="90000"/>
              </a:lnSpc>
              <a:spcBef>
                <a:spcPts val="999"/>
              </a:spcBef>
              <a:buFont typeface="Arial"/>
              <a:buNone/>
              <a:defRPr sz="2000">
                <a:solidFill>
                  <a:schemeClr val="tx1"/>
                </a:solidFill>
                <a:latin typeface="IBM Plex Sans"/>
                <a:ea typeface="+mn-ea"/>
                <a:cs typeface="+mn-cs"/>
              </a:defRPr>
            </a:lvl1pPr>
            <a:lvl2pPr marL="457200" indent="0" algn="l" defTabSz="914400">
              <a:lnSpc>
                <a:spcPct val="90000"/>
              </a:lnSpc>
              <a:spcBef>
                <a:spcPts val="499"/>
              </a:spcBef>
              <a:buFont typeface="Arial"/>
              <a:buNone/>
              <a:defRPr sz="1600">
                <a:solidFill>
                  <a:schemeClr val="tx1"/>
                </a:solidFill>
                <a:latin typeface="IBM Plex Sans"/>
                <a:ea typeface="+mn-ea"/>
                <a:cs typeface="+mn-cs"/>
              </a:defRPr>
            </a:lvl2pPr>
            <a:lvl3pPr marL="914400" indent="0" algn="l" defTabSz="914400">
              <a:lnSpc>
                <a:spcPct val="90000"/>
              </a:lnSpc>
              <a:spcBef>
                <a:spcPts val="499"/>
              </a:spcBef>
              <a:buFont typeface="Arial"/>
              <a:buNone/>
              <a:defRPr sz="1200">
                <a:solidFill>
                  <a:schemeClr val="tx1"/>
                </a:solidFill>
                <a:latin typeface="IBM Plex Sans"/>
                <a:ea typeface="+mn-ea"/>
                <a:cs typeface="+mn-cs"/>
              </a:defRPr>
            </a:lvl3pPr>
            <a:lvl4pPr marL="1600200" indent="-228600" algn="l" defTabSz="914400">
              <a:lnSpc>
                <a:spcPct val="90000"/>
              </a:lnSpc>
              <a:spcBef>
                <a:spcPts val="499"/>
              </a:spcBef>
              <a:buFont typeface="Arial"/>
              <a:buChar char="•"/>
              <a:defRPr sz="1800">
                <a:solidFill>
                  <a:schemeClr val="tx1"/>
                </a:solidFill>
                <a:latin typeface="IBM Plex Sans"/>
                <a:ea typeface="+mn-ea"/>
                <a:cs typeface="+mn-cs"/>
              </a:defRPr>
            </a:lvl4pPr>
            <a:lvl5pPr marL="2057400" indent="-228600" algn="l" defTabSz="914400">
              <a:lnSpc>
                <a:spcPct val="90000"/>
              </a:lnSpc>
              <a:spcBef>
                <a:spcPts val="499"/>
              </a:spcBef>
              <a:buFont typeface="Arial"/>
              <a:buChar char="•"/>
              <a:defRPr sz="1800">
                <a:solidFill>
                  <a:schemeClr val="tx1"/>
                </a:solidFill>
                <a:latin typeface="IBM Plex Sans"/>
                <a:ea typeface="+mn-ea"/>
                <a:cs typeface="+mn-cs"/>
              </a:defRPr>
            </a:lvl5pPr>
            <a:lvl6pPr marL="2514599" indent="-228600" algn="l" defTabSz="914400">
              <a:lnSpc>
                <a:spcPct val="90000"/>
              </a:lnSpc>
              <a:spcBef>
                <a:spcPts val="499"/>
              </a:spcBef>
              <a:buFont typeface="Arial"/>
              <a:buChar char="•"/>
              <a:defRPr sz="1800">
                <a:solidFill>
                  <a:schemeClr val="tx1"/>
                </a:solidFill>
                <a:latin typeface="+mn-lt"/>
                <a:ea typeface="+mn-ea"/>
                <a:cs typeface="+mn-cs"/>
              </a:defRPr>
            </a:lvl6pPr>
            <a:lvl7pPr marL="2971800" indent="-228600" algn="l" defTabSz="914400">
              <a:lnSpc>
                <a:spcPct val="90000"/>
              </a:lnSpc>
              <a:spcBef>
                <a:spcPts val="499"/>
              </a:spcBef>
              <a:buFont typeface="Arial"/>
              <a:buChar char="•"/>
              <a:defRPr sz="1800">
                <a:solidFill>
                  <a:schemeClr val="tx1"/>
                </a:solidFill>
                <a:latin typeface="+mn-lt"/>
                <a:ea typeface="+mn-ea"/>
                <a:cs typeface="+mn-cs"/>
              </a:defRPr>
            </a:lvl7pPr>
            <a:lvl8pPr marL="3429000" indent="-228600" algn="l" defTabSz="914400">
              <a:lnSpc>
                <a:spcPct val="90000"/>
              </a:lnSpc>
              <a:spcBef>
                <a:spcPts val="499"/>
              </a:spcBef>
              <a:buFont typeface="Arial"/>
              <a:buChar char="•"/>
              <a:defRPr sz="1800">
                <a:solidFill>
                  <a:schemeClr val="tx1"/>
                </a:solidFill>
                <a:latin typeface="+mn-lt"/>
                <a:ea typeface="+mn-ea"/>
                <a:cs typeface="+mn-cs"/>
              </a:defRPr>
            </a:lvl8pPr>
            <a:lvl9pPr marL="3886200" indent="-228600" algn="l" defTabSz="914400">
              <a:lnSpc>
                <a:spcPct val="90000"/>
              </a:lnSpc>
              <a:spcBef>
                <a:spcPts val="499"/>
              </a:spcBef>
              <a:buFont typeface="Arial"/>
              <a:buChar char="•"/>
              <a:defRPr sz="1800">
                <a:solidFill>
                  <a:schemeClr val="tx1"/>
                </a:solidFill>
                <a:latin typeface="+mn-lt"/>
                <a:ea typeface="+mn-ea"/>
                <a:cs typeface="+mn-cs"/>
              </a:defRPr>
            </a:lvl9pPr>
          </a:lstStyle>
          <a:p>
            <a:pPr marL="0" marR="0" lvl="0" indent="0" algn="l" defTabSz="914400">
              <a:lnSpc>
                <a:spcPct val="90000"/>
              </a:lnSpc>
              <a:spcBef>
                <a:spcPts val="999"/>
              </a:spcBef>
              <a:spcAft>
                <a:spcPts val="0"/>
              </a:spcAft>
              <a:buClrTx/>
              <a:buSzTx/>
              <a:buFont typeface="Arial"/>
              <a:buNone/>
              <a:defRPr/>
            </a:pPr>
            <a:endParaRPr lang="de-DE" sz="2000" b="0" i="0" u="none" strike="noStrike" cap="none" spc="0">
              <a:ln>
                <a:noFill/>
              </a:ln>
              <a:solidFill>
                <a:prstClr val="black"/>
              </a:solidFill>
              <a:latin typeface="IBM Plex Sans"/>
              <a:cs typeface="Arial"/>
            </a:endParaRPr>
          </a:p>
        </p:txBody>
      </p:sp>
      <p:sp>
        <p:nvSpPr>
          <p:cNvPr id="9" name="AutoShape 2"/>
          <p:cNvSpPr>
            <a:spLocks noChangeAspect="1" noChangeArrowheads="1"/>
          </p:cNvSpPr>
          <p:nvPr/>
        </p:nvSpPr>
        <p:spPr bwMode="auto">
          <a:xfrm>
            <a:off x="5943600" y="3276599"/>
            <a:ext cx="304799" cy="304799"/>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prstClr val="black"/>
              </a:solidFill>
              <a:latin typeface="Calibri"/>
              <a:cs typeface="Arial"/>
            </a:endParaRPr>
          </a:p>
        </p:txBody>
      </p:sp>
      <p:sp>
        <p:nvSpPr>
          <p:cNvPr id="10" name="Textfeld 2"/>
          <p:cNvSpPr/>
          <p:nvPr/>
        </p:nvSpPr>
        <p:spPr bwMode="auto">
          <a:xfrm>
            <a:off x="535412" y="2598002"/>
            <a:ext cx="5769094" cy="365795"/>
          </a:xfrm>
          <a:prstGeom prst="rect">
            <a:avLst/>
          </a:prstGeom>
          <a:noFill/>
        </p:spPr>
        <p:txBody>
          <a:bodyPr wrap="square" rtlCol="0">
            <a:spAutoFit/>
          </a:bodyPr>
          <a:lstStyle/>
          <a:p>
            <a:pPr marL="0" marR="0" lvl="0" indent="0" algn="l" defTabSz="914400">
              <a:lnSpc>
                <a:spcPct val="100000"/>
              </a:lnSpc>
              <a:spcBef>
                <a:spcPts val="0"/>
              </a:spcBef>
              <a:spcAft>
                <a:spcPts val="0"/>
              </a:spcAft>
              <a:buClrTx/>
              <a:buSzTx/>
              <a:buFontTx/>
              <a:buNone/>
              <a:defRPr/>
            </a:pPr>
            <a:endParaRPr/>
          </a:p>
        </p:txBody>
      </p:sp>
      <p:sp>
        <p:nvSpPr>
          <p:cNvPr id="11" name="Rechteck 10"/>
          <p:cNvSpPr/>
          <p:nvPr/>
        </p:nvSpPr>
        <p:spPr bwMode="auto">
          <a:xfrm>
            <a:off x="1921153" y="4297680"/>
            <a:ext cx="6235257" cy="1516379"/>
          </a:xfrm>
          <a:prstGeom prst="rect">
            <a:avLst/>
          </a:prstGeom>
          <a:noFill/>
        </p:spPr>
        <p:txBody>
          <a:bodyPr vertOverflow="overflow" horzOverflow="clip" vert="horz" wrap="square" lIns="91440" tIns="45720" rIns="91440" bIns="45720" numCol="1" spcCol="0" rtlCol="0" fromWordArt="0" anchor="t" anchorCtr="0" forceAA="0" compatLnSpc="0">
            <a:noAutofit/>
          </a:bodyPr>
          <a:lstStyle/>
          <a:p>
            <a:pPr algn="l">
              <a:defRPr/>
            </a:pPr>
            <a:endParaRPr/>
          </a:p>
        </p:txBody>
      </p:sp>
      <p:sp>
        <p:nvSpPr>
          <p:cNvPr id="12" name="Rechteck 11"/>
          <p:cNvSpPr/>
          <p:nvPr/>
        </p:nvSpPr>
        <p:spPr bwMode="auto">
          <a:xfrm>
            <a:off x="2980767" y="2560320"/>
            <a:ext cx="6230500" cy="365795"/>
          </a:xfrm>
          <a:prstGeom prst="rect">
            <a:avLst/>
          </a:prstGeom>
          <a:noFill/>
        </p:spPr>
        <p:txBody>
          <a:bodyPr vertOverflow="overflow" horzOverflow="clip" vert="horz" wrap="square" lIns="91440" tIns="45720" rIns="91440" bIns="45720" numCol="1" spcCol="0" rtlCol="0" fromWordArt="0" anchor="t" anchorCtr="0" forceAA="0" compatLnSpc="0">
            <a:spAutoFit/>
          </a:bodyPr>
          <a:lstStyle/>
          <a:p>
            <a:pPr>
              <a:defRPr/>
            </a:pPr>
            <a:endParaRPr/>
          </a:p>
        </p:txBody>
      </p:sp>
      <p:sp>
        <p:nvSpPr>
          <p:cNvPr id="13" name="Rechteck 12"/>
          <p:cNvSpPr/>
          <p:nvPr/>
        </p:nvSpPr>
        <p:spPr bwMode="auto">
          <a:xfrm>
            <a:off x="535411" y="1294813"/>
            <a:ext cx="10793511" cy="4846356"/>
          </a:xfrm>
          <a:prstGeom prst="rect">
            <a:avLst/>
          </a:prstGeom>
          <a:noFill/>
        </p:spPr>
        <p:txBody>
          <a:bodyPr vertOverflow="overflow" horzOverflow="clip" vert="horz" wrap="square" lIns="91440" tIns="45720" rIns="91440" bIns="45720" numCol="1" spcCol="0" rtlCol="0" fromWordArt="0" anchor="t" anchorCtr="0" forceAA="0" compatLnSpc="0">
            <a:noAutofit/>
          </a:bodyPr>
          <a:lstStyle/>
          <a:p>
            <a:pPr lvl="3" algn="l">
              <a:spcAft>
                <a:spcPts val="600"/>
              </a:spcAft>
              <a:defRPr/>
            </a:pPr>
            <a:endParaRPr lang="de-DE" sz="2400" b="0" i="0" u="none" strike="noStrike" cap="none" spc="0" dirty="0">
              <a:ln>
                <a:noFill/>
              </a:ln>
              <a:solidFill>
                <a:srgbClr val="000000"/>
              </a:solidFill>
              <a:latin typeface="Plak TEXT BLACK"/>
              <a:ea typeface="Plak TEXT BLACK"/>
              <a:cs typeface="Plak TEXT BLACK"/>
            </a:endParaRPr>
          </a:p>
          <a:p>
            <a:pPr lvl="3" algn="l">
              <a:spcAft>
                <a:spcPts val="600"/>
              </a:spcAft>
              <a:defRPr/>
            </a:pPr>
            <a:endParaRPr lang="de-DE" sz="2400" b="0" i="0" u="none" strike="noStrike" cap="none" spc="0" dirty="0">
              <a:ln>
                <a:noFill/>
              </a:ln>
              <a:solidFill>
                <a:srgbClr val="000000"/>
              </a:solidFill>
              <a:latin typeface="Plak TEXT BLACK"/>
              <a:ea typeface="Plak TEXT BLACK"/>
              <a:cs typeface="Plak TEXT BLACK"/>
            </a:endParaRPr>
          </a:p>
          <a:p>
            <a:pPr algn="l">
              <a:spcAft>
                <a:spcPts val="600"/>
              </a:spcAft>
              <a:defRPr/>
            </a:pPr>
            <a:endParaRPr lang="de-DE" sz="2400" b="0" i="0" u="none" strike="noStrike" cap="none" spc="0" dirty="0">
              <a:ln>
                <a:noFill/>
              </a:ln>
              <a:solidFill>
                <a:srgbClr val="000000"/>
              </a:solidFill>
              <a:latin typeface="Plak TEXT BLACK"/>
              <a:ea typeface="Plak TEXT BLACK"/>
              <a:cs typeface="Plak TEXT BLACK"/>
            </a:endParaRPr>
          </a:p>
        </p:txBody>
      </p:sp>
      <p:pic>
        <p:nvPicPr>
          <p:cNvPr id="4" name="Grafik 3" descr="Ein Bild, das Werkzeug, Maschine, Person, Techniker enthält.&#10;&#10;KI-generierte Inhalte können fehlerhaft sein.">
            <a:extLst>
              <a:ext uri="{FF2B5EF4-FFF2-40B4-BE49-F238E27FC236}">
                <a16:creationId xmlns:a16="http://schemas.microsoft.com/office/drawing/2014/main" id="{E3F53BE5-DF2A-B0AF-5BC6-70986A6D61F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46608" y="2089611"/>
            <a:ext cx="4392173" cy="2928115"/>
          </a:xfrm>
          <a:prstGeom prst="rect">
            <a:avLst/>
          </a:prstGeom>
        </p:spPr>
      </p:pic>
      <p:sp>
        <p:nvSpPr>
          <p:cNvPr id="5" name="Textplatzhalter 2">
            <a:extLst>
              <a:ext uri="{FF2B5EF4-FFF2-40B4-BE49-F238E27FC236}">
                <a16:creationId xmlns:a16="http://schemas.microsoft.com/office/drawing/2014/main" id="{1249E751-4144-E9A4-A742-7FD097074169}"/>
              </a:ext>
            </a:extLst>
          </p:cNvPr>
          <p:cNvSpPr txBox="1">
            <a:spLocks/>
          </p:cNvSpPr>
          <p:nvPr/>
        </p:nvSpPr>
        <p:spPr>
          <a:xfrm>
            <a:off x="2736654" y="5155312"/>
            <a:ext cx="2302127"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bg1">
                    <a:lumMod val="50000"/>
                  </a:schemeClr>
                </a:solidFill>
                <a:latin typeface="FreightText Pro Book" panose="02000603060000020004" pitchFamily="50" charset="0"/>
              </a:rPr>
              <a:t>© </a:t>
            </a:r>
            <a:r>
              <a:rPr lang="de-DE" sz="1200" dirty="0" err="1">
                <a:solidFill>
                  <a:schemeClr val="bg1">
                    <a:lumMod val="50000"/>
                  </a:schemeClr>
                </a:solidFill>
                <a:latin typeface="FreightText Pro Book" panose="02000603060000020004" pitchFamily="50" charset="0"/>
              </a:rPr>
              <a:t>Unsplash</a:t>
            </a:r>
            <a:r>
              <a:rPr lang="de-DE" sz="1200" dirty="0">
                <a:solidFill>
                  <a:schemeClr val="bg1">
                    <a:lumMod val="50000"/>
                  </a:schemeClr>
                </a:solidFill>
                <a:latin typeface="FreightText Pro Book" panose="02000603060000020004" pitchFamily="50" charset="0"/>
              </a:rPr>
              <a:t> Blaz </a:t>
            </a:r>
            <a:r>
              <a:rPr lang="de-DE" sz="1200" dirty="0" err="1">
                <a:solidFill>
                  <a:schemeClr val="bg1">
                    <a:lumMod val="50000"/>
                  </a:schemeClr>
                </a:solidFill>
                <a:latin typeface="FreightText Pro Book" panose="02000603060000020004" pitchFamily="50" charset="0"/>
              </a:rPr>
              <a:t>Erzetic</a:t>
            </a:r>
            <a:endParaRPr lang="de-DE" sz="1200" dirty="0">
              <a:solidFill>
                <a:schemeClr val="bg1">
                  <a:lumMod val="50000"/>
                </a:schemeClr>
              </a:solidFill>
              <a:latin typeface="FreightText Pro Book" panose="02000603060000020004" pitchFamily="50" charset="0"/>
            </a:endParaRPr>
          </a:p>
        </p:txBody>
      </p:sp>
      <p:pic>
        <p:nvPicPr>
          <p:cNvPr id="7" name="Grafik 6" descr="Ein Bild, das Nähmaschine, Gerät, Nähen, Nähmaschinennadel enthält.&#10;&#10;KI-generierte Inhalte können fehlerhaft sein.">
            <a:extLst>
              <a:ext uri="{FF2B5EF4-FFF2-40B4-BE49-F238E27FC236}">
                <a16:creationId xmlns:a16="http://schemas.microsoft.com/office/drawing/2014/main" id="{EBBA10F0-ACEF-F8B2-F96F-766C8B5A0AA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06202" y="2089611"/>
            <a:ext cx="5769095" cy="3831712"/>
          </a:xfrm>
          <a:prstGeom prst="rect">
            <a:avLst/>
          </a:prstGeom>
        </p:spPr>
      </p:pic>
      <p:sp>
        <p:nvSpPr>
          <p:cNvPr id="14" name="Textplatzhalter 2">
            <a:extLst>
              <a:ext uri="{FF2B5EF4-FFF2-40B4-BE49-F238E27FC236}">
                <a16:creationId xmlns:a16="http://schemas.microsoft.com/office/drawing/2014/main" id="{964C928F-777A-387D-8B31-A701B1093540}"/>
              </a:ext>
            </a:extLst>
          </p:cNvPr>
          <p:cNvSpPr txBox="1">
            <a:spLocks/>
          </p:cNvSpPr>
          <p:nvPr/>
        </p:nvSpPr>
        <p:spPr bwMode="auto">
          <a:xfrm>
            <a:off x="8973170" y="6027053"/>
            <a:ext cx="2302127"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bg1">
                    <a:lumMod val="50000"/>
                  </a:schemeClr>
                </a:solidFill>
                <a:latin typeface="FreightText Pro Book" panose="02000603060000020004" pitchFamily="50" charset="0"/>
              </a:rPr>
              <a:t>© Roman Spiridonov</a:t>
            </a:r>
          </a:p>
        </p:txBody>
      </p:sp>
    </p:spTree>
    <p:extLst>
      <p:ext uri="{BB962C8B-B14F-4D97-AF65-F5344CB8AC3E}">
        <p14:creationId xmlns:p14="http://schemas.microsoft.com/office/powerpoint/2010/main" val="193426375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8" name="Inhaltsplatzhalter 3"/>
          <p:cNvSpPr/>
          <p:nvPr/>
        </p:nvSpPr>
        <p:spPr bwMode="auto">
          <a:xfrm>
            <a:off x="592770" y="1432399"/>
            <a:ext cx="10999153" cy="4351338"/>
          </a:xfrm>
          <a:prstGeom prst="rect">
            <a:avLst/>
          </a:prstGeom>
        </p:spPr>
        <p:txBody>
          <a:bodyPr vert="horz" lIns="91440" tIns="45720" rIns="91440" bIns="45720" rtlCol="0"/>
          <a:lstStyle>
            <a:lvl1pPr marL="0" indent="0" algn="l" defTabSz="914400">
              <a:lnSpc>
                <a:spcPct val="90000"/>
              </a:lnSpc>
              <a:spcBef>
                <a:spcPts val="999"/>
              </a:spcBef>
              <a:buFont typeface="Arial"/>
              <a:buNone/>
              <a:defRPr sz="2000">
                <a:solidFill>
                  <a:schemeClr val="tx1"/>
                </a:solidFill>
                <a:latin typeface="IBM Plex Sans"/>
                <a:ea typeface="+mn-ea"/>
                <a:cs typeface="+mn-cs"/>
              </a:defRPr>
            </a:lvl1pPr>
            <a:lvl2pPr marL="457200" indent="0" algn="l" defTabSz="914400">
              <a:lnSpc>
                <a:spcPct val="90000"/>
              </a:lnSpc>
              <a:spcBef>
                <a:spcPts val="499"/>
              </a:spcBef>
              <a:buFont typeface="Arial"/>
              <a:buNone/>
              <a:defRPr sz="1600">
                <a:solidFill>
                  <a:schemeClr val="tx1"/>
                </a:solidFill>
                <a:latin typeface="IBM Plex Sans"/>
                <a:ea typeface="+mn-ea"/>
                <a:cs typeface="+mn-cs"/>
              </a:defRPr>
            </a:lvl2pPr>
            <a:lvl3pPr marL="914400" indent="0" algn="l" defTabSz="914400">
              <a:lnSpc>
                <a:spcPct val="90000"/>
              </a:lnSpc>
              <a:spcBef>
                <a:spcPts val="499"/>
              </a:spcBef>
              <a:buFont typeface="Arial"/>
              <a:buNone/>
              <a:defRPr sz="1200">
                <a:solidFill>
                  <a:schemeClr val="tx1"/>
                </a:solidFill>
                <a:latin typeface="IBM Plex Sans"/>
                <a:ea typeface="+mn-ea"/>
                <a:cs typeface="+mn-cs"/>
              </a:defRPr>
            </a:lvl3pPr>
            <a:lvl4pPr marL="1600200" indent="-228600" algn="l" defTabSz="914400">
              <a:lnSpc>
                <a:spcPct val="90000"/>
              </a:lnSpc>
              <a:spcBef>
                <a:spcPts val="499"/>
              </a:spcBef>
              <a:buFont typeface="Arial"/>
              <a:buChar char="•"/>
              <a:defRPr sz="1800">
                <a:solidFill>
                  <a:schemeClr val="tx1"/>
                </a:solidFill>
                <a:latin typeface="IBM Plex Sans"/>
                <a:ea typeface="+mn-ea"/>
                <a:cs typeface="+mn-cs"/>
              </a:defRPr>
            </a:lvl4pPr>
            <a:lvl5pPr marL="2057400" indent="-228600" algn="l" defTabSz="914400">
              <a:lnSpc>
                <a:spcPct val="90000"/>
              </a:lnSpc>
              <a:spcBef>
                <a:spcPts val="499"/>
              </a:spcBef>
              <a:buFont typeface="Arial"/>
              <a:buChar char="•"/>
              <a:defRPr sz="1800">
                <a:solidFill>
                  <a:schemeClr val="tx1"/>
                </a:solidFill>
                <a:latin typeface="IBM Plex Sans"/>
                <a:ea typeface="+mn-ea"/>
                <a:cs typeface="+mn-cs"/>
              </a:defRPr>
            </a:lvl5pPr>
            <a:lvl6pPr marL="2514599" indent="-228600" algn="l" defTabSz="914400">
              <a:lnSpc>
                <a:spcPct val="90000"/>
              </a:lnSpc>
              <a:spcBef>
                <a:spcPts val="499"/>
              </a:spcBef>
              <a:buFont typeface="Arial"/>
              <a:buChar char="•"/>
              <a:defRPr sz="1800">
                <a:solidFill>
                  <a:schemeClr val="tx1"/>
                </a:solidFill>
                <a:latin typeface="+mn-lt"/>
                <a:ea typeface="+mn-ea"/>
                <a:cs typeface="+mn-cs"/>
              </a:defRPr>
            </a:lvl6pPr>
            <a:lvl7pPr marL="2971800" indent="-228600" algn="l" defTabSz="914400">
              <a:lnSpc>
                <a:spcPct val="90000"/>
              </a:lnSpc>
              <a:spcBef>
                <a:spcPts val="499"/>
              </a:spcBef>
              <a:buFont typeface="Arial"/>
              <a:buChar char="•"/>
              <a:defRPr sz="1800">
                <a:solidFill>
                  <a:schemeClr val="tx1"/>
                </a:solidFill>
                <a:latin typeface="+mn-lt"/>
                <a:ea typeface="+mn-ea"/>
                <a:cs typeface="+mn-cs"/>
              </a:defRPr>
            </a:lvl7pPr>
            <a:lvl8pPr marL="3429000" indent="-228600" algn="l" defTabSz="914400">
              <a:lnSpc>
                <a:spcPct val="90000"/>
              </a:lnSpc>
              <a:spcBef>
                <a:spcPts val="499"/>
              </a:spcBef>
              <a:buFont typeface="Arial"/>
              <a:buChar char="•"/>
              <a:defRPr sz="1800">
                <a:solidFill>
                  <a:schemeClr val="tx1"/>
                </a:solidFill>
                <a:latin typeface="+mn-lt"/>
                <a:ea typeface="+mn-ea"/>
                <a:cs typeface="+mn-cs"/>
              </a:defRPr>
            </a:lvl8pPr>
            <a:lvl9pPr marL="3886200" indent="-228600" algn="l" defTabSz="914400">
              <a:lnSpc>
                <a:spcPct val="90000"/>
              </a:lnSpc>
              <a:spcBef>
                <a:spcPts val="499"/>
              </a:spcBef>
              <a:buFont typeface="Arial"/>
              <a:buChar char="•"/>
              <a:defRPr sz="1800">
                <a:solidFill>
                  <a:schemeClr val="tx1"/>
                </a:solidFill>
                <a:latin typeface="+mn-lt"/>
                <a:ea typeface="+mn-ea"/>
                <a:cs typeface="+mn-cs"/>
              </a:defRPr>
            </a:lvl9pPr>
          </a:lstStyle>
          <a:p>
            <a:pPr marL="0" marR="0" lvl="0" indent="0" algn="l" defTabSz="914400">
              <a:lnSpc>
                <a:spcPct val="90000"/>
              </a:lnSpc>
              <a:spcBef>
                <a:spcPts val="999"/>
              </a:spcBef>
              <a:spcAft>
                <a:spcPts val="0"/>
              </a:spcAft>
              <a:buClrTx/>
              <a:buSzTx/>
              <a:buFont typeface="Arial"/>
              <a:buNone/>
              <a:defRPr/>
            </a:pPr>
            <a:endParaRPr lang="de-DE" sz="2000" b="0" i="0" u="none" strike="noStrike" cap="none" spc="0">
              <a:ln>
                <a:noFill/>
              </a:ln>
              <a:solidFill>
                <a:prstClr val="black"/>
              </a:solidFill>
              <a:latin typeface="IBM Plex Sans"/>
              <a:cs typeface="Arial"/>
            </a:endParaRPr>
          </a:p>
        </p:txBody>
      </p:sp>
      <p:sp>
        <p:nvSpPr>
          <p:cNvPr id="9" name="AutoShape 2"/>
          <p:cNvSpPr>
            <a:spLocks noChangeAspect="1" noChangeArrowheads="1"/>
          </p:cNvSpPr>
          <p:nvPr/>
        </p:nvSpPr>
        <p:spPr bwMode="auto">
          <a:xfrm>
            <a:off x="5943600" y="3276599"/>
            <a:ext cx="304799" cy="304799"/>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prstClr val="black"/>
              </a:solidFill>
              <a:latin typeface="Calibri"/>
              <a:cs typeface="Arial"/>
            </a:endParaRPr>
          </a:p>
        </p:txBody>
      </p:sp>
      <p:sp>
        <p:nvSpPr>
          <p:cNvPr id="10" name="Textfeld 2"/>
          <p:cNvSpPr/>
          <p:nvPr/>
        </p:nvSpPr>
        <p:spPr bwMode="auto">
          <a:xfrm>
            <a:off x="535412" y="2598002"/>
            <a:ext cx="5769094" cy="365795"/>
          </a:xfrm>
          <a:prstGeom prst="rect">
            <a:avLst/>
          </a:prstGeom>
          <a:noFill/>
        </p:spPr>
        <p:txBody>
          <a:bodyPr wrap="square" rtlCol="0">
            <a:spAutoFit/>
          </a:bodyPr>
          <a:lstStyle/>
          <a:p>
            <a:pPr marL="0" marR="0" lvl="0" indent="0" algn="l" defTabSz="914400">
              <a:lnSpc>
                <a:spcPct val="100000"/>
              </a:lnSpc>
              <a:spcBef>
                <a:spcPts val="0"/>
              </a:spcBef>
              <a:spcAft>
                <a:spcPts val="0"/>
              </a:spcAft>
              <a:buClrTx/>
              <a:buSzTx/>
              <a:buFontTx/>
              <a:buNone/>
              <a:defRPr/>
            </a:pPr>
            <a:endParaRPr/>
          </a:p>
        </p:txBody>
      </p:sp>
      <p:sp>
        <p:nvSpPr>
          <p:cNvPr id="11" name="Rechteck 10"/>
          <p:cNvSpPr/>
          <p:nvPr/>
        </p:nvSpPr>
        <p:spPr bwMode="auto">
          <a:xfrm>
            <a:off x="1921153" y="4297680"/>
            <a:ext cx="6235257" cy="1516379"/>
          </a:xfrm>
          <a:prstGeom prst="rect">
            <a:avLst/>
          </a:prstGeom>
          <a:noFill/>
        </p:spPr>
        <p:txBody>
          <a:bodyPr vertOverflow="overflow" horzOverflow="clip" vert="horz" wrap="square" lIns="91440" tIns="45720" rIns="91440" bIns="45720" numCol="1" spcCol="0" rtlCol="0" fromWordArt="0" anchor="t" anchorCtr="0" forceAA="0" compatLnSpc="0">
            <a:noAutofit/>
          </a:bodyPr>
          <a:lstStyle/>
          <a:p>
            <a:pPr algn="l">
              <a:defRPr/>
            </a:pPr>
            <a:endParaRPr/>
          </a:p>
        </p:txBody>
      </p:sp>
      <p:sp>
        <p:nvSpPr>
          <p:cNvPr id="12" name="Rechteck 11"/>
          <p:cNvSpPr/>
          <p:nvPr/>
        </p:nvSpPr>
        <p:spPr bwMode="auto">
          <a:xfrm>
            <a:off x="2980767" y="2560320"/>
            <a:ext cx="6230500" cy="365795"/>
          </a:xfrm>
          <a:prstGeom prst="rect">
            <a:avLst/>
          </a:prstGeom>
          <a:noFill/>
        </p:spPr>
        <p:txBody>
          <a:bodyPr vertOverflow="overflow" horzOverflow="clip" vert="horz" wrap="square" lIns="91440" tIns="45720" rIns="91440" bIns="45720" numCol="1" spcCol="0" rtlCol="0" fromWordArt="0" anchor="t" anchorCtr="0" forceAA="0" compatLnSpc="0">
            <a:spAutoFit/>
          </a:bodyPr>
          <a:lstStyle/>
          <a:p>
            <a:pPr>
              <a:defRPr/>
            </a:pPr>
            <a:endParaRPr/>
          </a:p>
        </p:txBody>
      </p:sp>
      <p:sp>
        <p:nvSpPr>
          <p:cNvPr id="13" name="Rechteck 12"/>
          <p:cNvSpPr/>
          <p:nvPr/>
        </p:nvSpPr>
        <p:spPr bwMode="auto">
          <a:xfrm>
            <a:off x="535411" y="1294813"/>
            <a:ext cx="10793511" cy="4846356"/>
          </a:xfrm>
          <a:prstGeom prst="rect">
            <a:avLst/>
          </a:prstGeom>
          <a:noFill/>
        </p:spPr>
        <p:txBody>
          <a:bodyPr vertOverflow="overflow" horzOverflow="clip" vert="horz" wrap="square" lIns="91440" tIns="45720" rIns="91440" bIns="45720" numCol="1" spcCol="0" rtlCol="0" fromWordArt="0" anchor="t" anchorCtr="0" forceAA="0" compatLnSpc="0">
            <a:noAutofit/>
          </a:bodyPr>
          <a:lstStyle/>
          <a:p>
            <a:pPr lvl="3" algn="l">
              <a:spcAft>
                <a:spcPts val="600"/>
              </a:spcAft>
              <a:defRPr/>
            </a:pPr>
            <a:endParaRPr lang="de-DE" sz="2400" b="0" i="0" u="none" strike="noStrike" cap="none" spc="0">
              <a:ln>
                <a:noFill/>
              </a:ln>
              <a:solidFill>
                <a:srgbClr val="000000"/>
              </a:solidFill>
              <a:latin typeface="Plak TEXT BLACK"/>
              <a:ea typeface="Plak TEXT BLACK"/>
              <a:cs typeface="Plak TEXT BLACK"/>
            </a:endParaRPr>
          </a:p>
          <a:p>
            <a:pPr lvl="3" algn="l">
              <a:spcAft>
                <a:spcPts val="600"/>
              </a:spcAft>
              <a:defRPr/>
            </a:pPr>
            <a:endParaRPr lang="de-DE" sz="2400" b="0" i="0" u="none" strike="noStrike" cap="none" spc="0">
              <a:ln>
                <a:noFill/>
              </a:ln>
              <a:solidFill>
                <a:srgbClr val="000000"/>
              </a:solidFill>
              <a:latin typeface="Plak TEXT BLACK"/>
              <a:ea typeface="Plak TEXT BLACK"/>
              <a:cs typeface="Plak TEXT BLACK"/>
            </a:endParaRPr>
          </a:p>
          <a:p>
            <a:pPr algn="l">
              <a:spcAft>
                <a:spcPts val="600"/>
              </a:spcAft>
              <a:defRPr/>
            </a:pPr>
            <a:endParaRPr lang="de-DE" sz="2400" b="0" i="0" u="none" strike="noStrike" cap="none" spc="0">
              <a:ln>
                <a:noFill/>
              </a:ln>
              <a:solidFill>
                <a:srgbClr val="000000"/>
              </a:solidFill>
              <a:latin typeface="Plak TEXT BLACK"/>
              <a:ea typeface="Plak TEXT BLACK"/>
              <a:cs typeface="Plak TEXT BLACK"/>
            </a:endParaRPr>
          </a:p>
        </p:txBody>
      </p:sp>
      <p:sp>
        <p:nvSpPr>
          <p:cNvPr id="2" name="Titel 1">
            <a:extLst>
              <a:ext uri="{FF2B5EF4-FFF2-40B4-BE49-F238E27FC236}">
                <a16:creationId xmlns:a16="http://schemas.microsoft.com/office/drawing/2014/main" id="{BC1B489F-DA04-DE13-2176-F7C8F358FA92}"/>
              </a:ext>
            </a:extLst>
          </p:cNvPr>
          <p:cNvSpPr>
            <a:spLocks noGrp="1"/>
          </p:cNvSpPr>
          <p:nvPr>
            <p:ph type="title"/>
          </p:nvPr>
        </p:nvSpPr>
        <p:spPr/>
        <p:txBody>
          <a:bodyPr/>
          <a:lstStyle/>
          <a:p>
            <a:r>
              <a:rPr lang="de-DE" dirty="0"/>
              <a:t>Nachhaltig einkaufen</a:t>
            </a:r>
          </a:p>
        </p:txBody>
      </p:sp>
      <p:pic>
        <p:nvPicPr>
          <p:cNvPr id="4" name="Grafik 3" descr="Ein Bild, das Zubehör, Handtasche, Tasche, Modeaccessoire enthält.&#10;&#10;KI-generierte Inhalte können fehlerhaft sein.">
            <a:extLst>
              <a:ext uri="{FF2B5EF4-FFF2-40B4-BE49-F238E27FC236}">
                <a16:creationId xmlns:a16="http://schemas.microsoft.com/office/drawing/2014/main" id="{296CD03A-6685-F9E1-6332-0024E7759696}"/>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823013" y="1874883"/>
            <a:ext cx="4234970" cy="4224046"/>
          </a:xfrm>
          <a:prstGeom prst="rect">
            <a:avLst/>
          </a:prstGeom>
        </p:spPr>
      </p:pic>
      <p:sp>
        <p:nvSpPr>
          <p:cNvPr id="5" name="Textplatzhalter 2">
            <a:extLst>
              <a:ext uri="{FF2B5EF4-FFF2-40B4-BE49-F238E27FC236}">
                <a16:creationId xmlns:a16="http://schemas.microsoft.com/office/drawing/2014/main" id="{BC1F036A-5D22-26B6-7E46-7E4B61BFB693}"/>
              </a:ext>
            </a:extLst>
          </p:cNvPr>
          <p:cNvSpPr txBox="1">
            <a:spLocks/>
          </p:cNvSpPr>
          <p:nvPr/>
        </p:nvSpPr>
        <p:spPr bwMode="auto">
          <a:xfrm>
            <a:off x="2755856" y="6178851"/>
            <a:ext cx="2302127"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bg1">
                    <a:lumMod val="50000"/>
                  </a:schemeClr>
                </a:solidFill>
                <a:latin typeface="FreightText Pro Book" panose="02000603060000020004" pitchFamily="50" charset="0"/>
              </a:rPr>
              <a:t>© </a:t>
            </a:r>
            <a:r>
              <a:rPr lang="de-DE" sz="1200" dirty="0" err="1">
                <a:solidFill>
                  <a:schemeClr val="bg1">
                    <a:lumMod val="50000"/>
                  </a:schemeClr>
                </a:solidFill>
                <a:latin typeface="FreightText Pro Book" panose="02000603060000020004" pitchFamily="50" charset="0"/>
              </a:rPr>
              <a:t>Unsplash</a:t>
            </a:r>
            <a:r>
              <a:rPr lang="de-DE" sz="1200" dirty="0">
                <a:solidFill>
                  <a:schemeClr val="bg1">
                    <a:lumMod val="50000"/>
                  </a:schemeClr>
                </a:solidFill>
                <a:latin typeface="FreightText Pro Book" panose="02000603060000020004" pitchFamily="50" charset="0"/>
              </a:rPr>
              <a:t> Gaelle Marcel</a:t>
            </a:r>
          </a:p>
        </p:txBody>
      </p:sp>
      <p:pic>
        <p:nvPicPr>
          <p:cNvPr id="6" name="Grafik 5" descr="Ein Bild, das Im Haus, Wand, Blechdose, Softdrink enthält.&#10;&#10;KI-generierte Inhalte können fehlerhaft sein.">
            <a:extLst>
              <a:ext uri="{FF2B5EF4-FFF2-40B4-BE49-F238E27FC236}">
                <a16:creationId xmlns:a16="http://schemas.microsoft.com/office/drawing/2014/main" id="{6D4263D2-76BA-366B-D14B-FE06F2B3DB3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45502" y="1874883"/>
            <a:ext cx="5295900" cy="3530600"/>
          </a:xfrm>
          <a:prstGeom prst="rect">
            <a:avLst/>
          </a:prstGeom>
        </p:spPr>
      </p:pic>
      <p:sp>
        <p:nvSpPr>
          <p:cNvPr id="7" name="Textplatzhalter 2">
            <a:extLst>
              <a:ext uri="{FF2B5EF4-FFF2-40B4-BE49-F238E27FC236}">
                <a16:creationId xmlns:a16="http://schemas.microsoft.com/office/drawing/2014/main" id="{F0659479-380F-911C-3E67-8E3AAC438677}"/>
              </a:ext>
            </a:extLst>
          </p:cNvPr>
          <p:cNvSpPr txBox="1">
            <a:spLocks/>
          </p:cNvSpPr>
          <p:nvPr/>
        </p:nvSpPr>
        <p:spPr bwMode="auto">
          <a:xfrm>
            <a:off x="8591602" y="5526609"/>
            <a:ext cx="2302127"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bg1">
                    <a:lumMod val="50000"/>
                  </a:schemeClr>
                </a:solidFill>
                <a:latin typeface="FreightText Pro Book" panose="02000603060000020004" pitchFamily="50" charset="0"/>
              </a:rPr>
              <a:t>© </a:t>
            </a:r>
            <a:r>
              <a:rPr lang="de-DE" sz="1200" dirty="0" err="1">
                <a:solidFill>
                  <a:schemeClr val="bg1">
                    <a:lumMod val="50000"/>
                  </a:schemeClr>
                </a:solidFill>
                <a:latin typeface="FreightText Pro Book" panose="02000603060000020004" pitchFamily="50" charset="0"/>
              </a:rPr>
              <a:t>Unsplash</a:t>
            </a:r>
            <a:r>
              <a:rPr lang="de-DE" sz="1200" dirty="0">
                <a:solidFill>
                  <a:schemeClr val="bg1">
                    <a:lumMod val="50000"/>
                  </a:schemeClr>
                </a:solidFill>
                <a:latin typeface="FreightText Pro Book" panose="02000603060000020004" pitchFamily="50" charset="0"/>
              </a:rPr>
              <a:t> Babak </a:t>
            </a:r>
            <a:r>
              <a:rPr lang="de-DE" sz="1200" dirty="0" err="1">
                <a:solidFill>
                  <a:schemeClr val="bg1">
                    <a:lumMod val="50000"/>
                  </a:schemeClr>
                </a:solidFill>
                <a:latin typeface="FreightText Pro Book" panose="02000603060000020004" pitchFamily="50" charset="0"/>
              </a:rPr>
              <a:t>Eshaghain</a:t>
            </a:r>
            <a:endParaRPr lang="de-DE" sz="1200" dirty="0">
              <a:solidFill>
                <a:schemeClr val="bg1">
                  <a:lumMod val="50000"/>
                </a:schemeClr>
              </a:solidFill>
              <a:latin typeface="FreightText Pro Book" panose="02000603060000020004" pitchFamily="50" charset="0"/>
            </a:endParaRPr>
          </a:p>
        </p:txBody>
      </p:sp>
    </p:spTree>
    <p:extLst>
      <p:ext uri="{BB962C8B-B14F-4D97-AF65-F5344CB8AC3E}">
        <p14:creationId xmlns:p14="http://schemas.microsoft.com/office/powerpoint/2010/main" val="38238607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8" name="Inhaltsplatzhalter 3"/>
          <p:cNvSpPr/>
          <p:nvPr/>
        </p:nvSpPr>
        <p:spPr bwMode="auto">
          <a:xfrm>
            <a:off x="592770" y="1432399"/>
            <a:ext cx="10999153" cy="4351338"/>
          </a:xfrm>
          <a:prstGeom prst="rect">
            <a:avLst/>
          </a:prstGeom>
        </p:spPr>
        <p:txBody>
          <a:bodyPr vert="horz" lIns="91440" tIns="45720" rIns="91440" bIns="45720" rtlCol="0"/>
          <a:lstStyle>
            <a:lvl1pPr marL="0" indent="0" algn="l" defTabSz="914400">
              <a:lnSpc>
                <a:spcPct val="90000"/>
              </a:lnSpc>
              <a:spcBef>
                <a:spcPts val="999"/>
              </a:spcBef>
              <a:buFont typeface="Arial"/>
              <a:buNone/>
              <a:defRPr sz="2000">
                <a:solidFill>
                  <a:schemeClr val="tx1"/>
                </a:solidFill>
                <a:latin typeface="IBM Plex Sans"/>
                <a:ea typeface="+mn-ea"/>
                <a:cs typeface="+mn-cs"/>
              </a:defRPr>
            </a:lvl1pPr>
            <a:lvl2pPr marL="457200" indent="0" algn="l" defTabSz="914400">
              <a:lnSpc>
                <a:spcPct val="90000"/>
              </a:lnSpc>
              <a:spcBef>
                <a:spcPts val="499"/>
              </a:spcBef>
              <a:buFont typeface="Arial"/>
              <a:buNone/>
              <a:defRPr sz="1600">
                <a:solidFill>
                  <a:schemeClr val="tx1"/>
                </a:solidFill>
                <a:latin typeface="IBM Plex Sans"/>
                <a:ea typeface="+mn-ea"/>
                <a:cs typeface="+mn-cs"/>
              </a:defRPr>
            </a:lvl2pPr>
            <a:lvl3pPr marL="914400" indent="0" algn="l" defTabSz="914400">
              <a:lnSpc>
                <a:spcPct val="90000"/>
              </a:lnSpc>
              <a:spcBef>
                <a:spcPts val="499"/>
              </a:spcBef>
              <a:buFont typeface="Arial"/>
              <a:buNone/>
              <a:defRPr sz="1200">
                <a:solidFill>
                  <a:schemeClr val="tx1"/>
                </a:solidFill>
                <a:latin typeface="IBM Plex Sans"/>
                <a:ea typeface="+mn-ea"/>
                <a:cs typeface="+mn-cs"/>
              </a:defRPr>
            </a:lvl3pPr>
            <a:lvl4pPr marL="1600200" indent="-228600" algn="l" defTabSz="914400">
              <a:lnSpc>
                <a:spcPct val="90000"/>
              </a:lnSpc>
              <a:spcBef>
                <a:spcPts val="499"/>
              </a:spcBef>
              <a:buFont typeface="Arial"/>
              <a:buChar char="•"/>
              <a:defRPr sz="1800">
                <a:solidFill>
                  <a:schemeClr val="tx1"/>
                </a:solidFill>
                <a:latin typeface="IBM Plex Sans"/>
                <a:ea typeface="+mn-ea"/>
                <a:cs typeface="+mn-cs"/>
              </a:defRPr>
            </a:lvl4pPr>
            <a:lvl5pPr marL="2057400" indent="-228600" algn="l" defTabSz="914400">
              <a:lnSpc>
                <a:spcPct val="90000"/>
              </a:lnSpc>
              <a:spcBef>
                <a:spcPts val="499"/>
              </a:spcBef>
              <a:buFont typeface="Arial"/>
              <a:buChar char="•"/>
              <a:defRPr sz="1800">
                <a:solidFill>
                  <a:schemeClr val="tx1"/>
                </a:solidFill>
                <a:latin typeface="IBM Plex Sans"/>
                <a:ea typeface="+mn-ea"/>
                <a:cs typeface="+mn-cs"/>
              </a:defRPr>
            </a:lvl5pPr>
            <a:lvl6pPr marL="2514599" indent="-228600" algn="l" defTabSz="914400">
              <a:lnSpc>
                <a:spcPct val="90000"/>
              </a:lnSpc>
              <a:spcBef>
                <a:spcPts val="499"/>
              </a:spcBef>
              <a:buFont typeface="Arial"/>
              <a:buChar char="•"/>
              <a:defRPr sz="1800">
                <a:solidFill>
                  <a:schemeClr val="tx1"/>
                </a:solidFill>
                <a:latin typeface="+mn-lt"/>
                <a:ea typeface="+mn-ea"/>
                <a:cs typeface="+mn-cs"/>
              </a:defRPr>
            </a:lvl6pPr>
            <a:lvl7pPr marL="2971800" indent="-228600" algn="l" defTabSz="914400">
              <a:lnSpc>
                <a:spcPct val="90000"/>
              </a:lnSpc>
              <a:spcBef>
                <a:spcPts val="499"/>
              </a:spcBef>
              <a:buFont typeface="Arial"/>
              <a:buChar char="•"/>
              <a:defRPr sz="1800">
                <a:solidFill>
                  <a:schemeClr val="tx1"/>
                </a:solidFill>
                <a:latin typeface="+mn-lt"/>
                <a:ea typeface="+mn-ea"/>
                <a:cs typeface="+mn-cs"/>
              </a:defRPr>
            </a:lvl7pPr>
            <a:lvl8pPr marL="3429000" indent="-228600" algn="l" defTabSz="914400">
              <a:lnSpc>
                <a:spcPct val="90000"/>
              </a:lnSpc>
              <a:spcBef>
                <a:spcPts val="499"/>
              </a:spcBef>
              <a:buFont typeface="Arial"/>
              <a:buChar char="•"/>
              <a:defRPr sz="1800">
                <a:solidFill>
                  <a:schemeClr val="tx1"/>
                </a:solidFill>
                <a:latin typeface="+mn-lt"/>
                <a:ea typeface="+mn-ea"/>
                <a:cs typeface="+mn-cs"/>
              </a:defRPr>
            </a:lvl8pPr>
            <a:lvl9pPr marL="3886200" indent="-228600" algn="l" defTabSz="914400">
              <a:lnSpc>
                <a:spcPct val="90000"/>
              </a:lnSpc>
              <a:spcBef>
                <a:spcPts val="499"/>
              </a:spcBef>
              <a:buFont typeface="Arial"/>
              <a:buChar char="•"/>
              <a:defRPr sz="1800">
                <a:solidFill>
                  <a:schemeClr val="tx1"/>
                </a:solidFill>
                <a:latin typeface="+mn-lt"/>
                <a:ea typeface="+mn-ea"/>
                <a:cs typeface="+mn-cs"/>
              </a:defRPr>
            </a:lvl9pPr>
          </a:lstStyle>
          <a:p>
            <a:pPr marL="0" marR="0" lvl="0" indent="0" algn="l" defTabSz="914400">
              <a:lnSpc>
                <a:spcPct val="90000"/>
              </a:lnSpc>
              <a:spcBef>
                <a:spcPts val="999"/>
              </a:spcBef>
              <a:spcAft>
                <a:spcPts val="0"/>
              </a:spcAft>
              <a:buClrTx/>
              <a:buSzTx/>
              <a:buFont typeface="Arial"/>
              <a:buNone/>
              <a:defRPr/>
            </a:pPr>
            <a:endParaRPr lang="de-DE" sz="2000" b="0" i="0" u="none" strike="noStrike" cap="none" spc="0">
              <a:ln>
                <a:noFill/>
              </a:ln>
              <a:solidFill>
                <a:prstClr val="black"/>
              </a:solidFill>
              <a:latin typeface="IBM Plex Sans"/>
              <a:cs typeface="Arial"/>
            </a:endParaRPr>
          </a:p>
        </p:txBody>
      </p:sp>
      <p:sp>
        <p:nvSpPr>
          <p:cNvPr id="9" name="AutoShape 2"/>
          <p:cNvSpPr>
            <a:spLocks noChangeAspect="1" noChangeArrowheads="1"/>
          </p:cNvSpPr>
          <p:nvPr/>
        </p:nvSpPr>
        <p:spPr bwMode="auto">
          <a:xfrm>
            <a:off x="5943600" y="3276599"/>
            <a:ext cx="304799" cy="304799"/>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prstClr val="black"/>
              </a:solidFill>
              <a:latin typeface="Calibri"/>
              <a:cs typeface="Arial"/>
            </a:endParaRPr>
          </a:p>
        </p:txBody>
      </p:sp>
      <p:sp>
        <p:nvSpPr>
          <p:cNvPr id="10" name="Textfeld 2"/>
          <p:cNvSpPr/>
          <p:nvPr/>
        </p:nvSpPr>
        <p:spPr bwMode="auto">
          <a:xfrm>
            <a:off x="535412" y="2598002"/>
            <a:ext cx="5769094" cy="365795"/>
          </a:xfrm>
          <a:prstGeom prst="rect">
            <a:avLst/>
          </a:prstGeom>
          <a:noFill/>
        </p:spPr>
        <p:txBody>
          <a:bodyPr wrap="square" rtlCol="0">
            <a:spAutoFit/>
          </a:bodyPr>
          <a:lstStyle/>
          <a:p>
            <a:pPr marL="0" marR="0" lvl="0" indent="0" algn="l" defTabSz="914400">
              <a:lnSpc>
                <a:spcPct val="100000"/>
              </a:lnSpc>
              <a:spcBef>
                <a:spcPts val="0"/>
              </a:spcBef>
              <a:spcAft>
                <a:spcPts val="0"/>
              </a:spcAft>
              <a:buClrTx/>
              <a:buSzTx/>
              <a:buFontTx/>
              <a:buNone/>
              <a:defRPr/>
            </a:pPr>
            <a:endParaRPr/>
          </a:p>
        </p:txBody>
      </p:sp>
      <p:sp>
        <p:nvSpPr>
          <p:cNvPr id="11" name="Rechteck 10"/>
          <p:cNvSpPr/>
          <p:nvPr/>
        </p:nvSpPr>
        <p:spPr bwMode="auto">
          <a:xfrm>
            <a:off x="1921153" y="4297680"/>
            <a:ext cx="6235257" cy="1516379"/>
          </a:xfrm>
          <a:prstGeom prst="rect">
            <a:avLst/>
          </a:prstGeom>
          <a:noFill/>
        </p:spPr>
        <p:txBody>
          <a:bodyPr vertOverflow="overflow" horzOverflow="clip" vert="horz" wrap="square" lIns="91440" tIns="45720" rIns="91440" bIns="45720" numCol="1" spcCol="0" rtlCol="0" fromWordArt="0" anchor="t" anchorCtr="0" forceAA="0" compatLnSpc="0">
            <a:noAutofit/>
          </a:bodyPr>
          <a:lstStyle/>
          <a:p>
            <a:pPr algn="l">
              <a:defRPr/>
            </a:pPr>
            <a:endParaRPr/>
          </a:p>
        </p:txBody>
      </p:sp>
      <p:sp>
        <p:nvSpPr>
          <p:cNvPr id="12" name="Rechteck 11"/>
          <p:cNvSpPr/>
          <p:nvPr/>
        </p:nvSpPr>
        <p:spPr bwMode="auto">
          <a:xfrm>
            <a:off x="2980767" y="2560320"/>
            <a:ext cx="6230500" cy="365795"/>
          </a:xfrm>
          <a:prstGeom prst="rect">
            <a:avLst/>
          </a:prstGeom>
          <a:noFill/>
        </p:spPr>
        <p:txBody>
          <a:bodyPr vertOverflow="overflow" horzOverflow="clip" vert="horz" wrap="square" lIns="91440" tIns="45720" rIns="91440" bIns="45720" numCol="1" spcCol="0" rtlCol="0" fromWordArt="0" anchor="t" anchorCtr="0" forceAA="0" compatLnSpc="0">
            <a:spAutoFit/>
          </a:bodyPr>
          <a:lstStyle/>
          <a:p>
            <a:pPr>
              <a:defRPr/>
            </a:pPr>
            <a:endParaRPr/>
          </a:p>
        </p:txBody>
      </p:sp>
      <p:sp>
        <p:nvSpPr>
          <p:cNvPr id="13" name="Rechteck 12"/>
          <p:cNvSpPr/>
          <p:nvPr/>
        </p:nvSpPr>
        <p:spPr bwMode="auto">
          <a:xfrm>
            <a:off x="535411" y="1294813"/>
            <a:ext cx="10793511" cy="4846356"/>
          </a:xfrm>
          <a:prstGeom prst="rect">
            <a:avLst/>
          </a:prstGeom>
          <a:noFill/>
        </p:spPr>
        <p:txBody>
          <a:bodyPr vertOverflow="overflow" horzOverflow="clip" vert="horz" wrap="square" lIns="91440" tIns="45720" rIns="91440" bIns="45720" numCol="1" spcCol="0" rtlCol="0" fromWordArt="0" anchor="t" anchorCtr="0" forceAA="0" compatLnSpc="0">
            <a:noAutofit/>
          </a:bodyPr>
          <a:lstStyle/>
          <a:p>
            <a:pPr lvl="3" algn="l">
              <a:spcAft>
                <a:spcPts val="600"/>
              </a:spcAft>
              <a:defRPr/>
            </a:pPr>
            <a:endParaRPr lang="de-DE" sz="2400" b="0" i="0" u="none" strike="noStrike" cap="none" spc="0">
              <a:ln>
                <a:noFill/>
              </a:ln>
              <a:solidFill>
                <a:srgbClr val="000000"/>
              </a:solidFill>
              <a:latin typeface="Plak TEXT BLACK"/>
              <a:ea typeface="Plak TEXT BLACK"/>
              <a:cs typeface="Plak TEXT BLACK"/>
            </a:endParaRPr>
          </a:p>
          <a:p>
            <a:pPr lvl="3" algn="l">
              <a:spcAft>
                <a:spcPts val="600"/>
              </a:spcAft>
              <a:defRPr/>
            </a:pPr>
            <a:endParaRPr lang="de-DE" sz="2400" b="0" i="0" u="none" strike="noStrike" cap="none" spc="0">
              <a:ln>
                <a:noFill/>
              </a:ln>
              <a:solidFill>
                <a:srgbClr val="000000"/>
              </a:solidFill>
              <a:latin typeface="Plak TEXT BLACK"/>
              <a:ea typeface="Plak TEXT BLACK"/>
              <a:cs typeface="Plak TEXT BLACK"/>
            </a:endParaRPr>
          </a:p>
          <a:p>
            <a:pPr algn="l">
              <a:spcAft>
                <a:spcPts val="600"/>
              </a:spcAft>
              <a:defRPr/>
            </a:pPr>
            <a:endParaRPr lang="de-DE" sz="2400" b="0" i="0" u="none" strike="noStrike" cap="none" spc="0">
              <a:ln>
                <a:noFill/>
              </a:ln>
              <a:solidFill>
                <a:srgbClr val="000000"/>
              </a:solidFill>
              <a:latin typeface="Plak TEXT BLACK"/>
              <a:ea typeface="Plak TEXT BLACK"/>
              <a:cs typeface="Plak TEXT BLACK"/>
            </a:endParaRPr>
          </a:p>
        </p:txBody>
      </p:sp>
      <p:sp>
        <p:nvSpPr>
          <p:cNvPr id="2" name="Titel 1">
            <a:extLst>
              <a:ext uri="{FF2B5EF4-FFF2-40B4-BE49-F238E27FC236}">
                <a16:creationId xmlns:a16="http://schemas.microsoft.com/office/drawing/2014/main" id="{BF39E6CC-D325-6B23-C67C-78AD5842DA39}"/>
              </a:ext>
            </a:extLst>
          </p:cNvPr>
          <p:cNvSpPr>
            <a:spLocks noGrp="1"/>
          </p:cNvSpPr>
          <p:nvPr>
            <p:ph type="title"/>
          </p:nvPr>
        </p:nvSpPr>
        <p:spPr/>
        <p:txBody>
          <a:bodyPr/>
          <a:lstStyle/>
          <a:p>
            <a:r>
              <a:rPr lang="de-DE" dirty="0"/>
              <a:t>Nachhaltig essen </a:t>
            </a:r>
          </a:p>
        </p:txBody>
      </p:sp>
      <p:pic>
        <p:nvPicPr>
          <p:cNvPr id="6" name="Grafik 5" descr="Ein Bild, das Produkt, Naturkost, Vollwertkost, vegane Ernährung enthält.&#10;&#10;KI-generierte Inhalte können fehlerhaft sein.">
            <a:extLst>
              <a:ext uri="{FF2B5EF4-FFF2-40B4-BE49-F238E27FC236}">
                <a16:creationId xmlns:a16="http://schemas.microsoft.com/office/drawing/2014/main" id="{01E340C5-1ACA-1095-3FAB-F292C6AE17B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80804" y="1337752"/>
            <a:ext cx="3322078" cy="4983117"/>
          </a:xfrm>
          <a:prstGeom prst="rect">
            <a:avLst/>
          </a:prstGeom>
        </p:spPr>
      </p:pic>
      <p:sp>
        <p:nvSpPr>
          <p:cNvPr id="7" name="Textplatzhalter 2">
            <a:extLst>
              <a:ext uri="{FF2B5EF4-FFF2-40B4-BE49-F238E27FC236}">
                <a16:creationId xmlns:a16="http://schemas.microsoft.com/office/drawing/2014/main" id="{98AA43D2-1BE3-0809-2D29-F0E61433A636}"/>
              </a:ext>
            </a:extLst>
          </p:cNvPr>
          <p:cNvSpPr txBox="1">
            <a:spLocks/>
          </p:cNvSpPr>
          <p:nvPr/>
        </p:nvSpPr>
        <p:spPr bwMode="auto">
          <a:xfrm>
            <a:off x="9211267" y="6384485"/>
            <a:ext cx="2302127"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bg1">
                    <a:lumMod val="50000"/>
                  </a:schemeClr>
                </a:solidFill>
                <a:latin typeface="FreightText Pro Book" panose="02000603060000020004" pitchFamily="50" charset="0"/>
              </a:rPr>
              <a:t>© </a:t>
            </a:r>
            <a:r>
              <a:rPr lang="de-DE" sz="1200" dirty="0" err="1">
                <a:solidFill>
                  <a:schemeClr val="bg1">
                    <a:lumMod val="50000"/>
                  </a:schemeClr>
                </a:solidFill>
                <a:latin typeface="FreightText Pro Book" panose="02000603060000020004" pitchFamily="50" charset="0"/>
              </a:rPr>
              <a:t>Unsplash</a:t>
            </a:r>
            <a:r>
              <a:rPr lang="de-DE" sz="1200" dirty="0">
                <a:solidFill>
                  <a:schemeClr val="bg1">
                    <a:lumMod val="50000"/>
                  </a:schemeClr>
                </a:solidFill>
                <a:latin typeface="FreightText Pro Book" panose="02000603060000020004" pitchFamily="50" charset="0"/>
              </a:rPr>
              <a:t> Marisol Benitez</a:t>
            </a:r>
          </a:p>
        </p:txBody>
      </p:sp>
      <p:pic>
        <p:nvPicPr>
          <p:cNvPr id="15" name="Grafik 14" descr="Ein Bild, das Naturkost, Vollwertkost, Lokale Speisen, Lebensmittelgruppe enthält.&#10;&#10;KI-generierte Inhalte können fehlerhaft sein.">
            <a:extLst>
              <a:ext uri="{FF2B5EF4-FFF2-40B4-BE49-F238E27FC236}">
                <a16:creationId xmlns:a16="http://schemas.microsoft.com/office/drawing/2014/main" id="{8BC829C4-885F-A9EF-39DE-7C35B6FAE36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8606" y="1874883"/>
            <a:ext cx="5972715" cy="4479913"/>
          </a:xfrm>
          <a:prstGeom prst="rect">
            <a:avLst/>
          </a:prstGeom>
        </p:spPr>
      </p:pic>
      <p:sp>
        <p:nvSpPr>
          <p:cNvPr id="17" name="Textplatzhalter 2">
            <a:extLst>
              <a:ext uri="{FF2B5EF4-FFF2-40B4-BE49-F238E27FC236}">
                <a16:creationId xmlns:a16="http://schemas.microsoft.com/office/drawing/2014/main" id="{F61D79B4-007D-E6FF-8CC8-705F43B401D4}"/>
              </a:ext>
            </a:extLst>
          </p:cNvPr>
          <p:cNvSpPr txBox="1">
            <a:spLocks/>
          </p:cNvSpPr>
          <p:nvPr/>
        </p:nvSpPr>
        <p:spPr bwMode="auto">
          <a:xfrm>
            <a:off x="5500257" y="6446126"/>
            <a:ext cx="2302127"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200" dirty="0">
                <a:solidFill>
                  <a:schemeClr val="bg1">
                    <a:lumMod val="50000"/>
                  </a:schemeClr>
                </a:solidFill>
                <a:latin typeface="FreightText Pro Book" panose="02000603060000020004" pitchFamily="50" charset="0"/>
              </a:rPr>
              <a:t>© </a:t>
            </a:r>
            <a:r>
              <a:rPr lang="de-DE" sz="1200" dirty="0" err="1">
                <a:solidFill>
                  <a:schemeClr val="bg1">
                    <a:lumMod val="50000"/>
                  </a:schemeClr>
                </a:solidFill>
                <a:latin typeface="FreightText Pro Book" panose="02000603060000020004" pitchFamily="50" charset="0"/>
              </a:rPr>
              <a:t>Unsplash</a:t>
            </a:r>
            <a:r>
              <a:rPr lang="de-DE" sz="1200" dirty="0">
                <a:solidFill>
                  <a:schemeClr val="bg1">
                    <a:lumMod val="50000"/>
                  </a:schemeClr>
                </a:solidFill>
                <a:latin typeface="FreightText Pro Book" panose="02000603060000020004" pitchFamily="50" charset="0"/>
              </a:rPr>
              <a:t> </a:t>
            </a:r>
            <a:r>
              <a:rPr lang="de-DE" sz="1200" dirty="0" err="1">
                <a:solidFill>
                  <a:schemeClr val="bg1">
                    <a:lumMod val="50000"/>
                  </a:schemeClr>
                </a:solidFill>
                <a:latin typeface="FreightText Pro Book" panose="02000603060000020004" pitchFamily="50" charset="0"/>
              </a:rPr>
              <a:t>nrd</a:t>
            </a:r>
            <a:endParaRPr lang="de-DE" sz="1200" dirty="0">
              <a:solidFill>
                <a:schemeClr val="bg1">
                  <a:lumMod val="50000"/>
                </a:schemeClr>
              </a:solidFill>
              <a:latin typeface="FreightText Pro Book" panose="02000603060000020004" pitchFamily="50" charset="0"/>
            </a:endParaRPr>
          </a:p>
        </p:txBody>
      </p:sp>
    </p:spTree>
    <p:extLst>
      <p:ext uri="{BB962C8B-B14F-4D97-AF65-F5344CB8AC3E}">
        <p14:creationId xmlns:p14="http://schemas.microsoft.com/office/powerpoint/2010/main" val="257745490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8" name="Inhaltsplatzhalter 3"/>
          <p:cNvSpPr/>
          <p:nvPr/>
        </p:nvSpPr>
        <p:spPr bwMode="auto">
          <a:xfrm>
            <a:off x="592770" y="1432399"/>
            <a:ext cx="10999153" cy="4351338"/>
          </a:xfrm>
          <a:prstGeom prst="rect">
            <a:avLst/>
          </a:prstGeom>
        </p:spPr>
        <p:txBody>
          <a:bodyPr vert="horz" lIns="91440" tIns="45720" rIns="91440" bIns="45720" rtlCol="0"/>
          <a:lstStyle>
            <a:lvl1pPr marL="0" indent="0" algn="l" defTabSz="914400">
              <a:lnSpc>
                <a:spcPct val="90000"/>
              </a:lnSpc>
              <a:spcBef>
                <a:spcPts val="999"/>
              </a:spcBef>
              <a:buFont typeface="Arial"/>
              <a:buNone/>
              <a:defRPr sz="2000">
                <a:solidFill>
                  <a:schemeClr val="tx1"/>
                </a:solidFill>
                <a:latin typeface="IBM Plex Sans"/>
                <a:ea typeface="+mn-ea"/>
                <a:cs typeface="+mn-cs"/>
              </a:defRPr>
            </a:lvl1pPr>
            <a:lvl2pPr marL="457200" indent="0" algn="l" defTabSz="914400">
              <a:lnSpc>
                <a:spcPct val="90000"/>
              </a:lnSpc>
              <a:spcBef>
                <a:spcPts val="499"/>
              </a:spcBef>
              <a:buFont typeface="Arial"/>
              <a:buNone/>
              <a:defRPr sz="1600">
                <a:solidFill>
                  <a:schemeClr val="tx1"/>
                </a:solidFill>
                <a:latin typeface="IBM Plex Sans"/>
                <a:ea typeface="+mn-ea"/>
                <a:cs typeface="+mn-cs"/>
              </a:defRPr>
            </a:lvl2pPr>
            <a:lvl3pPr marL="914400" indent="0" algn="l" defTabSz="914400">
              <a:lnSpc>
                <a:spcPct val="90000"/>
              </a:lnSpc>
              <a:spcBef>
                <a:spcPts val="499"/>
              </a:spcBef>
              <a:buFont typeface="Arial"/>
              <a:buNone/>
              <a:defRPr sz="1200">
                <a:solidFill>
                  <a:schemeClr val="tx1"/>
                </a:solidFill>
                <a:latin typeface="IBM Plex Sans"/>
                <a:ea typeface="+mn-ea"/>
                <a:cs typeface="+mn-cs"/>
              </a:defRPr>
            </a:lvl3pPr>
            <a:lvl4pPr marL="1600200" indent="-228600" algn="l" defTabSz="914400">
              <a:lnSpc>
                <a:spcPct val="90000"/>
              </a:lnSpc>
              <a:spcBef>
                <a:spcPts val="499"/>
              </a:spcBef>
              <a:buFont typeface="Arial"/>
              <a:buChar char="•"/>
              <a:defRPr sz="1800">
                <a:solidFill>
                  <a:schemeClr val="tx1"/>
                </a:solidFill>
                <a:latin typeface="IBM Plex Sans"/>
                <a:ea typeface="+mn-ea"/>
                <a:cs typeface="+mn-cs"/>
              </a:defRPr>
            </a:lvl4pPr>
            <a:lvl5pPr marL="2057400" indent="-228600" algn="l" defTabSz="914400">
              <a:lnSpc>
                <a:spcPct val="90000"/>
              </a:lnSpc>
              <a:spcBef>
                <a:spcPts val="499"/>
              </a:spcBef>
              <a:buFont typeface="Arial"/>
              <a:buChar char="•"/>
              <a:defRPr sz="1800">
                <a:solidFill>
                  <a:schemeClr val="tx1"/>
                </a:solidFill>
                <a:latin typeface="IBM Plex Sans"/>
                <a:ea typeface="+mn-ea"/>
                <a:cs typeface="+mn-cs"/>
              </a:defRPr>
            </a:lvl5pPr>
            <a:lvl6pPr marL="2514599" indent="-228600" algn="l" defTabSz="914400">
              <a:lnSpc>
                <a:spcPct val="90000"/>
              </a:lnSpc>
              <a:spcBef>
                <a:spcPts val="499"/>
              </a:spcBef>
              <a:buFont typeface="Arial"/>
              <a:buChar char="•"/>
              <a:defRPr sz="1800">
                <a:solidFill>
                  <a:schemeClr val="tx1"/>
                </a:solidFill>
                <a:latin typeface="+mn-lt"/>
                <a:ea typeface="+mn-ea"/>
                <a:cs typeface="+mn-cs"/>
              </a:defRPr>
            </a:lvl6pPr>
            <a:lvl7pPr marL="2971800" indent="-228600" algn="l" defTabSz="914400">
              <a:lnSpc>
                <a:spcPct val="90000"/>
              </a:lnSpc>
              <a:spcBef>
                <a:spcPts val="499"/>
              </a:spcBef>
              <a:buFont typeface="Arial"/>
              <a:buChar char="•"/>
              <a:defRPr sz="1800">
                <a:solidFill>
                  <a:schemeClr val="tx1"/>
                </a:solidFill>
                <a:latin typeface="+mn-lt"/>
                <a:ea typeface="+mn-ea"/>
                <a:cs typeface="+mn-cs"/>
              </a:defRPr>
            </a:lvl7pPr>
            <a:lvl8pPr marL="3429000" indent="-228600" algn="l" defTabSz="914400">
              <a:lnSpc>
                <a:spcPct val="90000"/>
              </a:lnSpc>
              <a:spcBef>
                <a:spcPts val="499"/>
              </a:spcBef>
              <a:buFont typeface="Arial"/>
              <a:buChar char="•"/>
              <a:defRPr sz="1800">
                <a:solidFill>
                  <a:schemeClr val="tx1"/>
                </a:solidFill>
                <a:latin typeface="+mn-lt"/>
                <a:ea typeface="+mn-ea"/>
                <a:cs typeface="+mn-cs"/>
              </a:defRPr>
            </a:lvl8pPr>
            <a:lvl9pPr marL="3886200" indent="-228600" algn="l" defTabSz="914400">
              <a:lnSpc>
                <a:spcPct val="90000"/>
              </a:lnSpc>
              <a:spcBef>
                <a:spcPts val="499"/>
              </a:spcBef>
              <a:buFont typeface="Arial"/>
              <a:buChar char="•"/>
              <a:defRPr sz="1800">
                <a:solidFill>
                  <a:schemeClr val="tx1"/>
                </a:solidFill>
                <a:latin typeface="+mn-lt"/>
                <a:ea typeface="+mn-ea"/>
                <a:cs typeface="+mn-cs"/>
              </a:defRPr>
            </a:lvl9pPr>
          </a:lstStyle>
          <a:p>
            <a:pPr marL="0" marR="0" lvl="0" indent="0" algn="l" defTabSz="914400">
              <a:lnSpc>
                <a:spcPct val="90000"/>
              </a:lnSpc>
              <a:spcBef>
                <a:spcPts val="999"/>
              </a:spcBef>
              <a:spcAft>
                <a:spcPts val="0"/>
              </a:spcAft>
              <a:buClrTx/>
              <a:buSzTx/>
              <a:buFont typeface="Arial"/>
              <a:buNone/>
              <a:defRPr/>
            </a:pPr>
            <a:endParaRPr lang="de-DE" sz="2000" b="0" i="0" u="none" strike="noStrike" cap="none" spc="0">
              <a:ln>
                <a:noFill/>
              </a:ln>
              <a:solidFill>
                <a:prstClr val="black"/>
              </a:solidFill>
              <a:latin typeface="IBM Plex Sans"/>
              <a:cs typeface="Arial"/>
            </a:endParaRPr>
          </a:p>
        </p:txBody>
      </p:sp>
      <p:sp>
        <p:nvSpPr>
          <p:cNvPr id="9" name="AutoShape 2"/>
          <p:cNvSpPr>
            <a:spLocks noChangeAspect="1" noChangeArrowheads="1"/>
          </p:cNvSpPr>
          <p:nvPr/>
        </p:nvSpPr>
        <p:spPr bwMode="auto">
          <a:xfrm>
            <a:off x="5943600" y="3276599"/>
            <a:ext cx="304799" cy="304799"/>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de-DE" sz="1800" b="0" i="0" u="none" strike="noStrike" cap="none" spc="0">
              <a:ln>
                <a:noFill/>
              </a:ln>
              <a:solidFill>
                <a:prstClr val="black"/>
              </a:solidFill>
              <a:latin typeface="Calibri"/>
              <a:cs typeface="Arial"/>
            </a:endParaRPr>
          </a:p>
        </p:txBody>
      </p:sp>
      <p:sp>
        <p:nvSpPr>
          <p:cNvPr id="10" name="Textfeld 2"/>
          <p:cNvSpPr/>
          <p:nvPr/>
        </p:nvSpPr>
        <p:spPr bwMode="auto">
          <a:xfrm>
            <a:off x="535412" y="2598002"/>
            <a:ext cx="5769094" cy="365795"/>
          </a:xfrm>
          <a:prstGeom prst="rect">
            <a:avLst/>
          </a:prstGeom>
          <a:noFill/>
        </p:spPr>
        <p:txBody>
          <a:bodyPr wrap="square" rtlCol="0">
            <a:spAutoFit/>
          </a:bodyPr>
          <a:lstStyle/>
          <a:p>
            <a:pPr marL="0" marR="0" lvl="0" indent="0" algn="l" defTabSz="914400">
              <a:lnSpc>
                <a:spcPct val="100000"/>
              </a:lnSpc>
              <a:spcBef>
                <a:spcPts val="0"/>
              </a:spcBef>
              <a:spcAft>
                <a:spcPts val="0"/>
              </a:spcAft>
              <a:buClrTx/>
              <a:buSzTx/>
              <a:buFontTx/>
              <a:buNone/>
              <a:defRPr/>
            </a:pPr>
            <a:endParaRPr/>
          </a:p>
        </p:txBody>
      </p:sp>
      <p:sp>
        <p:nvSpPr>
          <p:cNvPr id="11" name="Rechteck 10"/>
          <p:cNvSpPr/>
          <p:nvPr/>
        </p:nvSpPr>
        <p:spPr bwMode="auto">
          <a:xfrm>
            <a:off x="1921153" y="4297680"/>
            <a:ext cx="6235257" cy="1516379"/>
          </a:xfrm>
          <a:prstGeom prst="rect">
            <a:avLst/>
          </a:prstGeom>
          <a:noFill/>
        </p:spPr>
        <p:txBody>
          <a:bodyPr vertOverflow="overflow" horzOverflow="clip" vert="horz" wrap="square" lIns="91440" tIns="45720" rIns="91440" bIns="45720" numCol="1" spcCol="0" rtlCol="0" fromWordArt="0" anchor="t" anchorCtr="0" forceAA="0" compatLnSpc="0">
            <a:noAutofit/>
          </a:bodyPr>
          <a:lstStyle/>
          <a:p>
            <a:pPr algn="l">
              <a:defRPr/>
            </a:pPr>
            <a:endParaRPr/>
          </a:p>
        </p:txBody>
      </p:sp>
      <p:sp>
        <p:nvSpPr>
          <p:cNvPr id="12" name="Rechteck 11"/>
          <p:cNvSpPr/>
          <p:nvPr/>
        </p:nvSpPr>
        <p:spPr bwMode="auto">
          <a:xfrm>
            <a:off x="2980767" y="2560320"/>
            <a:ext cx="6230500" cy="365795"/>
          </a:xfrm>
          <a:prstGeom prst="rect">
            <a:avLst/>
          </a:prstGeom>
          <a:noFill/>
        </p:spPr>
        <p:txBody>
          <a:bodyPr vertOverflow="overflow" horzOverflow="clip" vert="horz" wrap="square" lIns="91440" tIns="45720" rIns="91440" bIns="45720" numCol="1" spcCol="0" rtlCol="0" fromWordArt="0" anchor="t" anchorCtr="0" forceAA="0" compatLnSpc="0">
            <a:spAutoFit/>
          </a:bodyPr>
          <a:lstStyle/>
          <a:p>
            <a:pPr>
              <a:defRPr/>
            </a:pPr>
            <a:endParaRPr/>
          </a:p>
        </p:txBody>
      </p:sp>
      <p:sp>
        <p:nvSpPr>
          <p:cNvPr id="2" name="Titel 1">
            <a:extLst>
              <a:ext uri="{FF2B5EF4-FFF2-40B4-BE49-F238E27FC236}">
                <a16:creationId xmlns:a16="http://schemas.microsoft.com/office/drawing/2014/main" id="{C22D9798-8EE3-0CEB-6931-4F50FD3F54B5}"/>
              </a:ext>
            </a:extLst>
          </p:cNvPr>
          <p:cNvSpPr>
            <a:spLocks noGrp="1"/>
          </p:cNvSpPr>
          <p:nvPr>
            <p:ph type="title"/>
          </p:nvPr>
        </p:nvSpPr>
        <p:spPr/>
        <p:txBody>
          <a:bodyPr/>
          <a:lstStyle/>
          <a:p>
            <a:r>
              <a:rPr lang="de-DE" dirty="0"/>
              <a:t>Nachhaltige Mobilität &amp; Energie</a:t>
            </a:r>
          </a:p>
        </p:txBody>
      </p:sp>
      <p:pic>
        <p:nvPicPr>
          <p:cNvPr id="3" name="Grafik 2" descr="Ein Bild, das Gras, Pflanze, draußen, Feld enthält.&#10;&#10;KI-generierte Inhalte können fehlerhaft sein.">
            <a:extLst>
              <a:ext uri="{FF2B5EF4-FFF2-40B4-BE49-F238E27FC236}">
                <a16:creationId xmlns:a16="http://schemas.microsoft.com/office/drawing/2014/main" id="{A5FDAE25-5CB4-439B-01C7-B1A52CDCF4C7}"/>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628627" y="1938654"/>
            <a:ext cx="4891686" cy="3166857"/>
          </a:xfrm>
          <a:prstGeom prst="rect">
            <a:avLst/>
          </a:prstGeom>
        </p:spPr>
      </p:pic>
      <p:sp>
        <p:nvSpPr>
          <p:cNvPr id="5" name="Textplatzhalter 2">
            <a:extLst>
              <a:ext uri="{FF2B5EF4-FFF2-40B4-BE49-F238E27FC236}">
                <a16:creationId xmlns:a16="http://schemas.microsoft.com/office/drawing/2014/main" id="{4B68D3EE-FB91-2924-61AF-20CD780E4891}"/>
              </a:ext>
            </a:extLst>
          </p:cNvPr>
          <p:cNvSpPr txBox="1">
            <a:spLocks/>
          </p:cNvSpPr>
          <p:nvPr/>
        </p:nvSpPr>
        <p:spPr>
          <a:xfrm>
            <a:off x="3218186" y="5188148"/>
            <a:ext cx="2302127"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bg1">
                    <a:lumMod val="50000"/>
                  </a:schemeClr>
                </a:solidFill>
                <a:latin typeface="FreightText Pro Book" panose="02000603060000020004" pitchFamily="50" charset="0"/>
              </a:rPr>
              <a:t>© </a:t>
            </a:r>
            <a:r>
              <a:rPr lang="de-DE" sz="1200" dirty="0" err="1">
                <a:solidFill>
                  <a:schemeClr val="bg1">
                    <a:lumMod val="50000"/>
                  </a:schemeClr>
                </a:solidFill>
                <a:latin typeface="FreightText Pro Book" panose="02000603060000020004" pitchFamily="50" charset="0"/>
              </a:rPr>
              <a:t>Unsplash</a:t>
            </a:r>
            <a:r>
              <a:rPr lang="de-DE" sz="1200" dirty="0">
                <a:solidFill>
                  <a:schemeClr val="bg1">
                    <a:lumMod val="50000"/>
                  </a:schemeClr>
                </a:solidFill>
                <a:latin typeface="FreightText Pro Book" panose="02000603060000020004" pitchFamily="50" charset="0"/>
              </a:rPr>
              <a:t> Andreas </a:t>
            </a:r>
            <a:r>
              <a:rPr lang="de-DE" sz="1200" dirty="0" err="1">
                <a:solidFill>
                  <a:schemeClr val="bg1">
                    <a:lumMod val="50000"/>
                  </a:schemeClr>
                </a:solidFill>
                <a:latin typeface="FreightText Pro Book" panose="02000603060000020004" pitchFamily="50" charset="0"/>
              </a:rPr>
              <a:t>Gücklhorn</a:t>
            </a:r>
            <a:endParaRPr lang="de-DE" sz="1200" dirty="0">
              <a:solidFill>
                <a:schemeClr val="bg1">
                  <a:lumMod val="50000"/>
                </a:schemeClr>
              </a:solidFill>
              <a:latin typeface="FreightText Pro Book" panose="02000603060000020004" pitchFamily="50" charset="0"/>
            </a:endParaRPr>
          </a:p>
        </p:txBody>
      </p:sp>
      <p:pic>
        <p:nvPicPr>
          <p:cNvPr id="7" name="Grafik 6" descr="Ein Bild, das Passagier, Bus, Person, Fahrzeug enthält.&#10;&#10;KI-generierte Inhalte können fehlerhaft sein.">
            <a:extLst>
              <a:ext uri="{FF2B5EF4-FFF2-40B4-BE49-F238E27FC236}">
                <a16:creationId xmlns:a16="http://schemas.microsoft.com/office/drawing/2014/main" id="{08A4A998-9CF4-80D5-EC29-AAF9E644DA0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43600" y="2358288"/>
            <a:ext cx="4891687" cy="3668765"/>
          </a:xfrm>
          <a:prstGeom prst="rect">
            <a:avLst/>
          </a:prstGeom>
        </p:spPr>
      </p:pic>
      <p:sp>
        <p:nvSpPr>
          <p:cNvPr id="13" name="Textplatzhalter 2">
            <a:extLst>
              <a:ext uri="{FF2B5EF4-FFF2-40B4-BE49-F238E27FC236}">
                <a16:creationId xmlns:a16="http://schemas.microsoft.com/office/drawing/2014/main" id="{57DD6C54-F618-AC01-8120-02AAC69535B0}"/>
              </a:ext>
            </a:extLst>
          </p:cNvPr>
          <p:cNvSpPr txBox="1">
            <a:spLocks/>
          </p:cNvSpPr>
          <p:nvPr/>
        </p:nvSpPr>
        <p:spPr bwMode="auto">
          <a:xfrm>
            <a:off x="8533160" y="6106463"/>
            <a:ext cx="2302127"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bg1">
                    <a:lumMod val="50000"/>
                  </a:schemeClr>
                </a:solidFill>
                <a:latin typeface="FreightText Pro Book" panose="02000603060000020004" pitchFamily="50" charset="0"/>
              </a:rPr>
              <a:t>© </a:t>
            </a:r>
            <a:r>
              <a:rPr lang="de-DE" sz="1200" dirty="0" err="1">
                <a:solidFill>
                  <a:schemeClr val="bg1">
                    <a:lumMod val="50000"/>
                  </a:schemeClr>
                </a:solidFill>
                <a:latin typeface="FreightText Pro Book" panose="02000603060000020004" pitchFamily="50" charset="0"/>
              </a:rPr>
              <a:t>Unsplash</a:t>
            </a:r>
            <a:r>
              <a:rPr lang="de-DE" sz="1200" dirty="0">
                <a:solidFill>
                  <a:schemeClr val="bg1">
                    <a:lumMod val="50000"/>
                  </a:schemeClr>
                </a:solidFill>
                <a:latin typeface="FreightText Pro Book" panose="02000603060000020004" pitchFamily="50" charset="0"/>
              </a:rPr>
              <a:t> Mitchell Johnson</a:t>
            </a:r>
          </a:p>
        </p:txBody>
      </p:sp>
    </p:spTree>
    <p:extLst>
      <p:ext uri="{BB962C8B-B14F-4D97-AF65-F5344CB8AC3E}">
        <p14:creationId xmlns:p14="http://schemas.microsoft.com/office/powerpoint/2010/main" val="80288137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58B958F2-75CB-E5AA-DACC-433A185CB39A}"/>
            </a:ext>
          </a:extLst>
        </p:cNvPr>
        <p:cNvGrpSpPr/>
        <p:nvPr/>
      </p:nvGrpSpPr>
      <p:grpSpPr bwMode="auto">
        <a:xfrm>
          <a:off x="0" y="0"/>
          <a:ext cx="0" cy="0"/>
          <a:chOff x="0" y="0"/>
          <a:chExt cx="0" cy="0"/>
        </a:xfrm>
      </p:grpSpPr>
      <p:sp>
        <p:nvSpPr>
          <p:cNvPr id="5" name="Rechteck 3">
            <a:extLst>
              <a:ext uri="{FF2B5EF4-FFF2-40B4-BE49-F238E27FC236}">
                <a16:creationId xmlns:a16="http://schemas.microsoft.com/office/drawing/2014/main" id="{69364EE8-FC4A-FC81-4B56-0F7CB6E7AE70}"/>
              </a:ext>
            </a:extLst>
          </p:cNvPr>
          <p:cNvSpPr/>
          <p:nvPr/>
        </p:nvSpPr>
        <p:spPr bwMode="auto">
          <a:xfrm>
            <a:off x="2730379" y="3081453"/>
            <a:ext cx="6731242" cy="1200329"/>
          </a:xfrm>
          <a:prstGeom prst="rect">
            <a:avLst/>
          </a:prstGeom>
        </p:spPr>
        <p:txBody>
          <a:bodyPr wrap="square">
            <a:spAutoFit/>
          </a:bodyPr>
          <a:lstStyle/>
          <a:p>
            <a:pPr marL="0" marR="0" lvl="0" indent="0" algn="ctr" defTabSz="914400">
              <a:lnSpc>
                <a:spcPct val="100000"/>
              </a:lnSpc>
              <a:spcBef>
                <a:spcPts val="0"/>
              </a:spcBef>
              <a:spcAft>
                <a:spcPts val="0"/>
              </a:spcAft>
              <a:buClrTx/>
              <a:buSzTx/>
              <a:buFontTx/>
              <a:buNone/>
              <a:defRPr/>
            </a:pPr>
            <a:r>
              <a:rPr lang="de-DE" sz="3600" b="0" i="0" u="none" strike="noStrike" cap="none" spc="0" dirty="0">
                <a:ln>
                  <a:noFill/>
                </a:ln>
                <a:solidFill>
                  <a:prstClr val="white"/>
                </a:solidFill>
                <a:latin typeface="Neue Plak Wide Black" panose="020B0A07030202020204" pitchFamily="34" charset="77"/>
                <a:ea typeface="Plak TEXT BLACK"/>
                <a:cs typeface="Plak TEXT BLACK"/>
              </a:rPr>
              <a:t>Beispiele für politische Umsetzung</a:t>
            </a:r>
            <a:endParaRPr lang="de-DE" sz="3600" b="0" i="0" u="none" strike="noStrike" cap="none" spc="0" dirty="0">
              <a:ln>
                <a:noFill/>
              </a:ln>
              <a:solidFill>
                <a:prstClr val="white"/>
              </a:solidFill>
              <a:latin typeface="Plak TEXT BLACK"/>
              <a:cs typeface="Arial"/>
            </a:endParaRPr>
          </a:p>
        </p:txBody>
      </p:sp>
    </p:spTree>
    <p:extLst>
      <p:ext uri="{BB962C8B-B14F-4D97-AF65-F5344CB8AC3E}">
        <p14:creationId xmlns:p14="http://schemas.microsoft.com/office/powerpoint/2010/main" val="28532950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1573CA-EADB-4EFD-AE98-BFF694C04DAB}"/>
              </a:ext>
            </a:extLst>
          </p:cNvPr>
          <p:cNvSpPr>
            <a:spLocks noGrp="1"/>
          </p:cNvSpPr>
          <p:nvPr>
            <p:ph type="title"/>
          </p:nvPr>
        </p:nvSpPr>
        <p:spPr>
          <a:xfrm>
            <a:off x="559805" y="1189083"/>
            <a:ext cx="11072387" cy="685800"/>
          </a:xfrm>
        </p:spPr>
        <p:txBody>
          <a:bodyPr>
            <a:noAutofit/>
          </a:bodyPr>
          <a:lstStyle/>
          <a:p>
            <a:r>
              <a:rPr lang="en-GB" dirty="0"/>
              <a:t>Donut </a:t>
            </a:r>
            <a:r>
              <a:rPr lang="en-GB" dirty="0" err="1"/>
              <a:t>Ökonomie</a:t>
            </a:r>
            <a:r>
              <a:rPr lang="en-GB" dirty="0"/>
              <a:t> </a:t>
            </a:r>
          </a:p>
        </p:txBody>
      </p:sp>
      <p:sp>
        <p:nvSpPr>
          <p:cNvPr id="6" name="Foliennummernplatzhalter 5">
            <a:extLst>
              <a:ext uri="{FF2B5EF4-FFF2-40B4-BE49-F238E27FC236}">
                <a16:creationId xmlns:a16="http://schemas.microsoft.com/office/drawing/2014/main" id="{3EDFCD00-D84F-4FB6-AA86-E178971695F5}"/>
              </a:ext>
            </a:extLst>
          </p:cNvPr>
          <p:cNvSpPr>
            <a:spLocks noGrp="1"/>
          </p:cNvSpPr>
          <p:nvPr>
            <p:ph type="sldNum" sz="quarter" idx="4294967295"/>
          </p:nvPr>
        </p:nvSpPr>
        <p:spPr>
          <a:xfrm>
            <a:off x="9448800" y="6356350"/>
            <a:ext cx="2743200" cy="365125"/>
          </a:xfrm>
        </p:spPr>
        <p:txBody>
          <a:bodyPr/>
          <a:lstStyle/>
          <a:p>
            <a:fld id="{22415506-E1AE-47B6-A7BA-F63BA7A8E38A}" type="slidenum">
              <a:rPr lang="de-DE" smtClean="0"/>
              <a:pPr/>
              <a:t>105</a:t>
            </a:fld>
            <a:endParaRPr lang="de-DE"/>
          </a:p>
        </p:txBody>
      </p:sp>
      <p:sp>
        <p:nvSpPr>
          <p:cNvPr id="3" name="Rechteck 2"/>
          <p:cNvSpPr/>
          <p:nvPr/>
        </p:nvSpPr>
        <p:spPr>
          <a:xfrm>
            <a:off x="560387" y="1842232"/>
            <a:ext cx="7640660" cy="397032"/>
          </a:xfrm>
          <a:prstGeom prst="rect">
            <a:avLst/>
          </a:prstGeom>
        </p:spPr>
        <p:txBody>
          <a:bodyPr wrap="square">
            <a:spAutoFit/>
          </a:bodyPr>
          <a:lstStyle/>
          <a:p>
            <a:pPr>
              <a:lnSpc>
                <a:spcPct val="90000"/>
              </a:lnSpc>
              <a:spcBef>
                <a:spcPct val="0"/>
              </a:spcBef>
            </a:pPr>
            <a:r>
              <a:rPr lang="de-DE" sz="2200" b="1" dirty="0">
                <a:solidFill>
                  <a:schemeClr val="tx1"/>
                </a:solidFill>
                <a:latin typeface="Neue Plak Text" panose="020B0804030202020204" pitchFamily="34" charset="77"/>
              </a:rPr>
              <a:t>Verlängerung der gesetzlichen Garantiezeiten</a:t>
            </a:r>
          </a:p>
        </p:txBody>
      </p:sp>
      <p:pic>
        <p:nvPicPr>
          <p:cNvPr id="8" name="Grafik 7" descr="Ein Bild, das Person, Im Haus, computer, Computer enthält.&#10;&#10;KI-generierte Inhalte können fehlerhaft sein.">
            <a:extLst>
              <a:ext uri="{FF2B5EF4-FFF2-40B4-BE49-F238E27FC236}">
                <a16:creationId xmlns:a16="http://schemas.microsoft.com/office/drawing/2014/main" id="{1DDF32BF-C244-0F19-D9E4-7503182FC9B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0308" y="2383893"/>
            <a:ext cx="4597394" cy="3064929"/>
          </a:xfrm>
          <a:prstGeom prst="rect">
            <a:avLst/>
          </a:prstGeom>
        </p:spPr>
      </p:pic>
      <p:sp>
        <p:nvSpPr>
          <p:cNvPr id="9" name="Textplatzhalter 2">
            <a:extLst>
              <a:ext uri="{FF2B5EF4-FFF2-40B4-BE49-F238E27FC236}">
                <a16:creationId xmlns:a16="http://schemas.microsoft.com/office/drawing/2014/main" id="{77931B9E-1CAF-8A70-F1B1-EF9625CB3EE3}"/>
              </a:ext>
            </a:extLst>
          </p:cNvPr>
          <p:cNvSpPr txBox="1">
            <a:spLocks/>
          </p:cNvSpPr>
          <p:nvPr/>
        </p:nvSpPr>
        <p:spPr bwMode="auto">
          <a:xfrm>
            <a:off x="2949005" y="5593451"/>
            <a:ext cx="2302127"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bg1">
                    <a:lumMod val="50000"/>
                  </a:schemeClr>
                </a:solidFill>
                <a:latin typeface="FreightText Pro Book" panose="02000603060000020004" pitchFamily="50" charset="0"/>
              </a:rPr>
              <a:t>© </a:t>
            </a:r>
            <a:r>
              <a:rPr lang="de-DE" sz="1200" dirty="0" err="1">
                <a:solidFill>
                  <a:schemeClr val="bg1">
                    <a:lumMod val="50000"/>
                  </a:schemeClr>
                </a:solidFill>
                <a:latin typeface="FreightText Pro Book" panose="02000603060000020004" pitchFamily="50" charset="0"/>
              </a:rPr>
              <a:t>Unsplash</a:t>
            </a:r>
            <a:r>
              <a:rPr lang="de-DE" sz="1200" dirty="0">
                <a:solidFill>
                  <a:schemeClr val="bg1">
                    <a:lumMod val="50000"/>
                  </a:schemeClr>
                </a:solidFill>
                <a:latin typeface="FreightText Pro Book" panose="02000603060000020004" pitchFamily="50" charset="0"/>
              </a:rPr>
              <a:t> Christin Hume</a:t>
            </a:r>
          </a:p>
        </p:txBody>
      </p:sp>
      <p:pic>
        <p:nvPicPr>
          <p:cNvPr id="11" name="Grafik 10" descr="Ein Bild, das Gerät, Küchengerät, Haushaltsgerät, Waschmaschine enthält.&#10;&#10;KI-generierte Inhalte können fehlerhaft sein.">
            <a:extLst>
              <a:ext uri="{FF2B5EF4-FFF2-40B4-BE49-F238E27FC236}">
                <a16:creationId xmlns:a16="http://schemas.microsoft.com/office/drawing/2014/main" id="{EB5EA69D-A06F-FA37-C7B2-80AFBF94E5B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12285" y="2363323"/>
            <a:ext cx="5326782" cy="3551486"/>
          </a:xfrm>
          <a:prstGeom prst="rect">
            <a:avLst/>
          </a:prstGeom>
        </p:spPr>
      </p:pic>
      <p:sp>
        <p:nvSpPr>
          <p:cNvPr id="12" name="Textplatzhalter 2">
            <a:extLst>
              <a:ext uri="{FF2B5EF4-FFF2-40B4-BE49-F238E27FC236}">
                <a16:creationId xmlns:a16="http://schemas.microsoft.com/office/drawing/2014/main" id="{5A06C581-453A-303D-717C-9E78AF39D0E9}"/>
              </a:ext>
            </a:extLst>
          </p:cNvPr>
          <p:cNvSpPr txBox="1">
            <a:spLocks/>
          </p:cNvSpPr>
          <p:nvPr/>
        </p:nvSpPr>
        <p:spPr bwMode="auto">
          <a:xfrm>
            <a:off x="8936940" y="6081891"/>
            <a:ext cx="2302127"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bg1">
                    <a:lumMod val="50000"/>
                  </a:schemeClr>
                </a:solidFill>
                <a:latin typeface="FreightText Pro Book" panose="02000603060000020004" pitchFamily="50" charset="0"/>
              </a:rPr>
              <a:t>© </a:t>
            </a:r>
            <a:r>
              <a:rPr lang="de-DE" sz="1200" dirty="0" err="1">
                <a:solidFill>
                  <a:schemeClr val="bg1">
                    <a:lumMod val="50000"/>
                  </a:schemeClr>
                </a:solidFill>
                <a:latin typeface="FreightText Pro Book" panose="02000603060000020004" pitchFamily="50" charset="0"/>
              </a:rPr>
              <a:t>Unsplash</a:t>
            </a:r>
            <a:r>
              <a:rPr lang="de-DE" sz="1200" dirty="0">
                <a:solidFill>
                  <a:schemeClr val="bg1">
                    <a:lumMod val="50000"/>
                  </a:schemeClr>
                </a:solidFill>
                <a:latin typeface="FreightText Pro Book" panose="02000603060000020004" pitchFamily="50" charset="0"/>
              </a:rPr>
              <a:t> Oli Woodman</a:t>
            </a:r>
          </a:p>
        </p:txBody>
      </p:sp>
    </p:spTree>
    <p:extLst>
      <p:ext uri="{BB962C8B-B14F-4D97-AF65-F5344CB8AC3E}">
        <p14:creationId xmlns:p14="http://schemas.microsoft.com/office/powerpoint/2010/main" val="388377620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p:txBody>
          <a:bodyPr>
            <a:noAutofit/>
          </a:bodyPr>
          <a:lstStyle/>
          <a:p>
            <a:r>
              <a:rPr lang="de-DE" dirty="0"/>
              <a:t>Ökologische Steuerreform</a:t>
            </a:r>
          </a:p>
        </p:txBody>
      </p:sp>
      <p:sp>
        <p:nvSpPr>
          <p:cNvPr id="2" name="Textplatzhalter 1">
            <a:extLst>
              <a:ext uri="{FF2B5EF4-FFF2-40B4-BE49-F238E27FC236}">
                <a16:creationId xmlns:a16="http://schemas.microsoft.com/office/drawing/2014/main" id="{C592F92A-D614-8962-F2AF-1D6DAEBA72D3}"/>
              </a:ext>
            </a:extLst>
          </p:cNvPr>
          <p:cNvSpPr>
            <a:spLocks noGrp="1"/>
          </p:cNvSpPr>
          <p:nvPr>
            <p:ph type="body" sz="quarter" idx="12"/>
          </p:nvPr>
        </p:nvSpPr>
        <p:spPr>
          <a:xfrm>
            <a:off x="505250" y="2673779"/>
            <a:ext cx="6643062" cy="2190245"/>
          </a:xfrm>
        </p:spPr>
        <p:txBody>
          <a:bodyPr/>
          <a:lstStyle/>
          <a:p>
            <a:r>
              <a:rPr lang="de-DE" dirty="0"/>
              <a:t>Energie- und Ressourcenverbrauch verteuern und gleichzeitig Arbeitskosten senken</a:t>
            </a:r>
          </a:p>
          <a:p>
            <a:r>
              <a:rPr lang="de-DE" dirty="0"/>
              <a:t>So Anreize schaffen, Ressourcen langfristig zu nutzen und im Kreislauf zu halten</a:t>
            </a:r>
          </a:p>
        </p:txBody>
      </p:sp>
      <p:pic>
        <p:nvPicPr>
          <p:cNvPr id="5" name="Bildplatzhalter 4" descr="Ein Bild, das Person, Handwerker, Nagel, Kleidung enthält.&#10;&#10;KI-generierte Inhalte können fehlerhaft sein.">
            <a:extLst>
              <a:ext uri="{FF2B5EF4-FFF2-40B4-BE49-F238E27FC236}">
                <a16:creationId xmlns:a16="http://schemas.microsoft.com/office/drawing/2014/main" id="{D13EC832-43E5-1884-E7C7-E0CEA1EA55E6}"/>
              </a:ext>
            </a:extLst>
          </p:cNvPr>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a:stretch>
            <a:fillRect/>
          </a:stretch>
        </p:blipFill>
        <p:spPr/>
      </p:pic>
      <p:sp>
        <p:nvSpPr>
          <p:cNvPr id="9" name="Textplatzhalter 2">
            <a:extLst>
              <a:ext uri="{FF2B5EF4-FFF2-40B4-BE49-F238E27FC236}">
                <a16:creationId xmlns:a16="http://schemas.microsoft.com/office/drawing/2014/main" id="{79218366-AB89-726A-1CA0-DBF52092F34B}"/>
              </a:ext>
            </a:extLst>
          </p:cNvPr>
          <p:cNvSpPr txBox="1">
            <a:spLocks/>
          </p:cNvSpPr>
          <p:nvPr/>
        </p:nvSpPr>
        <p:spPr>
          <a:xfrm>
            <a:off x="9645196" y="6428402"/>
            <a:ext cx="2302127"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bg1">
                    <a:lumMod val="95000"/>
                  </a:schemeClr>
                </a:solidFill>
                <a:latin typeface="FreightText Pro Book" panose="02000603060000020004" pitchFamily="50" charset="0"/>
              </a:rPr>
              <a:t>©  </a:t>
            </a:r>
            <a:r>
              <a:rPr lang="de-DE" sz="1200" dirty="0" err="1">
                <a:solidFill>
                  <a:schemeClr val="bg1">
                    <a:lumMod val="95000"/>
                  </a:schemeClr>
                </a:solidFill>
                <a:latin typeface="FreightText Pro Book" panose="02000603060000020004" pitchFamily="50" charset="0"/>
              </a:rPr>
              <a:t>Unsplash</a:t>
            </a:r>
            <a:r>
              <a:rPr lang="de-DE" sz="1200" dirty="0">
                <a:solidFill>
                  <a:schemeClr val="bg1">
                    <a:lumMod val="95000"/>
                  </a:schemeClr>
                </a:solidFill>
                <a:latin typeface="FreightText Pro Book" panose="02000603060000020004" pitchFamily="50" charset="0"/>
              </a:rPr>
              <a:t> Raoul Ortega</a:t>
            </a:r>
          </a:p>
        </p:txBody>
      </p:sp>
    </p:spTree>
    <p:extLst>
      <p:ext uri="{BB962C8B-B14F-4D97-AF65-F5344CB8AC3E}">
        <p14:creationId xmlns:p14="http://schemas.microsoft.com/office/powerpoint/2010/main" val="361905478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BBB246-6217-E60B-53E5-0E425321F5A6}"/>
            </a:ext>
          </a:extLst>
        </p:cNvPr>
        <p:cNvGrpSpPr/>
        <p:nvPr/>
      </p:nvGrpSpPr>
      <p:grpSpPr>
        <a:xfrm>
          <a:off x="0" y="0"/>
          <a:ext cx="0" cy="0"/>
          <a:chOff x="0" y="0"/>
          <a:chExt cx="0" cy="0"/>
        </a:xfrm>
      </p:grpSpPr>
      <p:sp>
        <p:nvSpPr>
          <p:cNvPr id="3" name="Textplatzhalter 2">
            <a:extLst>
              <a:ext uri="{FF2B5EF4-FFF2-40B4-BE49-F238E27FC236}">
                <a16:creationId xmlns:a16="http://schemas.microsoft.com/office/drawing/2014/main" id="{1E56D20B-0A6A-EB2C-0E22-E31F31738F77}"/>
              </a:ext>
            </a:extLst>
          </p:cNvPr>
          <p:cNvSpPr>
            <a:spLocks noGrp="1"/>
          </p:cNvSpPr>
          <p:nvPr>
            <p:ph type="body" sz="quarter" idx="11"/>
          </p:nvPr>
        </p:nvSpPr>
        <p:spPr>
          <a:xfrm>
            <a:off x="1883568" y="1410060"/>
            <a:ext cx="8424862" cy="1158367"/>
          </a:xfrm>
        </p:spPr>
        <p:txBody>
          <a:bodyPr/>
          <a:lstStyle/>
          <a:p>
            <a:r>
              <a:rPr lang="de-DE" dirty="0"/>
              <a:t>Quiz </a:t>
            </a:r>
          </a:p>
        </p:txBody>
      </p:sp>
      <p:pic>
        <p:nvPicPr>
          <p:cNvPr id="1027" name="Picture 3">
            <a:extLst>
              <a:ext uri="{FF2B5EF4-FFF2-40B4-BE49-F238E27FC236}">
                <a16:creationId xmlns:a16="http://schemas.microsoft.com/office/drawing/2014/main" id="{C2F08ABE-8008-CDC1-3E81-3BCB7091746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97387" y="2568427"/>
            <a:ext cx="3197225" cy="315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27869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C9FEC8-EF69-AD07-100D-9F7344F1A8F2}"/>
              </a:ext>
            </a:extLst>
          </p:cNvPr>
          <p:cNvSpPr>
            <a:spLocks noGrp="1"/>
          </p:cNvSpPr>
          <p:nvPr>
            <p:ph type="title"/>
          </p:nvPr>
        </p:nvSpPr>
        <p:spPr/>
        <p:txBody>
          <a:bodyPr/>
          <a:lstStyle/>
          <a:p>
            <a:r>
              <a:rPr lang="de-DE"/>
              <a:t>Die planetaren Grenzen</a:t>
            </a:r>
          </a:p>
        </p:txBody>
      </p:sp>
      <p:pic>
        <p:nvPicPr>
          <p:cNvPr id="4" name="Grafik 3" descr="Ein Bild, das Text, Screenshot, Diagramm, Farbigkeit enthält.&#10;&#10;Automatisch generierte Beschreibung">
            <a:extLst>
              <a:ext uri="{FF2B5EF4-FFF2-40B4-BE49-F238E27FC236}">
                <a16:creationId xmlns:a16="http://schemas.microsoft.com/office/drawing/2014/main" id="{885F6C35-6846-755C-5982-43079C4E808C}"/>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678341" y="1818594"/>
            <a:ext cx="5440176" cy="4849127"/>
          </a:xfrm>
          <a:prstGeom prst="rect">
            <a:avLst/>
          </a:prstGeom>
        </p:spPr>
      </p:pic>
      <p:pic>
        <p:nvPicPr>
          <p:cNvPr id="5" name="Grafik 4" descr="Ein Bild, das Text, Screenshot, Diagramm, Farbigkeit enthält.&#10;&#10;Automatisch generierte Beschreibung">
            <a:extLst>
              <a:ext uri="{FF2B5EF4-FFF2-40B4-BE49-F238E27FC236}">
                <a16:creationId xmlns:a16="http://schemas.microsoft.com/office/drawing/2014/main" id="{EE759821-4943-1397-FCD9-62D1DB6F23B1}"/>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6237052" y="1818594"/>
            <a:ext cx="5682697" cy="839756"/>
          </a:xfrm>
          <a:prstGeom prst="rect">
            <a:avLst/>
          </a:prstGeom>
        </p:spPr>
      </p:pic>
      <p:sp>
        <p:nvSpPr>
          <p:cNvPr id="3" name="Textplatzhalter 3">
            <a:extLst>
              <a:ext uri="{FF2B5EF4-FFF2-40B4-BE49-F238E27FC236}">
                <a16:creationId xmlns:a16="http://schemas.microsoft.com/office/drawing/2014/main" id="{04870C4A-4DE6-3B1A-14F0-2D4589A49AE9}"/>
              </a:ext>
            </a:extLst>
          </p:cNvPr>
          <p:cNvSpPr txBox="1">
            <a:spLocks/>
          </p:cNvSpPr>
          <p:nvPr/>
        </p:nvSpPr>
        <p:spPr>
          <a:xfrm>
            <a:off x="6381591" y="2876861"/>
            <a:ext cx="5538158" cy="317398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Arial" panose="020B0604020202020204" pitchFamily="34" charset="0"/>
              <a:buAutoNum type="arabicPeriod"/>
            </a:pPr>
            <a:r>
              <a:rPr lang="de-DE" sz="2400" dirty="0">
                <a:latin typeface="FreightText Pro Book" panose="02000603060000020004" pitchFamily="50" charset="0"/>
              </a:rPr>
              <a:t>9 planetare Grenzen</a:t>
            </a:r>
          </a:p>
          <a:p>
            <a:pPr marL="514350" indent="-514350">
              <a:buFont typeface="Arial" panose="020B0604020202020204" pitchFamily="34" charset="0"/>
              <a:buAutoNum type="arabicPeriod"/>
            </a:pPr>
            <a:r>
              <a:rPr lang="de-DE" sz="2400" dirty="0">
                <a:latin typeface="FreightText Pro Book" panose="02000603060000020004" pitchFamily="50" charset="0"/>
              </a:rPr>
              <a:t>Wir überschreiten aktuell 7 Grenzen</a:t>
            </a:r>
          </a:p>
          <a:p>
            <a:pPr marL="514350" indent="-514350">
              <a:buFont typeface="Arial" panose="020B0604020202020204" pitchFamily="34" charset="0"/>
              <a:buAutoNum type="arabicPeriod"/>
            </a:pPr>
            <a:endParaRPr lang="de-DE" sz="2400" dirty="0">
              <a:latin typeface="FreightText Pro Book" panose="02000603060000020004" pitchFamily="50" charset="0"/>
            </a:endParaRPr>
          </a:p>
          <a:p>
            <a:pPr marL="0" indent="0">
              <a:buNone/>
            </a:pPr>
            <a:r>
              <a:rPr lang="de-DE" sz="2400" dirty="0">
                <a:latin typeface="FreightText Pro Book" panose="02000603060000020004" pitchFamily="50" charset="0"/>
                <a:sym typeface="Wingdings" panose="05000000000000000000" pitchFamily="2" charset="2"/>
              </a:rPr>
              <a:t> Überschreiten führt zu irreversiblen Umweltveränderungen</a:t>
            </a:r>
            <a:endParaRPr lang="de-DE" sz="2400" dirty="0">
              <a:latin typeface="FreightText Pro Book" panose="02000603060000020004" pitchFamily="50" charset="0"/>
            </a:endParaRPr>
          </a:p>
        </p:txBody>
      </p:sp>
      <p:sp>
        <p:nvSpPr>
          <p:cNvPr id="6" name="Textplatzhalter 2">
            <a:extLst>
              <a:ext uri="{FF2B5EF4-FFF2-40B4-BE49-F238E27FC236}">
                <a16:creationId xmlns:a16="http://schemas.microsoft.com/office/drawing/2014/main" id="{133DA948-ABD7-5365-4A73-8F22250AED95}"/>
              </a:ext>
            </a:extLst>
          </p:cNvPr>
          <p:cNvSpPr txBox="1">
            <a:spLocks/>
          </p:cNvSpPr>
          <p:nvPr/>
        </p:nvSpPr>
        <p:spPr>
          <a:xfrm>
            <a:off x="9612351" y="6302898"/>
            <a:ext cx="1917159"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tx1">
                    <a:lumMod val="50000"/>
                    <a:lumOff val="50000"/>
                  </a:schemeClr>
                </a:solidFill>
                <a:latin typeface="FreightText Pro Book" panose="02000603060000020004" pitchFamily="50" charset="0"/>
              </a:rPr>
              <a:t>© Pik Potsdam</a:t>
            </a:r>
          </a:p>
        </p:txBody>
      </p:sp>
    </p:spTree>
    <p:extLst>
      <p:ext uri="{BB962C8B-B14F-4D97-AF65-F5344CB8AC3E}">
        <p14:creationId xmlns:p14="http://schemas.microsoft.com/office/powerpoint/2010/main" val="2401468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F83CFF-70D5-55B4-5DB9-1CC28AF873EB}"/>
            </a:ext>
          </a:extLst>
        </p:cNvPr>
        <p:cNvGrpSpPr/>
        <p:nvPr/>
      </p:nvGrpSpPr>
      <p:grpSpPr>
        <a:xfrm>
          <a:off x="0" y="0"/>
          <a:ext cx="0" cy="0"/>
          <a:chOff x="0" y="0"/>
          <a:chExt cx="0" cy="0"/>
        </a:xfrm>
      </p:grpSpPr>
      <p:sp>
        <p:nvSpPr>
          <p:cNvPr id="6" name="Titel 5">
            <a:extLst>
              <a:ext uri="{FF2B5EF4-FFF2-40B4-BE49-F238E27FC236}">
                <a16:creationId xmlns:a16="http://schemas.microsoft.com/office/drawing/2014/main" id="{063F7F41-ACD5-9FAE-F8D3-B708CCBC67C3}"/>
              </a:ext>
            </a:extLst>
          </p:cNvPr>
          <p:cNvSpPr>
            <a:spLocks noGrp="1"/>
          </p:cNvSpPr>
          <p:nvPr>
            <p:ph type="title"/>
          </p:nvPr>
        </p:nvSpPr>
        <p:spPr/>
        <p:txBody>
          <a:bodyPr/>
          <a:lstStyle/>
          <a:p>
            <a:r>
              <a:rPr lang="de-DE" dirty="0"/>
              <a:t>Was läuft schief?</a:t>
            </a:r>
          </a:p>
        </p:txBody>
      </p:sp>
      <p:pic>
        <p:nvPicPr>
          <p:cNvPr id="3" name="Grafik 2" descr="Ein Bild, das Cartoon, Clipart, Text, Darstellung enthält.&#10;&#10;KI-generierte Inhalte können fehlerhaft sein.">
            <a:extLst>
              <a:ext uri="{FF2B5EF4-FFF2-40B4-BE49-F238E27FC236}">
                <a16:creationId xmlns:a16="http://schemas.microsoft.com/office/drawing/2014/main" id="{F02C548E-D388-88E9-A0C7-B8F5EA12664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83758" y="1874883"/>
            <a:ext cx="6024479" cy="4265331"/>
          </a:xfrm>
          <a:prstGeom prst="rect">
            <a:avLst/>
          </a:prstGeom>
        </p:spPr>
      </p:pic>
      <p:sp>
        <p:nvSpPr>
          <p:cNvPr id="4" name="Textplatzhalter 2">
            <a:extLst>
              <a:ext uri="{FF2B5EF4-FFF2-40B4-BE49-F238E27FC236}">
                <a16:creationId xmlns:a16="http://schemas.microsoft.com/office/drawing/2014/main" id="{DA7761FC-269B-1ACC-54A4-D0E6CE1BC566}"/>
              </a:ext>
            </a:extLst>
          </p:cNvPr>
          <p:cNvSpPr txBox="1">
            <a:spLocks/>
          </p:cNvSpPr>
          <p:nvPr/>
        </p:nvSpPr>
        <p:spPr>
          <a:xfrm>
            <a:off x="7316107" y="6253305"/>
            <a:ext cx="1792130"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bg2">
                    <a:lumMod val="50000"/>
                  </a:schemeClr>
                </a:solidFill>
                <a:latin typeface="FreightText Pro Book" panose="02000603060000020004" pitchFamily="50" charset="0"/>
              </a:rPr>
              <a:t>© Christiane Pfohlmann</a:t>
            </a:r>
          </a:p>
        </p:txBody>
      </p:sp>
    </p:spTree>
    <p:extLst>
      <p:ext uri="{BB962C8B-B14F-4D97-AF65-F5344CB8AC3E}">
        <p14:creationId xmlns:p14="http://schemas.microsoft.com/office/powerpoint/2010/main" val="16539797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8C8754-4901-065A-9556-A2156C14AD3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5074F26-C642-2754-475B-8EA2440D17F8}"/>
              </a:ext>
            </a:extLst>
          </p:cNvPr>
          <p:cNvSpPr>
            <a:spLocks noGrp="1"/>
          </p:cNvSpPr>
          <p:nvPr>
            <p:ph type="title"/>
          </p:nvPr>
        </p:nvSpPr>
        <p:spPr/>
        <p:txBody>
          <a:bodyPr>
            <a:normAutofit/>
          </a:bodyPr>
          <a:lstStyle/>
          <a:p>
            <a:r>
              <a:rPr lang="de-DE"/>
              <a:t>Erkenntnisse</a:t>
            </a:r>
          </a:p>
        </p:txBody>
      </p:sp>
      <p:sp>
        <p:nvSpPr>
          <p:cNvPr id="3" name="Textplatzhalter 2">
            <a:extLst>
              <a:ext uri="{FF2B5EF4-FFF2-40B4-BE49-F238E27FC236}">
                <a16:creationId xmlns:a16="http://schemas.microsoft.com/office/drawing/2014/main" id="{536E3F04-83CE-2E33-0B92-672FE7F93FD0}"/>
              </a:ext>
            </a:extLst>
          </p:cNvPr>
          <p:cNvSpPr>
            <a:spLocks noGrp="1"/>
          </p:cNvSpPr>
          <p:nvPr>
            <p:ph type="body" sz="quarter" idx="10"/>
          </p:nvPr>
        </p:nvSpPr>
        <p:spPr>
          <a:xfrm>
            <a:off x="614362" y="2111466"/>
            <a:ext cx="6102527" cy="4090926"/>
          </a:xfrm>
        </p:spPr>
        <p:txBody>
          <a:bodyPr>
            <a:normAutofit lnSpcReduction="10000"/>
          </a:bodyPr>
          <a:lstStyle/>
          <a:p>
            <a:pPr marL="457200" indent="-457200">
              <a:buFont typeface="Wingdings" panose="05000000000000000000" pitchFamily="2" charset="2"/>
              <a:buChar char="à"/>
            </a:pPr>
            <a:r>
              <a:rPr lang="de-DE" sz="2800" b="0" dirty="0">
                <a:latin typeface="FreightText Pro Book" panose="02000603060000020004" pitchFamily="50" charset="0"/>
              </a:rPr>
              <a:t>Die Belastungsgrenzen der Erde sind miteinander verkettet: bspw. Versäuerung von Böden und Wasser mit dem Artensterben</a:t>
            </a:r>
          </a:p>
          <a:p>
            <a:pPr marL="457200" indent="-457200">
              <a:buFont typeface="Wingdings" panose="05000000000000000000" pitchFamily="2" charset="2"/>
              <a:buChar char="à"/>
            </a:pPr>
            <a:r>
              <a:rPr lang="de-DE" sz="2800" b="0" dirty="0">
                <a:latin typeface="FreightText Pro Book" panose="02000603060000020004" pitchFamily="50" charset="0"/>
              </a:rPr>
              <a:t>Wir wirtschaften und leben weltweit über die Belastungsgrenzen der Erde hinaus</a:t>
            </a:r>
          </a:p>
          <a:p>
            <a:pPr marL="457200" indent="-457200">
              <a:buFont typeface="Wingdings" panose="05000000000000000000" pitchFamily="2" charset="2"/>
              <a:buChar char="à"/>
            </a:pPr>
            <a:r>
              <a:rPr lang="de-DE" sz="2800" b="0" dirty="0">
                <a:latin typeface="FreightText Pro Book" panose="02000603060000020004" pitchFamily="50" charset="0"/>
              </a:rPr>
              <a:t>Das gefährdet die Sicherheit und Lebensqualität aller Menschen weltweit</a:t>
            </a:r>
          </a:p>
          <a:p>
            <a:pPr marL="457200" indent="-457200">
              <a:buFont typeface="Wingdings" panose="05000000000000000000" pitchFamily="2" charset="2"/>
              <a:buChar char="à"/>
            </a:pPr>
            <a:endParaRPr lang="de-DE" sz="2800" b="0" dirty="0">
              <a:latin typeface="FreightText Pro Book" panose="02000603060000020004" pitchFamily="50" charset="0"/>
            </a:endParaRPr>
          </a:p>
          <a:p>
            <a:pPr marL="457200" indent="-457200">
              <a:buFont typeface="Wingdings" panose="05000000000000000000" pitchFamily="2" charset="2"/>
              <a:buChar char="à"/>
            </a:pPr>
            <a:endParaRPr lang="de-DE" sz="2800" b="0" dirty="0">
              <a:latin typeface="FreightText Pro Book" panose="02000603060000020004" pitchFamily="50" charset="0"/>
            </a:endParaRPr>
          </a:p>
          <a:p>
            <a:pPr marL="0" indent="0">
              <a:buNone/>
            </a:pPr>
            <a:endParaRPr lang="de-DE" sz="2800" b="0" dirty="0">
              <a:latin typeface="FreightText Pro Book" panose="02000603060000020004" pitchFamily="50" charset="0"/>
            </a:endParaRPr>
          </a:p>
          <a:p>
            <a:pPr marL="628650" lvl="1" indent="-457200">
              <a:buFont typeface="Wingdings" panose="05000000000000000000" pitchFamily="2" charset="2"/>
              <a:buChar char="à"/>
            </a:pPr>
            <a:endParaRPr lang="de-DE" b="0" dirty="0">
              <a:latin typeface="FreightText Pro Book" panose="02000603060000020004" pitchFamily="50" charset="0"/>
            </a:endParaRPr>
          </a:p>
          <a:p>
            <a:endParaRPr lang="de-DE" sz="2800" b="0" dirty="0">
              <a:latin typeface="FreightText Pro Book" panose="02000603060000020004" pitchFamily="50" charset="0"/>
            </a:endParaRPr>
          </a:p>
          <a:p>
            <a:pPr marL="457200" indent="-457200">
              <a:buFont typeface="Arial" panose="020B0604020202020204" pitchFamily="34" charset="0"/>
              <a:buChar char="•"/>
            </a:pPr>
            <a:endParaRPr lang="de-DE" b="0" dirty="0">
              <a:latin typeface="FreightText Pro Book" panose="02000603060000020004" pitchFamily="50" charset="0"/>
            </a:endParaRPr>
          </a:p>
          <a:p>
            <a:pPr marL="457200" indent="-457200">
              <a:buFont typeface="Arial" panose="020B0604020202020204" pitchFamily="34" charset="0"/>
              <a:buChar char="•"/>
            </a:pPr>
            <a:endParaRPr lang="de-DE" dirty="0">
              <a:latin typeface="FreightText Pro Book" panose="02000603060000020004" pitchFamily="50" charset="0"/>
            </a:endParaRPr>
          </a:p>
          <a:p>
            <a:pPr marL="457200" indent="-457200">
              <a:buFont typeface="Arial" panose="020B0604020202020204" pitchFamily="34" charset="0"/>
              <a:buChar char="•"/>
            </a:pPr>
            <a:endParaRPr lang="de-DE" dirty="0">
              <a:latin typeface="FreightText Pro Book" panose="02000603060000020004" pitchFamily="50" charset="0"/>
            </a:endParaRPr>
          </a:p>
          <a:p>
            <a:pPr marL="0" indent="0">
              <a:buNone/>
            </a:pPr>
            <a:endParaRPr lang="de-DE" dirty="0">
              <a:latin typeface="FreightText Pro Book" panose="02000603060000020004" pitchFamily="50" charset="0"/>
            </a:endParaRPr>
          </a:p>
        </p:txBody>
      </p:sp>
      <p:pic>
        <p:nvPicPr>
          <p:cNvPr id="5" name="Grafik 4" descr="Ein Bild, das Cartoon, Clipart, Text, Darstellung enthält.&#10;&#10;KI-generierte Inhalte können fehlerhaft sein.">
            <a:extLst>
              <a:ext uri="{FF2B5EF4-FFF2-40B4-BE49-F238E27FC236}">
                <a16:creationId xmlns:a16="http://schemas.microsoft.com/office/drawing/2014/main" id="{E6CA35B8-EB1B-B142-5016-17FC2534463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920089" y="2111466"/>
            <a:ext cx="5066815" cy="3587305"/>
          </a:xfrm>
          <a:prstGeom prst="rect">
            <a:avLst/>
          </a:prstGeom>
        </p:spPr>
      </p:pic>
      <p:sp>
        <p:nvSpPr>
          <p:cNvPr id="6" name="Textplatzhalter 2">
            <a:extLst>
              <a:ext uri="{FF2B5EF4-FFF2-40B4-BE49-F238E27FC236}">
                <a16:creationId xmlns:a16="http://schemas.microsoft.com/office/drawing/2014/main" id="{F3DC77C1-01AF-BB4D-9DA6-DCB026A51FE7}"/>
              </a:ext>
            </a:extLst>
          </p:cNvPr>
          <p:cNvSpPr txBox="1">
            <a:spLocks/>
          </p:cNvSpPr>
          <p:nvPr/>
        </p:nvSpPr>
        <p:spPr>
          <a:xfrm>
            <a:off x="10194774" y="5881034"/>
            <a:ext cx="1792130"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bg2">
                    <a:lumMod val="50000"/>
                  </a:schemeClr>
                </a:solidFill>
                <a:latin typeface="FreightText Pro Book" panose="02000603060000020004" pitchFamily="50" charset="0"/>
              </a:rPr>
              <a:t>© Christiane Pfohlmann</a:t>
            </a:r>
          </a:p>
        </p:txBody>
      </p:sp>
    </p:spTree>
    <p:extLst>
      <p:ext uri="{BB962C8B-B14F-4D97-AF65-F5344CB8AC3E}">
        <p14:creationId xmlns:p14="http://schemas.microsoft.com/office/powerpoint/2010/main" val="3967743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EEA7BE-5D9E-AF94-B35B-1E27FE6580E4}"/>
            </a:ext>
          </a:extLst>
        </p:cNvPr>
        <p:cNvGrpSpPr/>
        <p:nvPr/>
      </p:nvGrpSpPr>
      <p:grpSpPr>
        <a:xfrm>
          <a:off x="0" y="0"/>
          <a:ext cx="0" cy="0"/>
          <a:chOff x="0" y="0"/>
          <a:chExt cx="0" cy="0"/>
        </a:xfrm>
      </p:grpSpPr>
      <p:sp>
        <p:nvSpPr>
          <p:cNvPr id="7" name="Rechteck 6">
            <a:extLst>
              <a:ext uri="{FF2B5EF4-FFF2-40B4-BE49-F238E27FC236}">
                <a16:creationId xmlns:a16="http://schemas.microsoft.com/office/drawing/2014/main" id="{8733E9A7-773F-26EC-2154-CA501F6B706B}"/>
              </a:ext>
            </a:extLst>
          </p:cNvPr>
          <p:cNvSpPr/>
          <p:nvPr/>
        </p:nvSpPr>
        <p:spPr>
          <a:xfrm>
            <a:off x="694321" y="2048303"/>
            <a:ext cx="10740852" cy="1103971"/>
          </a:xfrm>
          <a:prstGeom prst="rect">
            <a:avLst/>
          </a:prstGeom>
          <a:solidFill>
            <a:srgbClr val="F397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FA778F26-A129-3C38-3353-9303301CE2A3}"/>
              </a:ext>
            </a:extLst>
          </p:cNvPr>
          <p:cNvSpPr>
            <a:spLocks noGrp="1"/>
          </p:cNvSpPr>
          <p:nvPr>
            <p:ph type="title"/>
          </p:nvPr>
        </p:nvSpPr>
        <p:spPr/>
        <p:txBody>
          <a:bodyPr>
            <a:normAutofit/>
          </a:bodyPr>
          <a:lstStyle/>
          <a:p>
            <a:r>
              <a:rPr lang="de-DE"/>
              <a:t>Ideensammlung – Vermittlung an Azubis</a:t>
            </a:r>
          </a:p>
        </p:txBody>
      </p:sp>
      <p:sp>
        <p:nvSpPr>
          <p:cNvPr id="3" name="Textplatzhalter 2">
            <a:extLst>
              <a:ext uri="{FF2B5EF4-FFF2-40B4-BE49-F238E27FC236}">
                <a16:creationId xmlns:a16="http://schemas.microsoft.com/office/drawing/2014/main" id="{66A434AA-243A-4149-B58C-3C9BFCC01505}"/>
              </a:ext>
            </a:extLst>
          </p:cNvPr>
          <p:cNvSpPr>
            <a:spLocks noGrp="1"/>
          </p:cNvSpPr>
          <p:nvPr>
            <p:ph type="body" sz="quarter" idx="10"/>
          </p:nvPr>
        </p:nvSpPr>
        <p:spPr/>
        <p:txBody>
          <a:bodyPr>
            <a:normAutofit/>
          </a:bodyPr>
          <a:lstStyle/>
          <a:p>
            <a:pPr marL="0" indent="0">
              <a:buNone/>
            </a:pPr>
            <a:endParaRPr lang="de-DE" dirty="0">
              <a:latin typeface="FreightText Pro Book" panose="02000603060000020004" pitchFamily="50" charset="0"/>
            </a:endParaRPr>
          </a:p>
          <a:p>
            <a:endParaRPr lang="de-DE" sz="2800" b="0" dirty="0">
              <a:latin typeface="FreightText Pro Book" panose="02000603060000020004" pitchFamily="50" charset="0"/>
            </a:endParaRPr>
          </a:p>
          <a:p>
            <a:pPr marL="457200" indent="-457200">
              <a:buFont typeface="Wingdings" panose="05000000000000000000" pitchFamily="2" charset="2"/>
              <a:buChar char="à"/>
            </a:pPr>
            <a:endParaRPr lang="de-DE" sz="2800" b="0" dirty="0">
              <a:latin typeface="FreightText Pro Book" panose="02000603060000020004" pitchFamily="50" charset="0"/>
            </a:endParaRPr>
          </a:p>
          <a:p>
            <a:pPr marL="457200" indent="-457200">
              <a:buFont typeface="Wingdings" panose="05000000000000000000" pitchFamily="2" charset="2"/>
              <a:buChar char="à"/>
            </a:pPr>
            <a:endParaRPr lang="de-DE" sz="2800" b="0" dirty="0">
              <a:latin typeface="FreightText Pro Book" panose="02000603060000020004" pitchFamily="50" charset="0"/>
            </a:endParaRPr>
          </a:p>
          <a:p>
            <a:pPr marL="457200" indent="-457200">
              <a:buFont typeface="Wingdings" panose="05000000000000000000" pitchFamily="2" charset="2"/>
              <a:buChar char="à"/>
            </a:pPr>
            <a:endParaRPr lang="de-DE" sz="2800" b="0" dirty="0">
              <a:latin typeface="FreightText Pro Book" panose="02000603060000020004" pitchFamily="50" charset="0"/>
            </a:endParaRPr>
          </a:p>
          <a:p>
            <a:pPr marL="457200" indent="-457200">
              <a:buFont typeface="Wingdings" panose="05000000000000000000" pitchFamily="2" charset="2"/>
              <a:buChar char="à"/>
            </a:pPr>
            <a:endParaRPr lang="de-DE" sz="2800" b="0" dirty="0">
              <a:latin typeface="FreightText Pro Book" panose="02000603060000020004" pitchFamily="50" charset="0"/>
            </a:endParaRPr>
          </a:p>
          <a:p>
            <a:pPr marL="0" indent="0">
              <a:buNone/>
            </a:pPr>
            <a:endParaRPr lang="de-DE" sz="2800" b="0" dirty="0">
              <a:latin typeface="FreightText Pro Book" panose="02000603060000020004" pitchFamily="50" charset="0"/>
            </a:endParaRPr>
          </a:p>
          <a:p>
            <a:pPr marL="628650" lvl="1" indent="-457200">
              <a:buFont typeface="Wingdings" panose="05000000000000000000" pitchFamily="2" charset="2"/>
              <a:buChar char="à"/>
            </a:pPr>
            <a:endParaRPr lang="de-DE" b="0" dirty="0">
              <a:latin typeface="FreightText Pro Book" panose="02000603060000020004" pitchFamily="50" charset="0"/>
            </a:endParaRPr>
          </a:p>
          <a:p>
            <a:endParaRPr lang="de-DE" sz="2800" b="0" dirty="0">
              <a:latin typeface="FreightText Pro Book" panose="02000603060000020004" pitchFamily="50" charset="0"/>
            </a:endParaRPr>
          </a:p>
          <a:p>
            <a:pPr marL="457200" indent="-457200">
              <a:buFont typeface="Arial" panose="020B0604020202020204" pitchFamily="34" charset="0"/>
              <a:buChar char="•"/>
            </a:pPr>
            <a:endParaRPr lang="de-DE" b="0" dirty="0">
              <a:latin typeface="FreightText Pro Book" panose="02000603060000020004" pitchFamily="50" charset="0"/>
            </a:endParaRPr>
          </a:p>
          <a:p>
            <a:pPr marL="457200" indent="-457200">
              <a:buFont typeface="Arial" panose="020B0604020202020204" pitchFamily="34" charset="0"/>
              <a:buChar char="•"/>
            </a:pPr>
            <a:endParaRPr lang="de-DE" dirty="0">
              <a:latin typeface="FreightText Pro Book" panose="02000603060000020004" pitchFamily="50" charset="0"/>
            </a:endParaRPr>
          </a:p>
          <a:p>
            <a:pPr marL="457200" indent="-457200">
              <a:buFont typeface="Arial" panose="020B0604020202020204" pitchFamily="34" charset="0"/>
              <a:buChar char="•"/>
            </a:pPr>
            <a:endParaRPr lang="de-DE" dirty="0">
              <a:latin typeface="FreightText Pro Book" panose="02000603060000020004" pitchFamily="50" charset="0"/>
            </a:endParaRPr>
          </a:p>
          <a:p>
            <a:pPr marL="0" indent="0">
              <a:buNone/>
            </a:pPr>
            <a:endParaRPr lang="de-DE" dirty="0">
              <a:latin typeface="FreightText Pro Book" panose="02000603060000020004" pitchFamily="50" charset="0"/>
            </a:endParaRPr>
          </a:p>
        </p:txBody>
      </p:sp>
      <p:sp>
        <p:nvSpPr>
          <p:cNvPr id="4" name="Textplatzhalter 2">
            <a:extLst>
              <a:ext uri="{FF2B5EF4-FFF2-40B4-BE49-F238E27FC236}">
                <a16:creationId xmlns:a16="http://schemas.microsoft.com/office/drawing/2014/main" id="{FD0D04D4-EDF8-7FB6-F1CB-050312457C7C}"/>
              </a:ext>
            </a:extLst>
          </p:cNvPr>
          <p:cNvSpPr txBox="1">
            <a:spLocks/>
          </p:cNvSpPr>
          <p:nvPr/>
        </p:nvSpPr>
        <p:spPr>
          <a:xfrm>
            <a:off x="756827" y="2968681"/>
            <a:ext cx="11466427" cy="2340972"/>
          </a:xfrm>
          <a:prstGeom prst="rect">
            <a:avLst/>
          </a:prstGeom>
        </p:spPr>
        <p:txBody>
          <a:bodyPr vert="horz" lIns="91440" tIns="45720" rIns="91440" bIns="45720" rtlCol="0">
            <a:normAutofit lnSpcReduction="10000"/>
          </a:bodyPr>
          <a:lstStyle>
            <a:lvl1pPr marL="514350" indent="-514350" algn="l" defTabSz="914400" rtl="0" eaLnBrk="1" latinLnBrk="0" hangingPunct="1">
              <a:lnSpc>
                <a:spcPct val="90000"/>
              </a:lnSpc>
              <a:spcBef>
                <a:spcPts val="1000"/>
              </a:spcBef>
              <a:buFont typeface="Arial" panose="020B0604020202020204" pitchFamily="34" charset="0"/>
              <a:buAutoNum type="arabicPeriod"/>
              <a:defRPr sz="2600" b="1" kern="1200">
                <a:solidFill>
                  <a:srgbClr val="182952"/>
                </a:solidFill>
                <a:latin typeface="Neue Plak" panose="020B0504030202020204"/>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de-DE" dirty="0">
              <a:latin typeface="FreightText Pro Book" panose="02000603060000020004" pitchFamily="50" charset="0"/>
            </a:endParaRPr>
          </a:p>
          <a:p>
            <a:pPr marL="0" indent="0">
              <a:buNone/>
            </a:pPr>
            <a:r>
              <a:rPr lang="de-DE" b="0" dirty="0">
                <a:solidFill>
                  <a:schemeClr val="tx1"/>
                </a:solidFill>
                <a:latin typeface="FreightText Pro Book" panose="02000603060000020004" pitchFamily="50" charset="0"/>
              </a:rPr>
              <a:t>In 2er Gesprächen (5 Min) Idee sammeln, schriftlich auf Moderationskarten</a:t>
            </a:r>
          </a:p>
          <a:p>
            <a:pPr marL="0" indent="0">
              <a:buNone/>
            </a:pPr>
            <a:endParaRPr lang="de-DE" b="0" dirty="0">
              <a:solidFill>
                <a:schemeClr val="tx1"/>
              </a:solidFill>
              <a:latin typeface="FreightText Pro Book" panose="02000603060000020004" pitchFamily="50" charset="0"/>
            </a:endParaRPr>
          </a:p>
          <a:p>
            <a:r>
              <a:rPr lang="de-DE" b="0" dirty="0">
                <a:solidFill>
                  <a:schemeClr val="tx1"/>
                </a:solidFill>
                <a:latin typeface="FreightText Pro Book" panose="02000603060000020004" pitchFamily="50" charset="0"/>
              </a:rPr>
              <a:t>Herausforderungen </a:t>
            </a:r>
          </a:p>
          <a:p>
            <a:r>
              <a:rPr lang="de-DE" b="0" dirty="0">
                <a:solidFill>
                  <a:schemeClr val="tx1"/>
                </a:solidFill>
                <a:latin typeface="FreightText Pro Book" panose="02000603060000020004" pitchFamily="50" charset="0"/>
              </a:rPr>
              <a:t>Tipps/Ideen </a:t>
            </a:r>
          </a:p>
          <a:p>
            <a:pPr marL="0" indent="0">
              <a:buNone/>
            </a:pPr>
            <a:endParaRPr lang="de-DE" sz="2800" b="0" dirty="0">
              <a:latin typeface="FreightText Pro Book" panose="02000603060000020004" pitchFamily="50" charset="0"/>
            </a:endParaRPr>
          </a:p>
          <a:p>
            <a:pPr marL="457200" indent="-457200">
              <a:buFont typeface="Wingdings" panose="05000000000000000000" pitchFamily="2" charset="2"/>
              <a:buChar char="à"/>
            </a:pPr>
            <a:endParaRPr lang="de-DE" sz="2800" b="0" dirty="0">
              <a:latin typeface="FreightText Pro Book" panose="02000603060000020004" pitchFamily="50" charset="0"/>
            </a:endParaRPr>
          </a:p>
          <a:p>
            <a:pPr marL="457200" indent="-457200">
              <a:buFont typeface="Wingdings" panose="05000000000000000000" pitchFamily="2" charset="2"/>
              <a:buChar char="à"/>
            </a:pPr>
            <a:endParaRPr lang="de-DE" sz="2800" b="0" dirty="0">
              <a:latin typeface="FreightText Pro Book" panose="02000603060000020004" pitchFamily="50" charset="0"/>
            </a:endParaRPr>
          </a:p>
          <a:p>
            <a:pPr marL="457200" indent="-457200">
              <a:buFont typeface="Wingdings" panose="05000000000000000000" pitchFamily="2" charset="2"/>
              <a:buChar char="à"/>
            </a:pPr>
            <a:endParaRPr lang="de-DE" sz="2800" b="0" dirty="0">
              <a:latin typeface="FreightText Pro Book" panose="02000603060000020004" pitchFamily="50" charset="0"/>
            </a:endParaRPr>
          </a:p>
          <a:p>
            <a:pPr marL="0" indent="0">
              <a:buFont typeface="Arial" panose="020B0604020202020204" pitchFamily="34" charset="0"/>
              <a:buNone/>
            </a:pPr>
            <a:endParaRPr lang="de-DE" sz="2800" b="0" dirty="0">
              <a:latin typeface="FreightText Pro Book" panose="02000603060000020004" pitchFamily="50" charset="0"/>
            </a:endParaRPr>
          </a:p>
          <a:p>
            <a:pPr marL="628650" lvl="1" indent="-457200">
              <a:buFont typeface="Wingdings" panose="05000000000000000000" pitchFamily="2" charset="2"/>
              <a:buChar char="à"/>
            </a:pPr>
            <a:endParaRPr lang="de-DE" dirty="0">
              <a:latin typeface="FreightText Pro Book" panose="02000603060000020004" pitchFamily="50" charset="0"/>
            </a:endParaRPr>
          </a:p>
          <a:p>
            <a:endParaRPr lang="de-DE" sz="2800" b="0" dirty="0">
              <a:latin typeface="FreightText Pro Book" panose="02000603060000020004" pitchFamily="50" charset="0"/>
            </a:endParaRPr>
          </a:p>
          <a:p>
            <a:pPr marL="457200" indent="-457200">
              <a:buFont typeface="Arial" panose="020B0604020202020204" pitchFamily="34" charset="0"/>
              <a:buChar char="•"/>
            </a:pPr>
            <a:endParaRPr lang="de-DE" b="0" dirty="0">
              <a:latin typeface="FreightText Pro Book" panose="02000603060000020004" pitchFamily="50" charset="0"/>
            </a:endParaRPr>
          </a:p>
          <a:p>
            <a:pPr marL="457200" indent="-457200">
              <a:buFont typeface="Arial" panose="020B0604020202020204" pitchFamily="34" charset="0"/>
              <a:buChar char="•"/>
            </a:pPr>
            <a:endParaRPr lang="de-DE" dirty="0">
              <a:latin typeface="FreightText Pro Book" panose="02000603060000020004" pitchFamily="50" charset="0"/>
            </a:endParaRPr>
          </a:p>
          <a:p>
            <a:pPr marL="457200" indent="-457200">
              <a:buFont typeface="Arial" panose="020B0604020202020204" pitchFamily="34" charset="0"/>
              <a:buChar char="•"/>
            </a:pPr>
            <a:endParaRPr lang="de-DE" dirty="0">
              <a:latin typeface="FreightText Pro Book" panose="02000603060000020004" pitchFamily="50" charset="0"/>
            </a:endParaRPr>
          </a:p>
          <a:p>
            <a:pPr marL="0" indent="0">
              <a:buFont typeface="Arial" panose="020B0604020202020204" pitchFamily="34" charset="0"/>
              <a:buNone/>
            </a:pPr>
            <a:endParaRPr lang="de-DE" dirty="0">
              <a:latin typeface="FreightText Pro Book" panose="02000603060000020004" pitchFamily="50" charset="0"/>
            </a:endParaRPr>
          </a:p>
        </p:txBody>
      </p:sp>
      <p:sp>
        <p:nvSpPr>
          <p:cNvPr id="6" name="Textfeld 5">
            <a:extLst>
              <a:ext uri="{FF2B5EF4-FFF2-40B4-BE49-F238E27FC236}">
                <a16:creationId xmlns:a16="http://schemas.microsoft.com/office/drawing/2014/main" id="{97C29511-2531-7C11-F785-7473B4B669E6}"/>
              </a:ext>
            </a:extLst>
          </p:cNvPr>
          <p:cNvSpPr txBox="1"/>
          <p:nvPr/>
        </p:nvSpPr>
        <p:spPr>
          <a:xfrm>
            <a:off x="725574" y="2177716"/>
            <a:ext cx="10920994" cy="830997"/>
          </a:xfrm>
          <a:prstGeom prst="rect">
            <a:avLst/>
          </a:prstGeom>
          <a:noFill/>
        </p:spPr>
        <p:txBody>
          <a:bodyPr wrap="square" rtlCol="0">
            <a:spAutoFit/>
          </a:bodyPr>
          <a:lstStyle/>
          <a:p>
            <a:r>
              <a:rPr lang="de-DE" sz="2400" dirty="0">
                <a:latin typeface="Neue Plak Text" panose="020B0804030202020204" pitchFamily="34" charset="0"/>
              </a:rPr>
              <a:t>Zu Block I – Ein gemeinsames Nachhaltigkeitsverständnis &amp; die planetaren Grenzen</a:t>
            </a:r>
          </a:p>
        </p:txBody>
      </p:sp>
    </p:spTree>
    <p:extLst>
      <p:ext uri="{BB962C8B-B14F-4D97-AF65-F5344CB8AC3E}">
        <p14:creationId xmlns:p14="http://schemas.microsoft.com/office/powerpoint/2010/main" val="32400101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937E34-5E45-7C01-E791-B832FD3805C1}"/>
            </a:ext>
          </a:extLst>
        </p:cNvPr>
        <p:cNvGrpSpPr/>
        <p:nvPr/>
      </p:nvGrpSpPr>
      <p:grpSpPr>
        <a:xfrm>
          <a:off x="0" y="0"/>
          <a:ext cx="0" cy="0"/>
          <a:chOff x="0" y="0"/>
          <a:chExt cx="0" cy="0"/>
        </a:xfrm>
      </p:grpSpPr>
      <p:sp>
        <p:nvSpPr>
          <p:cNvPr id="7" name="Rechteck 6">
            <a:extLst>
              <a:ext uri="{FF2B5EF4-FFF2-40B4-BE49-F238E27FC236}">
                <a16:creationId xmlns:a16="http://schemas.microsoft.com/office/drawing/2014/main" id="{A7DFD5C8-63EB-8E92-13FB-095D6D89170A}"/>
              </a:ext>
            </a:extLst>
          </p:cNvPr>
          <p:cNvSpPr/>
          <p:nvPr/>
        </p:nvSpPr>
        <p:spPr>
          <a:xfrm>
            <a:off x="694321" y="2048303"/>
            <a:ext cx="10740852" cy="1103971"/>
          </a:xfrm>
          <a:prstGeom prst="rect">
            <a:avLst/>
          </a:prstGeom>
          <a:solidFill>
            <a:srgbClr val="F397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2885285F-B69D-E118-3473-A5968D649853}"/>
              </a:ext>
            </a:extLst>
          </p:cNvPr>
          <p:cNvSpPr>
            <a:spLocks noGrp="1"/>
          </p:cNvSpPr>
          <p:nvPr>
            <p:ph type="title"/>
          </p:nvPr>
        </p:nvSpPr>
        <p:spPr/>
        <p:txBody>
          <a:bodyPr>
            <a:normAutofit/>
          </a:bodyPr>
          <a:lstStyle/>
          <a:p>
            <a:r>
              <a:rPr lang="de-DE"/>
              <a:t>Ideensammlung – Vermittlung an Azubis</a:t>
            </a:r>
          </a:p>
        </p:txBody>
      </p:sp>
      <p:sp>
        <p:nvSpPr>
          <p:cNvPr id="3" name="Textplatzhalter 2">
            <a:extLst>
              <a:ext uri="{FF2B5EF4-FFF2-40B4-BE49-F238E27FC236}">
                <a16:creationId xmlns:a16="http://schemas.microsoft.com/office/drawing/2014/main" id="{227F6AFF-146C-DEB6-DB31-1CDE27D11CE0}"/>
              </a:ext>
            </a:extLst>
          </p:cNvPr>
          <p:cNvSpPr>
            <a:spLocks noGrp="1"/>
          </p:cNvSpPr>
          <p:nvPr>
            <p:ph type="body" sz="quarter" idx="10"/>
          </p:nvPr>
        </p:nvSpPr>
        <p:spPr/>
        <p:txBody>
          <a:bodyPr>
            <a:normAutofit/>
          </a:bodyPr>
          <a:lstStyle/>
          <a:p>
            <a:pPr marL="0" indent="0">
              <a:buNone/>
            </a:pPr>
            <a:endParaRPr lang="de-DE">
              <a:latin typeface="FreightText Pro Book" panose="02000603060000020004" pitchFamily="50" charset="0"/>
            </a:endParaRPr>
          </a:p>
          <a:p>
            <a:endParaRPr lang="de-DE" sz="2800" b="0">
              <a:latin typeface="FreightText Pro Book" panose="02000603060000020004" pitchFamily="50" charset="0"/>
            </a:endParaRPr>
          </a:p>
          <a:p>
            <a:pPr marL="457200" indent="-457200">
              <a:buFont typeface="Wingdings" panose="05000000000000000000" pitchFamily="2" charset="2"/>
              <a:buChar char="à"/>
            </a:pPr>
            <a:endParaRPr lang="de-DE" sz="2800" b="0">
              <a:latin typeface="FreightText Pro Book" panose="02000603060000020004" pitchFamily="50" charset="0"/>
            </a:endParaRPr>
          </a:p>
          <a:p>
            <a:pPr marL="457200" indent="-457200">
              <a:buFont typeface="Wingdings" panose="05000000000000000000" pitchFamily="2" charset="2"/>
              <a:buChar char="à"/>
            </a:pPr>
            <a:endParaRPr lang="de-DE" sz="2800" b="0">
              <a:latin typeface="FreightText Pro Book" panose="02000603060000020004" pitchFamily="50" charset="0"/>
            </a:endParaRPr>
          </a:p>
          <a:p>
            <a:pPr marL="457200" indent="-457200">
              <a:buFont typeface="Wingdings" panose="05000000000000000000" pitchFamily="2" charset="2"/>
              <a:buChar char="à"/>
            </a:pPr>
            <a:endParaRPr lang="de-DE" sz="2800" b="0">
              <a:latin typeface="FreightText Pro Book" panose="02000603060000020004" pitchFamily="50" charset="0"/>
            </a:endParaRPr>
          </a:p>
          <a:p>
            <a:pPr marL="457200" indent="-457200">
              <a:buFont typeface="Wingdings" panose="05000000000000000000" pitchFamily="2" charset="2"/>
              <a:buChar char="à"/>
            </a:pPr>
            <a:endParaRPr lang="de-DE" sz="2800" b="0">
              <a:latin typeface="FreightText Pro Book" panose="02000603060000020004" pitchFamily="50" charset="0"/>
            </a:endParaRPr>
          </a:p>
          <a:p>
            <a:pPr marL="0" indent="0">
              <a:buNone/>
            </a:pPr>
            <a:endParaRPr lang="de-DE" sz="2800" b="0">
              <a:latin typeface="FreightText Pro Book" panose="02000603060000020004" pitchFamily="50" charset="0"/>
            </a:endParaRPr>
          </a:p>
          <a:p>
            <a:pPr marL="628650" lvl="1" indent="-457200">
              <a:buFont typeface="Wingdings" panose="05000000000000000000" pitchFamily="2" charset="2"/>
              <a:buChar char="à"/>
            </a:pPr>
            <a:endParaRPr lang="de-DE" b="0">
              <a:latin typeface="FreightText Pro Book" panose="02000603060000020004" pitchFamily="50" charset="0"/>
            </a:endParaRPr>
          </a:p>
          <a:p>
            <a:endParaRPr lang="de-DE" sz="2800" b="0">
              <a:latin typeface="FreightText Pro Book" panose="02000603060000020004" pitchFamily="50" charset="0"/>
            </a:endParaRPr>
          </a:p>
          <a:p>
            <a:pPr marL="457200" indent="-457200">
              <a:buFont typeface="Arial" panose="020B0604020202020204" pitchFamily="34" charset="0"/>
              <a:buChar char="•"/>
            </a:pPr>
            <a:endParaRPr lang="de-DE" b="0">
              <a:latin typeface="FreightText Pro Book" panose="02000603060000020004" pitchFamily="50" charset="0"/>
            </a:endParaRPr>
          </a:p>
          <a:p>
            <a:pPr marL="457200" indent="-457200">
              <a:buFont typeface="Arial" panose="020B0604020202020204" pitchFamily="34" charset="0"/>
              <a:buChar char="•"/>
            </a:pPr>
            <a:endParaRPr lang="de-DE">
              <a:latin typeface="FreightText Pro Book" panose="02000603060000020004" pitchFamily="50" charset="0"/>
            </a:endParaRPr>
          </a:p>
          <a:p>
            <a:pPr marL="457200" indent="-457200">
              <a:buFont typeface="Arial" panose="020B0604020202020204" pitchFamily="34" charset="0"/>
              <a:buChar char="•"/>
            </a:pPr>
            <a:endParaRPr lang="de-DE">
              <a:latin typeface="FreightText Pro Book" panose="02000603060000020004" pitchFamily="50" charset="0"/>
            </a:endParaRPr>
          </a:p>
          <a:p>
            <a:pPr marL="0" indent="0">
              <a:buNone/>
            </a:pPr>
            <a:endParaRPr lang="de-DE">
              <a:latin typeface="FreightText Pro Book" panose="02000603060000020004" pitchFamily="50" charset="0"/>
            </a:endParaRPr>
          </a:p>
        </p:txBody>
      </p:sp>
      <p:sp>
        <p:nvSpPr>
          <p:cNvPr id="6" name="Textfeld 5">
            <a:extLst>
              <a:ext uri="{FF2B5EF4-FFF2-40B4-BE49-F238E27FC236}">
                <a16:creationId xmlns:a16="http://schemas.microsoft.com/office/drawing/2014/main" id="{81C2D261-2222-28C5-D5D5-1C83D165DF9E}"/>
              </a:ext>
            </a:extLst>
          </p:cNvPr>
          <p:cNvSpPr txBox="1"/>
          <p:nvPr/>
        </p:nvSpPr>
        <p:spPr>
          <a:xfrm>
            <a:off x="725574" y="2177716"/>
            <a:ext cx="10920994" cy="830997"/>
          </a:xfrm>
          <a:prstGeom prst="rect">
            <a:avLst/>
          </a:prstGeom>
          <a:noFill/>
        </p:spPr>
        <p:txBody>
          <a:bodyPr wrap="square" rtlCol="0">
            <a:spAutoFit/>
          </a:bodyPr>
          <a:lstStyle/>
          <a:p>
            <a:r>
              <a:rPr lang="de-DE" sz="2400" dirty="0">
                <a:latin typeface="Neue Plak Text" panose="020B0804030202020204" pitchFamily="34" charset="0"/>
              </a:rPr>
              <a:t>Zu Block I – Ein gemeinsames Nachhaltigkeitsverständnis &amp; die planetaren Grenzen</a:t>
            </a:r>
          </a:p>
        </p:txBody>
      </p:sp>
      <p:sp>
        <p:nvSpPr>
          <p:cNvPr id="5" name="Textplatzhalter 2">
            <a:extLst>
              <a:ext uri="{FF2B5EF4-FFF2-40B4-BE49-F238E27FC236}">
                <a16:creationId xmlns:a16="http://schemas.microsoft.com/office/drawing/2014/main" id="{2AF3AB43-90E4-F9F3-8755-F72AD0FC78FD}"/>
              </a:ext>
            </a:extLst>
          </p:cNvPr>
          <p:cNvSpPr txBox="1">
            <a:spLocks/>
          </p:cNvSpPr>
          <p:nvPr/>
        </p:nvSpPr>
        <p:spPr>
          <a:xfrm>
            <a:off x="756828" y="2968681"/>
            <a:ext cx="10740852" cy="3516340"/>
          </a:xfrm>
          <a:prstGeom prst="rect">
            <a:avLst/>
          </a:prstGeom>
        </p:spPr>
        <p:txBody>
          <a:bodyPr vert="horz" lIns="91440" tIns="45720" rIns="91440" bIns="45720" rtlCol="0">
            <a:normAutofit lnSpcReduction="10000"/>
          </a:bodyPr>
          <a:lstStyle>
            <a:lvl1pPr marL="514350" indent="-514350" algn="l" defTabSz="914400" rtl="0" eaLnBrk="1" latinLnBrk="0" hangingPunct="1">
              <a:lnSpc>
                <a:spcPct val="90000"/>
              </a:lnSpc>
              <a:spcBef>
                <a:spcPts val="1000"/>
              </a:spcBef>
              <a:buFont typeface="Arial" panose="020B0604020202020204" pitchFamily="34" charset="0"/>
              <a:buAutoNum type="arabicPeriod"/>
              <a:defRPr sz="2600" b="1" kern="1200">
                <a:solidFill>
                  <a:srgbClr val="182952"/>
                </a:solidFill>
                <a:latin typeface="Neue Plak" panose="020B0504030202020204"/>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de-DE" dirty="0">
              <a:latin typeface="FreightText Pro Book" panose="02000603060000020004" pitchFamily="50" charset="0"/>
            </a:endParaRPr>
          </a:p>
          <a:p>
            <a:pPr marL="0" indent="0">
              <a:buNone/>
            </a:pPr>
            <a:r>
              <a:rPr lang="de-DE" b="0" dirty="0">
                <a:solidFill>
                  <a:schemeClr val="tx1"/>
                </a:solidFill>
                <a:latin typeface="FreightText Pro Book" panose="02000603060000020004" pitchFamily="50" charset="0"/>
              </a:rPr>
              <a:t>Tipps von unserer Seite: </a:t>
            </a:r>
          </a:p>
          <a:p>
            <a:pPr marL="0" indent="0">
              <a:buNone/>
            </a:pPr>
            <a:endParaRPr lang="de-DE" b="0" dirty="0">
              <a:solidFill>
                <a:schemeClr val="tx1"/>
              </a:solidFill>
              <a:latin typeface="FreightText Pro Book" panose="02000603060000020004" pitchFamily="50" charset="0"/>
            </a:endParaRPr>
          </a:p>
          <a:p>
            <a:pPr marL="457200" indent="-457200">
              <a:buFont typeface="Arial" panose="020B0604020202020204" pitchFamily="34" charset="0"/>
              <a:buChar char="•"/>
            </a:pPr>
            <a:r>
              <a:rPr lang="de-DE" b="0" dirty="0">
                <a:solidFill>
                  <a:schemeClr val="tx1"/>
                </a:solidFill>
                <a:latin typeface="FreightText Pro Book" panose="02000603060000020004" pitchFamily="50" charset="0"/>
              </a:rPr>
              <a:t>Methodenvielfalt, bspw. Film, Flipchart, Moderationskarten benutzen</a:t>
            </a:r>
          </a:p>
          <a:p>
            <a:pPr marL="457200" indent="-457200">
              <a:buFont typeface="Arial" panose="020B0604020202020204" pitchFamily="34" charset="0"/>
              <a:buChar char="•"/>
            </a:pPr>
            <a:r>
              <a:rPr lang="de-DE" b="0" dirty="0">
                <a:solidFill>
                  <a:schemeClr val="tx1"/>
                </a:solidFill>
                <a:latin typeface="FreightText Pro Book" panose="02000603060000020004" pitchFamily="50" charset="0"/>
              </a:rPr>
              <a:t>Beispiele von vor Ort nutzen. Wo sind Auswirkungen schon in Brandenburg spürbar?</a:t>
            </a:r>
          </a:p>
          <a:p>
            <a:pPr marL="457200" indent="-457200">
              <a:buFont typeface="Arial" panose="020B0604020202020204" pitchFamily="34" charset="0"/>
              <a:buChar char="•"/>
            </a:pPr>
            <a:r>
              <a:rPr lang="de-DE" b="0" dirty="0">
                <a:solidFill>
                  <a:schemeClr val="tx1"/>
                </a:solidFill>
                <a:latin typeface="FreightText Pro Book" panose="02000603060000020004" pitchFamily="50" charset="0"/>
              </a:rPr>
              <a:t>Auf die Wertesysteme schauen – welche Werte sind den Azubis wichtig? An diese Werte anknüpfen</a:t>
            </a:r>
            <a:endParaRPr lang="de-DE" dirty="0">
              <a:highlight>
                <a:srgbClr val="FFFF00"/>
              </a:highlight>
              <a:latin typeface="FreightText Pro Book" panose="02000603060000020004" pitchFamily="50" charset="0"/>
            </a:endParaRPr>
          </a:p>
          <a:p>
            <a:pPr marL="0" indent="0">
              <a:buNone/>
            </a:pPr>
            <a:endParaRPr lang="de-DE" b="0" dirty="0"/>
          </a:p>
          <a:p>
            <a:pPr marL="0" indent="0">
              <a:buNone/>
            </a:pPr>
            <a:endParaRPr lang="de-DE" b="0" dirty="0"/>
          </a:p>
          <a:p>
            <a:pPr marL="0" indent="0">
              <a:buNone/>
            </a:pPr>
            <a:endParaRPr lang="de-DE" sz="2800" b="0" dirty="0">
              <a:latin typeface="FreightText Pro Book" panose="02000603060000020004" pitchFamily="50" charset="0"/>
            </a:endParaRPr>
          </a:p>
          <a:p>
            <a:pPr marL="457200" indent="-457200">
              <a:buFont typeface="Wingdings" panose="05000000000000000000" pitchFamily="2" charset="2"/>
              <a:buChar char="à"/>
            </a:pPr>
            <a:endParaRPr lang="de-DE" sz="2800" b="0" dirty="0">
              <a:latin typeface="FreightText Pro Book" panose="02000603060000020004" pitchFamily="50" charset="0"/>
            </a:endParaRPr>
          </a:p>
          <a:p>
            <a:pPr marL="457200" indent="-457200">
              <a:buFont typeface="Wingdings" panose="05000000000000000000" pitchFamily="2" charset="2"/>
              <a:buChar char="à"/>
            </a:pPr>
            <a:endParaRPr lang="de-DE" sz="2800" b="0" dirty="0">
              <a:latin typeface="FreightText Pro Book" panose="02000603060000020004" pitchFamily="50" charset="0"/>
            </a:endParaRPr>
          </a:p>
          <a:p>
            <a:pPr marL="457200" indent="-457200">
              <a:buFont typeface="Wingdings" panose="05000000000000000000" pitchFamily="2" charset="2"/>
              <a:buChar char="à"/>
            </a:pPr>
            <a:endParaRPr lang="de-DE" sz="2800" b="0" dirty="0">
              <a:latin typeface="FreightText Pro Book" panose="02000603060000020004" pitchFamily="50" charset="0"/>
            </a:endParaRPr>
          </a:p>
          <a:p>
            <a:pPr marL="0" indent="0">
              <a:buFont typeface="Arial" panose="020B0604020202020204" pitchFamily="34" charset="0"/>
              <a:buNone/>
            </a:pPr>
            <a:endParaRPr lang="de-DE" sz="2800" b="0" dirty="0">
              <a:latin typeface="FreightText Pro Book" panose="02000603060000020004" pitchFamily="50" charset="0"/>
            </a:endParaRPr>
          </a:p>
          <a:p>
            <a:pPr marL="628650" lvl="1" indent="-457200">
              <a:buFont typeface="Wingdings" panose="05000000000000000000" pitchFamily="2" charset="2"/>
              <a:buChar char="à"/>
            </a:pPr>
            <a:endParaRPr lang="de-DE" dirty="0">
              <a:latin typeface="FreightText Pro Book" panose="02000603060000020004" pitchFamily="50" charset="0"/>
            </a:endParaRPr>
          </a:p>
          <a:p>
            <a:endParaRPr lang="de-DE" sz="2800" b="0" dirty="0">
              <a:latin typeface="FreightText Pro Book" panose="02000603060000020004" pitchFamily="50" charset="0"/>
            </a:endParaRPr>
          </a:p>
          <a:p>
            <a:pPr marL="457200" indent="-457200">
              <a:buFont typeface="Arial" panose="020B0604020202020204" pitchFamily="34" charset="0"/>
              <a:buChar char="•"/>
            </a:pPr>
            <a:endParaRPr lang="de-DE" b="0" dirty="0">
              <a:latin typeface="FreightText Pro Book" panose="02000603060000020004" pitchFamily="50" charset="0"/>
            </a:endParaRPr>
          </a:p>
          <a:p>
            <a:pPr marL="457200" indent="-457200">
              <a:buFont typeface="Arial" panose="020B0604020202020204" pitchFamily="34" charset="0"/>
              <a:buChar char="•"/>
            </a:pPr>
            <a:endParaRPr lang="de-DE" dirty="0">
              <a:latin typeface="FreightText Pro Book" panose="02000603060000020004" pitchFamily="50" charset="0"/>
            </a:endParaRPr>
          </a:p>
          <a:p>
            <a:pPr marL="457200" indent="-457200">
              <a:buFont typeface="Arial" panose="020B0604020202020204" pitchFamily="34" charset="0"/>
              <a:buChar char="•"/>
            </a:pPr>
            <a:endParaRPr lang="de-DE" dirty="0">
              <a:latin typeface="FreightText Pro Book" panose="02000603060000020004" pitchFamily="50" charset="0"/>
            </a:endParaRPr>
          </a:p>
          <a:p>
            <a:pPr marL="0" indent="0">
              <a:buFont typeface="Arial" panose="020B0604020202020204" pitchFamily="34" charset="0"/>
              <a:buNone/>
            </a:pPr>
            <a:endParaRPr lang="de-DE" dirty="0">
              <a:latin typeface="FreightText Pro Book" panose="02000603060000020004" pitchFamily="50" charset="0"/>
            </a:endParaRPr>
          </a:p>
        </p:txBody>
      </p:sp>
    </p:spTree>
    <p:extLst>
      <p:ext uri="{BB962C8B-B14F-4D97-AF65-F5344CB8AC3E}">
        <p14:creationId xmlns:p14="http://schemas.microsoft.com/office/powerpoint/2010/main" val="41535476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BDADAC-4885-BB74-A8F9-EC961FBBD220}"/>
            </a:ext>
          </a:extLst>
        </p:cNvPr>
        <p:cNvGrpSpPr/>
        <p:nvPr/>
      </p:nvGrpSpPr>
      <p:grpSpPr>
        <a:xfrm>
          <a:off x="0" y="0"/>
          <a:ext cx="0" cy="0"/>
          <a:chOff x="0" y="0"/>
          <a:chExt cx="0" cy="0"/>
        </a:xfrm>
      </p:grpSpPr>
    </p:spTree>
    <p:extLst>
      <p:ext uri="{BB962C8B-B14F-4D97-AF65-F5344CB8AC3E}">
        <p14:creationId xmlns:p14="http://schemas.microsoft.com/office/powerpoint/2010/main" val="3434685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E5E254-BBC3-5B47-F239-C6AB0B0CAE4F}"/>
            </a:ext>
          </a:extLst>
        </p:cNvPr>
        <p:cNvGrpSpPr/>
        <p:nvPr/>
      </p:nvGrpSpPr>
      <p:grpSpPr>
        <a:xfrm>
          <a:off x="0" y="0"/>
          <a:ext cx="0" cy="0"/>
          <a:chOff x="0" y="0"/>
          <a:chExt cx="0" cy="0"/>
        </a:xfrm>
      </p:grpSpPr>
      <p:sp>
        <p:nvSpPr>
          <p:cNvPr id="3" name="Textplatzhalter 1">
            <a:extLst>
              <a:ext uri="{FF2B5EF4-FFF2-40B4-BE49-F238E27FC236}">
                <a16:creationId xmlns:a16="http://schemas.microsoft.com/office/drawing/2014/main" id="{025057B4-71D1-26EF-D461-B420227443B6}"/>
              </a:ext>
            </a:extLst>
          </p:cNvPr>
          <p:cNvSpPr>
            <a:spLocks noGrp="1"/>
          </p:cNvSpPr>
          <p:nvPr>
            <p:ph type="body" sz="quarter" idx="11"/>
          </p:nvPr>
        </p:nvSpPr>
        <p:spPr>
          <a:xfrm>
            <a:off x="1867248" y="2797125"/>
            <a:ext cx="8457504" cy="4169378"/>
          </a:xfrm>
        </p:spPr>
        <p:txBody>
          <a:bodyPr/>
          <a:lstStyle/>
          <a:p>
            <a:r>
              <a:rPr lang="de-DE" dirty="0">
                <a:solidFill>
                  <a:srgbClr val="F3972B"/>
                </a:solidFill>
              </a:rPr>
              <a:t>2. Was </a:t>
            </a:r>
            <a:r>
              <a:rPr lang="de-DE" dirty="0"/>
              <a:t>wollen wir erreichen?</a:t>
            </a:r>
          </a:p>
        </p:txBody>
      </p:sp>
      <p:sp>
        <p:nvSpPr>
          <p:cNvPr id="2" name="Textfeld 1">
            <a:extLst>
              <a:ext uri="{FF2B5EF4-FFF2-40B4-BE49-F238E27FC236}">
                <a16:creationId xmlns:a16="http://schemas.microsoft.com/office/drawing/2014/main" id="{60FE09D6-34F2-EA3A-3A2F-1EAA039FCFE4}"/>
              </a:ext>
            </a:extLst>
          </p:cNvPr>
          <p:cNvSpPr txBox="1"/>
          <p:nvPr/>
        </p:nvSpPr>
        <p:spPr>
          <a:xfrm>
            <a:off x="2065849" y="3856821"/>
            <a:ext cx="7801165" cy="892552"/>
          </a:xfrm>
          <a:prstGeom prst="rect">
            <a:avLst/>
          </a:prstGeom>
          <a:noFill/>
        </p:spPr>
        <p:txBody>
          <a:bodyPr wrap="square" rtlCol="0">
            <a:spAutoFit/>
          </a:bodyPr>
          <a:lstStyle/>
          <a:p>
            <a:pPr algn="l"/>
            <a:r>
              <a:rPr lang="de-DE" sz="2600" dirty="0">
                <a:solidFill>
                  <a:srgbClr val="F3972B"/>
                </a:solidFill>
                <a:latin typeface="Neue Plak Text" panose="020B0804030202020204" pitchFamily="34" charset="0"/>
              </a:rPr>
              <a:t>Ziel II: </a:t>
            </a:r>
            <a:r>
              <a:rPr lang="de-DE" sz="2600" dirty="0">
                <a:solidFill>
                  <a:schemeClr val="bg1"/>
                </a:solidFill>
                <a:latin typeface="Neue Plak Text" panose="020B0804030202020204" pitchFamily="34" charset="0"/>
              </a:rPr>
              <a:t>Zielbilder und Modelle nachhaltiger Entwicklung kennenlernen. </a:t>
            </a:r>
          </a:p>
        </p:txBody>
      </p:sp>
    </p:spTree>
    <p:extLst>
      <p:ext uri="{BB962C8B-B14F-4D97-AF65-F5344CB8AC3E}">
        <p14:creationId xmlns:p14="http://schemas.microsoft.com/office/powerpoint/2010/main" val="8359962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687BA4-0573-1391-D79E-CBC6B28C98BC}"/>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CA12113D-315B-BF8F-D125-5BEAA6CE10A2}"/>
              </a:ext>
            </a:extLst>
          </p:cNvPr>
          <p:cNvSpPr>
            <a:spLocks noGrp="1"/>
          </p:cNvSpPr>
          <p:nvPr>
            <p:ph type="title"/>
          </p:nvPr>
        </p:nvSpPr>
        <p:spPr/>
        <p:txBody>
          <a:bodyPr/>
          <a:lstStyle/>
          <a:p>
            <a:r>
              <a:rPr lang="de-DE"/>
              <a:t>Gemeinsames Nachhaltigkeitsverständnis</a:t>
            </a:r>
          </a:p>
        </p:txBody>
      </p:sp>
      <p:sp>
        <p:nvSpPr>
          <p:cNvPr id="2" name="Textplatzhalter 2">
            <a:extLst>
              <a:ext uri="{FF2B5EF4-FFF2-40B4-BE49-F238E27FC236}">
                <a16:creationId xmlns:a16="http://schemas.microsoft.com/office/drawing/2014/main" id="{1A96A505-1B1A-AD95-8606-1737C3CA634D}"/>
              </a:ext>
            </a:extLst>
          </p:cNvPr>
          <p:cNvSpPr>
            <a:spLocks noGrp="1"/>
          </p:cNvSpPr>
          <p:nvPr>
            <p:ph type="body" sz="quarter" idx="10"/>
          </p:nvPr>
        </p:nvSpPr>
        <p:spPr>
          <a:xfrm>
            <a:off x="614362" y="2111466"/>
            <a:ext cx="7073371" cy="4090926"/>
          </a:xfrm>
        </p:spPr>
        <p:txBody>
          <a:bodyPr>
            <a:normAutofit/>
          </a:bodyPr>
          <a:lstStyle/>
          <a:p>
            <a:pPr marL="0" indent="0">
              <a:buNone/>
            </a:pPr>
            <a:endParaRPr lang="de-DE" dirty="0">
              <a:latin typeface="FreightText Pro Book" panose="02000603060000020004" pitchFamily="50" charset="0"/>
            </a:endParaRPr>
          </a:p>
          <a:p>
            <a:pPr marL="0" indent="0">
              <a:buNone/>
            </a:pPr>
            <a:endParaRPr lang="de-DE" b="0" dirty="0">
              <a:latin typeface="FreightText Pro Book" panose="02000603060000020004" pitchFamily="50" charset="0"/>
            </a:endParaRPr>
          </a:p>
          <a:p>
            <a:pPr marL="171450" lvl="1" indent="0">
              <a:buNone/>
            </a:pPr>
            <a:r>
              <a:rPr lang="de-DE" sz="2800" b="0" dirty="0">
                <a:latin typeface="FreightText Pro Book" panose="02000603060000020004" pitchFamily="50" charset="0"/>
              </a:rPr>
              <a:t>„…dass immer nur so viel Holz geschlagen werden sollte, wie durch planmäßige Aufforstung wieder nachwachsen kann“</a:t>
            </a:r>
          </a:p>
          <a:p>
            <a:pPr marL="171450" lvl="1" indent="0">
              <a:buNone/>
            </a:pPr>
            <a:endParaRPr lang="de-DE" sz="2800" dirty="0">
              <a:latin typeface="FreightText Pro Book" panose="02000603060000020004" pitchFamily="50" charset="0"/>
            </a:endParaRPr>
          </a:p>
          <a:p>
            <a:pPr marL="171450" lvl="1" indent="0">
              <a:buNone/>
            </a:pPr>
            <a:r>
              <a:rPr lang="de-DE" sz="2400" dirty="0">
                <a:latin typeface="FreightText Pro Book" panose="02000603060000020004" pitchFamily="50" charset="0"/>
              </a:rPr>
              <a:t>Carl von Carlowitz 1713</a:t>
            </a:r>
            <a:endParaRPr lang="de-DE" sz="2400" b="0" dirty="0">
              <a:latin typeface="FreightText Pro Book" panose="02000603060000020004" pitchFamily="50" charset="0"/>
            </a:endParaRPr>
          </a:p>
          <a:p>
            <a:endParaRPr lang="de-DE" sz="2800" b="0" dirty="0">
              <a:latin typeface="FreightText Pro Book" panose="02000603060000020004" pitchFamily="50" charset="0"/>
            </a:endParaRPr>
          </a:p>
          <a:p>
            <a:pPr marL="457200" indent="-457200">
              <a:buFont typeface="Arial" panose="020B0604020202020204" pitchFamily="34" charset="0"/>
              <a:buChar char="•"/>
            </a:pPr>
            <a:endParaRPr lang="de-DE" b="0" dirty="0">
              <a:latin typeface="FreightText Pro Book" panose="02000603060000020004" pitchFamily="50" charset="0"/>
            </a:endParaRPr>
          </a:p>
          <a:p>
            <a:pPr marL="457200" indent="-457200">
              <a:buFont typeface="Arial" panose="020B0604020202020204" pitchFamily="34" charset="0"/>
              <a:buChar char="•"/>
            </a:pPr>
            <a:endParaRPr lang="de-DE" dirty="0">
              <a:latin typeface="FreightText Pro Book" panose="02000603060000020004" pitchFamily="50" charset="0"/>
            </a:endParaRPr>
          </a:p>
          <a:p>
            <a:pPr marL="457200" indent="-457200">
              <a:buFont typeface="Arial" panose="020B0604020202020204" pitchFamily="34" charset="0"/>
              <a:buChar char="•"/>
            </a:pPr>
            <a:endParaRPr lang="de-DE" dirty="0">
              <a:latin typeface="FreightText Pro Book" panose="02000603060000020004" pitchFamily="50" charset="0"/>
            </a:endParaRPr>
          </a:p>
          <a:p>
            <a:pPr marL="0" indent="0">
              <a:buNone/>
            </a:pPr>
            <a:endParaRPr lang="de-DE" dirty="0">
              <a:latin typeface="FreightText Pro Book" panose="02000603060000020004" pitchFamily="50" charset="0"/>
            </a:endParaRPr>
          </a:p>
        </p:txBody>
      </p:sp>
      <p:sp>
        <p:nvSpPr>
          <p:cNvPr id="3" name="Textplatzhalter 2">
            <a:extLst>
              <a:ext uri="{FF2B5EF4-FFF2-40B4-BE49-F238E27FC236}">
                <a16:creationId xmlns:a16="http://schemas.microsoft.com/office/drawing/2014/main" id="{916BBEC3-37DB-B271-5B1B-DBFCD477D6A1}"/>
              </a:ext>
            </a:extLst>
          </p:cNvPr>
          <p:cNvSpPr txBox="1">
            <a:spLocks/>
          </p:cNvSpPr>
          <p:nvPr/>
        </p:nvSpPr>
        <p:spPr>
          <a:xfrm>
            <a:off x="4075710" y="6278296"/>
            <a:ext cx="6991381"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tx1">
                    <a:lumMod val="50000"/>
                    <a:lumOff val="50000"/>
                  </a:schemeClr>
                </a:solidFill>
                <a:latin typeface="FreightText Pro Book" panose="02000603060000020004" pitchFamily="50" charset="0"/>
              </a:rPr>
              <a:t>© Martin </a:t>
            </a:r>
            <a:r>
              <a:rPr lang="de-DE" sz="1200" dirty="0" err="1">
                <a:solidFill>
                  <a:schemeClr val="tx1">
                    <a:lumMod val="50000"/>
                    <a:lumOff val="50000"/>
                  </a:schemeClr>
                </a:solidFill>
                <a:latin typeface="FreightText Pro Book" panose="02000603060000020004" pitchFamily="50" charset="0"/>
              </a:rPr>
              <a:t>Bernigeroth</a:t>
            </a:r>
            <a:endParaRPr lang="de-DE" sz="1200" dirty="0">
              <a:solidFill>
                <a:schemeClr val="tx1">
                  <a:lumMod val="50000"/>
                  <a:lumOff val="50000"/>
                </a:schemeClr>
              </a:solidFill>
              <a:latin typeface="FreightText Pro Book" panose="02000603060000020004" pitchFamily="50" charset="0"/>
            </a:endParaRPr>
          </a:p>
        </p:txBody>
      </p:sp>
      <p:pic>
        <p:nvPicPr>
          <p:cNvPr id="6" name="Grafik 5">
            <a:extLst>
              <a:ext uri="{FF2B5EF4-FFF2-40B4-BE49-F238E27FC236}">
                <a16:creationId xmlns:a16="http://schemas.microsoft.com/office/drawing/2014/main" id="{31B44E90-1BBA-DB3D-7985-8B22477D3562}"/>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8368618" y="2074980"/>
            <a:ext cx="3097808" cy="3910853"/>
          </a:xfrm>
          <a:prstGeom prst="rect">
            <a:avLst/>
          </a:prstGeom>
        </p:spPr>
      </p:pic>
      <p:sp>
        <p:nvSpPr>
          <p:cNvPr id="8" name="Textplatzhalter 2">
            <a:extLst>
              <a:ext uri="{FF2B5EF4-FFF2-40B4-BE49-F238E27FC236}">
                <a16:creationId xmlns:a16="http://schemas.microsoft.com/office/drawing/2014/main" id="{58C4F0BB-6067-A1E1-B49B-7B9FE2351A8A}"/>
              </a:ext>
            </a:extLst>
          </p:cNvPr>
          <p:cNvSpPr/>
          <p:nvPr/>
        </p:nvSpPr>
        <p:spPr>
          <a:xfrm>
            <a:off x="801163" y="6010893"/>
            <a:ext cx="5927015" cy="588761"/>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tabLst>
                <a:tab pos="0" algn="l"/>
              </a:tabLst>
            </a:pPr>
            <a:r>
              <a:rPr lang="de-DE" sz="1200" b="0" strike="noStrike" spc="-1" dirty="0">
                <a:solidFill>
                  <a:schemeClr val="tx1">
                    <a:lumMod val="50000"/>
                    <a:lumOff val="50000"/>
                  </a:schemeClr>
                </a:solidFill>
                <a:latin typeface="FreightText Pro Book" panose="02000603060000020004" pitchFamily="50" charset="0"/>
              </a:rPr>
              <a:t>Quelle:</a:t>
            </a:r>
            <a:r>
              <a:rPr lang="en-GB" sz="1200" spc="-1" dirty="0">
                <a:solidFill>
                  <a:schemeClr val="tx1">
                    <a:lumMod val="50000"/>
                    <a:lumOff val="50000"/>
                  </a:schemeClr>
                </a:solidFill>
                <a:latin typeface="FreightText Pro Book" panose="02000603060000020004" pitchFamily="50" charset="0"/>
              </a:rPr>
              <a:t> </a:t>
            </a:r>
            <a:r>
              <a:rPr lang="en-GB" sz="1200" spc="-1" dirty="0" err="1">
                <a:solidFill>
                  <a:schemeClr val="tx1">
                    <a:lumMod val="50000"/>
                    <a:lumOff val="50000"/>
                  </a:schemeClr>
                </a:solidFill>
                <a:latin typeface="FreightText Pro Book" panose="02000603060000020004" pitchFamily="50" charset="0"/>
              </a:rPr>
              <a:t>Lexikon</a:t>
            </a:r>
            <a:r>
              <a:rPr lang="en-GB" sz="1200" spc="-1" dirty="0">
                <a:solidFill>
                  <a:schemeClr val="tx1">
                    <a:lumMod val="50000"/>
                    <a:lumOff val="50000"/>
                  </a:schemeClr>
                </a:solidFill>
                <a:latin typeface="FreightText Pro Book" panose="02000603060000020004" pitchFamily="50" charset="0"/>
              </a:rPr>
              <a:t>  der </a:t>
            </a:r>
            <a:r>
              <a:rPr lang="en-GB" sz="1200" spc="-1" dirty="0" err="1">
                <a:solidFill>
                  <a:schemeClr val="tx1">
                    <a:lumMod val="50000"/>
                    <a:lumOff val="50000"/>
                  </a:schemeClr>
                </a:solidFill>
                <a:latin typeface="FreightText Pro Book" panose="02000603060000020004" pitchFamily="50" charset="0"/>
              </a:rPr>
              <a:t>Nachhaltigkeit</a:t>
            </a:r>
            <a:r>
              <a:rPr lang="en-GB" sz="1200" spc="-1" dirty="0">
                <a:solidFill>
                  <a:schemeClr val="tx1">
                    <a:lumMod val="50000"/>
                    <a:lumOff val="50000"/>
                  </a:schemeClr>
                </a:solidFill>
                <a:latin typeface="FreightText Pro Book" panose="02000603060000020004" pitchFamily="50" charset="0"/>
              </a:rPr>
              <a:t>, https://www.nachhaltigkeit.info/artikel/hans_carl_von_carlowitz_1713_1393.htm </a:t>
            </a:r>
            <a:r>
              <a:rPr lang="de-DE" sz="1200" b="0" strike="noStrike" spc="-1" dirty="0">
                <a:solidFill>
                  <a:schemeClr val="tx1">
                    <a:lumMod val="50000"/>
                    <a:lumOff val="50000"/>
                  </a:schemeClr>
                </a:solidFill>
                <a:latin typeface="FreightText Pro Book" panose="02000603060000020004" pitchFamily="50" charset="0"/>
              </a:rPr>
              <a:t> </a:t>
            </a:r>
          </a:p>
        </p:txBody>
      </p:sp>
    </p:spTree>
    <p:extLst>
      <p:ext uri="{BB962C8B-B14F-4D97-AF65-F5344CB8AC3E}">
        <p14:creationId xmlns:p14="http://schemas.microsoft.com/office/powerpoint/2010/main" val="6410893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5D614F-E53E-3C4E-06FE-51793E29135F}"/>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F4890B1F-FF01-2304-8DFC-4C119D37D0AF}"/>
              </a:ext>
            </a:extLst>
          </p:cNvPr>
          <p:cNvSpPr>
            <a:spLocks noGrp="1"/>
          </p:cNvSpPr>
          <p:nvPr>
            <p:ph type="title"/>
          </p:nvPr>
        </p:nvSpPr>
        <p:spPr/>
        <p:txBody>
          <a:bodyPr/>
          <a:lstStyle/>
          <a:p>
            <a:r>
              <a:rPr lang="de-DE"/>
              <a:t>Seitdem viele weitere Zielvorstellungen…</a:t>
            </a:r>
          </a:p>
        </p:txBody>
      </p:sp>
      <p:pic>
        <p:nvPicPr>
          <p:cNvPr id="2" name="Picture 2">
            <a:extLst>
              <a:ext uri="{FF2B5EF4-FFF2-40B4-BE49-F238E27FC236}">
                <a16:creationId xmlns:a16="http://schemas.microsoft.com/office/drawing/2014/main" id="{C82A6846-2F2D-7EB6-7CB5-D6BFCBDEC63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p:blipFill>
        <p:spPr bwMode="auto">
          <a:xfrm>
            <a:off x="3796324" y="4023624"/>
            <a:ext cx="2479141" cy="2325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platzhalter 2">
            <a:extLst>
              <a:ext uri="{FF2B5EF4-FFF2-40B4-BE49-F238E27FC236}">
                <a16:creationId xmlns:a16="http://schemas.microsoft.com/office/drawing/2014/main" id="{96C96940-8F98-6AF9-AF0E-26ECB4F0C322}"/>
              </a:ext>
            </a:extLst>
          </p:cNvPr>
          <p:cNvSpPr txBox="1">
            <a:spLocks/>
          </p:cNvSpPr>
          <p:nvPr/>
        </p:nvSpPr>
        <p:spPr>
          <a:xfrm>
            <a:off x="2314219" y="6421628"/>
            <a:ext cx="3917245"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tx1">
                    <a:lumMod val="50000"/>
                    <a:lumOff val="50000"/>
                  </a:schemeClr>
                </a:solidFill>
                <a:latin typeface="FreightText Pro Book" panose="02000603060000020004" pitchFamily="50" charset="0"/>
              </a:rPr>
              <a:t>© Stadt Neustadt an der Weinstraße</a:t>
            </a:r>
          </a:p>
        </p:txBody>
      </p:sp>
      <p:pic>
        <p:nvPicPr>
          <p:cNvPr id="7" name="Grafik 6" descr="Ein Bild, das Kreis, Screenshot, Farbigkeit, Grafiken enthält.&#10;&#10;KI-generierte Inhalte können fehlerhaft sein.">
            <a:extLst>
              <a:ext uri="{FF2B5EF4-FFF2-40B4-BE49-F238E27FC236}">
                <a16:creationId xmlns:a16="http://schemas.microsoft.com/office/drawing/2014/main" id="{8C67FC4D-DF59-176A-DB47-FDCDDCDF1FF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0552" y="2192081"/>
            <a:ext cx="2697677" cy="2667329"/>
          </a:xfrm>
          <a:prstGeom prst="rect">
            <a:avLst/>
          </a:prstGeom>
        </p:spPr>
      </p:pic>
      <p:sp>
        <p:nvSpPr>
          <p:cNvPr id="11" name="Textplatzhalter 2">
            <a:extLst>
              <a:ext uri="{FF2B5EF4-FFF2-40B4-BE49-F238E27FC236}">
                <a16:creationId xmlns:a16="http://schemas.microsoft.com/office/drawing/2014/main" id="{424AB2E2-CE19-87D1-F755-58607840F377}"/>
              </a:ext>
            </a:extLst>
          </p:cNvPr>
          <p:cNvSpPr txBox="1">
            <a:spLocks/>
          </p:cNvSpPr>
          <p:nvPr/>
        </p:nvSpPr>
        <p:spPr>
          <a:xfrm>
            <a:off x="559805" y="4983118"/>
            <a:ext cx="2868424"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tx1">
                    <a:lumMod val="50000"/>
                    <a:lumOff val="50000"/>
                  </a:schemeClr>
                </a:solidFill>
                <a:latin typeface="FreightText Pro Book" panose="02000603060000020004" pitchFamily="50" charset="0"/>
              </a:rPr>
              <a:t>© Stadt Neustadt an der Weinstraße</a:t>
            </a:r>
          </a:p>
        </p:txBody>
      </p:sp>
      <p:pic>
        <p:nvPicPr>
          <p:cNvPr id="15" name="Grafik 14" descr="Ein Bild, das Text, Screenshot, Logo, Schrift enthält.&#10;&#10;KI-generierte Inhalte können fehlerhaft sein.">
            <a:extLst>
              <a:ext uri="{FF2B5EF4-FFF2-40B4-BE49-F238E27FC236}">
                <a16:creationId xmlns:a16="http://schemas.microsoft.com/office/drawing/2014/main" id="{12F6493F-418B-7827-9217-1482B6DA05F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802486" y="1911376"/>
            <a:ext cx="4569941" cy="2075754"/>
          </a:xfrm>
          <a:prstGeom prst="rect">
            <a:avLst/>
          </a:prstGeom>
        </p:spPr>
      </p:pic>
      <p:sp>
        <p:nvSpPr>
          <p:cNvPr id="16" name="Textplatzhalter 2">
            <a:extLst>
              <a:ext uri="{FF2B5EF4-FFF2-40B4-BE49-F238E27FC236}">
                <a16:creationId xmlns:a16="http://schemas.microsoft.com/office/drawing/2014/main" id="{8C633EB6-31D6-8485-6FDE-E845F5A7A84E}"/>
              </a:ext>
            </a:extLst>
          </p:cNvPr>
          <p:cNvSpPr txBox="1">
            <a:spLocks/>
          </p:cNvSpPr>
          <p:nvPr/>
        </p:nvSpPr>
        <p:spPr>
          <a:xfrm>
            <a:off x="7975839" y="1911376"/>
            <a:ext cx="3917245"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tx1">
                    <a:lumMod val="50000"/>
                    <a:lumOff val="50000"/>
                  </a:schemeClr>
                </a:solidFill>
                <a:latin typeface="FreightText Pro Book" panose="02000603060000020004" pitchFamily="50" charset="0"/>
              </a:rPr>
              <a:t>© Vereinte Nationen</a:t>
            </a:r>
          </a:p>
        </p:txBody>
      </p:sp>
      <p:pic>
        <p:nvPicPr>
          <p:cNvPr id="9" name="Grafik 8">
            <a:extLst>
              <a:ext uri="{FF2B5EF4-FFF2-40B4-BE49-F238E27FC236}">
                <a16:creationId xmlns:a16="http://schemas.microsoft.com/office/drawing/2014/main" id="{360E2B20-314D-0B3A-DE56-676F6FD7DBF2}"/>
              </a:ext>
            </a:extLst>
          </p:cNvPr>
          <p:cNvPicPr>
            <a:picLocks noChangeAspect="1"/>
          </p:cNvPicPr>
          <p:nvPr/>
        </p:nvPicPr>
        <p:blipFill>
          <a:blip r:embed="rId6" cstate="email">
            <a:extLst>
              <a:ext uri="{28A0092B-C50C-407E-A947-70E740481C1C}">
                <a14:useLocalDpi xmlns:a14="http://schemas.microsoft.com/office/drawing/2010/main"/>
              </a:ext>
            </a:extLst>
          </a:blip>
          <a:stretch/>
        </p:blipFill>
        <p:spPr bwMode="auto">
          <a:xfrm>
            <a:off x="8771944" y="3892804"/>
            <a:ext cx="2689503" cy="2689503"/>
          </a:xfrm>
          <a:prstGeom prst="rect">
            <a:avLst/>
          </a:prstGeom>
        </p:spPr>
      </p:pic>
      <p:sp>
        <p:nvSpPr>
          <p:cNvPr id="4" name="Textplatzhalter 2">
            <a:extLst>
              <a:ext uri="{FF2B5EF4-FFF2-40B4-BE49-F238E27FC236}">
                <a16:creationId xmlns:a16="http://schemas.microsoft.com/office/drawing/2014/main" id="{1BB436C2-EF35-30B3-9B63-9831A2EEF18F}"/>
              </a:ext>
            </a:extLst>
          </p:cNvPr>
          <p:cNvSpPr txBox="1">
            <a:spLocks/>
          </p:cNvSpPr>
          <p:nvPr/>
        </p:nvSpPr>
        <p:spPr>
          <a:xfrm>
            <a:off x="5442252" y="6421628"/>
            <a:ext cx="3917245"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tx1">
                    <a:lumMod val="50000"/>
                    <a:lumOff val="50000"/>
                  </a:schemeClr>
                </a:solidFill>
                <a:latin typeface="FreightText Pro Book" panose="02000603060000020004" pitchFamily="50" charset="0"/>
              </a:rPr>
              <a:t>© NELA e.V.</a:t>
            </a:r>
          </a:p>
        </p:txBody>
      </p:sp>
    </p:spTree>
    <p:extLst>
      <p:ext uri="{BB962C8B-B14F-4D97-AF65-F5344CB8AC3E}">
        <p14:creationId xmlns:p14="http://schemas.microsoft.com/office/powerpoint/2010/main" val="1423088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1">
            <a:extLst>
              <a:ext uri="{FF2B5EF4-FFF2-40B4-BE49-F238E27FC236}">
                <a16:creationId xmlns:a16="http://schemas.microsoft.com/office/drawing/2014/main" id="{602872C9-0779-414E-A20E-43EE3E3BB051}"/>
              </a:ext>
            </a:extLst>
          </p:cNvPr>
          <p:cNvSpPr txBox="1">
            <a:spLocks/>
          </p:cNvSpPr>
          <p:nvPr/>
        </p:nvSpPr>
        <p:spPr>
          <a:xfrm>
            <a:off x="999491" y="2616237"/>
            <a:ext cx="10193017" cy="3313781"/>
          </a:xfrm>
          <a:prstGeom prst="rect">
            <a:avLst/>
          </a:prstGeom>
        </p:spPr>
        <p:txBody>
          <a:bodyPr vert="horz" lIns="91440" tIns="45720" rIns="91440" bIns="45720" rtlCol="0" anchor="ctr">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3600" kern="1200">
                <a:solidFill>
                  <a:schemeClr val="bg1"/>
                </a:solidFill>
                <a:latin typeface="Neue Plak Wide Black" panose="020B0A0703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de-DE" dirty="0">
                <a:solidFill>
                  <a:srgbClr val="F3972B"/>
                </a:solidFill>
              </a:rPr>
              <a:t>1. Warum</a:t>
            </a:r>
            <a:r>
              <a:rPr lang="de-DE" dirty="0"/>
              <a:t> brauchen wir Nachhaltigkeit?</a:t>
            </a:r>
          </a:p>
          <a:p>
            <a:pPr algn="l"/>
            <a:r>
              <a:rPr lang="de-DE" sz="2200" dirty="0">
                <a:solidFill>
                  <a:srgbClr val="F3972B"/>
                </a:solidFill>
                <a:latin typeface="Neue Plak Text" panose="020B0804030202020204" pitchFamily="34" charset="0"/>
              </a:rPr>
              <a:t>Ziel I</a:t>
            </a:r>
            <a:r>
              <a:rPr lang="de-DE" sz="2200" dirty="0">
                <a:latin typeface="Neue Plak Text" panose="020B0804030202020204" pitchFamily="34" charset="0"/>
              </a:rPr>
              <a:t>: Ein gemeinsames Nachhaltigkeitsverständnis etablieren. </a:t>
            </a:r>
          </a:p>
          <a:p>
            <a:pPr algn="l"/>
            <a:r>
              <a:rPr lang="de-DE" dirty="0">
                <a:solidFill>
                  <a:srgbClr val="F3972B"/>
                </a:solidFill>
              </a:rPr>
              <a:t>2. Was </a:t>
            </a:r>
            <a:r>
              <a:rPr lang="de-DE" dirty="0"/>
              <a:t>wollen wir erreichen?</a:t>
            </a:r>
          </a:p>
          <a:p>
            <a:pPr algn="l"/>
            <a:r>
              <a:rPr lang="de-DE" sz="2200" dirty="0">
                <a:solidFill>
                  <a:srgbClr val="F3972B"/>
                </a:solidFill>
                <a:latin typeface="Neue Plak Text" panose="020B0804030202020204" pitchFamily="34" charset="0"/>
              </a:rPr>
              <a:t>Ziel II:</a:t>
            </a:r>
            <a:r>
              <a:rPr lang="de-DE" sz="2200" dirty="0">
                <a:latin typeface="Neue Plak Text" panose="020B0804030202020204" pitchFamily="34" charset="0"/>
              </a:rPr>
              <a:t> Zielbilder und Modelle nachhaltiger Entwicklung kennenlernen. </a:t>
            </a:r>
          </a:p>
          <a:p>
            <a:pPr algn="l"/>
            <a:r>
              <a:rPr lang="de-DE" dirty="0">
                <a:solidFill>
                  <a:srgbClr val="F3972B"/>
                </a:solidFill>
              </a:rPr>
              <a:t>3. Worin </a:t>
            </a:r>
            <a:r>
              <a:rPr lang="de-DE" dirty="0"/>
              <a:t>liegt die Herausforderung?</a:t>
            </a:r>
          </a:p>
          <a:p>
            <a:pPr algn="l"/>
            <a:r>
              <a:rPr lang="de-DE" sz="2200" dirty="0">
                <a:solidFill>
                  <a:srgbClr val="F3972B"/>
                </a:solidFill>
                <a:latin typeface="Neue Plak Text" panose="020B0804030202020204" pitchFamily="34" charset="0"/>
              </a:rPr>
              <a:t>Ziel III:</a:t>
            </a:r>
            <a:r>
              <a:rPr lang="de-DE" sz="2200" dirty="0">
                <a:latin typeface="Neue Plak Text" panose="020B0804030202020204" pitchFamily="34" charset="0"/>
              </a:rPr>
              <a:t> Probleme der aktuellen Lebensweise identifizieren: die planetaren Grenzen.</a:t>
            </a:r>
          </a:p>
          <a:p>
            <a:pPr algn="l"/>
            <a:r>
              <a:rPr lang="de-DE" dirty="0">
                <a:solidFill>
                  <a:srgbClr val="F3972B"/>
                </a:solidFill>
              </a:rPr>
              <a:t>4. Wie </a:t>
            </a:r>
            <a:r>
              <a:rPr lang="de-DE" dirty="0"/>
              <a:t>erreichen wir unser Ziel?</a:t>
            </a:r>
          </a:p>
          <a:p>
            <a:pPr algn="l"/>
            <a:r>
              <a:rPr lang="de-DE" sz="2200" dirty="0">
                <a:solidFill>
                  <a:srgbClr val="F3972B"/>
                </a:solidFill>
                <a:latin typeface="Neue Plak Text" panose="020B0804030202020204" pitchFamily="34" charset="0"/>
              </a:rPr>
              <a:t>Ziel IV:</a:t>
            </a:r>
            <a:r>
              <a:rPr lang="de-DE" sz="2200" dirty="0">
                <a:latin typeface="Neue Plak Text" panose="020B0804030202020204" pitchFamily="34" charset="0"/>
              </a:rPr>
              <a:t> Nachhaltigkeitsstrategien kennenlernen und ihre Wirkung beurteilen. </a:t>
            </a:r>
          </a:p>
          <a:p>
            <a:endParaRPr lang="de-DE" dirty="0"/>
          </a:p>
        </p:txBody>
      </p:sp>
      <p:sp>
        <p:nvSpPr>
          <p:cNvPr id="2" name="Textplatzhalter 1">
            <a:extLst>
              <a:ext uri="{FF2B5EF4-FFF2-40B4-BE49-F238E27FC236}">
                <a16:creationId xmlns:a16="http://schemas.microsoft.com/office/drawing/2014/main" id="{0912B227-9B13-1763-C08D-CF385B55CA0D}"/>
              </a:ext>
            </a:extLst>
          </p:cNvPr>
          <p:cNvSpPr>
            <a:spLocks noGrp="1"/>
          </p:cNvSpPr>
          <p:nvPr>
            <p:ph type="body" sz="quarter" idx="11"/>
          </p:nvPr>
        </p:nvSpPr>
        <p:spPr>
          <a:xfrm>
            <a:off x="640999" y="1341614"/>
            <a:ext cx="2835980" cy="837142"/>
          </a:xfrm>
        </p:spPr>
        <p:txBody>
          <a:bodyPr/>
          <a:lstStyle/>
          <a:p>
            <a:r>
              <a:rPr lang="de-DE" dirty="0"/>
              <a:t>Ablauf</a:t>
            </a:r>
          </a:p>
        </p:txBody>
      </p:sp>
    </p:spTree>
    <p:extLst>
      <p:ext uri="{BB962C8B-B14F-4D97-AF65-F5344CB8AC3E}">
        <p14:creationId xmlns:p14="http://schemas.microsoft.com/office/powerpoint/2010/main" val="2469025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C39B7C-0DA4-002B-A168-6B6AA0B81F3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5E1D200-37B3-7B7C-D398-051CE6B55495}"/>
              </a:ext>
            </a:extLst>
          </p:cNvPr>
          <p:cNvSpPr>
            <a:spLocks noGrp="1"/>
          </p:cNvSpPr>
          <p:nvPr>
            <p:ph type="title"/>
          </p:nvPr>
        </p:nvSpPr>
        <p:spPr/>
        <p:txBody>
          <a:bodyPr/>
          <a:lstStyle/>
          <a:p>
            <a:r>
              <a:rPr lang="de-DE" dirty="0"/>
              <a:t>Das 3- Säulen Modell</a:t>
            </a:r>
          </a:p>
        </p:txBody>
      </p:sp>
      <p:sp>
        <p:nvSpPr>
          <p:cNvPr id="8" name="Textplatzhalter 2">
            <a:extLst>
              <a:ext uri="{FF2B5EF4-FFF2-40B4-BE49-F238E27FC236}">
                <a16:creationId xmlns:a16="http://schemas.microsoft.com/office/drawing/2014/main" id="{9268D7EE-4460-1128-7FAB-3A253F6CBFBD}"/>
              </a:ext>
            </a:extLst>
          </p:cNvPr>
          <p:cNvSpPr>
            <a:spLocks noGrp="1"/>
          </p:cNvSpPr>
          <p:nvPr>
            <p:ph type="body" sz="quarter" idx="10"/>
          </p:nvPr>
        </p:nvSpPr>
        <p:spPr>
          <a:xfrm>
            <a:off x="679531" y="3062377"/>
            <a:ext cx="6255519" cy="2176901"/>
          </a:xfrm>
        </p:spPr>
        <p:txBody>
          <a:bodyPr>
            <a:normAutofit/>
          </a:bodyPr>
          <a:lstStyle/>
          <a:p>
            <a:pPr marL="171450" lvl="1" indent="0">
              <a:buNone/>
            </a:pPr>
            <a:r>
              <a:rPr lang="de-DE" sz="2800" b="0" dirty="0">
                <a:latin typeface="FreightText Pro Book" panose="02000603060000020004" pitchFamily="50" charset="0"/>
              </a:rPr>
              <a:t>„Nachhaltigkeit kann nur bei gleichwertiger Rücksichtnahme auf alle drei Bereiche erreicht werden“</a:t>
            </a:r>
          </a:p>
          <a:p>
            <a:pPr marL="171450" lvl="1" indent="0">
              <a:buNone/>
            </a:pPr>
            <a:endParaRPr lang="de-DE" sz="2800" b="0" dirty="0">
              <a:latin typeface="FreightText Pro Book" panose="02000603060000020004" pitchFamily="50" charset="0"/>
            </a:endParaRPr>
          </a:p>
          <a:p>
            <a:pPr marL="457200" indent="-457200">
              <a:buFont typeface="Arial" panose="020B0604020202020204" pitchFamily="34" charset="0"/>
              <a:buChar char="•"/>
            </a:pPr>
            <a:endParaRPr lang="de-DE" b="0" dirty="0">
              <a:latin typeface="FreightText Pro Book" panose="02000603060000020004" pitchFamily="50" charset="0"/>
            </a:endParaRPr>
          </a:p>
          <a:p>
            <a:pPr marL="457200" indent="-457200">
              <a:buFont typeface="Arial" panose="020B0604020202020204" pitchFamily="34" charset="0"/>
              <a:buChar char="•"/>
            </a:pPr>
            <a:endParaRPr lang="de-DE" dirty="0">
              <a:latin typeface="FreightText Pro Book" panose="02000603060000020004" pitchFamily="50" charset="0"/>
            </a:endParaRPr>
          </a:p>
          <a:p>
            <a:pPr marL="457200" indent="-457200">
              <a:buFont typeface="Arial" panose="020B0604020202020204" pitchFamily="34" charset="0"/>
              <a:buChar char="•"/>
            </a:pPr>
            <a:endParaRPr lang="de-DE" dirty="0">
              <a:latin typeface="FreightText Pro Book" panose="02000603060000020004" pitchFamily="50" charset="0"/>
            </a:endParaRPr>
          </a:p>
          <a:p>
            <a:pPr marL="0" indent="0">
              <a:buNone/>
            </a:pPr>
            <a:endParaRPr lang="de-DE" dirty="0">
              <a:latin typeface="FreightText Pro Book" panose="02000603060000020004" pitchFamily="50" charset="0"/>
            </a:endParaRPr>
          </a:p>
        </p:txBody>
      </p:sp>
      <p:pic>
        <p:nvPicPr>
          <p:cNvPr id="7" name="Picture 2">
            <a:extLst>
              <a:ext uri="{FF2B5EF4-FFF2-40B4-BE49-F238E27FC236}">
                <a16:creationId xmlns:a16="http://schemas.microsoft.com/office/drawing/2014/main" id="{9E522041-DF58-F1D1-E5F6-ACDEA632079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p:blipFill>
        <p:spPr bwMode="auto">
          <a:xfrm>
            <a:off x="7384393" y="2111466"/>
            <a:ext cx="4128076" cy="3871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platzhalter 2">
            <a:extLst>
              <a:ext uri="{FF2B5EF4-FFF2-40B4-BE49-F238E27FC236}">
                <a16:creationId xmlns:a16="http://schemas.microsoft.com/office/drawing/2014/main" id="{8171CAC4-9268-486E-7E1A-0BD987B3E323}"/>
              </a:ext>
            </a:extLst>
          </p:cNvPr>
          <p:cNvSpPr txBox="1">
            <a:spLocks/>
          </p:cNvSpPr>
          <p:nvPr/>
        </p:nvSpPr>
        <p:spPr>
          <a:xfrm>
            <a:off x="4538129" y="6302898"/>
            <a:ext cx="6991381"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tx1">
                    <a:lumMod val="50000"/>
                    <a:lumOff val="50000"/>
                  </a:schemeClr>
                </a:solidFill>
                <a:latin typeface="FreightText Pro Book" panose="02000603060000020004" pitchFamily="50" charset="0"/>
              </a:rPr>
              <a:t>© Stadt Neustadt an der Weinstraße</a:t>
            </a:r>
          </a:p>
        </p:txBody>
      </p:sp>
    </p:spTree>
    <p:extLst>
      <p:ext uri="{BB962C8B-B14F-4D97-AF65-F5344CB8AC3E}">
        <p14:creationId xmlns:p14="http://schemas.microsoft.com/office/powerpoint/2010/main" val="27317330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22A1DF-60B1-E01C-B5A6-444FEB2E7041}"/>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595B7A48-910B-1F21-591E-8D034DE80180}"/>
              </a:ext>
            </a:extLst>
          </p:cNvPr>
          <p:cNvSpPr>
            <a:spLocks noGrp="1"/>
          </p:cNvSpPr>
          <p:nvPr>
            <p:ph type="title"/>
          </p:nvPr>
        </p:nvSpPr>
        <p:spPr/>
        <p:txBody>
          <a:bodyPr/>
          <a:lstStyle/>
          <a:p>
            <a:r>
              <a:rPr lang="de-DE" dirty="0"/>
              <a:t>Das Vorrangmodell</a:t>
            </a:r>
          </a:p>
        </p:txBody>
      </p:sp>
      <p:sp>
        <p:nvSpPr>
          <p:cNvPr id="7" name="Textplatzhalter 2">
            <a:extLst>
              <a:ext uri="{FF2B5EF4-FFF2-40B4-BE49-F238E27FC236}">
                <a16:creationId xmlns:a16="http://schemas.microsoft.com/office/drawing/2014/main" id="{3B1CA698-FF7B-3D20-289B-8A94E2C973D2}"/>
              </a:ext>
            </a:extLst>
          </p:cNvPr>
          <p:cNvSpPr>
            <a:spLocks noGrp="1"/>
          </p:cNvSpPr>
          <p:nvPr>
            <p:ph type="body" sz="quarter" idx="10"/>
          </p:nvPr>
        </p:nvSpPr>
        <p:spPr>
          <a:xfrm>
            <a:off x="4944533" y="2192081"/>
            <a:ext cx="6969880" cy="4090926"/>
          </a:xfrm>
        </p:spPr>
        <p:txBody>
          <a:bodyPr>
            <a:normAutofit/>
          </a:bodyPr>
          <a:lstStyle/>
          <a:p>
            <a:pPr marL="0" indent="0">
              <a:buNone/>
            </a:pPr>
            <a:endParaRPr lang="de-DE" dirty="0">
              <a:latin typeface="FreightText Pro Book" panose="02000603060000020004" pitchFamily="50" charset="0"/>
            </a:endParaRPr>
          </a:p>
          <a:p>
            <a:pPr marL="0" indent="0">
              <a:buNone/>
            </a:pPr>
            <a:endParaRPr lang="de-DE" b="0" dirty="0">
              <a:latin typeface="FreightText Pro Book" panose="02000603060000020004" pitchFamily="50" charset="0"/>
            </a:endParaRPr>
          </a:p>
          <a:p>
            <a:pPr marL="171450" lvl="1" indent="0">
              <a:buNone/>
            </a:pPr>
            <a:r>
              <a:rPr lang="de-DE" sz="2800" b="0" dirty="0">
                <a:latin typeface="FreightText Pro Book" panose="02000603060000020004" pitchFamily="50" charset="0"/>
              </a:rPr>
              <a:t>„Keine Wirtschaft ohne eine Gesellschaft, keine Gesellschaft ohne Ökologie“</a:t>
            </a:r>
          </a:p>
          <a:p>
            <a:pPr marL="171450" lvl="1" indent="0">
              <a:buNone/>
            </a:pPr>
            <a:endParaRPr lang="de-DE" sz="2800" dirty="0">
              <a:latin typeface="FreightText Pro Book" panose="02000603060000020004" pitchFamily="50" charset="0"/>
            </a:endParaRPr>
          </a:p>
          <a:p>
            <a:pPr marL="171450" lvl="1" indent="0">
              <a:buNone/>
            </a:pPr>
            <a:endParaRPr lang="de-DE" sz="2800" b="0" dirty="0">
              <a:latin typeface="FreightText Pro Book" panose="02000603060000020004" pitchFamily="50" charset="0"/>
            </a:endParaRPr>
          </a:p>
          <a:p>
            <a:pPr marL="171450" lvl="1" indent="0">
              <a:buNone/>
            </a:pPr>
            <a:endParaRPr lang="de-DE" sz="2800" dirty="0">
              <a:latin typeface="FreightText Pro Book" panose="02000603060000020004" pitchFamily="50" charset="0"/>
            </a:endParaRPr>
          </a:p>
          <a:p>
            <a:endParaRPr lang="de-DE" sz="2800" b="0" dirty="0">
              <a:latin typeface="FreightText Pro Book" panose="02000603060000020004" pitchFamily="50" charset="0"/>
            </a:endParaRPr>
          </a:p>
          <a:p>
            <a:pPr marL="457200" indent="-457200">
              <a:buFont typeface="Arial" panose="020B0604020202020204" pitchFamily="34" charset="0"/>
              <a:buChar char="•"/>
            </a:pPr>
            <a:endParaRPr lang="de-DE" b="0" dirty="0">
              <a:latin typeface="FreightText Pro Book" panose="02000603060000020004" pitchFamily="50" charset="0"/>
            </a:endParaRPr>
          </a:p>
          <a:p>
            <a:pPr marL="457200" indent="-457200">
              <a:buFont typeface="Arial" panose="020B0604020202020204" pitchFamily="34" charset="0"/>
              <a:buChar char="•"/>
            </a:pPr>
            <a:endParaRPr lang="de-DE" dirty="0">
              <a:latin typeface="FreightText Pro Book" panose="02000603060000020004" pitchFamily="50" charset="0"/>
            </a:endParaRPr>
          </a:p>
          <a:p>
            <a:pPr marL="457200" indent="-457200">
              <a:buFont typeface="Arial" panose="020B0604020202020204" pitchFamily="34" charset="0"/>
              <a:buChar char="•"/>
            </a:pPr>
            <a:endParaRPr lang="de-DE" dirty="0">
              <a:latin typeface="FreightText Pro Book" panose="02000603060000020004" pitchFamily="50" charset="0"/>
            </a:endParaRPr>
          </a:p>
          <a:p>
            <a:pPr marL="0" indent="0">
              <a:buNone/>
            </a:pPr>
            <a:endParaRPr lang="de-DE" dirty="0">
              <a:latin typeface="FreightText Pro Book" panose="02000603060000020004" pitchFamily="50" charset="0"/>
            </a:endParaRPr>
          </a:p>
        </p:txBody>
      </p:sp>
      <p:pic>
        <p:nvPicPr>
          <p:cNvPr id="2" name="Grafik 1" descr="Ein Bild, das Kreis, Screenshot, Farbigkeit, Grafiken enthält.&#10;&#10;KI-generierte Inhalte können fehlerhaft sein.">
            <a:extLst>
              <a:ext uri="{FF2B5EF4-FFF2-40B4-BE49-F238E27FC236}">
                <a16:creationId xmlns:a16="http://schemas.microsoft.com/office/drawing/2014/main" id="{7F0EF84C-8EEF-0494-1F7B-F73286E9B30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0552" y="2192081"/>
            <a:ext cx="3959754" cy="3915208"/>
          </a:xfrm>
          <a:prstGeom prst="rect">
            <a:avLst/>
          </a:prstGeom>
        </p:spPr>
      </p:pic>
      <p:sp>
        <p:nvSpPr>
          <p:cNvPr id="3" name="Textplatzhalter 2">
            <a:extLst>
              <a:ext uri="{FF2B5EF4-FFF2-40B4-BE49-F238E27FC236}">
                <a16:creationId xmlns:a16="http://schemas.microsoft.com/office/drawing/2014/main" id="{4048BAF5-5BD4-4009-F266-91FA1A2A430D}"/>
              </a:ext>
            </a:extLst>
          </p:cNvPr>
          <p:cNvSpPr txBox="1">
            <a:spLocks/>
          </p:cNvSpPr>
          <p:nvPr/>
        </p:nvSpPr>
        <p:spPr>
          <a:xfrm>
            <a:off x="1821882" y="6283007"/>
            <a:ext cx="2868424"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tx1">
                    <a:lumMod val="50000"/>
                    <a:lumOff val="50000"/>
                  </a:schemeClr>
                </a:solidFill>
                <a:latin typeface="FreightText Pro Book" panose="02000603060000020004" pitchFamily="50" charset="0"/>
              </a:rPr>
              <a:t>© Stadt Neustadt an der Weinstraße</a:t>
            </a:r>
          </a:p>
        </p:txBody>
      </p:sp>
    </p:spTree>
    <p:extLst>
      <p:ext uri="{BB962C8B-B14F-4D97-AF65-F5344CB8AC3E}">
        <p14:creationId xmlns:p14="http://schemas.microsoft.com/office/powerpoint/2010/main" val="36963761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A20DC9-4B6D-BD26-41F0-DB36F04D2E2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1469074-1013-C9B8-8D3F-957F217D2E84}"/>
              </a:ext>
            </a:extLst>
          </p:cNvPr>
          <p:cNvSpPr>
            <a:spLocks noGrp="1"/>
          </p:cNvSpPr>
          <p:nvPr>
            <p:ph type="title"/>
          </p:nvPr>
        </p:nvSpPr>
        <p:spPr/>
        <p:txBody>
          <a:bodyPr/>
          <a:lstStyle/>
          <a:p>
            <a:r>
              <a:rPr lang="de-DE"/>
              <a:t>17 Ziele für nachhaltige Entwicklung</a:t>
            </a:r>
          </a:p>
        </p:txBody>
      </p:sp>
      <p:sp>
        <p:nvSpPr>
          <p:cNvPr id="3" name="Textplatzhalter 2">
            <a:extLst>
              <a:ext uri="{FF2B5EF4-FFF2-40B4-BE49-F238E27FC236}">
                <a16:creationId xmlns:a16="http://schemas.microsoft.com/office/drawing/2014/main" id="{91AB7D1B-274F-49BE-0E91-B1184BFA8879}"/>
              </a:ext>
            </a:extLst>
          </p:cNvPr>
          <p:cNvSpPr>
            <a:spLocks noGrp="1"/>
          </p:cNvSpPr>
          <p:nvPr>
            <p:ph type="body" sz="quarter" idx="10"/>
          </p:nvPr>
        </p:nvSpPr>
        <p:spPr>
          <a:xfrm>
            <a:off x="7231685" y="2577521"/>
            <a:ext cx="5287835" cy="4090926"/>
          </a:xfrm>
        </p:spPr>
        <p:txBody>
          <a:bodyPr>
            <a:normAutofit/>
          </a:bodyPr>
          <a:lstStyle/>
          <a:p>
            <a:pPr marL="0" indent="0">
              <a:buNone/>
            </a:pPr>
            <a:endParaRPr lang="de-DE" dirty="0">
              <a:latin typeface="FreightText Pro Book" panose="02000603060000020004" pitchFamily="50" charset="0"/>
            </a:endParaRPr>
          </a:p>
          <a:p>
            <a:pPr marL="457200" indent="-457200">
              <a:buFont typeface="Arial" panose="020B0604020202020204" pitchFamily="34" charset="0"/>
              <a:buChar char="•"/>
            </a:pPr>
            <a:r>
              <a:rPr lang="de-DE" b="0" dirty="0">
                <a:solidFill>
                  <a:schemeClr val="tx1"/>
                </a:solidFill>
                <a:latin typeface="FreightText Pro Book" panose="02000603060000020004" pitchFamily="50" charset="0"/>
              </a:rPr>
              <a:t>17 Ziele</a:t>
            </a:r>
            <a:r>
              <a:rPr lang="de-DE" dirty="0"/>
              <a:t>, dazu</a:t>
            </a:r>
            <a:r>
              <a:rPr lang="de-DE" b="0" dirty="0">
                <a:solidFill>
                  <a:schemeClr val="tx1"/>
                </a:solidFill>
                <a:latin typeface="FreightText Pro Book" panose="02000603060000020004" pitchFamily="50" charset="0"/>
              </a:rPr>
              <a:t> 169 Unterziele </a:t>
            </a:r>
          </a:p>
          <a:p>
            <a:pPr marL="457200" indent="-457200">
              <a:buFont typeface="Arial" panose="020B0604020202020204" pitchFamily="34" charset="0"/>
              <a:buChar char="•"/>
            </a:pPr>
            <a:r>
              <a:rPr lang="de-DE" b="0" dirty="0" err="1">
                <a:solidFill>
                  <a:schemeClr val="tx1"/>
                </a:solidFill>
                <a:latin typeface="FreightText Pro Book" panose="02000603060000020004" pitchFamily="50" charset="0"/>
              </a:rPr>
              <a:t>Bspw</a:t>
            </a:r>
            <a:r>
              <a:rPr lang="de-DE" b="0" dirty="0">
                <a:solidFill>
                  <a:schemeClr val="tx1"/>
                </a:solidFill>
                <a:latin typeface="FreightText Pro Book" panose="02000603060000020004" pitchFamily="50" charset="0"/>
              </a:rPr>
              <a:t>: Kein Hunger, Hochwertige Bildung</a:t>
            </a:r>
          </a:p>
          <a:p>
            <a:pPr marL="457200" indent="-457200">
              <a:buFont typeface="Arial" panose="020B0604020202020204" pitchFamily="34" charset="0"/>
              <a:buChar char="•"/>
            </a:pPr>
            <a:r>
              <a:rPr lang="de-DE" b="0" dirty="0">
                <a:solidFill>
                  <a:schemeClr val="tx1"/>
                </a:solidFill>
                <a:latin typeface="FreightText Pro Book" panose="02000603060000020004" pitchFamily="50" charset="0"/>
              </a:rPr>
              <a:t>Von den Vereinten Nationen</a:t>
            </a:r>
          </a:p>
          <a:p>
            <a:pPr marL="457200" indent="-457200">
              <a:buFont typeface="Arial" panose="020B0604020202020204" pitchFamily="34" charset="0"/>
              <a:buChar char="•"/>
            </a:pPr>
            <a:r>
              <a:rPr lang="de-DE" b="0" dirty="0">
                <a:solidFill>
                  <a:schemeClr val="tx1"/>
                </a:solidFill>
                <a:latin typeface="FreightText Pro Book" panose="02000603060000020004" pitchFamily="50" charset="0"/>
              </a:rPr>
              <a:t>193 Mitgliedstaaten haben unterschrieben</a:t>
            </a:r>
          </a:p>
          <a:p>
            <a:pPr marL="457200" indent="-457200">
              <a:buFont typeface="Arial" panose="020B0604020202020204" pitchFamily="34" charset="0"/>
              <a:buChar char="•"/>
            </a:pPr>
            <a:endParaRPr lang="de-DE" b="0" dirty="0">
              <a:latin typeface="FreightText Pro Book" panose="02000603060000020004" pitchFamily="50" charset="0"/>
            </a:endParaRPr>
          </a:p>
          <a:p>
            <a:pPr marL="0" indent="0">
              <a:buNone/>
            </a:pPr>
            <a:endParaRPr lang="de-DE" sz="2400" b="0" dirty="0">
              <a:latin typeface="FreightText Pro Book" panose="02000603060000020004" pitchFamily="50" charset="0"/>
            </a:endParaRPr>
          </a:p>
          <a:p>
            <a:endParaRPr lang="de-DE" sz="2800" b="0" dirty="0">
              <a:latin typeface="FreightText Pro Book" panose="02000603060000020004" pitchFamily="50" charset="0"/>
            </a:endParaRPr>
          </a:p>
          <a:p>
            <a:pPr marL="457200" indent="-457200">
              <a:buFont typeface="Arial" panose="020B0604020202020204" pitchFamily="34" charset="0"/>
              <a:buChar char="•"/>
            </a:pPr>
            <a:endParaRPr lang="de-DE" b="0" dirty="0">
              <a:latin typeface="FreightText Pro Book" panose="02000603060000020004" pitchFamily="50" charset="0"/>
            </a:endParaRPr>
          </a:p>
          <a:p>
            <a:pPr marL="457200" indent="-457200">
              <a:buFont typeface="Arial" panose="020B0604020202020204" pitchFamily="34" charset="0"/>
              <a:buChar char="•"/>
            </a:pPr>
            <a:endParaRPr lang="de-DE" dirty="0">
              <a:latin typeface="FreightText Pro Book" panose="02000603060000020004" pitchFamily="50" charset="0"/>
            </a:endParaRPr>
          </a:p>
          <a:p>
            <a:pPr marL="457200" indent="-457200">
              <a:buFont typeface="Arial" panose="020B0604020202020204" pitchFamily="34" charset="0"/>
              <a:buChar char="•"/>
            </a:pPr>
            <a:endParaRPr lang="de-DE" dirty="0">
              <a:latin typeface="FreightText Pro Book" panose="02000603060000020004" pitchFamily="50" charset="0"/>
            </a:endParaRPr>
          </a:p>
          <a:p>
            <a:pPr marL="0" indent="0">
              <a:buNone/>
            </a:pPr>
            <a:endParaRPr lang="de-DE" dirty="0">
              <a:latin typeface="FreightText Pro Book" panose="02000603060000020004" pitchFamily="50" charset="0"/>
            </a:endParaRPr>
          </a:p>
        </p:txBody>
      </p:sp>
      <p:pic>
        <p:nvPicPr>
          <p:cNvPr id="5" name="Grafik 4" descr="Ein Bild, das Text, Screenshot, Logo, Schrift enthält.&#10;&#10;KI-generierte Inhalte können fehlerhaft sein.">
            <a:extLst>
              <a:ext uri="{FF2B5EF4-FFF2-40B4-BE49-F238E27FC236}">
                <a16:creationId xmlns:a16="http://schemas.microsoft.com/office/drawing/2014/main" id="{6312160F-EDAC-0330-D0BE-E5B3FFF179AE}"/>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832513" y="2456597"/>
            <a:ext cx="6168788" cy="3052379"/>
          </a:xfrm>
          <a:prstGeom prst="rect">
            <a:avLst/>
          </a:prstGeom>
        </p:spPr>
      </p:pic>
      <p:sp>
        <p:nvSpPr>
          <p:cNvPr id="6" name="Textplatzhalter 2">
            <a:extLst>
              <a:ext uri="{FF2B5EF4-FFF2-40B4-BE49-F238E27FC236}">
                <a16:creationId xmlns:a16="http://schemas.microsoft.com/office/drawing/2014/main" id="{2BED6ADA-9E1B-B749-176B-BADD3513B17D}"/>
              </a:ext>
            </a:extLst>
          </p:cNvPr>
          <p:cNvSpPr txBox="1">
            <a:spLocks/>
          </p:cNvSpPr>
          <p:nvPr/>
        </p:nvSpPr>
        <p:spPr>
          <a:xfrm>
            <a:off x="3084056" y="5668917"/>
            <a:ext cx="3917245"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tx1">
                    <a:lumMod val="50000"/>
                    <a:lumOff val="50000"/>
                  </a:schemeClr>
                </a:solidFill>
                <a:latin typeface="FreightText Pro Book" panose="02000603060000020004" pitchFamily="50" charset="0"/>
              </a:rPr>
              <a:t>© Vereinte Nationen</a:t>
            </a:r>
          </a:p>
        </p:txBody>
      </p:sp>
    </p:spTree>
    <p:extLst>
      <p:ext uri="{BB962C8B-B14F-4D97-AF65-F5344CB8AC3E}">
        <p14:creationId xmlns:p14="http://schemas.microsoft.com/office/powerpoint/2010/main" val="3555063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890F62-7B28-3239-E8E3-04574640E2A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E580389-404A-E881-CD15-224546126AD7}"/>
              </a:ext>
            </a:extLst>
          </p:cNvPr>
          <p:cNvSpPr>
            <a:spLocks noGrp="1"/>
          </p:cNvSpPr>
          <p:nvPr>
            <p:ph type="title"/>
          </p:nvPr>
        </p:nvSpPr>
        <p:spPr/>
        <p:txBody>
          <a:bodyPr>
            <a:normAutofit fontScale="90000"/>
          </a:bodyPr>
          <a:lstStyle/>
          <a:p>
            <a:r>
              <a:rPr lang="de-DE"/>
              <a:t>Das Donut Modell</a:t>
            </a:r>
            <a:br>
              <a:rPr lang="de-DE"/>
            </a:br>
            <a:br>
              <a:rPr lang="de-DE"/>
            </a:br>
            <a:br>
              <a:rPr lang="de-DE"/>
            </a:br>
            <a:br>
              <a:rPr lang="de-DE"/>
            </a:br>
            <a:endParaRPr lang="de-DE"/>
          </a:p>
        </p:txBody>
      </p:sp>
      <p:sp>
        <p:nvSpPr>
          <p:cNvPr id="4" name="Textplatzhalter 2">
            <a:extLst>
              <a:ext uri="{FF2B5EF4-FFF2-40B4-BE49-F238E27FC236}">
                <a16:creationId xmlns:a16="http://schemas.microsoft.com/office/drawing/2014/main" id="{08CAAB9A-E426-5FF3-7281-987801468D0E}"/>
              </a:ext>
            </a:extLst>
          </p:cNvPr>
          <p:cNvSpPr>
            <a:spLocks noGrp="1"/>
          </p:cNvSpPr>
          <p:nvPr>
            <p:ph type="body" sz="quarter" idx="10"/>
          </p:nvPr>
        </p:nvSpPr>
        <p:spPr>
          <a:xfrm>
            <a:off x="614363" y="2111466"/>
            <a:ext cx="4844742" cy="4090926"/>
          </a:xfrm>
        </p:spPr>
        <p:txBody>
          <a:bodyPr>
            <a:normAutofit/>
          </a:bodyPr>
          <a:lstStyle/>
          <a:p>
            <a:pPr marL="0" indent="0">
              <a:buNone/>
            </a:pPr>
            <a:endParaRPr lang="de-DE" dirty="0">
              <a:latin typeface="FreightText Pro Book" panose="02000603060000020004" pitchFamily="50" charset="0"/>
            </a:endParaRPr>
          </a:p>
          <a:p>
            <a:pPr marL="0" indent="0">
              <a:buNone/>
            </a:pPr>
            <a:endParaRPr lang="de-DE" b="0" dirty="0">
              <a:latin typeface="FreightText Pro Book" panose="02000603060000020004" pitchFamily="50" charset="0"/>
            </a:endParaRPr>
          </a:p>
          <a:p>
            <a:pPr lvl="1" indent="-514350">
              <a:buFont typeface="+mj-lt"/>
              <a:buAutoNum type="arabicPeriod"/>
            </a:pPr>
            <a:r>
              <a:rPr lang="de-DE" sz="2800" b="0" dirty="0">
                <a:latin typeface="FreightText Pro Book" panose="02000603060000020004" pitchFamily="50" charset="0"/>
              </a:rPr>
              <a:t>Außen = Ökologische Grenzen</a:t>
            </a:r>
          </a:p>
          <a:p>
            <a:pPr lvl="1" indent="-514350">
              <a:buFont typeface="+mj-lt"/>
              <a:buAutoNum type="arabicPeriod"/>
            </a:pPr>
            <a:r>
              <a:rPr lang="de-DE" sz="2800" dirty="0">
                <a:latin typeface="FreightText Pro Book" panose="02000603060000020004" pitchFamily="50" charset="0"/>
              </a:rPr>
              <a:t>Innen = Menschliche Bedürfnisse</a:t>
            </a:r>
          </a:p>
          <a:p>
            <a:pPr lvl="1" indent="-514350">
              <a:buFont typeface="+mj-lt"/>
              <a:buAutoNum type="arabicPeriod"/>
            </a:pPr>
            <a:r>
              <a:rPr lang="de-DE" sz="2800" dirty="0">
                <a:latin typeface="FreightText Pro Book" panose="02000603060000020004" pitchFamily="50" charset="0"/>
              </a:rPr>
              <a:t>Orangener Kreis = Ziel</a:t>
            </a:r>
          </a:p>
          <a:p>
            <a:pPr lvl="1" indent="-514350">
              <a:buFont typeface="+mj-lt"/>
              <a:buAutoNum type="arabicPeriod"/>
            </a:pPr>
            <a:endParaRPr lang="de-DE" sz="2800" dirty="0">
              <a:latin typeface="FreightText Pro Book" panose="02000603060000020004" pitchFamily="50" charset="0"/>
            </a:endParaRPr>
          </a:p>
          <a:p>
            <a:pPr marL="171450" lvl="1" indent="0">
              <a:buNone/>
            </a:pPr>
            <a:endParaRPr lang="de-DE" sz="2800" dirty="0">
              <a:latin typeface="FreightText Pro Book" panose="02000603060000020004" pitchFamily="50" charset="0"/>
            </a:endParaRPr>
          </a:p>
          <a:p>
            <a:pPr marL="171450" lvl="1" indent="0">
              <a:buNone/>
            </a:pPr>
            <a:endParaRPr lang="de-DE" sz="2800" dirty="0">
              <a:latin typeface="FreightText Pro Book" panose="02000603060000020004" pitchFamily="50" charset="0"/>
            </a:endParaRPr>
          </a:p>
          <a:p>
            <a:pPr lvl="1" indent="-514350">
              <a:buFont typeface="+mj-lt"/>
              <a:buAutoNum type="arabicPeriod"/>
            </a:pPr>
            <a:endParaRPr lang="de-DE" sz="2800" dirty="0">
              <a:latin typeface="FreightText Pro Book" panose="02000603060000020004" pitchFamily="50" charset="0"/>
            </a:endParaRPr>
          </a:p>
          <a:p>
            <a:pPr lvl="1" indent="-514350">
              <a:buFont typeface="+mj-lt"/>
              <a:buAutoNum type="arabicPeriod"/>
            </a:pPr>
            <a:endParaRPr lang="de-DE" sz="2400" b="0" dirty="0">
              <a:latin typeface="FreightText Pro Book" panose="02000603060000020004" pitchFamily="50" charset="0"/>
            </a:endParaRPr>
          </a:p>
          <a:p>
            <a:endParaRPr lang="de-DE" sz="2800" b="0" dirty="0">
              <a:latin typeface="FreightText Pro Book" panose="02000603060000020004" pitchFamily="50" charset="0"/>
            </a:endParaRPr>
          </a:p>
          <a:p>
            <a:pPr marL="457200" indent="-457200">
              <a:buFont typeface="Arial" panose="020B0604020202020204" pitchFamily="34" charset="0"/>
              <a:buChar char="•"/>
            </a:pPr>
            <a:endParaRPr lang="de-DE" b="0" dirty="0">
              <a:latin typeface="FreightText Pro Book" panose="02000603060000020004" pitchFamily="50" charset="0"/>
            </a:endParaRPr>
          </a:p>
          <a:p>
            <a:pPr marL="457200" indent="-457200">
              <a:buFont typeface="Arial" panose="020B0604020202020204" pitchFamily="34" charset="0"/>
              <a:buChar char="•"/>
            </a:pPr>
            <a:endParaRPr lang="de-DE" dirty="0">
              <a:latin typeface="FreightText Pro Book" panose="02000603060000020004" pitchFamily="50" charset="0"/>
            </a:endParaRPr>
          </a:p>
          <a:p>
            <a:pPr marL="457200" indent="-457200">
              <a:buFont typeface="Arial" panose="020B0604020202020204" pitchFamily="34" charset="0"/>
              <a:buChar char="•"/>
            </a:pPr>
            <a:endParaRPr lang="de-DE" dirty="0">
              <a:latin typeface="FreightText Pro Book" panose="02000603060000020004" pitchFamily="50" charset="0"/>
            </a:endParaRPr>
          </a:p>
          <a:p>
            <a:pPr marL="0" indent="0">
              <a:buNone/>
            </a:pPr>
            <a:endParaRPr lang="de-DE" dirty="0">
              <a:latin typeface="FreightText Pro Book" panose="02000603060000020004" pitchFamily="50" charset="0"/>
            </a:endParaRPr>
          </a:p>
        </p:txBody>
      </p:sp>
      <p:pic>
        <p:nvPicPr>
          <p:cNvPr id="3" name="Grafik 2">
            <a:extLst>
              <a:ext uri="{FF2B5EF4-FFF2-40B4-BE49-F238E27FC236}">
                <a16:creationId xmlns:a16="http://schemas.microsoft.com/office/drawing/2014/main" id="{27183318-D1D7-9251-AC0A-EF2F6430EE92}"/>
              </a:ext>
            </a:extLst>
          </p:cNvPr>
          <p:cNvPicPr>
            <a:picLocks noChangeAspect="1"/>
          </p:cNvPicPr>
          <p:nvPr/>
        </p:nvPicPr>
        <p:blipFill>
          <a:blip r:embed="rId3" cstate="email">
            <a:extLst>
              <a:ext uri="{28A0092B-C50C-407E-A947-70E740481C1C}">
                <a14:useLocalDpi xmlns:a14="http://schemas.microsoft.com/office/drawing/2010/main"/>
              </a:ext>
            </a:extLst>
          </a:blip>
          <a:stretch/>
        </p:blipFill>
        <p:spPr bwMode="auto">
          <a:xfrm>
            <a:off x="5663821" y="506329"/>
            <a:ext cx="6097316" cy="6097316"/>
          </a:xfrm>
          <a:prstGeom prst="rect">
            <a:avLst/>
          </a:prstGeom>
        </p:spPr>
      </p:pic>
      <p:sp>
        <p:nvSpPr>
          <p:cNvPr id="5" name="Textplatzhalter 2">
            <a:extLst>
              <a:ext uri="{FF2B5EF4-FFF2-40B4-BE49-F238E27FC236}">
                <a16:creationId xmlns:a16="http://schemas.microsoft.com/office/drawing/2014/main" id="{30C57A2C-908E-C638-E08C-591A6779A256}"/>
              </a:ext>
            </a:extLst>
          </p:cNvPr>
          <p:cNvSpPr txBox="1">
            <a:spLocks/>
          </p:cNvSpPr>
          <p:nvPr/>
        </p:nvSpPr>
        <p:spPr>
          <a:xfrm>
            <a:off x="7843892" y="6322234"/>
            <a:ext cx="3917245"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tx1">
                    <a:lumMod val="50000"/>
                    <a:lumOff val="50000"/>
                  </a:schemeClr>
                </a:solidFill>
                <a:latin typeface="FreightText Pro Book" panose="02000603060000020004" pitchFamily="50" charset="0"/>
              </a:rPr>
              <a:t>© NELA e.V.</a:t>
            </a:r>
          </a:p>
        </p:txBody>
      </p:sp>
    </p:spTree>
    <p:extLst>
      <p:ext uri="{BB962C8B-B14F-4D97-AF65-F5344CB8AC3E}">
        <p14:creationId xmlns:p14="http://schemas.microsoft.com/office/powerpoint/2010/main" val="1455664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B339F8-B36E-01FA-A8DA-231169455BC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388AA5B-D557-0671-0C82-AE05C2FCF229}"/>
              </a:ext>
            </a:extLst>
          </p:cNvPr>
          <p:cNvSpPr>
            <a:spLocks noGrp="1"/>
          </p:cNvSpPr>
          <p:nvPr>
            <p:ph type="title"/>
          </p:nvPr>
        </p:nvSpPr>
        <p:spPr/>
        <p:txBody>
          <a:bodyPr>
            <a:normAutofit fontScale="90000"/>
          </a:bodyPr>
          <a:lstStyle/>
          <a:p>
            <a:r>
              <a:rPr lang="de-DE" dirty="0"/>
              <a:t>Vergleich &amp; Diskussion der Modelle</a:t>
            </a:r>
          </a:p>
        </p:txBody>
      </p:sp>
      <p:sp>
        <p:nvSpPr>
          <p:cNvPr id="3" name="Textplatzhalter 2">
            <a:extLst>
              <a:ext uri="{FF2B5EF4-FFF2-40B4-BE49-F238E27FC236}">
                <a16:creationId xmlns:a16="http://schemas.microsoft.com/office/drawing/2014/main" id="{4CA30807-1A73-4EAF-2B1D-BEAC065D38DC}"/>
              </a:ext>
            </a:extLst>
          </p:cNvPr>
          <p:cNvSpPr>
            <a:spLocks noGrp="1"/>
          </p:cNvSpPr>
          <p:nvPr>
            <p:ph type="body" sz="quarter" idx="12"/>
          </p:nvPr>
        </p:nvSpPr>
        <p:spPr>
          <a:xfrm>
            <a:off x="505250" y="2477511"/>
            <a:ext cx="6643062" cy="4380489"/>
          </a:xfrm>
        </p:spPr>
        <p:txBody>
          <a:bodyPr/>
          <a:lstStyle/>
          <a:p>
            <a:pPr marL="0" indent="0">
              <a:buNone/>
            </a:pPr>
            <a:r>
              <a:rPr lang="de-DE" dirty="0"/>
              <a:t>1) Welche der Zielbilder/Modelle finden Sie am besten? Warum?</a:t>
            </a:r>
            <a:br>
              <a:rPr lang="de-DE" dirty="0"/>
            </a:br>
            <a:br>
              <a:rPr lang="de-DE" dirty="0"/>
            </a:br>
            <a:r>
              <a:rPr lang="de-DE" dirty="0"/>
              <a:t>2) Was sind jeweils Stärken und Schwächen der Modelle?</a:t>
            </a:r>
            <a:br>
              <a:rPr lang="de-DE" dirty="0"/>
            </a:br>
            <a:br>
              <a:rPr lang="de-DE" dirty="0"/>
            </a:br>
            <a:r>
              <a:rPr lang="de-DE" dirty="0"/>
              <a:t>3) Welches Modell glauben Sie liegt der Ausbildungsneuordnung der Bauhauptberufe (bekannt von Tag 1 der Fortbildung) zugrunde?</a:t>
            </a:r>
          </a:p>
        </p:txBody>
      </p:sp>
      <p:pic>
        <p:nvPicPr>
          <p:cNvPr id="6" name="Bildplatzhalter 5">
            <a:extLst>
              <a:ext uri="{FF2B5EF4-FFF2-40B4-BE49-F238E27FC236}">
                <a16:creationId xmlns:a16="http://schemas.microsoft.com/office/drawing/2014/main" id="{9DD57996-4FC7-0662-EBC9-25520E746246}"/>
              </a:ext>
            </a:extLst>
          </p:cNvPr>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a:stretch>
            <a:fillRect/>
          </a:stretch>
        </p:blipFill>
        <p:spPr>
          <a:prstGeom prst="rect">
            <a:avLst/>
          </a:prstGeom>
        </p:spPr>
      </p:pic>
      <p:sp>
        <p:nvSpPr>
          <p:cNvPr id="7" name="Textplatzhalter 2">
            <a:extLst>
              <a:ext uri="{FF2B5EF4-FFF2-40B4-BE49-F238E27FC236}">
                <a16:creationId xmlns:a16="http://schemas.microsoft.com/office/drawing/2014/main" id="{7C11961E-569E-11A4-63A9-6D91C7CE57D1}"/>
              </a:ext>
            </a:extLst>
          </p:cNvPr>
          <p:cNvSpPr txBox="1">
            <a:spLocks/>
          </p:cNvSpPr>
          <p:nvPr/>
        </p:nvSpPr>
        <p:spPr>
          <a:xfrm>
            <a:off x="9430603" y="6346209"/>
            <a:ext cx="2516368" cy="33763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bg1"/>
                </a:solidFill>
                <a:latin typeface="FreightText Pro Book" panose="02000603060000020004" pitchFamily="50" charset="0"/>
              </a:rPr>
              <a:t>© </a:t>
            </a:r>
            <a:r>
              <a:rPr lang="de-DE" sz="1200" dirty="0" err="1">
                <a:solidFill>
                  <a:schemeClr val="bg1"/>
                </a:solidFill>
                <a:latin typeface="FreightText Pro Book" panose="02000603060000020004" pitchFamily="50" charset="0"/>
              </a:rPr>
              <a:t>unsplash</a:t>
            </a:r>
            <a:r>
              <a:rPr lang="de-DE" sz="1200" dirty="0">
                <a:solidFill>
                  <a:schemeClr val="bg1"/>
                </a:solidFill>
                <a:latin typeface="FreightText Pro Book" panose="02000603060000020004" pitchFamily="50" charset="0"/>
              </a:rPr>
              <a:t> Giorgio </a:t>
            </a:r>
            <a:r>
              <a:rPr lang="de-DE" sz="1200" dirty="0" err="1">
                <a:solidFill>
                  <a:schemeClr val="bg1"/>
                </a:solidFill>
                <a:latin typeface="FreightText Pro Book" panose="02000603060000020004" pitchFamily="50" charset="0"/>
              </a:rPr>
              <a:t>Trovato</a:t>
            </a:r>
            <a:r>
              <a:rPr lang="de-DE" sz="1200" dirty="0">
                <a:solidFill>
                  <a:schemeClr val="bg1"/>
                </a:solidFill>
                <a:latin typeface="FreightText Pro Book" panose="02000603060000020004" pitchFamily="50" charset="0"/>
              </a:rPr>
              <a:t> </a:t>
            </a:r>
          </a:p>
        </p:txBody>
      </p:sp>
    </p:spTree>
    <p:extLst>
      <p:ext uri="{BB962C8B-B14F-4D97-AF65-F5344CB8AC3E}">
        <p14:creationId xmlns:p14="http://schemas.microsoft.com/office/powerpoint/2010/main" val="32579648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B293A8-DF85-36E2-4449-13BCA805DD6E}"/>
            </a:ext>
          </a:extLst>
        </p:cNvPr>
        <p:cNvGrpSpPr/>
        <p:nvPr/>
      </p:nvGrpSpPr>
      <p:grpSpPr>
        <a:xfrm>
          <a:off x="0" y="0"/>
          <a:ext cx="0" cy="0"/>
          <a:chOff x="0" y="0"/>
          <a:chExt cx="0" cy="0"/>
        </a:xfrm>
      </p:grpSpPr>
      <p:sp>
        <p:nvSpPr>
          <p:cNvPr id="7" name="Rechteck 6">
            <a:extLst>
              <a:ext uri="{FF2B5EF4-FFF2-40B4-BE49-F238E27FC236}">
                <a16:creationId xmlns:a16="http://schemas.microsoft.com/office/drawing/2014/main" id="{CA4CD5C0-8D06-FBFB-6C68-523ECDE201DF}"/>
              </a:ext>
            </a:extLst>
          </p:cNvPr>
          <p:cNvSpPr/>
          <p:nvPr/>
        </p:nvSpPr>
        <p:spPr>
          <a:xfrm>
            <a:off x="694321" y="2048303"/>
            <a:ext cx="10740852" cy="803089"/>
          </a:xfrm>
          <a:prstGeom prst="rect">
            <a:avLst/>
          </a:prstGeom>
          <a:solidFill>
            <a:srgbClr val="F397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6F3ED01B-B4BC-3FBF-0DBF-29A2B24B4563}"/>
              </a:ext>
            </a:extLst>
          </p:cNvPr>
          <p:cNvSpPr>
            <a:spLocks noGrp="1"/>
          </p:cNvSpPr>
          <p:nvPr>
            <p:ph type="title"/>
          </p:nvPr>
        </p:nvSpPr>
        <p:spPr/>
        <p:txBody>
          <a:bodyPr>
            <a:normAutofit/>
          </a:bodyPr>
          <a:lstStyle/>
          <a:p>
            <a:r>
              <a:rPr lang="de-DE"/>
              <a:t>Ideensammlung – Vermittlung an Azubis</a:t>
            </a:r>
          </a:p>
        </p:txBody>
      </p:sp>
      <p:sp>
        <p:nvSpPr>
          <p:cNvPr id="3" name="Textplatzhalter 2">
            <a:extLst>
              <a:ext uri="{FF2B5EF4-FFF2-40B4-BE49-F238E27FC236}">
                <a16:creationId xmlns:a16="http://schemas.microsoft.com/office/drawing/2014/main" id="{0BFDFFD4-5484-D9B4-69A9-936373E88C1C}"/>
              </a:ext>
            </a:extLst>
          </p:cNvPr>
          <p:cNvSpPr>
            <a:spLocks noGrp="1"/>
          </p:cNvSpPr>
          <p:nvPr>
            <p:ph type="body" sz="quarter" idx="10"/>
          </p:nvPr>
        </p:nvSpPr>
        <p:spPr/>
        <p:txBody>
          <a:bodyPr>
            <a:normAutofit/>
          </a:bodyPr>
          <a:lstStyle/>
          <a:p>
            <a:pPr marL="0" indent="0">
              <a:buNone/>
            </a:pPr>
            <a:endParaRPr lang="de-DE">
              <a:latin typeface="FreightText Pro Book" panose="02000603060000020004" pitchFamily="50" charset="0"/>
            </a:endParaRPr>
          </a:p>
          <a:p>
            <a:endParaRPr lang="de-DE" sz="2800" b="0">
              <a:latin typeface="FreightText Pro Book" panose="02000603060000020004" pitchFamily="50" charset="0"/>
            </a:endParaRPr>
          </a:p>
          <a:p>
            <a:pPr marL="457200" indent="-457200">
              <a:buFont typeface="Wingdings" panose="05000000000000000000" pitchFamily="2" charset="2"/>
              <a:buChar char="à"/>
            </a:pPr>
            <a:endParaRPr lang="de-DE" sz="2800" b="0">
              <a:latin typeface="FreightText Pro Book" panose="02000603060000020004" pitchFamily="50" charset="0"/>
            </a:endParaRPr>
          </a:p>
          <a:p>
            <a:pPr marL="457200" indent="-457200">
              <a:buFont typeface="Wingdings" panose="05000000000000000000" pitchFamily="2" charset="2"/>
              <a:buChar char="à"/>
            </a:pPr>
            <a:endParaRPr lang="de-DE" sz="2800" b="0">
              <a:latin typeface="FreightText Pro Book" panose="02000603060000020004" pitchFamily="50" charset="0"/>
            </a:endParaRPr>
          </a:p>
          <a:p>
            <a:pPr marL="457200" indent="-457200">
              <a:buFont typeface="Wingdings" panose="05000000000000000000" pitchFamily="2" charset="2"/>
              <a:buChar char="à"/>
            </a:pPr>
            <a:endParaRPr lang="de-DE" sz="2800" b="0">
              <a:latin typeface="FreightText Pro Book" panose="02000603060000020004" pitchFamily="50" charset="0"/>
            </a:endParaRPr>
          </a:p>
          <a:p>
            <a:pPr marL="457200" indent="-457200">
              <a:buFont typeface="Wingdings" panose="05000000000000000000" pitchFamily="2" charset="2"/>
              <a:buChar char="à"/>
            </a:pPr>
            <a:endParaRPr lang="de-DE" sz="2800" b="0">
              <a:latin typeface="FreightText Pro Book" panose="02000603060000020004" pitchFamily="50" charset="0"/>
            </a:endParaRPr>
          </a:p>
          <a:p>
            <a:pPr marL="0" indent="0">
              <a:buNone/>
            </a:pPr>
            <a:endParaRPr lang="de-DE" sz="2800" b="0">
              <a:latin typeface="FreightText Pro Book" panose="02000603060000020004" pitchFamily="50" charset="0"/>
            </a:endParaRPr>
          </a:p>
          <a:p>
            <a:pPr marL="628650" lvl="1" indent="-457200">
              <a:buFont typeface="Wingdings" panose="05000000000000000000" pitchFamily="2" charset="2"/>
              <a:buChar char="à"/>
            </a:pPr>
            <a:endParaRPr lang="de-DE" b="0">
              <a:latin typeface="FreightText Pro Book" panose="02000603060000020004" pitchFamily="50" charset="0"/>
            </a:endParaRPr>
          </a:p>
          <a:p>
            <a:endParaRPr lang="de-DE" sz="2800" b="0">
              <a:latin typeface="FreightText Pro Book" panose="02000603060000020004" pitchFamily="50" charset="0"/>
            </a:endParaRPr>
          </a:p>
          <a:p>
            <a:pPr marL="457200" indent="-457200">
              <a:buFont typeface="Arial" panose="020B0604020202020204" pitchFamily="34" charset="0"/>
              <a:buChar char="•"/>
            </a:pPr>
            <a:endParaRPr lang="de-DE" b="0">
              <a:latin typeface="FreightText Pro Book" panose="02000603060000020004" pitchFamily="50" charset="0"/>
            </a:endParaRPr>
          </a:p>
          <a:p>
            <a:pPr marL="457200" indent="-457200">
              <a:buFont typeface="Arial" panose="020B0604020202020204" pitchFamily="34" charset="0"/>
              <a:buChar char="•"/>
            </a:pPr>
            <a:endParaRPr lang="de-DE">
              <a:latin typeface="FreightText Pro Book" panose="02000603060000020004" pitchFamily="50" charset="0"/>
            </a:endParaRPr>
          </a:p>
          <a:p>
            <a:pPr marL="457200" indent="-457200">
              <a:buFont typeface="Arial" panose="020B0604020202020204" pitchFamily="34" charset="0"/>
              <a:buChar char="•"/>
            </a:pPr>
            <a:endParaRPr lang="de-DE">
              <a:latin typeface="FreightText Pro Book" panose="02000603060000020004" pitchFamily="50" charset="0"/>
            </a:endParaRPr>
          </a:p>
          <a:p>
            <a:pPr marL="0" indent="0">
              <a:buNone/>
            </a:pPr>
            <a:endParaRPr lang="de-DE">
              <a:latin typeface="FreightText Pro Book" panose="02000603060000020004" pitchFamily="50" charset="0"/>
            </a:endParaRPr>
          </a:p>
        </p:txBody>
      </p:sp>
      <p:sp>
        <p:nvSpPr>
          <p:cNvPr id="4" name="Textplatzhalter 2">
            <a:extLst>
              <a:ext uri="{FF2B5EF4-FFF2-40B4-BE49-F238E27FC236}">
                <a16:creationId xmlns:a16="http://schemas.microsoft.com/office/drawing/2014/main" id="{DEAA6BA9-CD7F-2173-BD82-5E1E99594DD8}"/>
              </a:ext>
            </a:extLst>
          </p:cNvPr>
          <p:cNvSpPr txBox="1">
            <a:spLocks/>
          </p:cNvSpPr>
          <p:nvPr/>
        </p:nvSpPr>
        <p:spPr>
          <a:xfrm>
            <a:off x="756827" y="2968681"/>
            <a:ext cx="11466427" cy="2340972"/>
          </a:xfrm>
          <a:prstGeom prst="rect">
            <a:avLst/>
          </a:prstGeom>
        </p:spPr>
        <p:txBody>
          <a:bodyPr vert="horz" lIns="91440" tIns="45720" rIns="91440" bIns="45720" rtlCol="0">
            <a:normAutofit lnSpcReduction="10000"/>
          </a:bodyPr>
          <a:lstStyle>
            <a:lvl1pPr marL="514350" indent="-514350" algn="l" defTabSz="914400" rtl="0" eaLnBrk="1" latinLnBrk="0" hangingPunct="1">
              <a:lnSpc>
                <a:spcPct val="90000"/>
              </a:lnSpc>
              <a:spcBef>
                <a:spcPts val="1000"/>
              </a:spcBef>
              <a:buFont typeface="Arial" panose="020B0604020202020204" pitchFamily="34" charset="0"/>
              <a:buAutoNum type="arabicPeriod"/>
              <a:defRPr sz="2600" b="1" kern="1200">
                <a:solidFill>
                  <a:srgbClr val="182952"/>
                </a:solidFill>
                <a:latin typeface="Neue Plak" panose="020B0504030202020204"/>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de-DE" dirty="0">
              <a:latin typeface="FreightText Pro Book" panose="02000603060000020004" pitchFamily="50" charset="0"/>
            </a:endParaRPr>
          </a:p>
          <a:p>
            <a:pPr marL="0" indent="0">
              <a:buNone/>
            </a:pPr>
            <a:r>
              <a:rPr lang="de-DE" b="0" dirty="0">
                <a:solidFill>
                  <a:schemeClr val="tx1"/>
                </a:solidFill>
                <a:latin typeface="FreightText Pro Book" panose="02000603060000020004" pitchFamily="50" charset="0"/>
              </a:rPr>
              <a:t>In 2er Gesprächen (5 Min) Idee sammeln</a:t>
            </a:r>
          </a:p>
          <a:p>
            <a:pPr marL="0" indent="0">
              <a:buNone/>
            </a:pPr>
            <a:endParaRPr lang="de-DE" b="0" dirty="0">
              <a:solidFill>
                <a:schemeClr val="tx1"/>
              </a:solidFill>
              <a:latin typeface="FreightText Pro Book" panose="02000603060000020004" pitchFamily="50" charset="0"/>
            </a:endParaRPr>
          </a:p>
          <a:p>
            <a:r>
              <a:rPr lang="de-DE" b="0" dirty="0">
                <a:solidFill>
                  <a:schemeClr val="tx1"/>
                </a:solidFill>
                <a:latin typeface="FreightText Pro Book" panose="02000603060000020004" pitchFamily="50" charset="0"/>
              </a:rPr>
              <a:t>Herausforderungen </a:t>
            </a:r>
          </a:p>
          <a:p>
            <a:r>
              <a:rPr lang="de-DE" b="0" dirty="0">
                <a:solidFill>
                  <a:schemeClr val="tx1"/>
                </a:solidFill>
                <a:latin typeface="FreightText Pro Book" panose="02000603060000020004" pitchFamily="50" charset="0"/>
              </a:rPr>
              <a:t>Tipps/Ideen </a:t>
            </a:r>
          </a:p>
          <a:p>
            <a:pPr marL="0" indent="0">
              <a:buNone/>
            </a:pPr>
            <a:endParaRPr lang="de-DE" sz="2800" b="0" dirty="0">
              <a:latin typeface="FreightText Pro Book" panose="02000603060000020004" pitchFamily="50" charset="0"/>
            </a:endParaRPr>
          </a:p>
          <a:p>
            <a:pPr marL="457200" indent="-457200">
              <a:buFont typeface="Wingdings" panose="05000000000000000000" pitchFamily="2" charset="2"/>
              <a:buChar char="à"/>
            </a:pPr>
            <a:endParaRPr lang="de-DE" sz="2800" b="0" dirty="0">
              <a:latin typeface="FreightText Pro Book" panose="02000603060000020004" pitchFamily="50" charset="0"/>
            </a:endParaRPr>
          </a:p>
          <a:p>
            <a:pPr marL="457200" indent="-457200">
              <a:buFont typeface="Wingdings" panose="05000000000000000000" pitchFamily="2" charset="2"/>
              <a:buChar char="à"/>
            </a:pPr>
            <a:endParaRPr lang="de-DE" sz="2800" b="0" dirty="0">
              <a:latin typeface="FreightText Pro Book" panose="02000603060000020004" pitchFamily="50" charset="0"/>
            </a:endParaRPr>
          </a:p>
          <a:p>
            <a:pPr marL="457200" indent="-457200">
              <a:buFont typeface="Wingdings" panose="05000000000000000000" pitchFamily="2" charset="2"/>
              <a:buChar char="à"/>
            </a:pPr>
            <a:endParaRPr lang="de-DE" sz="2800" b="0" dirty="0">
              <a:latin typeface="FreightText Pro Book" panose="02000603060000020004" pitchFamily="50" charset="0"/>
            </a:endParaRPr>
          </a:p>
          <a:p>
            <a:pPr marL="0" indent="0">
              <a:buFont typeface="Arial" panose="020B0604020202020204" pitchFamily="34" charset="0"/>
              <a:buNone/>
            </a:pPr>
            <a:endParaRPr lang="de-DE" sz="2800" b="0" dirty="0">
              <a:latin typeface="FreightText Pro Book" panose="02000603060000020004" pitchFamily="50" charset="0"/>
            </a:endParaRPr>
          </a:p>
          <a:p>
            <a:pPr marL="628650" lvl="1" indent="-457200">
              <a:buFont typeface="Wingdings" panose="05000000000000000000" pitchFamily="2" charset="2"/>
              <a:buChar char="à"/>
            </a:pPr>
            <a:endParaRPr lang="de-DE" dirty="0">
              <a:latin typeface="FreightText Pro Book" panose="02000603060000020004" pitchFamily="50" charset="0"/>
            </a:endParaRPr>
          </a:p>
          <a:p>
            <a:endParaRPr lang="de-DE" sz="2800" b="0" dirty="0">
              <a:latin typeface="FreightText Pro Book" panose="02000603060000020004" pitchFamily="50" charset="0"/>
            </a:endParaRPr>
          </a:p>
          <a:p>
            <a:pPr marL="457200" indent="-457200">
              <a:buFont typeface="Arial" panose="020B0604020202020204" pitchFamily="34" charset="0"/>
              <a:buChar char="•"/>
            </a:pPr>
            <a:endParaRPr lang="de-DE" b="0" dirty="0">
              <a:latin typeface="FreightText Pro Book" panose="02000603060000020004" pitchFamily="50" charset="0"/>
            </a:endParaRPr>
          </a:p>
          <a:p>
            <a:pPr marL="457200" indent="-457200">
              <a:buFont typeface="Arial" panose="020B0604020202020204" pitchFamily="34" charset="0"/>
              <a:buChar char="•"/>
            </a:pPr>
            <a:endParaRPr lang="de-DE" dirty="0">
              <a:latin typeface="FreightText Pro Book" panose="02000603060000020004" pitchFamily="50" charset="0"/>
            </a:endParaRPr>
          </a:p>
          <a:p>
            <a:pPr marL="457200" indent="-457200">
              <a:buFont typeface="Arial" panose="020B0604020202020204" pitchFamily="34" charset="0"/>
              <a:buChar char="•"/>
            </a:pPr>
            <a:endParaRPr lang="de-DE" dirty="0">
              <a:latin typeface="FreightText Pro Book" panose="02000603060000020004" pitchFamily="50" charset="0"/>
            </a:endParaRPr>
          </a:p>
          <a:p>
            <a:pPr marL="0" indent="0">
              <a:buFont typeface="Arial" panose="020B0604020202020204" pitchFamily="34" charset="0"/>
              <a:buNone/>
            </a:pPr>
            <a:endParaRPr lang="de-DE" dirty="0">
              <a:latin typeface="FreightText Pro Book" panose="02000603060000020004" pitchFamily="50" charset="0"/>
            </a:endParaRPr>
          </a:p>
        </p:txBody>
      </p:sp>
      <p:sp>
        <p:nvSpPr>
          <p:cNvPr id="6" name="Textfeld 5">
            <a:extLst>
              <a:ext uri="{FF2B5EF4-FFF2-40B4-BE49-F238E27FC236}">
                <a16:creationId xmlns:a16="http://schemas.microsoft.com/office/drawing/2014/main" id="{693C8A45-0681-D802-CFB0-EBCF9BC1D522}"/>
              </a:ext>
            </a:extLst>
          </p:cNvPr>
          <p:cNvSpPr txBox="1"/>
          <p:nvPr/>
        </p:nvSpPr>
        <p:spPr>
          <a:xfrm>
            <a:off x="725574" y="2177716"/>
            <a:ext cx="10920994" cy="461665"/>
          </a:xfrm>
          <a:prstGeom prst="rect">
            <a:avLst/>
          </a:prstGeom>
          <a:noFill/>
        </p:spPr>
        <p:txBody>
          <a:bodyPr wrap="square" rtlCol="0">
            <a:spAutoFit/>
          </a:bodyPr>
          <a:lstStyle/>
          <a:p>
            <a:r>
              <a:rPr lang="de-DE" sz="2400" dirty="0">
                <a:latin typeface="Neue Plak Text" panose="020B0804030202020204" pitchFamily="34" charset="0"/>
              </a:rPr>
              <a:t>Zu Block II - Zielbilder und Modelle nachhaltiger Entwicklung kennenlernen</a:t>
            </a:r>
          </a:p>
        </p:txBody>
      </p:sp>
    </p:spTree>
    <p:extLst>
      <p:ext uri="{BB962C8B-B14F-4D97-AF65-F5344CB8AC3E}">
        <p14:creationId xmlns:p14="http://schemas.microsoft.com/office/powerpoint/2010/main" val="15538427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C7ACAB-DA7B-A619-26AD-EE6A07BB965F}"/>
            </a:ext>
          </a:extLst>
        </p:cNvPr>
        <p:cNvGrpSpPr/>
        <p:nvPr/>
      </p:nvGrpSpPr>
      <p:grpSpPr>
        <a:xfrm>
          <a:off x="0" y="0"/>
          <a:ext cx="0" cy="0"/>
          <a:chOff x="0" y="0"/>
          <a:chExt cx="0" cy="0"/>
        </a:xfrm>
      </p:grpSpPr>
      <p:sp>
        <p:nvSpPr>
          <p:cNvPr id="7" name="Rechteck 6">
            <a:extLst>
              <a:ext uri="{FF2B5EF4-FFF2-40B4-BE49-F238E27FC236}">
                <a16:creationId xmlns:a16="http://schemas.microsoft.com/office/drawing/2014/main" id="{B3F073E2-B249-F83D-E6CE-643C2CB19D85}"/>
              </a:ext>
            </a:extLst>
          </p:cNvPr>
          <p:cNvSpPr/>
          <p:nvPr/>
        </p:nvSpPr>
        <p:spPr>
          <a:xfrm>
            <a:off x="694321" y="2048303"/>
            <a:ext cx="10740852" cy="803089"/>
          </a:xfrm>
          <a:prstGeom prst="rect">
            <a:avLst/>
          </a:prstGeom>
          <a:solidFill>
            <a:srgbClr val="F397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D9F5351B-8DC3-471A-78DB-940624FDB00C}"/>
              </a:ext>
            </a:extLst>
          </p:cNvPr>
          <p:cNvSpPr>
            <a:spLocks noGrp="1"/>
          </p:cNvSpPr>
          <p:nvPr>
            <p:ph type="title"/>
          </p:nvPr>
        </p:nvSpPr>
        <p:spPr/>
        <p:txBody>
          <a:bodyPr>
            <a:normAutofit/>
          </a:bodyPr>
          <a:lstStyle/>
          <a:p>
            <a:r>
              <a:rPr lang="de-DE"/>
              <a:t>Ideensammlung – Vermittlung an Azubis</a:t>
            </a:r>
          </a:p>
        </p:txBody>
      </p:sp>
      <p:sp>
        <p:nvSpPr>
          <p:cNvPr id="3" name="Textplatzhalter 2">
            <a:extLst>
              <a:ext uri="{FF2B5EF4-FFF2-40B4-BE49-F238E27FC236}">
                <a16:creationId xmlns:a16="http://schemas.microsoft.com/office/drawing/2014/main" id="{44567817-3540-E496-467C-DC4546AD6D60}"/>
              </a:ext>
            </a:extLst>
          </p:cNvPr>
          <p:cNvSpPr>
            <a:spLocks noGrp="1"/>
          </p:cNvSpPr>
          <p:nvPr>
            <p:ph type="body" sz="quarter" idx="10"/>
          </p:nvPr>
        </p:nvSpPr>
        <p:spPr/>
        <p:txBody>
          <a:bodyPr>
            <a:normAutofit/>
          </a:bodyPr>
          <a:lstStyle/>
          <a:p>
            <a:pPr marL="0" indent="0">
              <a:buNone/>
            </a:pPr>
            <a:endParaRPr lang="de-DE">
              <a:latin typeface="FreightText Pro Book" panose="02000603060000020004" pitchFamily="50" charset="0"/>
            </a:endParaRPr>
          </a:p>
          <a:p>
            <a:endParaRPr lang="de-DE" sz="2800" b="0">
              <a:latin typeface="FreightText Pro Book" panose="02000603060000020004" pitchFamily="50" charset="0"/>
            </a:endParaRPr>
          </a:p>
          <a:p>
            <a:pPr marL="457200" indent="-457200">
              <a:buFont typeface="Wingdings" panose="05000000000000000000" pitchFamily="2" charset="2"/>
              <a:buChar char="à"/>
            </a:pPr>
            <a:endParaRPr lang="de-DE" sz="2800" b="0">
              <a:latin typeface="FreightText Pro Book" panose="02000603060000020004" pitchFamily="50" charset="0"/>
            </a:endParaRPr>
          </a:p>
          <a:p>
            <a:pPr marL="457200" indent="-457200">
              <a:buFont typeface="Wingdings" panose="05000000000000000000" pitchFamily="2" charset="2"/>
              <a:buChar char="à"/>
            </a:pPr>
            <a:endParaRPr lang="de-DE" sz="2800" b="0">
              <a:latin typeface="FreightText Pro Book" panose="02000603060000020004" pitchFamily="50" charset="0"/>
            </a:endParaRPr>
          </a:p>
          <a:p>
            <a:pPr marL="457200" indent="-457200">
              <a:buFont typeface="Wingdings" panose="05000000000000000000" pitchFamily="2" charset="2"/>
              <a:buChar char="à"/>
            </a:pPr>
            <a:endParaRPr lang="de-DE" sz="2800" b="0">
              <a:latin typeface="FreightText Pro Book" panose="02000603060000020004" pitchFamily="50" charset="0"/>
            </a:endParaRPr>
          </a:p>
          <a:p>
            <a:pPr marL="457200" indent="-457200">
              <a:buFont typeface="Wingdings" panose="05000000000000000000" pitchFamily="2" charset="2"/>
              <a:buChar char="à"/>
            </a:pPr>
            <a:endParaRPr lang="de-DE" sz="2800" b="0">
              <a:latin typeface="FreightText Pro Book" panose="02000603060000020004" pitchFamily="50" charset="0"/>
            </a:endParaRPr>
          </a:p>
          <a:p>
            <a:pPr marL="0" indent="0">
              <a:buNone/>
            </a:pPr>
            <a:endParaRPr lang="de-DE" sz="2800" b="0">
              <a:latin typeface="FreightText Pro Book" panose="02000603060000020004" pitchFamily="50" charset="0"/>
            </a:endParaRPr>
          </a:p>
          <a:p>
            <a:pPr marL="628650" lvl="1" indent="-457200">
              <a:buFont typeface="Wingdings" panose="05000000000000000000" pitchFamily="2" charset="2"/>
              <a:buChar char="à"/>
            </a:pPr>
            <a:endParaRPr lang="de-DE" b="0">
              <a:latin typeface="FreightText Pro Book" panose="02000603060000020004" pitchFamily="50" charset="0"/>
            </a:endParaRPr>
          </a:p>
          <a:p>
            <a:endParaRPr lang="de-DE" sz="2800" b="0">
              <a:latin typeface="FreightText Pro Book" panose="02000603060000020004" pitchFamily="50" charset="0"/>
            </a:endParaRPr>
          </a:p>
          <a:p>
            <a:pPr marL="457200" indent="-457200">
              <a:buFont typeface="Arial" panose="020B0604020202020204" pitchFamily="34" charset="0"/>
              <a:buChar char="•"/>
            </a:pPr>
            <a:endParaRPr lang="de-DE" b="0">
              <a:latin typeface="FreightText Pro Book" panose="02000603060000020004" pitchFamily="50" charset="0"/>
            </a:endParaRPr>
          </a:p>
          <a:p>
            <a:pPr marL="457200" indent="-457200">
              <a:buFont typeface="Arial" panose="020B0604020202020204" pitchFamily="34" charset="0"/>
              <a:buChar char="•"/>
            </a:pPr>
            <a:endParaRPr lang="de-DE">
              <a:latin typeface="FreightText Pro Book" panose="02000603060000020004" pitchFamily="50" charset="0"/>
            </a:endParaRPr>
          </a:p>
          <a:p>
            <a:pPr marL="457200" indent="-457200">
              <a:buFont typeface="Arial" panose="020B0604020202020204" pitchFamily="34" charset="0"/>
              <a:buChar char="•"/>
            </a:pPr>
            <a:endParaRPr lang="de-DE">
              <a:latin typeface="FreightText Pro Book" panose="02000603060000020004" pitchFamily="50" charset="0"/>
            </a:endParaRPr>
          </a:p>
          <a:p>
            <a:pPr marL="0" indent="0">
              <a:buNone/>
            </a:pPr>
            <a:endParaRPr lang="de-DE">
              <a:latin typeface="FreightText Pro Book" panose="02000603060000020004" pitchFamily="50" charset="0"/>
            </a:endParaRPr>
          </a:p>
        </p:txBody>
      </p:sp>
      <p:sp>
        <p:nvSpPr>
          <p:cNvPr id="4" name="Textplatzhalter 2">
            <a:extLst>
              <a:ext uri="{FF2B5EF4-FFF2-40B4-BE49-F238E27FC236}">
                <a16:creationId xmlns:a16="http://schemas.microsoft.com/office/drawing/2014/main" id="{8C37E9D4-CDF1-AACD-C232-7B72E3D74992}"/>
              </a:ext>
            </a:extLst>
          </p:cNvPr>
          <p:cNvSpPr txBox="1">
            <a:spLocks/>
          </p:cNvSpPr>
          <p:nvPr/>
        </p:nvSpPr>
        <p:spPr>
          <a:xfrm>
            <a:off x="756828" y="2968680"/>
            <a:ext cx="10740852" cy="3371900"/>
          </a:xfrm>
          <a:prstGeom prst="rect">
            <a:avLst/>
          </a:prstGeom>
        </p:spPr>
        <p:txBody>
          <a:bodyPr vert="horz" lIns="91440" tIns="45720" rIns="91440" bIns="45720" rtlCol="0">
            <a:normAutofit/>
          </a:bodyPr>
          <a:lstStyle>
            <a:lvl1pPr marL="514350" indent="-514350" algn="l" defTabSz="914400" rtl="0" eaLnBrk="1" latinLnBrk="0" hangingPunct="1">
              <a:lnSpc>
                <a:spcPct val="90000"/>
              </a:lnSpc>
              <a:spcBef>
                <a:spcPts val="1000"/>
              </a:spcBef>
              <a:buFont typeface="Arial" panose="020B0604020202020204" pitchFamily="34" charset="0"/>
              <a:buAutoNum type="arabicPeriod"/>
              <a:defRPr sz="2600" b="1" kern="1200">
                <a:solidFill>
                  <a:srgbClr val="182952"/>
                </a:solidFill>
                <a:latin typeface="Neue Plak" panose="020B0504030202020204"/>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de-DE" dirty="0">
              <a:latin typeface="FreightText Pro Book" panose="02000603060000020004" pitchFamily="50" charset="0"/>
            </a:endParaRPr>
          </a:p>
          <a:p>
            <a:pPr marL="0" indent="0">
              <a:buNone/>
            </a:pPr>
            <a:r>
              <a:rPr lang="de-DE" b="0" dirty="0">
                <a:solidFill>
                  <a:schemeClr val="tx1"/>
                </a:solidFill>
                <a:latin typeface="FreightText Pro Book" panose="02000603060000020004" pitchFamily="50" charset="0"/>
              </a:rPr>
              <a:t>Tipps von unserer Seite: </a:t>
            </a:r>
          </a:p>
          <a:p>
            <a:pPr marL="0" indent="0">
              <a:buNone/>
            </a:pPr>
            <a:endParaRPr lang="de-DE" b="0" dirty="0">
              <a:solidFill>
                <a:schemeClr val="tx1"/>
              </a:solidFill>
              <a:latin typeface="FreightText Pro Book" panose="02000603060000020004" pitchFamily="50" charset="0"/>
            </a:endParaRPr>
          </a:p>
          <a:p>
            <a:pPr lvl="1" fontAlgn="base"/>
            <a:r>
              <a:rPr lang="de-DE" dirty="0">
                <a:latin typeface="FreightText Pro Book" panose="02000603060000020004" pitchFamily="50" charset="0"/>
              </a:rPr>
              <a:t>Sich nicht in den Theorien verlieren</a:t>
            </a:r>
          </a:p>
          <a:p>
            <a:pPr lvl="1" fontAlgn="base"/>
            <a:r>
              <a:rPr lang="de-DE" dirty="0">
                <a:latin typeface="FreightText Pro Book" panose="02000603060000020004" pitchFamily="50" charset="0"/>
              </a:rPr>
              <a:t>Block kurz halten</a:t>
            </a:r>
          </a:p>
          <a:p>
            <a:pPr lvl="1"/>
            <a:r>
              <a:rPr lang="de-DE" dirty="0">
                <a:latin typeface="FreightText Pro Book" panose="02000603060000020004" pitchFamily="50" charset="0"/>
              </a:rPr>
              <a:t>Wenn mehr Zeit da ist: überlegen, ob man Thementische macht zu den verschiedenen Nachhaltigkeitsmodellen und die Azubis selbst die Inhalte recherchieren lässt</a:t>
            </a:r>
          </a:p>
          <a:p>
            <a:pPr marL="0" indent="0">
              <a:buNone/>
            </a:pPr>
            <a:endParaRPr lang="de-DE" b="0" dirty="0"/>
          </a:p>
          <a:p>
            <a:pPr marL="0" indent="0">
              <a:buNone/>
            </a:pPr>
            <a:endParaRPr lang="de-DE" b="0" dirty="0"/>
          </a:p>
          <a:p>
            <a:pPr marL="0" indent="0">
              <a:buNone/>
            </a:pPr>
            <a:endParaRPr lang="de-DE" sz="2800" b="0" dirty="0">
              <a:latin typeface="FreightText Pro Book" panose="02000603060000020004" pitchFamily="50" charset="0"/>
            </a:endParaRPr>
          </a:p>
          <a:p>
            <a:pPr marL="457200" indent="-457200">
              <a:buFont typeface="Wingdings" panose="05000000000000000000" pitchFamily="2" charset="2"/>
              <a:buChar char="à"/>
            </a:pPr>
            <a:endParaRPr lang="de-DE" sz="2800" b="0" dirty="0">
              <a:latin typeface="FreightText Pro Book" panose="02000603060000020004" pitchFamily="50" charset="0"/>
            </a:endParaRPr>
          </a:p>
          <a:p>
            <a:pPr marL="457200" indent="-457200">
              <a:buFont typeface="Wingdings" panose="05000000000000000000" pitchFamily="2" charset="2"/>
              <a:buChar char="à"/>
            </a:pPr>
            <a:endParaRPr lang="de-DE" sz="2800" b="0" dirty="0">
              <a:latin typeface="FreightText Pro Book" panose="02000603060000020004" pitchFamily="50" charset="0"/>
            </a:endParaRPr>
          </a:p>
          <a:p>
            <a:pPr marL="457200" indent="-457200">
              <a:buFont typeface="Wingdings" panose="05000000000000000000" pitchFamily="2" charset="2"/>
              <a:buChar char="à"/>
            </a:pPr>
            <a:endParaRPr lang="de-DE" sz="2800" b="0" dirty="0">
              <a:latin typeface="FreightText Pro Book" panose="02000603060000020004" pitchFamily="50" charset="0"/>
            </a:endParaRPr>
          </a:p>
          <a:p>
            <a:pPr marL="0" indent="0">
              <a:buFont typeface="Arial" panose="020B0604020202020204" pitchFamily="34" charset="0"/>
              <a:buNone/>
            </a:pPr>
            <a:endParaRPr lang="de-DE" sz="2800" b="0" dirty="0">
              <a:latin typeface="FreightText Pro Book" panose="02000603060000020004" pitchFamily="50" charset="0"/>
            </a:endParaRPr>
          </a:p>
          <a:p>
            <a:pPr marL="628650" lvl="1" indent="-457200">
              <a:buFont typeface="Wingdings" panose="05000000000000000000" pitchFamily="2" charset="2"/>
              <a:buChar char="à"/>
            </a:pPr>
            <a:endParaRPr lang="de-DE" dirty="0">
              <a:latin typeface="FreightText Pro Book" panose="02000603060000020004" pitchFamily="50" charset="0"/>
            </a:endParaRPr>
          </a:p>
          <a:p>
            <a:endParaRPr lang="de-DE" sz="2800" b="0" dirty="0">
              <a:latin typeface="FreightText Pro Book" panose="02000603060000020004" pitchFamily="50" charset="0"/>
            </a:endParaRPr>
          </a:p>
          <a:p>
            <a:pPr marL="457200" indent="-457200">
              <a:buFont typeface="Arial" panose="020B0604020202020204" pitchFamily="34" charset="0"/>
              <a:buChar char="•"/>
            </a:pPr>
            <a:endParaRPr lang="de-DE" b="0" dirty="0">
              <a:latin typeface="FreightText Pro Book" panose="02000603060000020004" pitchFamily="50" charset="0"/>
            </a:endParaRPr>
          </a:p>
          <a:p>
            <a:pPr marL="457200" indent="-457200">
              <a:buFont typeface="Arial" panose="020B0604020202020204" pitchFamily="34" charset="0"/>
              <a:buChar char="•"/>
            </a:pPr>
            <a:endParaRPr lang="de-DE" dirty="0">
              <a:latin typeface="FreightText Pro Book" panose="02000603060000020004" pitchFamily="50" charset="0"/>
            </a:endParaRPr>
          </a:p>
          <a:p>
            <a:pPr marL="457200" indent="-457200">
              <a:buFont typeface="Arial" panose="020B0604020202020204" pitchFamily="34" charset="0"/>
              <a:buChar char="•"/>
            </a:pPr>
            <a:endParaRPr lang="de-DE" dirty="0">
              <a:latin typeface="FreightText Pro Book" panose="02000603060000020004" pitchFamily="50" charset="0"/>
            </a:endParaRPr>
          </a:p>
          <a:p>
            <a:pPr marL="0" indent="0">
              <a:buFont typeface="Arial" panose="020B0604020202020204" pitchFamily="34" charset="0"/>
              <a:buNone/>
            </a:pPr>
            <a:endParaRPr lang="de-DE" dirty="0">
              <a:latin typeface="FreightText Pro Book" panose="02000603060000020004" pitchFamily="50" charset="0"/>
            </a:endParaRPr>
          </a:p>
        </p:txBody>
      </p:sp>
      <p:sp>
        <p:nvSpPr>
          <p:cNvPr id="6" name="Textfeld 5">
            <a:extLst>
              <a:ext uri="{FF2B5EF4-FFF2-40B4-BE49-F238E27FC236}">
                <a16:creationId xmlns:a16="http://schemas.microsoft.com/office/drawing/2014/main" id="{DE1DF7E2-F5FB-8E79-2C55-6280EF4F10A3}"/>
              </a:ext>
            </a:extLst>
          </p:cNvPr>
          <p:cNvSpPr txBox="1"/>
          <p:nvPr/>
        </p:nvSpPr>
        <p:spPr>
          <a:xfrm>
            <a:off x="725574" y="2177716"/>
            <a:ext cx="10920994" cy="461665"/>
          </a:xfrm>
          <a:prstGeom prst="rect">
            <a:avLst/>
          </a:prstGeom>
          <a:noFill/>
        </p:spPr>
        <p:txBody>
          <a:bodyPr wrap="square" rtlCol="0">
            <a:spAutoFit/>
          </a:bodyPr>
          <a:lstStyle/>
          <a:p>
            <a:r>
              <a:rPr lang="de-DE" sz="2400" dirty="0">
                <a:latin typeface="Neue Plak Text" panose="020B0804030202020204" pitchFamily="34" charset="0"/>
              </a:rPr>
              <a:t>Zu Block II - Zielbilder und Modelle nachhaltiger Entwicklung kennenlernen</a:t>
            </a:r>
          </a:p>
        </p:txBody>
      </p:sp>
    </p:spTree>
    <p:extLst>
      <p:ext uri="{BB962C8B-B14F-4D97-AF65-F5344CB8AC3E}">
        <p14:creationId xmlns:p14="http://schemas.microsoft.com/office/powerpoint/2010/main" val="12924723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BDADAC-4885-BB74-A8F9-EC961FBBD220}"/>
            </a:ext>
          </a:extLst>
        </p:cNvPr>
        <p:cNvGrpSpPr/>
        <p:nvPr/>
      </p:nvGrpSpPr>
      <p:grpSpPr>
        <a:xfrm>
          <a:off x="0" y="0"/>
          <a:ext cx="0" cy="0"/>
          <a:chOff x="0" y="0"/>
          <a:chExt cx="0" cy="0"/>
        </a:xfrm>
      </p:grpSpPr>
    </p:spTree>
    <p:extLst>
      <p:ext uri="{BB962C8B-B14F-4D97-AF65-F5344CB8AC3E}">
        <p14:creationId xmlns:p14="http://schemas.microsoft.com/office/powerpoint/2010/main" val="31781736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B545C0-12F9-E10A-5EED-6E7C31241251}"/>
            </a:ext>
          </a:extLst>
        </p:cNvPr>
        <p:cNvGrpSpPr/>
        <p:nvPr/>
      </p:nvGrpSpPr>
      <p:grpSpPr>
        <a:xfrm>
          <a:off x="0" y="0"/>
          <a:ext cx="0" cy="0"/>
          <a:chOff x="0" y="0"/>
          <a:chExt cx="0" cy="0"/>
        </a:xfrm>
      </p:grpSpPr>
      <p:sp>
        <p:nvSpPr>
          <p:cNvPr id="3" name="Textplatzhalter 1">
            <a:extLst>
              <a:ext uri="{FF2B5EF4-FFF2-40B4-BE49-F238E27FC236}">
                <a16:creationId xmlns:a16="http://schemas.microsoft.com/office/drawing/2014/main" id="{9BBC502C-DCFD-C811-4B95-9BF1AFD8D0F2}"/>
              </a:ext>
            </a:extLst>
          </p:cNvPr>
          <p:cNvSpPr>
            <a:spLocks noGrp="1"/>
          </p:cNvSpPr>
          <p:nvPr>
            <p:ph type="body" sz="quarter" idx="11"/>
          </p:nvPr>
        </p:nvSpPr>
        <p:spPr>
          <a:xfrm>
            <a:off x="1971210" y="2262052"/>
            <a:ext cx="8457504" cy="4169378"/>
          </a:xfrm>
        </p:spPr>
        <p:txBody>
          <a:bodyPr/>
          <a:lstStyle/>
          <a:p>
            <a:pPr algn="l"/>
            <a:r>
              <a:rPr lang="de-DE" dirty="0">
                <a:solidFill>
                  <a:srgbClr val="F3972B"/>
                </a:solidFill>
              </a:rPr>
              <a:t>3. Worin </a:t>
            </a:r>
            <a:r>
              <a:rPr lang="de-DE" dirty="0"/>
              <a:t>liegt die Herausforderung?</a:t>
            </a:r>
          </a:p>
        </p:txBody>
      </p:sp>
      <p:sp>
        <p:nvSpPr>
          <p:cNvPr id="2" name="Textfeld 1">
            <a:extLst>
              <a:ext uri="{FF2B5EF4-FFF2-40B4-BE49-F238E27FC236}">
                <a16:creationId xmlns:a16="http://schemas.microsoft.com/office/drawing/2014/main" id="{3A1BF4C4-EDCB-09E9-0B75-5C314CD4EA64}"/>
              </a:ext>
            </a:extLst>
          </p:cNvPr>
          <p:cNvSpPr txBox="1"/>
          <p:nvPr/>
        </p:nvSpPr>
        <p:spPr>
          <a:xfrm>
            <a:off x="1971210" y="3700410"/>
            <a:ext cx="7801165" cy="1292662"/>
          </a:xfrm>
          <a:prstGeom prst="rect">
            <a:avLst/>
          </a:prstGeom>
          <a:noFill/>
        </p:spPr>
        <p:txBody>
          <a:bodyPr wrap="square" rtlCol="0">
            <a:spAutoFit/>
          </a:bodyPr>
          <a:lstStyle/>
          <a:p>
            <a:pPr algn="l"/>
            <a:r>
              <a:rPr lang="de-DE" sz="2600" dirty="0">
                <a:solidFill>
                  <a:srgbClr val="F3972B"/>
                </a:solidFill>
                <a:latin typeface="Neue Plak Text" panose="020B0804030202020204" pitchFamily="34" charset="0"/>
              </a:rPr>
              <a:t>Ziel III: </a:t>
            </a:r>
            <a:r>
              <a:rPr lang="de-DE" sz="2600" dirty="0">
                <a:solidFill>
                  <a:schemeClr val="bg1"/>
                </a:solidFill>
                <a:latin typeface="Neue Plak Text" panose="020B0804030202020204" pitchFamily="34" charset="0"/>
              </a:rPr>
              <a:t>Probleme der aktuellen Lebensweise identifizieren: Die planetaren Grenzen. Was hat die Baubranche damit zu?</a:t>
            </a:r>
          </a:p>
        </p:txBody>
      </p:sp>
    </p:spTree>
    <p:extLst>
      <p:ext uri="{BB962C8B-B14F-4D97-AF65-F5344CB8AC3E}">
        <p14:creationId xmlns:p14="http://schemas.microsoft.com/office/powerpoint/2010/main" val="25034780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6AE508-2138-C1FE-EDA6-E7622C35B58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7C16538-8A8B-8DFF-2D0D-E8F8C20F2565}"/>
              </a:ext>
            </a:extLst>
          </p:cNvPr>
          <p:cNvSpPr>
            <a:spLocks noGrp="1"/>
          </p:cNvSpPr>
          <p:nvPr>
            <p:ph type="title"/>
          </p:nvPr>
        </p:nvSpPr>
        <p:spPr/>
        <p:txBody>
          <a:bodyPr>
            <a:normAutofit/>
          </a:bodyPr>
          <a:lstStyle/>
          <a:p>
            <a:r>
              <a:rPr lang="de-DE" sz="2800"/>
              <a:t>Planetare Grenzen</a:t>
            </a:r>
          </a:p>
        </p:txBody>
      </p:sp>
      <p:sp>
        <p:nvSpPr>
          <p:cNvPr id="17" name="Textplatzhalter 16">
            <a:extLst>
              <a:ext uri="{FF2B5EF4-FFF2-40B4-BE49-F238E27FC236}">
                <a16:creationId xmlns:a16="http://schemas.microsoft.com/office/drawing/2014/main" id="{77557A9E-309A-D970-A162-5A09EBFD82A7}"/>
              </a:ext>
            </a:extLst>
          </p:cNvPr>
          <p:cNvSpPr>
            <a:spLocks noGrp="1"/>
          </p:cNvSpPr>
          <p:nvPr>
            <p:ph type="body" sz="quarter" idx="10"/>
          </p:nvPr>
        </p:nvSpPr>
        <p:spPr>
          <a:xfrm>
            <a:off x="2357137" y="293184"/>
            <a:ext cx="11017829" cy="4090926"/>
          </a:xfrm>
        </p:spPr>
        <p:txBody>
          <a:bodyPr>
            <a:normAutofit/>
          </a:bodyPr>
          <a:lstStyle/>
          <a:p>
            <a:pPr marL="0" indent="0">
              <a:buNone/>
            </a:pPr>
            <a:r>
              <a:rPr lang="de-DE" dirty="0">
                <a:solidFill>
                  <a:srgbClr val="182952"/>
                </a:solidFill>
                <a:latin typeface="Neue Plak Text" panose="020B0804030202020204" pitchFamily="34" charset="0"/>
              </a:rPr>
              <a:t>Planetare Grenzen</a:t>
            </a:r>
          </a:p>
        </p:txBody>
      </p:sp>
      <p:pic>
        <p:nvPicPr>
          <p:cNvPr id="9" name="Grafik 8" descr="Ein Bild, das Text, Screenshot, Diagramm, Farbigkeit enthält.&#10;&#10;Automatisch generierte Beschreibung">
            <a:extLst>
              <a:ext uri="{FF2B5EF4-FFF2-40B4-BE49-F238E27FC236}">
                <a16:creationId xmlns:a16="http://schemas.microsoft.com/office/drawing/2014/main" id="{1AC00669-4ACA-235A-198B-C017275C8C6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3319" y="934664"/>
            <a:ext cx="5384851" cy="5923336"/>
          </a:xfrm>
          <a:prstGeom prst="rect">
            <a:avLst/>
          </a:prstGeom>
        </p:spPr>
      </p:pic>
      <p:sp>
        <p:nvSpPr>
          <p:cNvPr id="4" name="Textfeld 3">
            <a:extLst>
              <a:ext uri="{FF2B5EF4-FFF2-40B4-BE49-F238E27FC236}">
                <a16:creationId xmlns:a16="http://schemas.microsoft.com/office/drawing/2014/main" id="{6D130FC2-8765-3E97-9521-8A6911276B76}"/>
              </a:ext>
            </a:extLst>
          </p:cNvPr>
          <p:cNvSpPr txBox="1"/>
          <p:nvPr/>
        </p:nvSpPr>
        <p:spPr>
          <a:xfrm>
            <a:off x="3940091" y="5473447"/>
            <a:ext cx="1317831" cy="784830"/>
          </a:xfrm>
          <a:prstGeom prst="rect">
            <a:avLst/>
          </a:prstGeom>
          <a:noFill/>
        </p:spPr>
        <p:txBody>
          <a:bodyPr wrap="square">
            <a:spAutoFit/>
          </a:bodyPr>
          <a:lstStyle/>
          <a:p>
            <a:r>
              <a:rPr lang="de-DE" sz="900"/>
              <a:t>Quelle: https://www.pik-potsdam.de/de/produkte/infothek/planetare-grenzen/bilder</a:t>
            </a:r>
          </a:p>
        </p:txBody>
      </p:sp>
      <p:pic>
        <p:nvPicPr>
          <p:cNvPr id="3" name="Grafik 2">
            <a:extLst>
              <a:ext uri="{FF2B5EF4-FFF2-40B4-BE49-F238E27FC236}">
                <a16:creationId xmlns:a16="http://schemas.microsoft.com/office/drawing/2014/main" id="{AFA122F4-1CD8-D2C2-80A0-4321218DEE2A}"/>
              </a:ext>
            </a:extLst>
          </p:cNvPr>
          <p:cNvPicPr>
            <a:picLocks noChangeAspect="1"/>
          </p:cNvPicPr>
          <p:nvPr/>
        </p:nvPicPr>
        <p:blipFill>
          <a:blip r:embed="rId4" cstate="email">
            <a:extLst>
              <a:ext uri="{28A0092B-C50C-407E-A947-70E740481C1C}">
                <a14:useLocalDpi xmlns:a14="http://schemas.microsoft.com/office/drawing/2010/main"/>
              </a:ext>
            </a:extLst>
          </a:blip>
          <a:stretch/>
        </p:blipFill>
        <p:spPr bwMode="auto">
          <a:xfrm>
            <a:off x="6318419" y="984420"/>
            <a:ext cx="5873580" cy="5873580"/>
          </a:xfrm>
          <a:prstGeom prst="rect">
            <a:avLst/>
          </a:prstGeom>
        </p:spPr>
      </p:pic>
      <p:sp>
        <p:nvSpPr>
          <p:cNvPr id="5" name="Textfeld 4">
            <a:extLst>
              <a:ext uri="{FF2B5EF4-FFF2-40B4-BE49-F238E27FC236}">
                <a16:creationId xmlns:a16="http://schemas.microsoft.com/office/drawing/2014/main" id="{4F1FC3AC-1D39-A2F3-F86E-861C41CA1A6E}"/>
              </a:ext>
            </a:extLst>
          </p:cNvPr>
          <p:cNvSpPr txBox="1"/>
          <p:nvPr/>
        </p:nvSpPr>
        <p:spPr>
          <a:xfrm>
            <a:off x="8630433" y="4451912"/>
            <a:ext cx="688931" cy="784373"/>
          </a:xfrm>
          <a:prstGeom prst="rect">
            <a:avLst/>
          </a:prstGeom>
          <a:noFill/>
          <a:ln w="38100">
            <a:solidFill>
              <a:schemeClr val="accent2">
                <a:lumMod val="60000"/>
                <a:lumOff val="40000"/>
              </a:schemeClr>
            </a:solidFill>
          </a:ln>
        </p:spPr>
        <p:txBody>
          <a:bodyPr wrap="square" rtlCol="0">
            <a:spAutoFit/>
          </a:bodyPr>
          <a:lstStyle/>
          <a:p>
            <a:endParaRPr lang="de-DE"/>
          </a:p>
        </p:txBody>
      </p:sp>
      <p:sp>
        <p:nvSpPr>
          <p:cNvPr id="6" name="Textfeld 5">
            <a:extLst>
              <a:ext uri="{FF2B5EF4-FFF2-40B4-BE49-F238E27FC236}">
                <a16:creationId xmlns:a16="http://schemas.microsoft.com/office/drawing/2014/main" id="{9FFAFA15-4AF5-5047-46EC-A1C8862F1975}"/>
              </a:ext>
            </a:extLst>
          </p:cNvPr>
          <p:cNvSpPr txBox="1"/>
          <p:nvPr/>
        </p:nvSpPr>
        <p:spPr>
          <a:xfrm>
            <a:off x="7594390" y="4829523"/>
            <a:ext cx="3233265" cy="1085424"/>
          </a:xfrm>
          <a:prstGeom prst="rect">
            <a:avLst/>
          </a:prstGeom>
          <a:noFill/>
          <a:ln w="38100">
            <a:solidFill>
              <a:srgbClr val="F3972B"/>
            </a:solidFill>
          </a:ln>
        </p:spPr>
        <p:txBody>
          <a:bodyPr wrap="square" rtlCol="0">
            <a:spAutoFit/>
          </a:bodyPr>
          <a:lstStyle/>
          <a:p>
            <a:endParaRPr lang="de-DE"/>
          </a:p>
        </p:txBody>
      </p:sp>
      <p:sp>
        <p:nvSpPr>
          <p:cNvPr id="7" name="Textfeld 6">
            <a:extLst>
              <a:ext uri="{FF2B5EF4-FFF2-40B4-BE49-F238E27FC236}">
                <a16:creationId xmlns:a16="http://schemas.microsoft.com/office/drawing/2014/main" id="{C8738A77-6103-37A5-DC8A-5212E88B204F}"/>
              </a:ext>
            </a:extLst>
          </p:cNvPr>
          <p:cNvSpPr txBox="1"/>
          <p:nvPr/>
        </p:nvSpPr>
        <p:spPr>
          <a:xfrm>
            <a:off x="3817621" y="1600201"/>
            <a:ext cx="1317831" cy="693683"/>
          </a:xfrm>
          <a:prstGeom prst="rect">
            <a:avLst/>
          </a:prstGeom>
          <a:noFill/>
          <a:ln w="38100">
            <a:solidFill>
              <a:srgbClr val="F3972B"/>
            </a:solidFill>
          </a:ln>
        </p:spPr>
        <p:txBody>
          <a:bodyPr wrap="square" rtlCol="0">
            <a:spAutoFit/>
          </a:bodyPr>
          <a:lstStyle/>
          <a:p>
            <a:endParaRPr lang="de-DE"/>
          </a:p>
        </p:txBody>
      </p:sp>
      <p:sp>
        <p:nvSpPr>
          <p:cNvPr id="8" name="Textfeld 7">
            <a:extLst>
              <a:ext uri="{FF2B5EF4-FFF2-40B4-BE49-F238E27FC236}">
                <a16:creationId xmlns:a16="http://schemas.microsoft.com/office/drawing/2014/main" id="{4D873DC9-5222-F197-9F5F-F28F7A33CB05}"/>
              </a:ext>
            </a:extLst>
          </p:cNvPr>
          <p:cNvSpPr txBox="1"/>
          <p:nvPr/>
        </p:nvSpPr>
        <p:spPr>
          <a:xfrm>
            <a:off x="1039305" y="1600201"/>
            <a:ext cx="1317831" cy="658876"/>
          </a:xfrm>
          <a:prstGeom prst="rect">
            <a:avLst/>
          </a:prstGeom>
          <a:noFill/>
          <a:ln w="38100">
            <a:solidFill>
              <a:srgbClr val="F3972B"/>
            </a:solidFill>
          </a:ln>
        </p:spPr>
        <p:txBody>
          <a:bodyPr wrap="square" rtlCol="0">
            <a:spAutoFit/>
          </a:bodyPr>
          <a:lstStyle/>
          <a:p>
            <a:endParaRPr lang="de-DE"/>
          </a:p>
        </p:txBody>
      </p:sp>
      <p:sp>
        <p:nvSpPr>
          <p:cNvPr id="10" name="Textfeld 9">
            <a:extLst>
              <a:ext uri="{FF2B5EF4-FFF2-40B4-BE49-F238E27FC236}">
                <a16:creationId xmlns:a16="http://schemas.microsoft.com/office/drawing/2014/main" id="{30CD382A-45DB-7CF6-ED02-B5DB1778B029}"/>
              </a:ext>
            </a:extLst>
          </p:cNvPr>
          <p:cNvSpPr txBox="1"/>
          <p:nvPr/>
        </p:nvSpPr>
        <p:spPr>
          <a:xfrm>
            <a:off x="2355059" y="1202499"/>
            <a:ext cx="1455742" cy="509240"/>
          </a:xfrm>
          <a:prstGeom prst="rect">
            <a:avLst/>
          </a:prstGeom>
          <a:noFill/>
          <a:ln w="38100">
            <a:solidFill>
              <a:srgbClr val="F3972B"/>
            </a:solidFill>
          </a:ln>
        </p:spPr>
        <p:txBody>
          <a:bodyPr wrap="square" rtlCol="0">
            <a:spAutoFit/>
          </a:bodyPr>
          <a:lstStyle/>
          <a:p>
            <a:endParaRPr lang="de-DE"/>
          </a:p>
        </p:txBody>
      </p:sp>
      <p:sp>
        <p:nvSpPr>
          <p:cNvPr id="11" name="Textfeld 10">
            <a:extLst>
              <a:ext uri="{FF2B5EF4-FFF2-40B4-BE49-F238E27FC236}">
                <a16:creationId xmlns:a16="http://schemas.microsoft.com/office/drawing/2014/main" id="{C1AB26D5-7A18-73A9-EB06-74F765B37587}"/>
              </a:ext>
            </a:extLst>
          </p:cNvPr>
          <p:cNvSpPr txBox="1"/>
          <p:nvPr/>
        </p:nvSpPr>
        <p:spPr>
          <a:xfrm>
            <a:off x="6554952" y="4601391"/>
            <a:ext cx="952354" cy="1085425"/>
          </a:xfrm>
          <a:prstGeom prst="rect">
            <a:avLst/>
          </a:prstGeom>
          <a:noFill/>
          <a:ln w="38100">
            <a:solidFill>
              <a:schemeClr val="accent2">
                <a:lumMod val="60000"/>
                <a:lumOff val="40000"/>
              </a:schemeClr>
            </a:solidFill>
          </a:ln>
        </p:spPr>
        <p:txBody>
          <a:bodyPr wrap="square" rtlCol="0">
            <a:spAutoFit/>
          </a:bodyPr>
          <a:lstStyle/>
          <a:p>
            <a:endParaRPr lang="de-DE"/>
          </a:p>
        </p:txBody>
      </p:sp>
      <p:sp>
        <p:nvSpPr>
          <p:cNvPr id="12" name="Textfeld 11">
            <a:extLst>
              <a:ext uri="{FF2B5EF4-FFF2-40B4-BE49-F238E27FC236}">
                <a16:creationId xmlns:a16="http://schemas.microsoft.com/office/drawing/2014/main" id="{3AFF866B-E918-89A3-2FAE-EB36FF8362B8}"/>
              </a:ext>
            </a:extLst>
          </p:cNvPr>
          <p:cNvSpPr txBox="1"/>
          <p:nvPr/>
        </p:nvSpPr>
        <p:spPr>
          <a:xfrm>
            <a:off x="8417492" y="1127776"/>
            <a:ext cx="1578278" cy="563673"/>
          </a:xfrm>
          <a:prstGeom prst="rect">
            <a:avLst/>
          </a:prstGeom>
          <a:noFill/>
          <a:ln w="38100">
            <a:solidFill>
              <a:schemeClr val="accent2">
                <a:lumMod val="60000"/>
                <a:lumOff val="40000"/>
              </a:schemeClr>
            </a:solidFill>
          </a:ln>
        </p:spPr>
        <p:txBody>
          <a:bodyPr wrap="square" rtlCol="0">
            <a:spAutoFit/>
          </a:bodyPr>
          <a:lstStyle/>
          <a:p>
            <a:endParaRPr lang="de-DE"/>
          </a:p>
        </p:txBody>
      </p:sp>
      <p:sp>
        <p:nvSpPr>
          <p:cNvPr id="13" name="Textfeld 12">
            <a:extLst>
              <a:ext uri="{FF2B5EF4-FFF2-40B4-BE49-F238E27FC236}">
                <a16:creationId xmlns:a16="http://schemas.microsoft.com/office/drawing/2014/main" id="{A0203D30-B6DA-6000-72EC-E7A877332928}"/>
              </a:ext>
            </a:extLst>
          </p:cNvPr>
          <p:cNvSpPr txBox="1"/>
          <p:nvPr/>
        </p:nvSpPr>
        <p:spPr>
          <a:xfrm>
            <a:off x="11073008" y="2555310"/>
            <a:ext cx="914400" cy="1828800"/>
          </a:xfrm>
          <a:prstGeom prst="rect">
            <a:avLst/>
          </a:prstGeom>
          <a:noFill/>
          <a:ln w="38100">
            <a:solidFill>
              <a:schemeClr val="accent2">
                <a:lumMod val="60000"/>
                <a:lumOff val="40000"/>
              </a:schemeClr>
            </a:solidFill>
          </a:ln>
        </p:spPr>
        <p:txBody>
          <a:bodyPr wrap="square" rtlCol="0">
            <a:spAutoFit/>
          </a:bodyPr>
          <a:lstStyle/>
          <a:p>
            <a:endParaRPr lang="de-DE"/>
          </a:p>
        </p:txBody>
      </p:sp>
      <p:sp>
        <p:nvSpPr>
          <p:cNvPr id="14" name="Textplatzhalter 2">
            <a:extLst>
              <a:ext uri="{FF2B5EF4-FFF2-40B4-BE49-F238E27FC236}">
                <a16:creationId xmlns:a16="http://schemas.microsoft.com/office/drawing/2014/main" id="{C5B94291-D19B-5D03-1603-6A983F27A665}"/>
              </a:ext>
            </a:extLst>
          </p:cNvPr>
          <p:cNvSpPr txBox="1">
            <a:spLocks/>
          </p:cNvSpPr>
          <p:nvPr/>
        </p:nvSpPr>
        <p:spPr>
          <a:xfrm>
            <a:off x="-322475" y="1041820"/>
            <a:ext cx="1917159"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tx1">
                    <a:lumMod val="50000"/>
                    <a:lumOff val="50000"/>
                  </a:schemeClr>
                </a:solidFill>
                <a:latin typeface="FreightText Pro Book" panose="02000603060000020004" pitchFamily="50" charset="0"/>
              </a:rPr>
              <a:t>© Pik Potsdam</a:t>
            </a:r>
          </a:p>
        </p:txBody>
      </p:sp>
      <p:sp>
        <p:nvSpPr>
          <p:cNvPr id="15" name="Textplatzhalter 2">
            <a:extLst>
              <a:ext uri="{FF2B5EF4-FFF2-40B4-BE49-F238E27FC236}">
                <a16:creationId xmlns:a16="http://schemas.microsoft.com/office/drawing/2014/main" id="{EF65D7B3-0DF5-1EE2-A085-ADD726136631}"/>
              </a:ext>
            </a:extLst>
          </p:cNvPr>
          <p:cNvSpPr txBox="1">
            <a:spLocks/>
          </p:cNvSpPr>
          <p:nvPr/>
        </p:nvSpPr>
        <p:spPr>
          <a:xfrm>
            <a:off x="8070163" y="6373535"/>
            <a:ext cx="3917245"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tx1">
                    <a:lumMod val="50000"/>
                    <a:lumOff val="50000"/>
                  </a:schemeClr>
                </a:solidFill>
                <a:latin typeface="FreightText Pro Book" panose="02000603060000020004" pitchFamily="50" charset="0"/>
              </a:rPr>
              <a:t>© NELA e.V.</a:t>
            </a:r>
          </a:p>
        </p:txBody>
      </p:sp>
    </p:spTree>
    <p:extLst>
      <p:ext uri="{BB962C8B-B14F-4D97-AF65-F5344CB8AC3E}">
        <p14:creationId xmlns:p14="http://schemas.microsoft.com/office/powerpoint/2010/main" val="18923344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1">
            <a:extLst>
              <a:ext uri="{FF2B5EF4-FFF2-40B4-BE49-F238E27FC236}">
                <a16:creationId xmlns:a16="http://schemas.microsoft.com/office/drawing/2014/main" id="{6206DA51-09CB-DEC5-22C6-DF1E208CA643}"/>
              </a:ext>
            </a:extLst>
          </p:cNvPr>
          <p:cNvSpPr>
            <a:spLocks noGrp="1"/>
          </p:cNvSpPr>
          <p:nvPr>
            <p:ph type="body" sz="quarter" idx="11"/>
          </p:nvPr>
        </p:nvSpPr>
        <p:spPr>
          <a:xfrm>
            <a:off x="1867248" y="2379435"/>
            <a:ext cx="8457504" cy="4169378"/>
          </a:xfrm>
        </p:spPr>
        <p:txBody>
          <a:bodyPr/>
          <a:lstStyle/>
          <a:p>
            <a:pPr algn="l"/>
            <a:r>
              <a:rPr lang="de-DE" dirty="0">
                <a:solidFill>
                  <a:srgbClr val="F3972B"/>
                </a:solidFill>
              </a:rPr>
              <a:t>1. Warum </a:t>
            </a:r>
            <a:r>
              <a:rPr lang="de-DE" dirty="0"/>
              <a:t>brauchen wir Nachhaltigkeit?</a:t>
            </a:r>
          </a:p>
        </p:txBody>
      </p:sp>
      <p:sp>
        <p:nvSpPr>
          <p:cNvPr id="2" name="Textfeld 1">
            <a:extLst>
              <a:ext uri="{FF2B5EF4-FFF2-40B4-BE49-F238E27FC236}">
                <a16:creationId xmlns:a16="http://schemas.microsoft.com/office/drawing/2014/main" id="{B9D4E36B-9C4C-6416-EABC-4EF2563F331D}"/>
              </a:ext>
            </a:extLst>
          </p:cNvPr>
          <p:cNvSpPr txBox="1"/>
          <p:nvPr/>
        </p:nvSpPr>
        <p:spPr>
          <a:xfrm>
            <a:off x="1867248" y="3778526"/>
            <a:ext cx="7801165" cy="892552"/>
          </a:xfrm>
          <a:prstGeom prst="rect">
            <a:avLst/>
          </a:prstGeom>
          <a:noFill/>
        </p:spPr>
        <p:txBody>
          <a:bodyPr wrap="square" rtlCol="0">
            <a:spAutoFit/>
          </a:bodyPr>
          <a:lstStyle/>
          <a:p>
            <a:pPr algn="l"/>
            <a:r>
              <a:rPr lang="de-DE" sz="2600" dirty="0">
                <a:solidFill>
                  <a:srgbClr val="F3972B"/>
                </a:solidFill>
                <a:latin typeface="Neue Plak Text" panose="020B0804030202020204" pitchFamily="34" charset="0"/>
              </a:rPr>
              <a:t>Ziel I: </a:t>
            </a:r>
            <a:r>
              <a:rPr lang="de-DE" sz="2600" dirty="0">
                <a:solidFill>
                  <a:schemeClr val="bg1"/>
                </a:solidFill>
                <a:latin typeface="Neue Plak Text" panose="020B0804030202020204" pitchFamily="34" charset="0"/>
              </a:rPr>
              <a:t>Ein gemeinsames Nachhaltigkeitsverständnis etablieren.</a:t>
            </a:r>
          </a:p>
        </p:txBody>
      </p:sp>
    </p:spTree>
    <p:extLst>
      <p:ext uri="{BB962C8B-B14F-4D97-AF65-F5344CB8AC3E}">
        <p14:creationId xmlns:p14="http://schemas.microsoft.com/office/powerpoint/2010/main" val="6444112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840844-4EAE-4184-BAF1-273C959CEE4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44A1E3F-DD35-928A-4ACF-85905E0DE0F1}"/>
              </a:ext>
            </a:extLst>
          </p:cNvPr>
          <p:cNvSpPr>
            <a:spLocks noGrp="1"/>
          </p:cNvSpPr>
          <p:nvPr>
            <p:ph type="title"/>
          </p:nvPr>
        </p:nvSpPr>
        <p:spPr/>
        <p:txBody>
          <a:bodyPr>
            <a:normAutofit fontScale="90000"/>
          </a:bodyPr>
          <a:lstStyle/>
          <a:p>
            <a:r>
              <a:rPr lang="de-DE" sz="3100" dirty="0"/>
              <a:t>Planetare Grenzen: </a:t>
            </a:r>
            <a:br>
              <a:rPr lang="de-DE" sz="3100" dirty="0"/>
            </a:br>
            <a:r>
              <a:rPr lang="de-DE" sz="3100" dirty="0">
                <a:solidFill>
                  <a:srgbClr val="F3972B"/>
                </a:solidFill>
              </a:rPr>
              <a:t>Ressourcenknappheit</a:t>
            </a:r>
            <a:br>
              <a:rPr lang="de-DE" sz="3200" dirty="0">
                <a:latin typeface="Neue Plak Text" panose="020B0804030202020204" pitchFamily="34" charset="0"/>
              </a:rPr>
            </a:br>
            <a:endParaRPr lang="de-DE" dirty="0"/>
          </a:p>
        </p:txBody>
      </p:sp>
      <p:sp>
        <p:nvSpPr>
          <p:cNvPr id="6" name="Textplatzhalter 5">
            <a:extLst>
              <a:ext uri="{FF2B5EF4-FFF2-40B4-BE49-F238E27FC236}">
                <a16:creationId xmlns:a16="http://schemas.microsoft.com/office/drawing/2014/main" id="{8F3B3328-5DA2-C786-2FCC-7EC5553BF5E4}"/>
              </a:ext>
            </a:extLst>
          </p:cNvPr>
          <p:cNvSpPr>
            <a:spLocks noGrp="1"/>
          </p:cNvSpPr>
          <p:nvPr>
            <p:ph type="body" sz="quarter" idx="10"/>
          </p:nvPr>
        </p:nvSpPr>
        <p:spPr>
          <a:xfrm>
            <a:off x="2443162" y="271377"/>
            <a:ext cx="11017829" cy="4090926"/>
          </a:xfrm>
        </p:spPr>
        <p:txBody>
          <a:bodyPr/>
          <a:lstStyle/>
          <a:p>
            <a:pPr marL="0" indent="0">
              <a:buNone/>
            </a:pPr>
            <a:r>
              <a:rPr lang="de-DE" dirty="0">
                <a:solidFill>
                  <a:srgbClr val="182952"/>
                </a:solidFill>
                <a:latin typeface="Neue Plak Text" panose="020B0804030202020204" pitchFamily="34" charset="0"/>
              </a:rPr>
              <a:t>Planetare Grenzen: </a:t>
            </a:r>
            <a:r>
              <a:rPr lang="de-DE" dirty="0">
                <a:solidFill>
                  <a:srgbClr val="F3972B"/>
                </a:solidFill>
                <a:latin typeface="Neue Plak Text" panose="020B0804030202020204" pitchFamily="34" charset="0"/>
              </a:rPr>
              <a:t>Ressourcenknappheit</a:t>
            </a:r>
          </a:p>
        </p:txBody>
      </p:sp>
      <p:pic>
        <p:nvPicPr>
          <p:cNvPr id="9" name="Grafik 8" descr="Ein Bild, das Text, Screenshot, Diagramm, Farbigkeit enthält.&#10;&#10;Automatisch generierte Beschreibung">
            <a:extLst>
              <a:ext uri="{FF2B5EF4-FFF2-40B4-BE49-F238E27FC236}">
                <a16:creationId xmlns:a16="http://schemas.microsoft.com/office/drawing/2014/main" id="{EE274A5E-78CA-8B06-772F-C3BF8EED590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3406" y="934664"/>
            <a:ext cx="5384851" cy="5923336"/>
          </a:xfrm>
          <a:prstGeom prst="rect">
            <a:avLst/>
          </a:prstGeom>
        </p:spPr>
      </p:pic>
      <p:sp>
        <p:nvSpPr>
          <p:cNvPr id="4" name="Textfeld 3">
            <a:extLst>
              <a:ext uri="{FF2B5EF4-FFF2-40B4-BE49-F238E27FC236}">
                <a16:creationId xmlns:a16="http://schemas.microsoft.com/office/drawing/2014/main" id="{042D49C6-8F6C-A933-D9E6-3F38749290A0}"/>
              </a:ext>
            </a:extLst>
          </p:cNvPr>
          <p:cNvSpPr txBox="1"/>
          <p:nvPr/>
        </p:nvSpPr>
        <p:spPr>
          <a:xfrm>
            <a:off x="3940091" y="5473447"/>
            <a:ext cx="1317831" cy="784830"/>
          </a:xfrm>
          <a:prstGeom prst="rect">
            <a:avLst/>
          </a:prstGeom>
          <a:noFill/>
        </p:spPr>
        <p:txBody>
          <a:bodyPr wrap="square">
            <a:spAutoFit/>
          </a:bodyPr>
          <a:lstStyle/>
          <a:p>
            <a:r>
              <a:rPr lang="de-DE" sz="900"/>
              <a:t>Quelle: https://www.pik-potsdam.de/de/produkte/infothek/planetare-grenzen/bilder</a:t>
            </a:r>
          </a:p>
        </p:txBody>
      </p:sp>
      <p:pic>
        <p:nvPicPr>
          <p:cNvPr id="3" name="Grafik 2">
            <a:extLst>
              <a:ext uri="{FF2B5EF4-FFF2-40B4-BE49-F238E27FC236}">
                <a16:creationId xmlns:a16="http://schemas.microsoft.com/office/drawing/2014/main" id="{1CDDCA17-50BB-D9E3-D676-E16F31AFE17B}"/>
              </a:ext>
            </a:extLst>
          </p:cNvPr>
          <p:cNvPicPr>
            <a:picLocks noChangeAspect="1"/>
          </p:cNvPicPr>
          <p:nvPr/>
        </p:nvPicPr>
        <p:blipFill>
          <a:blip r:embed="rId4" cstate="email">
            <a:extLst>
              <a:ext uri="{28A0092B-C50C-407E-A947-70E740481C1C}">
                <a14:useLocalDpi xmlns:a14="http://schemas.microsoft.com/office/drawing/2010/main"/>
              </a:ext>
            </a:extLst>
          </a:blip>
          <a:stretch/>
        </p:blipFill>
        <p:spPr bwMode="auto">
          <a:xfrm>
            <a:off x="6318419" y="984420"/>
            <a:ext cx="5873580" cy="5873580"/>
          </a:xfrm>
          <a:prstGeom prst="rect">
            <a:avLst/>
          </a:prstGeom>
        </p:spPr>
      </p:pic>
      <p:sp>
        <p:nvSpPr>
          <p:cNvPr id="5" name="Textfeld 4">
            <a:extLst>
              <a:ext uri="{FF2B5EF4-FFF2-40B4-BE49-F238E27FC236}">
                <a16:creationId xmlns:a16="http://schemas.microsoft.com/office/drawing/2014/main" id="{28F625BB-4EBB-204D-2A64-803EEDC01BDE}"/>
              </a:ext>
            </a:extLst>
          </p:cNvPr>
          <p:cNvSpPr txBox="1"/>
          <p:nvPr/>
        </p:nvSpPr>
        <p:spPr>
          <a:xfrm>
            <a:off x="7358742" y="4760688"/>
            <a:ext cx="3497943" cy="1011293"/>
          </a:xfrm>
          <a:prstGeom prst="rect">
            <a:avLst/>
          </a:prstGeom>
          <a:noFill/>
          <a:ln w="38100">
            <a:solidFill>
              <a:schemeClr val="accent2">
                <a:lumMod val="60000"/>
                <a:lumOff val="40000"/>
              </a:schemeClr>
            </a:solidFill>
          </a:ln>
        </p:spPr>
        <p:txBody>
          <a:bodyPr wrap="square" rtlCol="0">
            <a:spAutoFit/>
          </a:bodyPr>
          <a:lstStyle/>
          <a:p>
            <a:endParaRPr lang="de-DE"/>
          </a:p>
        </p:txBody>
      </p:sp>
      <p:sp>
        <p:nvSpPr>
          <p:cNvPr id="7" name="Textplatzhalter 2">
            <a:extLst>
              <a:ext uri="{FF2B5EF4-FFF2-40B4-BE49-F238E27FC236}">
                <a16:creationId xmlns:a16="http://schemas.microsoft.com/office/drawing/2014/main" id="{BEE56F66-D856-CA80-92E9-A625EB8646B6}"/>
              </a:ext>
            </a:extLst>
          </p:cNvPr>
          <p:cNvSpPr txBox="1">
            <a:spLocks/>
          </p:cNvSpPr>
          <p:nvPr/>
        </p:nvSpPr>
        <p:spPr>
          <a:xfrm>
            <a:off x="-322475" y="1041820"/>
            <a:ext cx="1917159"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tx1">
                    <a:lumMod val="50000"/>
                    <a:lumOff val="50000"/>
                  </a:schemeClr>
                </a:solidFill>
                <a:latin typeface="FreightText Pro Book" panose="02000603060000020004" pitchFamily="50" charset="0"/>
              </a:rPr>
              <a:t>© Pik Potsdam</a:t>
            </a:r>
          </a:p>
        </p:txBody>
      </p:sp>
      <p:sp>
        <p:nvSpPr>
          <p:cNvPr id="8" name="Textplatzhalter 2">
            <a:extLst>
              <a:ext uri="{FF2B5EF4-FFF2-40B4-BE49-F238E27FC236}">
                <a16:creationId xmlns:a16="http://schemas.microsoft.com/office/drawing/2014/main" id="{F54195A0-A80F-968E-A1FE-45DCE6002FEC}"/>
              </a:ext>
            </a:extLst>
          </p:cNvPr>
          <p:cNvSpPr txBox="1">
            <a:spLocks/>
          </p:cNvSpPr>
          <p:nvPr/>
        </p:nvSpPr>
        <p:spPr>
          <a:xfrm>
            <a:off x="8070163" y="6373535"/>
            <a:ext cx="3917245"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tx1">
                    <a:lumMod val="50000"/>
                    <a:lumOff val="50000"/>
                  </a:schemeClr>
                </a:solidFill>
                <a:latin typeface="FreightText Pro Book" panose="02000603060000020004" pitchFamily="50" charset="0"/>
              </a:rPr>
              <a:t>© NELA e.V.</a:t>
            </a:r>
          </a:p>
        </p:txBody>
      </p:sp>
    </p:spTree>
    <p:extLst>
      <p:ext uri="{BB962C8B-B14F-4D97-AF65-F5344CB8AC3E}">
        <p14:creationId xmlns:p14="http://schemas.microsoft.com/office/powerpoint/2010/main" val="28292715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303B0E-84A2-A187-68CA-1C42093758DE}"/>
            </a:ext>
          </a:extLst>
        </p:cNvPr>
        <p:cNvGrpSpPr/>
        <p:nvPr/>
      </p:nvGrpSpPr>
      <p:grpSpPr>
        <a:xfrm>
          <a:off x="0" y="0"/>
          <a:ext cx="0" cy="0"/>
          <a:chOff x="0" y="0"/>
          <a:chExt cx="0" cy="0"/>
        </a:xfrm>
      </p:grpSpPr>
      <p:pic>
        <p:nvPicPr>
          <p:cNvPr id="4" name="Grafik 3" descr="Ein Bild, das Text, Buch, Regal, Im Haus enthält.&#10;&#10;KI-generierte Inhalte können fehlerhaft sein.">
            <a:extLst>
              <a:ext uri="{FF2B5EF4-FFF2-40B4-BE49-F238E27FC236}">
                <a16:creationId xmlns:a16="http://schemas.microsoft.com/office/drawing/2014/main" id="{1341A09A-8BCE-AD77-D75B-FE44258415DF}"/>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21003" y="4026607"/>
            <a:ext cx="11349989" cy="2368550"/>
          </a:xfrm>
          <a:prstGeom prst="rect">
            <a:avLst/>
          </a:prstGeom>
        </p:spPr>
      </p:pic>
      <p:sp>
        <p:nvSpPr>
          <p:cNvPr id="2" name="Textplatzhalter 1">
            <a:extLst>
              <a:ext uri="{FF2B5EF4-FFF2-40B4-BE49-F238E27FC236}">
                <a16:creationId xmlns:a16="http://schemas.microsoft.com/office/drawing/2014/main" id="{97B0952D-C370-F366-CE3A-13828365B761}"/>
              </a:ext>
            </a:extLst>
          </p:cNvPr>
          <p:cNvSpPr>
            <a:spLocks noGrp="1"/>
          </p:cNvSpPr>
          <p:nvPr>
            <p:ph type="body" sz="quarter" idx="11"/>
          </p:nvPr>
        </p:nvSpPr>
        <p:spPr>
          <a:xfrm>
            <a:off x="1883566" y="1231664"/>
            <a:ext cx="8424862" cy="2368550"/>
          </a:xfrm>
        </p:spPr>
        <p:txBody>
          <a:bodyPr>
            <a:normAutofit fontScale="55000" lnSpcReduction="20000"/>
          </a:bodyPr>
          <a:lstStyle/>
          <a:p>
            <a:r>
              <a:rPr lang="de-DE" sz="5100" dirty="0"/>
              <a:t>  </a:t>
            </a:r>
            <a:r>
              <a:rPr lang="de-DE" sz="5100" b="1" dirty="0"/>
              <a:t>Ressourcenverbrauch:</a:t>
            </a:r>
          </a:p>
          <a:p>
            <a:endParaRPr lang="de-DE" b="1" dirty="0"/>
          </a:p>
          <a:p>
            <a:pPr marL="571500" indent="-571500" algn="l">
              <a:buFont typeface="Arial" panose="020B0604020202020204" pitchFamily="34" charset="0"/>
              <a:buChar char="•"/>
            </a:pPr>
            <a:r>
              <a:rPr lang="de-DE" b="1" dirty="0">
                <a:latin typeface="Neue Plak Text" panose="020B0804030202020204" pitchFamily="34" charset="0"/>
              </a:rPr>
              <a:t>Nutzung von Rohstoffen wie Energie, Rohstoffe, Wasser, Boden, Wälder, Fische..</a:t>
            </a:r>
          </a:p>
          <a:p>
            <a:pPr marL="571500" indent="-571500" algn="l">
              <a:buFont typeface="Arial" panose="020B0604020202020204" pitchFamily="34" charset="0"/>
              <a:buChar char="•"/>
            </a:pPr>
            <a:r>
              <a:rPr lang="de-DE" b="1" dirty="0">
                <a:latin typeface="Neue Plak Text" panose="020B0804030202020204" pitchFamily="34" charset="0"/>
              </a:rPr>
              <a:t>Gewinnung, Umwandlung, Nutzung und Entsorgung</a:t>
            </a:r>
          </a:p>
          <a:p>
            <a:pPr marL="571500" indent="-571500" algn="l">
              <a:buFont typeface="Arial" panose="020B0604020202020204" pitchFamily="34" charset="0"/>
              <a:buChar char="•"/>
            </a:pPr>
            <a:r>
              <a:rPr lang="de-DE" b="1" dirty="0">
                <a:latin typeface="Neue Plak Text" panose="020B0804030202020204" pitchFamily="34" charset="0"/>
              </a:rPr>
              <a:t>Alles, was wir bauen, herstellen oder konsumieren, braucht Rohstoffe und produziert Müll</a:t>
            </a:r>
          </a:p>
        </p:txBody>
      </p:sp>
      <p:sp>
        <p:nvSpPr>
          <p:cNvPr id="5" name="Textfeld 4">
            <a:extLst>
              <a:ext uri="{FF2B5EF4-FFF2-40B4-BE49-F238E27FC236}">
                <a16:creationId xmlns:a16="http://schemas.microsoft.com/office/drawing/2014/main" id="{336D4F02-9927-D134-FC0E-54D3BC9A551E}"/>
              </a:ext>
            </a:extLst>
          </p:cNvPr>
          <p:cNvSpPr txBox="1"/>
          <p:nvPr/>
        </p:nvSpPr>
        <p:spPr>
          <a:xfrm>
            <a:off x="9713436" y="5977468"/>
            <a:ext cx="2143593" cy="276999"/>
          </a:xfrm>
          <a:prstGeom prst="rect">
            <a:avLst/>
          </a:prstGeom>
          <a:noFill/>
        </p:spPr>
        <p:txBody>
          <a:bodyPr wrap="square" rtlCol="0">
            <a:spAutoFit/>
          </a:bodyPr>
          <a:lstStyle/>
          <a:p>
            <a:r>
              <a:rPr lang="de-DE" sz="1200" dirty="0">
                <a:solidFill>
                  <a:schemeClr val="bg1"/>
                </a:solidFill>
                <a:latin typeface="FreightText Pro Book" panose="02000603060000020004" pitchFamily="50" charset="0"/>
              </a:rPr>
              <a:t>@pixabay, </a:t>
            </a:r>
            <a:r>
              <a:rPr lang="de-DE" sz="1200" dirty="0" err="1">
                <a:solidFill>
                  <a:schemeClr val="bg1"/>
                </a:solidFill>
                <a:effectLst/>
                <a:latin typeface="FreightText Pro Book" panose="02000603060000020004" pitchFamily="50" charset="0"/>
              </a:rPr>
              <a:t>igorovsyannykov</a:t>
            </a:r>
            <a:endParaRPr lang="de-DE" sz="1200" dirty="0">
              <a:solidFill>
                <a:schemeClr val="bg1"/>
              </a:solidFill>
              <a:effectLst/>
              <a:latin typeface="FreightText Pro Book" panose="02000603060000020004" pitchFamily="50" charset="0"/>
            </a:endParaRPr>
          </a:p>
        </p:txBody>
      </p:sp>
    </p:spTree>
    <p:extLst>
      <p:ext uri="{BB962C8B-B14F-4D97-AF65-F5344CB8AC3E}">
        <p14:creationId xmlns:p14="http://schemas.microsoft.com/office/powerpoint/2010/main" val="28493083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873238-476C-5C1A-60D2-E9F0C5CB2BD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91A44F4-F7F9-4ACB-40E3-25B433560D4D}"/>
              </a:ext>
            </a:extLst>
          </p:cNvPr>
          <p:cNvSpPr>
            <a:spLocks noGrp="1"/>
          </p:cNvSpPr>
          <p:nvPr>
            <p:ph type="title"/>
          </p:nvPr>
        </p:nvSpPr>
        <p:spPr>
          <a:xfrm>
            <a:off x="559805" y="1189083"/>
            <a:ext cx="5039483" cy="685800"/>
          </a:xfrm>
        </p:spPr>
        <p:txBody>
          <a:bodyPr>
            <a:normAutofit/>
          </a:bodyPr>
          <a:lstStyle/>
          <a:p>
            <a:r>
              <a:rPr lang="de-DE" dirty="0"/>
              <a:t>Erdüberlastungstag</a:t>
            </a:r>
          </a:p>
        </p:txBody>
      </p:sp>
      <p:pic>
        <p:nvPicPr>
          <p:cNvPr id="5" name="Grafik 4">
            <a:extLst>
              <a:ext uri="{FF2B5EF4-FFF2-40B4-BE49-F238E27FC236}">
                <a16:creationId xmlns:a16="http://schemas.microsoft.com/office/drawing/2014/main" id="{B7867F60-BF13-7075-C82A-0A173D27E684}"/>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559805" y="1783808"/>
            <a:ext cx="7206951" cy="4890788"/>
          </a:xfrm>
          <a:prstGeom prst="rect">
            <a:avLst/>
          </a:prstGeom>
        </p:spPr>
      </p:pic>
      <p:sp>
        <p:nvSpPr>
          <p:cNvPr id="3" name="Textfeld 2">
            <a:extLst>
              <a:ext uri="{FF2B5EF4-FFF2-40B4-BE49-F238E27FC236}">
                <a16:creationId xmlns:a16="http://schemas.microsoft.com/office/drawing/2014/main" id="{15966AAE-A494-9083-6C4D-A7EF69AE4E41}"/>
              </a:ext>
            </a:extLst>
          </p:cNvPr>
          <p:cNvSpPr txBox="1"/>
          <p:nvPr/>
        </p:nvSpPr>
        <p:spPr>
          <a:xfrm>
            <a:off x="5958064" y="4655608"/>
            <a:ext cx="1557338" cy="369332"/>
          </a:xfrm>
          <a:prstGeom prst="rect">
            <a:avLst/>
          </a:prstGeom>
          <a:noFill/>
          <a:ln w="38100">
            <a:solidFill>
              <a:srgbClr val="F3972B"/>
            </a:solidFill>
          </a:ln>
        </p:spPr>
        <p:txBody>
          <a:bodyPr wrap="square" rtlCol="0">
            <a:spAutoFit/>
          </a:bodyPr>
          <a:lstStyle/>
          <a:p>
            <a:endParaRPr lang="de-DE"/>
          </a:p>
        </p:txBody>
      </p:sp>
      <p:sp>
        <p:nvSpPr>
          <p:cNvPr id="4" name="Textplatzhalter 2">
            <a:extLst>
              <a:ext uri="{FF2B5EF4-FFF2-40B4-BE49-F238E27FC236}">
                <a16:creationId xmlns:a16="http://schemas.microsoft.com/office/drawing/2014/main" id="{409DE67D-35D6-D21D-7F46-97AB99E193D8}"/>
              </a:ext>
            </a:extLst>
          </p:cNvPr>
          <p:cNvSpPr txBox="1">
            <a:spLocks/>
          </p:cNvSpPr>
          <p:nvPr/>
        </p:nvSpPr>
        <p:spPr>
          <a:xfrm>
            <a:off x="9493957" y="6353238"/>
            <a:ext cx="2294594"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tx1">
                    <a:lumMod val="50000"/>
                    <a:lumOff val="50000"/>
                  </a:schemeClr>
                </a:solidFill>
                <a:latin typeface="FreightText Pro Book" panose="02000603060000020004" pitchFamily="50" charset="0"/>
              </a:rPr>
              <a:t>© Carbon Footprint Network</a:t>
            </a:r>
          </a:p>
        </p:txBody>
      </p:sp>
    </p:spTree>
    <p:extLst>
      <p:ext uri="{BB962C8B-B14F-4D97-AF65-F5344CB8AC3E}">
        <p14:creationId xmlns:p14="http://schemas.microsoft.com/office/powerpoint/2010/main" val="34448146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0809FE-4DA6-3486-4E07-D43CE766315B}"/>
              </a:ext>
            </a:extLst>
          </p:cNvPr>
          <p:cNvSpPr>
            <a:spLocks noGrp="1"/>
          </p:cNvSpPr>
          <p:nvPr>
            <p:ph type="title"/>
          </p:nvPr>
        </p:nvSpPr>
        <p:spPr>
          <a:xfrm>
            <a:off x="559805" y="1189083"/>
            <a:ext cx="11072387" cy="685800"/>
          </a:xfrm>
        </p:spPr>
        <p:txBody>
          <a:bodyPr>
            <a:normAutofit fontScale="90000"/>
          </a:bodyPr>
          <a:lstStyle/>
          <a:p>
            <a:r>
              <a:rPr lang="de-DE"/>
              <a:t>Ressourcenverbrauch durch Bauwerke und Infrastruktur in der EU</a:t>
            </a:r>
          </a:p>
        </p:txBody>
      </p:sp>
      <p:sp>
        <p:nvSpPr>
          <p:cNvPr id="3" name="Textplatzhalter 2">
            <a:extLst>
              <a:ext uri="{FF2B5EF4-FFF2-40B4-BE49-F238E27FC236}">
                <a16:creationId xmlns:a16="http://schemas.microsoft.com/office/drawing/2014/main" id="{D361FA21-1AA4-B34F-EB66-54428F927667}"/>
              </a:ext>
            </a:extLst>
          </p:cNvPr>
          <p:cNvSpPr>
            <a:spLocks noGrp="1"/>
          </p:cNvSpPr>
          <p:nvPr>
            <p:ph type="body" sz="quarter" idx="10"/>
          </p:nvPr>
        </p:nvSpPr>
        <p:spPr>
          <a:xfrm>
            <a:off x="614363" y="2314575"/>
            <a:ext cx="11017250" cy="4090988"/>
          </a:xfrm>
        </p:spPr>
        <p:txBody>
          <a:bodyPr>
            <a:normAutofit/>
          </a:bodyPr>
          <a:lstStyle/>
          <a:p>
            <a:r>
              <a:rPr lang="de-DE" dirty="0"/>
              <a:t>Die Hälfte des Energieverbrauchs</a:t>
            </a:r>
          </a:p>
          <a:p>
            <a:r>
              <a:rPr lang="de-DE" dirty="0"/>
              <a:t>Die Hälfte der Rohstoffgewinnung</a:t>
            </a:r>
          </a:p>
          <a:p>
            <a:r>
              <a:rPr lang="de-DE" dirty="0"/>
              <a:t>1/3 des Wasserverbrauchs</a:t>
            </a:r>
          </a:p>
          <a:p>
            <a:endParaRPr lang="de-DE" dirty="0"/>
          </a:p>
          <a:p>
            <a:r>
              <a:rPr lang="de-DE" dirty="0"/>
              <a:t>Insbesondere Tief- und Rohbauarbeiten sind sehr Ressourcenintensiv</a:t>
            </a:r>
          </a:p>
          <a:p>
            <a:r>
              <a:rPr lang="de-DE" dirty="0"/>
              <a:t>75% der Ressourcen stecken in der Tragkonstruktion von Gebäuden</a:t>
            </a:r>
          </a:p>
        </p:txBody>
      </p:sp>
    </p:spTree>
    <p:extLst>
      <p:ext uri="{BB962C8B-B14F-4D97-AF65-F5344CB8AC3E}">
        <p14:creationId xmlns:p14="http://schemas.microsoft.com/office/powerpoint/2010/main" val="7900410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6D4DBAE4-4D4A-76EB-AD4C-F6FBA055D8B3}"/>
              </a:ext>
            </a:extLst>
          </p:cNvPr>
          <p:cNvPicPr>
            <a:picLocks noChangeAspect="1"/>
          </p:cNvPicPr>
          <p:nvPr/>
        </p:nvPicPr>
        <p:blipFill>
          <a:blip r:embed="rId3" cstate="email">
            <a:extLst>
              <a:ext uri="{28A0092B-C50C-407E-A947-70E740481C1C}">
                <a14:useLocalDpi xmlns:a14="http://schemas.microsoft.com/office/drawing/2010/main"/>
              </a:ext>
            </a:extLst>
          </a:blip>
          <a:srcRect r="-5" b="-5"/>
          <a:stretch/>
        </p:blipFill>
        <p:spPr>
          <a:xfrm>
            <a:off x="196731" y="175147"/>
            <a:ext cx="3792174" cy="3174339"/>
          </a:xfrm>
          <a:prstGeom prst="rect">
            <a:avLst/>
          </a:prstGeom>
        </p:spPr>
      </p:pic>
      <p:pic>
        <p:nvPicPr>
          <p:cNvPr id="15" name="Grafik 14">
            <a:extLst>
              <a:ext uri="{FF2B5EF4-FFF2-40B4-BE49-F238E27FC236}">
                <a16:creationId xmlns:a16="http://schemas.microsoft.com/office/drawing/2014/main" id="{C81D5C43-B416-55B7-333E-2479BF57D319}"/>
              </a:ext>
            </a:extLst>
          </p:cNvPr>
          <p:cNvPicPr>
            <a:picLocks noChangeAspect="1"/>
          </p:cNvPicPr>
          <p:nvPr/>
        </p:nvPicPr>
        <p:blipFill>
          <a:blip r:embed="rId4" cstate="email">
            <a:extLst>
              <a:ext uri="{28A0092B-C50C-407E-A947-70E740481C1C}">
                <a14:useLocalDpi xmlns:a14="http://schemas.microsoft.com/office/drawing/2010/main"/>
              </a:ext>
            </a:extLst>
          </a:blip>
          <a:srcRect b="-2"/>
          <a:stretch/>
        </p:blipFill>
        <p:spPr>
          <a:xfrm>
            <a:off x="4209091" y="175147"/>
            <a:ext cx="3792174" cy="3174339"/>
          </a:xfrm>
          <a:prstGeom prst="rect">
            <a:avLst/>
          </a:prstGeom>
        </p:spPr>
      </p:pic>
      <p:pic>
        <p:nvPicPr>
          <p:cNvPr id="9" name="Grafik 8">
            <a:extLst>
              <a:ext uri="{FF2B5EF4-FFF2-40B4-BE49-F238E27FC236}">
                <a16:creationId xmlns:a16="http://schemas.microsoft.com/office/drawing/2014/main" id="{0F6916B4-7C4A-F884-3204-21A9F2461572}"/>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8194217" y="175147"/>
            <a:ext cx="3792174" cy="3174339"/>
          </a:xfrm>
          <a:prstGeom prst="rect">
            <a:avLst/>
          </a:prstGeom>
        </p:spPr>
      </p:pic>
      <p:pic>
        <p:nvPicPr>
          <p:cNvPr id="13" name="Grafik 12">
            <a:extLst>
              <a:ext uri="{FF2B5EF4-FFF2-40B4-BE49-F238E27FC236}">
                <a16:creationId xmlns:a16="http://schemas.microsoft.com/office/drawing/2014/main" id="{86EBCBA7-45F4-F00F-EF58-236606BDF176}"/>
              </a:ext>
            </a:extLst>
          </p:cNvPr>
          <p:cNvPicPr>
            <a:picLocks noChangeAspect="1"/>
          </p:cNvPicPr>
          <p:nvPr/>
        </p:nvPicPr>
        <p:blipFill>
          <a:blip r:embed="rId6" cstate="email">
            <a:extLst>
              <a:ext uri="{28A0092B-C50C-407E-A947-70E740481C1C}">
                <a14:useLocalDpi xmlns:a14="http://schemas.microsoft.com/office/drawing/2010/main"/>
              </a:ext>
            </a:extLst>
          </a:blip>
          <a:srcRect b="-1"/>
          <a:stretch/>
        </p:blipFill>
        <p:spPr>
          <a:xfrm>
            <a:off x="191088" y="3508511"/>
            <a:ext cx="3792174" cy="3171426"/>
          </a:xfrm>
          <a:prstGeom prst="rect">
            <a:avLst/>
          </a:prstGeom>
        </p:spPr>
      </p:pic>
      <p:pic>
        <p:nvPicPr>
          <p:cNvPr id="11" name="Grafik 10">
            <a:extLst>
              <a:ext uri="{FF2B5EF4-FFF2-40B4-BE49-F238E27FC236}">
                <a16:creationId xmlns:a16="http://schemas.microsoft.com/office/drawing/2014/main" id="{7D0D245F-01BD-EF80-C7E5-D8F98BBA621B}"/>
              </a:ext>
            </a:extLst>
          </p:cNvPr>
          <p:cNvPicPr>
            <a:picLocks noChangeAspect="1"/>
          </p:cNvPicPr>
          <p:nvPr/>
        </p:nvPicPr>
        <p:blipFill>
          <a:blip r:embed="rId7" cstate="email">
            <a:extLst>
              <a:ext uri="{28A0092B-C50C-407E-A947-70E740481C1C}">
                <a14:useLocalDpi xmlns:a14="http://schemas.microsoft.com/office/drawing/2010/main"/>
              </a:ext>
            </a:extLst>
          </a:blip>
          <a:srcRect r="-5"/>
          <a:stretch/>
        </p:blipFill>
        <p:spPr>
          <a:xfrm>
            <a:off x="4203448" y="3508511"/>
            <a:ext cx="3792174" cy="3171426"/>
          </a:xfrm>
          <a:prstGeom prst="rect">
            <a:avLst/>
          </a:prstGeom>
        </p:spPr>
      </p:pic>
      <p:pic>
        <p:nvPicPr>
          <p:cNvPr id="19" name="Grafik 18">
            <a:extLst>
              <a:ext uri="{FF2B5EF4-FFF2-40B4-BE49-F238E27FC236}">
                <a16:creationId xmlns:a16="http://schemas.microsoft.com/office/drawing/2014/main" id="{8860D8E2-B6F4-7353-32CA-17B76515F29F}"/>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8188574" y="3508511"/>
            <a:ext cx="3792174" cy="3171426"/>
          </a:xfrm>
          <a:prstGeom prst="rect">
            <a:avLst/>
          </a:prstGeom>
        </p:spPr>
      </p:pic>
      <p:sp>
        <p:nvSpPr>
          <p:cNvPr id="2" name="Textfeld 1">
            <a:extLst>
              <a:ext uri="{FF2B5EF4-FFF2-40B4-BE49-F238E27FC236}">
                <a16:creationId xmlns:a16="http://schemas.microsoft.com/office/drawing/2014/main" id="{F5E657D5-659F-5028-9CFA-DAD9B13DA5B5}"/>
              </a:ext>
            </a:extLst>
          </p:cNvPr>
          <p:cNvSpPr txBox="1"/>
          <p:nvPr/>
        </p:nvSpPr>
        <p:spPr>
          <a:xfrm>
            <a:off x="4360492" y="16122"/>
            <a:ext cx="3489372" cy="514350"/>
          </a:xfrm>
          <a:prstGeom prst="rect">
            <a:avLst/>
          </a:prstGeom>
          <a:noFill/>
          <a:ln w="28575">
            <a:solidFill>
              <a:srgbClr val="FF0000"/>
            </a:solidFill>
          </a:ln>
        </p:spPr>
        <p:txBody>
          <a:bodyPr wrap="square" rtlCol="0">
            <a:spAutoFit/>
          </a:bodyPr>
          <a:lstStyle/>
          <a:p>
            <a:endParaRPr lang="de-DE"/>
          </a:p>
        </p:txBody>
      </p:sp>
      <p:sp>
        <p:nvSpPr>
          <p:cNvPr id="3" name="Textfeld 2">
            <a:extLst>
              <a:ext uri="{FF2B5EF4-FFF2-40B4-BE49-F238E27FC236}">
                <a16:creationId xmlns:a16="http://schemas.microsoft.com/office/drawing/2014/main" id="{CDAE810D-1BA5-A8A2-5490-51B131D022D1}"/>
              </a:ext>
            </a:extLst>
          </p:cNvPr>
          <p:cNvSpPr txBox="1"/>
          <p:nvPr/>
        </p:nvSpPr>
        <p:spPr>
          <a:xfrm>
            <a:off x="0" y="4332217"/>
            <a:ext cx="3489372" cy="514350"/>
          </a:xfrm>
          <a:prstGeom prst="rect">
            <a:avLst/>
          </a:prstGeom>
          <a:noFill/>
          <a:ln w="28575">
            <a:solidFill>
              <a:srgbClr val="FF0000"/>
            </a:solidFill>
          </a:ln>
        </p:spPr>
        <p:txBody>
          <a:bodyPr wrap="square" rtlCol="0">
            <a:spAutoFit/>
          </a:bodyPr>
          <a:lstStyle/>
          <a:p>
            <a:endParaRPr lang="de-DE"/>
          </a:p>
        </p:txBody>
      </p:sp>
      <p:sp>
        <p:nvSpPr>
          <p:cNvPr id="4" name="Textfeld 3">
            <a:extLst>
              <a:ext uri="{FF2B5EF4-FFF2-40B4-BE49-F238E27FC236}">
                <a16:creationId xmlns:a16="http://schemas.microsoft.com/office/drawing/2014/main" id="{3029DDF5-3F17-F3FA-A2EE-A26000570104}"/>
              </a:ext>
            </a:extLst>
          </p:cNvPr>
          <p:cNvSpPr txBox="1"/>
          <p:nvPr/>
        </p:nvSpPr>
        <p:spPr>
          <a:xfrm>
            <a:off x="191088" y="377190"/>
            <a:ext cx="3489372" cy="514350"/>
          </a:xfrm>
          <a:prstGeom prst="rect">
            <a:avLst/>
          </a:prstGeom>
          <a:noFill/>
          <a:ln w="28575">
            <a:solidFill>
              <a:srgbClr val="FF0000"/>
            </a:solidFill>
          </a:ln>
        </p:spPr>
        <p:txBody>
          <a:bodyPr wrap="square" rtlCol="0">
            <a:spAutoFit/>
          </a:bodyPr>
          <a:lstStyle/>
          <a:p>
            <a:endParaRPr lang="de-DE"/>
          </a:p>
        </p:txBody>
      </p:sp>
      <p:sp>
        <p:nvSpPr>
          <p:cNvPr id="6" name="Textfeld 5">
            <a:extLst>
              <a:ext uri="{FF2B5EF4-FFF2-40B4-BE49-F238E27FC236}">
                <a16:creationId xmlns:a16="http://schemas.microsoft.com/office/drawing/2014/main" id="{BDA0FEBA-3297-6F17-A1E3-DE37EC4F3264}"/>
              </a:ext>
            </a:extLst>
          </p:cNvPr>
          <p:cNvSpPr txBox="1"/>
          <p:nvPr/>
        </p:nvSpPr>
        <p:spPr>
          <a:xfrm>
            <a:off x="4203448" y="5300163"/>
            <a:ext cx="3489372" cy="514350"/>
          </a:xfrm>
          <a:prstGeom prst="rect">
            <a:avLst/>
          </a:prstGeom>
          <a:noFill/>
          <a:ln w="28575">
            <a:solidFill>
              <a:srgbClr val="FF0000"/>
            </a:solidFill>
          </a:ln>
        </p:spPr>
        <p:txBody>
          <a:bodyPr wrap="square" rtlCol="0">
            <a:spAutoFit/>
          </a:bodyPr>
          <a:lstStyle/>
          <a:p>
            <a:endParaRPr lang="de-DE"/>
          </a:p>
        </p:txBody>
      </p:sp>
      <p:sp>
        <p:nvSpPr>
          <p:cNvPr id="7" name="Textfeld 6">
            <a:extLst>
              <a:ext uri="{FF2B5EF4-FFF2-40B4-BE49-F238E27FC236}">
                <a16:creationId xmlns:a16="http://schemas.microsoft.com/office/drawing/2014/main" id="{61FE089E-8767-F8EA-4C2D-D7A8759F4BFC}"/>
              </a:ext>
            </a:extLst>
          </p:cNvPr>
          <p:cNvSpPr txBox="1"/>
          <p:nvPr/>
        </p:nvSpPr>
        <p:spPr>
          <a:xfrm>
            <a:off x="8505897" y="266665"/>
            <a:ext cx="3489372" cy="514350"/>
          </a:xfrm>
          <a:prstGeom prst="rect">
            <a:avLst/>
          </a:prstGeom>
          <a:noFill/>
          <a:ln w="28575">
            <a:solidFill>
              <a:srgbClr val="FF0000"/>
            </a:solidFill>
          </a:ln>
        </p:spPr>
        <p:txBody>
          <a:bodyPr wrap="square" rtlCol="0">
            <a:spAutoFit/>
          </a:bodyPr>
          <a:lstStyle/>
          <a:p>
            <a:endParaRPr lang="de-DE"/>
          </a:p>
        </p:txBody>
      </p:sp>
      <p:sp>
        <p:nvSpPr>
          <p:cNvPr id="8" name="Textfeld 7">
            <a:extLst>
              <a:ext uri="{FF2B5EF4-FFF2-40B4-BE49-F238E27FC236}">
                <a16:creationId xmlns:a16="http://schemas.microsoft.com/office/drawing/2014/main" id="{CC2AD3DA-B7FF-11DE-DCCC-46D8B96EEB3D}"/>
              </a:ext>
            </a:extLst>
          </p:cNvPr>
          <p:cNvSpPr txBox="1"/>
          <p:nvPr/>
        </p:nvSpPr>
        <p:spPr>
          <a:xfrm>
            <a:off x="8188574" y="4332217"/>
            <a:ext cx="3812338" cy="514350"/>
          </a:xfrm>
          <a:prstGeom prst="rect">
            <a:avLst/>
          </a:prstGeom>
          <a:noFill/>
          <a:ln w="28575">
            <a:solidFill>
              <a:srgbClr val="FF0000"/>
            </a:solidFill>
          </a:ln>
        </p:spPr>
        <p:txBody>
          <a:bodyPr wrap="square" rtlCol="0">
            <a:spAutoFit/>
          </a:bodyPr>
          <a:lstStyle/>
          <a:p>
            <a:endParaRPr lang="de-DE"/>
          </a:p>
        </p:txBody>
      </p:sp>
      <p:sp>
        <p:nvSpPr>
          <p:cNvPr id="10" name="Textfeld 9">
            <a:extLst>
              <a:ext uri="{FF2B5EF4-FFF2-40B4-BE49-F238E27FC236}">
                <a16:creationId xmlns:a16="http://schemas.microsoft.com/office/drawing/2014/main" id="{05AC8E10-7A62-87B9-D3A8-233F504B40EE}"/>
              </a:ext>
            </a:extLst>
          </p:cNvPr>
          <p:cNvSpPr txBox="1"/>
          <p:nvPr/>
        </p:nvSpPr>
        <p:spPr>
          <a:xfrm>
            <a:off x="-1864" y="5997443"/>
            <a:ext cx="3489372" cy="514350"/>
          </a:xfrm>
          <a:prstGeom prst="rect">
            <a:avLst/>
          </a:prstGeom>
          <a:noFill/>
          <a:ln w="28575">
            <a:solidFill>
              <a:srgbClr val="FF0000"/>
            </a:solidFill>
          </a:ln>
        </p:spPr>
        <p:txBody>
          <a:bodyPr wrap="square" rtlCol="0">
            <a:spAutoFit/>
          </a:bodyPr>
          <a:lstStyle/>
          <a:p>
            <a:endParaRPr lang="de-DE"/>
          </a:p>
        </p:txBody>
      </p:sp>
    </p:spTree>
    <p:extLst>
      <p:ext uri="{BB962C8B-B14F-4D97-AF65-F5344CB8AC3E}">
        <p14:creationId xmlns:p14="http://schemas.microsoft.com/office/powerpoint/2010/main" val="36802845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D6A657-F623-8F85-EB4A-51E67C084989}"/>
              </a:ext>
            </a:extLst>
          </p:cNvPr>
          <p:cNvSpPr>
            <a:spLocks noGrp="1"/>
          </p:cNvSpPr>
          <p:nvPr>
            <p:ph type="title"/>
          </p:nvPr>
        </p:nvSpPr>
        <p:spPr/>
        <p:txBody>
          <a:bodyPr/>
          <a:lstStyle/>
          <a:p>
            <a:r>
              <a:rPr lang="de-DE"/>
              <a:t>Der Sand wird knapp</a:t>
            </a:r>
          </a:p>
        </p:txBody>
      </p:sp>
      <p:pic>
        <p:nvPicPr>
          <p:cNvPr id="5" name="Grafik 4" descr="NZZ, 2020, Der Welt geht der Sand aus&#10;">
            <a:extLst>
              <a:ext uri="{FF2B5EF4-FFF2-40B4-BE49-F238E27FC236}">
                <a16:creationId xmlns:a16="http://schemas.microsoft.com/office/drawing/2014/main" id="{A6379004-F16D-6DBB-2A95-B2ADD9AFCF4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6127" y="2272807"/>
            <a:ext cx="11891609" cy="4032000"/>
          </a:xfrm>
          <a:prstGeom prst="rect">
            <a:avLst/>
          </a:prstGeom>
        </p:spPr>
      </p:pic>
      <p:sp>
        <p:nvSpPr>
          <p:cNvPr id="3" name="Textfeld 2">
            <a:extLst>
              <a:ext uri="{FF2B5EF4-FFF2-40B4-BE49-F238E27FC236}">
                <a16:creationId xmlns:a16="http://schemas.microsoft.com/office/drawing/2014/main" id="{DC795D00-D6C4-8046-EFE0-D56235E17A8D}"/>
              </a:ext>
            </a:extLst>
          </p:cNvPr>
          <p:cNvSpPr txBox="1"/>
          <p:nvPr/>
        </p:nvSpPr>
        <p:spPr>
          <a:xfrm>
            <a:off x="9277966" y="6333399"/>
            <a:ext cx="2789770" cy="369332"/>
          </a:xfrm>
          <a:prstGeom prst="rect">
            <a:avLst/>
          </a:prstGeom>
          <a:noFill/>
        </p:spPr>
        <p:txBody>
          <a:bodyPr wrap="square" rtlCol="0">
            <a:spAutoFit/>
          </a:bodyPr>
          <a:lstStyle/>
          <a:p>
            <a:r>
              <a:rPr lang="de-DE" sz="1200" dirty="0">
                <a:solidFill>
                  <a:schemeClr val="tx1">
                    <a:lumMod val="50000"/>
                    <a:lumOff val="50000"/>
                  </a:schemeClr>
                </a:solidFill>
                <a:latin typeface="FreightText Pro Book" panose="02000603060000020004" pitchFamily="50" charset="0"/>
              </a:rPr>
              <a:t>NZZ 2020: Der Welt geht der</a:t>
            </a:r>
            <a:r>
              <a:rPr lang="de-DE" dirty="0"/>
              <a:t> </a:t>
            </a:r>
            <a:r>
              <a:rPr lang="de-DE" sz="1200" dirty="0">
                <a:solidFill>
                  <a:schemeClr val="tx1">
                    <a:lumMod val="50000"/>
                    <a:lumOff val="50000"/>
                  </a:schemeClr>
                </a:solidFill>
                <a:latin typeface="FreightText Pro Book" panose="02000603060000020004" pitchFamily="50" charset="0"/>
              </a:rPr>
              <a:t>Sand</a:t>
            </a:r>
            <a:r>
              <a:rPr lang="de-DE" dirty="0"/>
              <a:t> </a:t>
            </a:r>
            <a:r>
              <a:rPr lang="de-DE" sz="1200" dirty="0">
                <a:solidFill>
                  <a:schemeClr val="tx1">
                    <a:lumMod val="50000"/>
                    <a:lumOff val="50000"/>
                  </a:schemeClr>
                </a:solidFill>
                <a:latin typeface="FreightText Pro Book" panose="02000603060000020004" pitchFamily="50" charset="0"/>
              </a:rPr>
              <a:t>aus</a:t>
            </a:r>
          </a:p>
        </p:txBody>
      </p:sp>
    </p:spTree>
    <p:extLst>
      <p:ext uri="{BB962C8B-B14F-4D97-AF65-F5344CB8AC3E}">
        <p14:creationId xmlns:p14="http://schemas.microsoft.com/office/powerpoint/2010/main" val="20239804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draußen, Wasser, See, Gewässer enthält.&#10;&#10;KI-generierte Inhalte können fehlerhaft sein.">
            <a:extLst>
              <a:ext uri="{FF2B5EF4-FFF2-40B4-BE49-F238E27FC236}">
                <a16:creationId xmlns:a16="http://schemas.microsoft.com/office/drawing/2014/main" id="{E42A7DD8-EF94-1268-0052-5D88075E607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25010" y="1189082"/>
            <a:ext cx="8196108" cy="5460073"/>
          </a:xfrm>
          <a:prstGeom prst="rect">
            <a:avLst/>
          </a:prstGeom>
        </p:spPr>
      </p:pic>
      <p:sp>
        <p:nvSpPr>
          <p:cNvPr id="5" name="Textfeld 4">
            <a:extLst>
              <a:ext uri="{FF2B5EF4-FFF2-40B4-BE49-F238E27FC236}">
                <a16:creationId xmlns:a16="http://schemas.microsoft.com/office/drawing/2014/main" id="{9894A5A4-E6BA-1CED-A5CF-BF2C88F2F081}"/>
              </a:ext>
            </a:extLst>
          </p:cNvPr>
          <p:cNvSpPr txBox="1"/>
          <p:nvPr/>
        </p:nvSpPr>
        <p:spPr>
          <a:xfrm>
            <a:off x="9889183" y="6233657"/>
            <a:ext cx="3185160" cy="276999"/>
          </a:xfrm>
          <a:prstGeom prst="rect">
            <a:avLst/>
          </a:prstGeom>
          <a:noFill/>
        </p:spPr>
        <p:txBody>
          <a:bodyPr wrap="square" rtlCol="0">
            <a:spAutoFit/>
          </a:bodyPr>
          <a:lstStyle/>
          <a:p>
            <a:r>
              <a:rPr lang="de-DE" sz="1200" dirty="0">
                <a:solidFill>
                  <a:schemeClr val="bg1"/>
                </a:solidFill>
                <a:latin typeface="FreightText Pro Book" panose="02000603060000020004" pitchFamily="50" charset="0"/>
              </a:rPr>
              <a:t>© </a:t>
            </a:r>
            <a:r>
              <a:rPr lang="de-DE" sz="1200" dirty="0" err="1">
                <a:solidFill>
                  <a:schemeClr val="bg1"/>
                </a:solidFill>
                <a:latin typeface="FreightText Pro Book" panose="02000603060000020004" pitchFamily="50" charset="0"/>
              </a:rPr>
              <a:t>Unsplash</a:t>
            </a:r>
            <a:r>
              <a:rPr lang="de-DE" sz="1200" dirty="0">
                <a:solidFill>
                  <a:schemeClr val="bg1"/>
                </a:solidFill>
                <a:latin typeface="FreightText Pro Book" panose="02000603060000020004" pitchFamily="50" charset="0"/>
              </a:rPr>
              <a:t> </a:t>
            </a:r>
            <a:r>
              <a:rPr lang="de-DE" sz="1200" dirty="0" err="1">
                <a:solidFill>
                  <a:schemeClr val="bg1"/>
                </a:solidFill>
                <a:latin typeface="FreightText Pro Book" panose="02000603060000020004" pitchFamily="50" charset="0"/>
              </a:rPr>
              <a:t>marcinjozwiak</a:t>
            </a:r>
            <a:endParaRPr lang="de-DE" sz="1200" dirty="0">
              <a:solidFill>
                <a:schemeClr val="bg1"/>
              </a:solidFill>
              <a:latin typeface="FreightText Pro Book" panose="02000603060000020004" pitchFamily="50" charset="0"/>
            </a:endParaRPr>
          </a:p>
        </p:txBody>
      </p:sp>
      <p:sp>
        <p:nvSpPr>
          <p:cNvPr id="2" name="Titel 1">
            <a:extLst>
              <a:ext uri="{FF2B5EF4-FFF2-40B4-BE49-F238E27FC236}">
                <a16:creationId xmlns:a16="http://schemas.microsoft.com/office/drawing/2014/main" id="{E95867CB-4BE3-1FA5-133B-823599A232B0}"/>
              </a:ext>
            </a:extLst>
          </p:cNvPr>
          <p:cNvSpPr>
            <a:spLocks noGrp="1"/>
          </p:cNvSpPr>
          <p:nvPr>
            <p:ph type="title"/>
          </p:nvPr>
        </p:nvSpPr>
        <p:spPr/>
        <p:txBody>
          <a:bodyPr/>
          <a:lstStyle/>
          <a:p>
            <a:r>
              <a:rPr lang="de-DE" dirty="0"/>
              <a:t>Sandabbau</a:t>
            </a:r>
          </a:p>
        </p:txBody>
      </p:sp>
    </p:spTree>
    <p:extLst>
      <p:ext uri="{BB962C8B-B14F-4D97-AF65-F5344CB8AC3E}">
        <p14:creationId xmlns:p14="http://schemas.microsoft.com/office/powerpoint/2010/main" val="22955002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FC8EAA-1B58-DBF0-3D10-555E9E69784C}"/>
            </a:ext>
          </a:extLst>
        </p:cNvPr>
        <p:cNvGrpSpPr/>
        <p:nvPr/>
      </p:nvGrpSpPr>
      <p:grpSpPr>
        <a:xfrm>
          <a:off x="0" y="0"/>
          <a:ext cx="0" cy="0"/>
          <a:chOff x="0" y="0"/>
          <a:chExt cx="0" cy="0"/>
        </a:xfrm>
      </p:grpSpPr>
      <p:sp>
        <p:nvSpPr>
          <p:cNvPr id="7" name="Textplatzhalter 6">
            <a:extLst>
              <a:ext uri="{FF2B5EF4-FFF2-40B4-BE49-F238E27FC236}">
                <a16:creationId xmlns:a16="http://schemas.microsoft.com/office/drawing/2014/main" id="{FEBE42EE-2912-2353-344C-3354075BE2D3}"/>
              </a:ext>
            </a:extLst>
          </p:cNvPr>
          <p:cNvSpPr>
            <a:spLocks noGrp="1"/>
          </p:cNvSpPr>
          <p:nvPr>
            <p:ph type="body" sz="quarter" idx="10"/>
          </p:nvPr>
        </p:nvSpPr>
        <p:spPr>
          <a:xfrm>
            <a:off x="2398006" y="266813"/>
            <a:ext cx="11017829" cy="4090926"/>
          </a:xfrm>
        </p:spPr>
        <p:txBody>
          <a:bodyPr/>
          <a:lstStyle/>
          <a:p>
            <a:pPr marL="0" indent="0">
              <a:buNone/>
            </a:pPr>
            <a:r>
              <a:rPr lang="de-DE" dirty="0">
                <a:solidFill>
                  <a:srgbClr val="182952"/>
                </a:solidFill>
                <a:latin typeface="Neue Plak" panose="020B0504030202020204" pitchFamily="34" charset="0"/>
              </a:rPr>
              <a:t>Planetare Grenzen: </a:t>
            </a:r>
            <a:r>
              <a:rPr lang="de-DE" dirty="0">
                <a:solidFill>
                  <a:srgbClr val="F3972B"/>
                </a:solidFill>
                <a:latin typeface="Neue Plak" panose="020B0504030202020204" pitchFamily="34" charset="0"/>
              </a:rPr>
              <a:t>Überladung mit neuartigen Stoffen</a:t>
            </a:r>
          </a:p>
        </p:txBody>
      </p:sp>
      <p:pic>
        <p:nvPicPr>
          <p:cNvPr id="9" name="Grafik 8" descr="Ein Bild, das Text, Screenshot, Diagramm, Farbigkeit enthält.&#10;&#10;Automatisch generierte Beschreibung">
            <a:extLst>
              <a:ext uri="{FF2B5EF4-FFF2-40B4-BE49-F238E27FC236}">
                <a16:creationId xmlns:a16="http://schemas.microsoft.com/office/drawing/2014/main" id="{491F4C71-9670-CD6C-E937-14A474F6242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8731" y="934664"/>
            <a:ext cx="5384851" cy="5923336"/>
          </a:xfrm>
          <a:prstGeom prst="rect">
            <a:avLst/>
          </a:prstGeom>
        </p:spPr>
      </p:pic>
      <p:sp>
        <p:nvSpPr>
          <p:cNvPr id="4" name="Textfeld 3">
            <a:extLst>
              <a:ext uri="{FF2B5EF4-FFF2-40B4-BE49-F238E27FC236}">
                <a16:creationId xmlns:a16="http://schemas.microsoft.com/office/drawing/2014/main" id="{CC5B37B1-7915-51A6-75EB-6240F3554B10}"/>
              </a:ext>
            </a:extLst>
          </p:cNvPr>
          <p:cNvSpPr txBox="1"/>
          <p:nvPr/>
        </p:nvSpPr>
        <p:spPr>
          <a:xfrm>
            <a:off x="3940091" y="5473447"/>
            <a:ext cx="1317831" cy="784830"/>
          </a:xfrm>
          <a:prstGeom prst="rect">
            <a:avLst/>
          </a:prstGeom>
          <a:noFill/>
        </p:spPr>
        <p:txBody>
          <a:bodyPr wrap="square">
            <a:spAutoFit/>
          </a:bodyPr>
          <a:lstStyle/>
          <a:p>
            <a:r>
              <a:rPr lang="de-DE" sz="900"/>
              <a:t>Quelle: https://www.pik-potsdam.de/de/produkte/infothek/planetare-grenzen/bilder</a:t>
            </a:r>
          </a:p>
        </p:txBody>
      </p:sp>
      <p:pic>
        <p:nvPicPr>
          <p:cNvPr id="3" name="Grafik 2">
            <a:extLst>
              <a:ext uri="{FF2B5EF4-FFF2-40B4-BE49-F238E27FC236}">
                <a16:creationId xmlns:a16="http://schemas.microsoft.com/office/drawing/2014/main" id="{EF4673C2-1F4B-2375-DC06-F2782A15C534}"/>
              </a:ext>
            </a:extLst>
          </p:cNvPr>
          <p:cNvPicPr>
            <a:picLocks noChangeAspect="1"/>
          </p:cNvPicPr>
          <p:nvPr/>
        </p:nvPicPr>
        <p:blipFill>
          <a:blip r:embed="rId4" cstate="email">
            <a:extLst>
              <a:ext uri="{28A0092B-C50C-407E-A947-70E740481C1C}">
                <a14:useLocalDpi xmlns:a14="http://schemas.microsoft.com/office/drawing/2010/main"/>
              </a:ext>
            </a:extLst>
          </a:blip>
          <a:stretch/>
        </p:blipFill>
        <p:spPr bwMode="auto">
          <a:xfrm>
            <a:off x="6318419" y="984420"/>
            <a:ext cx="5873580" cy="5873580"/>
          </a:xfrm>
          <a:prstGeom prst="rect">
            <a:avLst/>
          </a:prstGeom>
        </p:spPr>
      </p:pic>
      <p:sp>
        <p:nvSpPr>
          <p:cNvPr id="5" name="Textfeld 4">
            <a:extLst>
              <a:ext uri="{FF2B5EF4-FFF2-40B4-BE49-F238E27FC236}">
                <a16:creationId xmlns:a16="http://schemas.microsoft.com/office/drawing/2014/main" id="{BB6FCBB5-312B-915F-87A0-3904795946E8}"/>
              </a:ext>
            </a:extLst>
          </p:cNvPr>
          <p:cNvSpPr txBox="1"/>
          <p:nvPr/>
        </p:nvSpPr>
        <p:spPr>
          <a:xfrm>
            <a:off x="3940090" y="1594069"/>
            <a:ext cx="1317831" cy="693683"/>
          </a:xfrm>
          <a:prstGeom prst="rect">
            <a:avLst/>
          </a:prstGeom>
          <a:noFill/>
          <a:ln w="38100">
            <a:solidFill>
              <a:srgbClr val="F3972B"/>
            </a:solidFill>
          </a:ln>
        </p:spPr>
        <p:txBody>
          <a:bodyPr wrap="square" rtlCol="0">
            <a:spAutoFit/>
          </a:bodyPr>
          <a:lstStyle/>
          <a:p>
            <a:endParaRPr lang="de-DE"/>
          </a:p>
        </p:txBody>
      </p:sp>
      <p:sp>
        <p:nvSpPr>
          <p:cNvPr id="6" name="Textfeld 5">
            <a:extLst>
              <a:ext uri="{FF2B5EF4-FFF2-40B4-BE49-F238E27FC236}">
                <a16:creationId xmlns:a16="http://schemas.microsoft.com/office/drawing/2014/main" id="{604A8112-8543-992F-2AF8-DE336B6B2BC8}"/>
              </a:ext>
            </a:extLst>
          </p:cNvPr>
          <p:cNvSpPr txBox="1"/>
          <p:nvPr/>
        </p:nvSpPr>
        <p:spPr>
          <a:xfrm>
            <a:off x="11015661" y="2692452"/>
            <a:ext cx="985838" cy="1493783"/>
          </a:xfrm>
          <a:prstGeom prst="rect">
            <a:avLst/>
          </a:prstGeom>
          <a:noFill/>
          <a:ln w="38100">
            <a:solidFill>
              <a:srgbClr val="F3972B"/>
            </a:solidFill>
          </a:ln>
        </p:spPr>
        <p:txBody>
          <a:bodyPr wrap="square" rtlCol="0">
            <a:spAutoFit/>
          </a:bodyPr>
          <a:lstStyle/>
          <a:p>
            <a:endParaRPr lang="de-DE"/>
          </a:p>
        </p:txBody>
      </p:sp>
      <p:sp>
        <p:nvSpPr>
          <p:cNvPr id="2" name="Textplatzhalter 2">
            <a:extLst>
              <a:ext uri="{FF2B5EF4-FFF2-40B4-BE49-F238E27FC236}">
                <a16:creationId xmlns:a16="http://schemas.microsoft.com/office/drawing/2014/main" id="{2E772CEA-E5BF-5657-E242-85C495914157}"/>
              </a:ext>
            </a:extLst>
          </p:cNvPr>
          <p:cNvSpPr txBox="1">
            <a:spLocks/>
          </p:cNvSpPr>
          <p:nvPr/>
        </p:nvSpPr>
        <p:spPr>
          <a:xfrm>
            <a:off x="-187009" y="1064397"/>
            <a:ext cx="1917159"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tx1">
                    <a:lumMod val="50000"/>
                    <a:lumOff val="50000"/>
                  </a:schemeClr>
                </a:solidFill>
                <a:latin typeface="FreightText Pro Book" panose="02000603060000020004" pitchFamily="50" charset="0"/>
              </a:rPr>
              <a:t>© Pik Potsdam</a:t>
            </a:r>
          </a:p>
        </p:txBody>
      </p:sp>
      <p:sp>
        <p:nvSpPr>
          <p:cNvPr id="8" name="Textplatzhalter 2">
            <a:extLst>
              <a:ext uri="{FF2B5EF4-FFF2-40B4-BE49-F238E27FC236}">
                <a16:creationId xmlns:a16="http://schemas.microsoft.com/office/drawing/2014/main" id="{CE2C915E-CBDA-0935-1755-9B1C9DEF22D0}"/>
              </a:ext>
            </a:extLst>
          </p:cNvPr>
          <p:cNvSpPr txBox="1">
            <a:spLocks/>
          </p:cNvSpPr>
          <p:nvPr/>
        </p:nvSpPr>
        <p:spPr>
          <a:xfrm>
            <a:off x="8070163" y="6373535"/>
            <a:ext cx="3917245"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tx1">
                    <a:lumMod val="50000"/>
                    <a:lumOff val="50000"/>
                  </a:schemeClr>
                </a:solidFill>
                <a:latin typeface="FreightText Pro Book" panose="02000603060000020004" pitchFamily="50" charset="0"/>
              </a:rPr>
              <a:t>© NELA e.V.</a:t>
            </a:r>
          </a:p>
        </p:txBody>
      </p:sp>
    </p:spTree>
    <p:extLst>
      <p:ext uri="{BB962C8B-B14F-4D97-AF65-F5344CB8AC3E}">
        <p14:creationId xmlns:p14="http://schemas.microsoft.com/office/powerpoint/2010/main" val="28196596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144401-A4DB-D2FF-E015-BC4FE925C756}"/>
            </a:ext>
          </a:extLst>
        </p:cNvPr>
        <p:cNvGrpSpPr/>
        <p:nvPr/>
      </p:nvGrpSpPr>
      <p:grpSpPr>
        <a:xfrm>
          <a:off x="0" y="0"/>
          <a:ext cx="0" cy="0"/>
          <a:chOff x="0" y="0"/>
          <a:chExt cx="0" cy="0"/>
        </a:xfrm>
      </p:grpSpPr>
      <p:pic>
        <p:nvPicPr>
          <p:cNvPr id="4" name="Grafik 3" descr="Ein Bild, das draußen, Verschmutzung, Fahrzeug, Gelände enthält.&#10;&#10;KI-generierte Inhalte können fehlerhaft sein.">
            <a:extLst>
              <a:ext uri="{FF2B5EF4-FFF2-40B4-BE49-F238E27FC236}">
                <a16:creationId xmlns:a16="http://schemas.microsoft.com/office/drawing/2014/main" id="{5E6DB6EA-B640-3EB5-3ABA-A2CCF6ABCCF7}"/>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138542" y="2155392"/>
            <a:ext cx="7914916" cy="3817319"/>
          </a:xfrm>
          <a:prstGeom prst="rect">
            <a:avLst/>
          </a:prstGeom>
        </p:spPr>
      </p:pic>
      <p:sp>
        <p:nvSpPr>
          <p:cNvPr id="6" name="Textplatzhalter 5">
            <a:extLst>
              <a:ext uri="{FF2B5EF4-FFF2-40B4-BE49-F238E27FC236}">
                <a16:creationId xmlns:a16="http://schemas.microsoft.com/office/drawing/2014/main" id="{83DB0555-58A7-BC8F-D8C9-1CEA0E9FA404}"/>
              </a:ext>
            </a:extLst>
          </p:cNvPr>
          <p:cNvSpPr>
            <a:spLocks noGrp="1"/>
          </p:cNvSpPr>
          <p:nvPr>
            <p:ph type="body" sz="quarter" idx="11"/>
          </p:nvPr>
        </p:nvSpPr>
        <p:spPr>
          <a:xfrm>
            <a:off x="1883569" y="521222"/>
            <a:ext cx="8424862" cy="2368550"/>
          </a:xfrm>
        </p:spPr>
        <p:txBody>
          <a:bodyPr/>
          <a:lstStyle/>
          <a:p>
            <a:r>
              <a:rPr lang="de-DE" dirty="0"/>
              <a:t>Abfall</a:t>
            </a:r>
          </a:p>
        </p:txBody>
      </p:sp>
      <p:sp>
        <p:nvSpPr>
          <p:cNvPr id="5" name="Textfeld 4">
            <a:extLst>
              <a:ext uri="{FF2B5EF4-FFF2-40B4-BE49-F238E27FC236}">
                <a16:creationId xmlns:a16="http://schemas.microsoft.com/office/drawing/2014/main" id="{346A414C-956C-ACCF-4E93-997146F2E5D3}"/>
              </a:ext>
            </a:extLst>
          </p:cNvPr>
          <p:cNvSpPr txBox="1"/>
          <p:nvPr/>
        </p:nvSpPr>
        <p:spPr>
          <a:xfrm>
            <a:off x="10053458" y="5972711"/>
            <a:ext cx="1627174" cy="553998"/>
          </a:xfrm>
          <a:prstGeom prst="rect">
            <a:avLst/>
          </a:prstGeom>
          <a:noFill/>
        </p:spPr>
        <p:txBody>
          <a:bodyPr wrap="square" rtlCol="0">
            <a:spAutoFit/>
          </a:bodyPr>
          <a:lstStyle/>
          <a:p>
            <a:r>
              <a:rPr lang="de-DE" sz="1200" dirty="0">
                <a:solidFill>
                  <a:schemeClr val="bg1"/>
                </a:solidFill>
                <a:latin typeface="FreightText Pro Book" panose="02000603060000020004" pitchFamily="50" charset="0"/>
              </a:rPr>
              <a:t>© </a:t>
            </a:r>
            <a:r>
              <a:rPr lang="de-DE" sz="1200" dirty="0" err="1">
                <a:solidFill>
                  <a:schemeClr val="bg1"/>
                </a:solidFill>
                <a:latin typeface="FreightText Pro Book" panose="02000603060000020004" pitchFamily="50" charset="0"/>
              </a:rPr>
              <a:t>pixabay</a:t>
            </a:r>
            <a:r>
              <a:rPr lang="de-DE" sz="1200" dirty="0">
                <a:solidFill>
                  <a:schemeClr val="bg1"/>
                </a:solidFill>
                <a:latin typeface="FreightText Pro Book" panose="02000603060000020004" pitchFamily="50" charset="0"/>
              </a:rPr>
              <a:t> Tom Fisk</a:t>
            </a:r>
          </a:p>
          <a:p>
            <a:endParaRPr lang="de-DE" dirty="0"/>
          </a:p>
        </p:txBody>
      </p:sp>
    </p:spTree>
    <p:extLst>
      <p:ext uri="{BB962C8B-B14F-4D97-AF65-F5344CB8AC3E}">
        <p14:creationId xmlns:p14="http://schemas.microsoft.com/office/powerpoint/2010/main" val="28979007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3ABFE-C6F8-DC46-6076-4B12B155BDE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31D453A-009F-AB35-BE52-C28DE05CEFCF}"/>
              </a:ext>
            </a:extLst>
          </p:cNvPr>
          <p:cNvSpPr>
            <a:spLocks noGrp="1"/>
          </p:cNvSpPr>
          <p:nvPr>
            <p:ph type="title"/>
          </p:nvPr>
        </p:nvSpPr>
        <p:spPr/>
        <p:txBody>
          <a:bodyPr/>
          <a:lstStyle/>
          <a:p>
            <a:r>
              <a:rPr lang="de-DE"/>
              <a:t>Bau- und Abbruchabfälle</a:t>
            </a:r>
          </a:p>
        </p:txBody>
      </p:sp>
      <p:pic>
        <p:nvPicPr>
          <p:cNvPr id="6" name="Inhaltsplatzhalter 4" descr="Ein Bild, das Text, Screenshot, Schrift, Logo enthält.">
            <a:extLst>
              <a:ext uri="{FF2B5EF4-FFF2-40B4-BE49-F238E27FC236}">
                <a16:creationId xmlns:a16="http://schemas.microsoft.com/office/drawing/2014/main" id="{B95C0FDA-40C7-2DCD-787B-D99AA7FC740D}"/>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2301727"/>
            <a:ext cx="6498720" cy="4356000"/>
          </a:xfrm>
          <a:prstGeom prst="rect">
            <a:avLst/>
          </a:prstGeom>
        </p:spPr>
      </p:pic>
      <p:pic>
        <p:nvPicPr>
          <p:cNvPr id="4" name="Grafik 3">
            <a:extLst>
              <a:ext uri="{FF2B5EF4-FFF2-40B4-BE49-F238E27FC236}">
                <a16:creationId xmlns:a16="http://schemas.microsoft.com/office/drawing/2014/main" id="{CD14B46C-27D4-A882-740F-741EEA0AAE2B}"/>
              </a:ext>
            </a:extLst>
          </p:cNvPr>
          <p:cNvPicPr>
            <a:picLocks noChangeAspect="1"/>
          </p:cNvPicPr>
          <p:nvPr/>
        </p:nvPicPr>
        <p:blipFill>
          <a:blip r:embed="rId4"/>
          <a:stretch>
            <a:fillRect/>
          </a:stretch>
        </p:blipFill>
        <p:spPr>
          <a:xfrm>
            <a:off x="2665583" y="2307127"/>
            <a:ext cx="2937989" cy="2772000"/>
          </a:xfrm>
          <a:prstGeom prst="rect">
            <a:avLst/>
          </a:prstGeom>
        </p:spPr>
      </p:pic>
      <p:pic>
        <p:nvPicPr>
          <p:cNvPr id="3" name="Grafik 2">
            <a:extLst>
              <a:ext uri="{FF2B5EF4-FFF2-40B4-BE49-F238E27FC236}">
                <a16:creationId xmlns:a16="http://schemas.microsoft.com/office/drawing/2014/main" id="{FE371ACA-1A0C-9739-B5EA-E0F74CA0A926}"/>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6385559" y="2301727"/>
            <a:ext cx="5808000" cy="4356000"/>
          </a:xfrm>
          <a:prstGeom prst="rect">
            <a:avLst/>
          </a:prstGeom>
        </p:spPr>
      </p:pic>
      <p:sp>
        <p:nvSpPr>
          <p:cNvPr id="7" name="Textfeld 6">
            <a:extLst>
              <a:ext uri="{FF2B5EF4-FFF2-40B4-BE49-F238E27FC236}">
                <a16:creationId xmlns:a16="http://schemas.microsoft.com/office/drawing/2014/main" id="{5BB05CC0-8F48-3110-7FB5-B7C7A45796BF}"/>
              </a:ext>
            </a:extLst>
          </p:cNvPr>
          <p:cNvSpPr txBox="1"/>
          <p:nvPr/>
        </p:nvSpPr>
        <p:spPr>
          <a:xfrm>
            <a:off x="10169788" y="6254535"/>
            <a:ext cx="2022212" cy="276999"/>
          </a:xfrm>
          <a:prstGeom prst="rect">
            <a:avLst/>
          </a:prstGeom>
          <a:noFill/>
        </p:spPr>
        <p:txBody>
          <a:bodyPr wrap="square" rtlCol="0">
            <a:spAutoFit/>
          </a:bodyPr>
          <a:lstStyle/>
          <a:p>
            <a:r>
              <a:rPr lang="de-DE" sz="1200" dirty="0">
                <a:solidFill>
                  <a:schemeClr val="bg1"/>
                </a:solidFill>
                <a:latin typeface="FreightText Pro Book" panose="02000603060000020004" pitchFamily="50" charset="0"/>
              </a:rPr>
              <a:t>Cottbus © Uwe Dziumbla</a:t>
            </a:r>
          </a:p>
        </p:txBody>
      </p:sp>
    </p:spTree>
    <p:extLst>
      <p:ext uri="{BB962C8B-B14F-4D97-AF65-F5344CB8AC3E}">
        <p14:creationId xmlns:p14="http://schemas.microsoft.com/office/powerpoint/2010/main" val="22664322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95A34CF9-2EF8-53F2-9A90-5BEB8265BEE0}"/>
              </a:ext>
            </a:extLst>
          </p:cNvPr>
          <p:cNvSpPr txBox="1"/>
          <p:nvPr/>
        </p:nvSpPr>
        <p:spPr>
          <a:xfrm>
            <a:off x="3457575" y="4451604"/>
            <a:ext cx="5420487" cy="707886"/>
          </a:xfrm>
          <a:prstGeom prst="rect">
            <a:avLst/>
          </a:prstGeom>
          <a:noFill/>
        </p:spPr>
        <p:txBody>
          <a:bodyPr wrap="square" rtlCol="0">
            <a:spAutoFit/>
          </a:bodyPr>
          <a:lstStyle/>
          <a:p>
            <a:pPr algn="ctr"/>
            <a:r>
              <a:rPr lang="de-DE" sz="4000">
                <a:solidFill>
                  <a:schemeClr val="bg1"/>
                </a:solidFill>
                <a:latin typeface="Neue Plak Wide Black" panose="020B0A07030202020204" pitchFamily="34" charset="0"/>
              </a:rPr>
              <a:t>Arbeit im Plenum</a:t>
            </a:r>
          </a:p>
        </p:txBody>
      </p:sp>
    </p:spTree>
    <p:extLst>
      <p:ext uri="{BB962C8B-B14F-4D97-AF65-F5344CB8AC3E}">
        <p14:creationId xmlns:p14="http://schemas.microsoft.com/office/powerpoint/2010/main" val="38376771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17C8FB9E-D51D-75FB-8911-33D36B726F6E}"/>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539799" y="1065412"/>
            <a:ext cx="9112402" cy="5142450"/>
          </a:xfrm>
          <a:prstGeom prst="rect">
            <a:avLst/>
          </a:prstGeom>
        </p:spPr>
      </p:pic>
      <p:sp>
        <p:nvSpPr>
          <p:cNvPr id="4" name="Textfeld 3">
            <a:extLst>
              <a:ext uri="{FF2B5EF4-FFF2-40B4-BE49-F238E27FC236}">
                <a16:creationId xmlns:a16="http://schemas.microsoft.com/office/drawing/2014/main" id="{0D4B72B2-33DF-F345-816F-6995BAA6DF55}"/>
              </a:ext>
            </a:extLst>
          </p:cNvPr>
          <p:cNvSpPr txBox="1"/>
          <p:nvPr/>
        </p:nvSpPr>
        <p:spPr>
          <a:xfrm>
            <a:off x="7070232" y="6298358"/>
            <a:ext cx="5011914" cy="276999"/>
          </a:xfrm>
          <a:prstGeom prst="rect">
            <a:avLst/>
          </a:prstGeom>
          <a:noFill/>
        </p:spPr>
        <p:txBody>
          <a:bodyPr wrap="square" rtlCol="0">
            <a:spAutoFit/>
          </a:bodyPr>
          <a:lstStyle/>
          <a:p>
            <a:r>
              <a:rPr lang="de-DE" sz="1200" dirty="0">
                <a:latin typeface="FreightText Pro Book" panose="02000603060000020004" pitchFamily="50" charset="0"/>
              </a:rPr>
              <a:t>Hillebrandt et al. (2018): Atlas Recycling. Gebäude als Materialressource</a:t>
            </a:r>
          </a:p>
        </p:txBody>
      </p:sp>
    </p:spTree>
    <p:extLst>
      <p:ext uri="{BB962C8B-B14F-4D97-AF65-F5344CB8AC3E}">
        <p14:creationId xmlns:p14="http://schemas.microsoft.com/office/powerpoint/2010/main" val="39563429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Text, Screenshot, Diagramm, Kreis enthält.&#10;&#10;Automatisch generierte Beschreibung">
            <a:extLst>
              <a:ext uri="{FF2B5EF4-FFF2-40B4-BE49-F238E27FC236}">
                <a16:creationId xmlns:a16="http://schemas.microsoft.com/office/drawing/2014/main" id="{B4DE3075-FC65-D06B-1710-C5BAB67EC678}"/>
              </a:ext>
            </a:extLst>
          </p:cNvPr>
          <p:cNvPicPr>
            <a:picLocks noChangeAspect="1"/>
          </p:cNvPicPr>
          <p:nvPr/>
        </p:nvPicPr>
        <p:blipFill>
          <a:blip r:embed="rId4" cstate="email">
            <a:extLst>
              <a:ext uri="{28A0092B-C50C-407E-A947-70E740481C1C}">
                <a14:useLocalDpi xmlns:a14="http://schemas.microsoft.com/office/drawing/2010/main"/>
              </a:ext>
            </a:extLst>
          </a:blip>
          <a:srcRect l="13807" t="3804" r="14315" b="4296"/>
          <a:stretch>
            <a:fillRect/>
          </a:stretch>
        </p:blipFill>
        <p:spPr>
          <a:xfrm>
            <a:off x="2047503" y="1049867"/>
            <a:ext cx="8096994" cy="5192889"/>
          </a:xfrm>
          <a:prstGeom prst="rect">
            <a:avLst/>
          </a:prstGeom>
        </p:spPr>
      </p:pic>
      <p:sp>
        <p:nvSpPr>
          <p:cNvPr id="2" name="Textfeld 1">
            <a:extLst>
              <a:ext uri="{FF2B5EF4-FFF2-40B4-BE49-F238E27FC236}">
                <a16:creationId xmlns:a16="http://schemas.microsoft.com/office/drawing/2014/main" id="{EC00BB72-9AAF-AF41-ACA3-60FDD40B4B8A}"/>
              </a:ext>
            </a:extLst>
          </p:cNvPr>
          <p:cNvSpPr txBox="1"/>
          <p:nvPr/>
        </p:nvSpPr>
        <p:spPr>
          <a:xfrm>
            <a:off x="7826587" y="6344356"/>
            <a:ext cx="5011914" cy="276999"/>
          </a:xfrm>
          <a:prstGeom prst="rect">
            <a:avLst/>
          </a:prstGeom>
          <a:noFill/>
        </p:spPr>
        <p:txBody>
          <a:bodyPr wrap="square" rtlCol="0">
            <a:spAutoFit/>
          </a:bodyPr>
          <a:lstStyle/>
          <a:p>
            <a:r>
              <a:rPr lang="de-DE" sz="1200" dirty="0">
                <a:latin typeface="FreightText Pro Book" panose="02000603060000020004" pitchFamily="50" charset="0"/>
              </a:rPr>
              <a:t>Monitoring-Bericht Kreislaufwirtschaft Bau, 2023</a:t>
            </a:r>
          </a:p>
        </p:txBody>
      </p:sp>
    </p:spTree>
    <p:custDataLst>
      <p:tags r:id="rId1"/>
    </p:custDataLst>
    <p:extLst>
      <p:ext uri="{BB962C8B-B14F-4D97-AF65-F5344CB8AC3E}">
        <p14:creationId xmlns:p14="http://schemas.microsoft.com/office/powerpoint/2010/main" val="27618855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descr="Ein Bild, das draußen, Berg, Himmel, Wolke enthält.&#10;&#10;KI-generierte Inhalte können fehlerhaft sein.">
            <a:extLst>
              <a:ext uri="{FF2B5EF4-FFF2-40B4-BE49-F238E27FC236}">
                <a16:creationId xmlns:a16="http://schemas.microsoft.com/office/drawing/2014/main" id="{24648F8C-672B-0585-F83F-A8729825D92D}"/>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6504878" y="1226322"/>
            <a:ext cx="5604146" cy="4757796"/>
          </a:xfrm>
          <a:prstGeom prst="rect">
            <a:avLst/>
          </a:prstGeom>
        </p:spPr>
      </p:pic>
      <p:sp>
        <p:nvSpPr>
          <p:cNvPr id="8" name="Textfeld 7">
            <a:extLst>
              <a:ext uri="{FF2B5EF4-FFF2-40B4-BE49-F238E27FC236}">
                <a16:creationId xmlns:a16="http://schemas.microsoft.com/office/drawing/2014/main" id="{D06628F3-D411-B8A7-3EDE-7FCD9CBF7340}"/>
              </a:ext>
            </a:extLst>
          </p:cNvPr>
          <p:cNvSpPr txBox="1"/>
          <p:nvPr/>
        </p:nvSpPr>
        <p:spPr>
          <a:xfrm>
            <a:off x="8308623" y="6106088"/>
            <a:ext cx="4877826" cy="276999"/>
          </a:xfrm>
          <a:prstGeom prst="rect">
            <a:avLst/>
          </a:prstGeom>
          <a:noFill/>
        </p:spPr>
        <p:txBody>
          <a:bodyPr wrap="square" rtlCol="0">
            <a:spAutoFit/>
          </a:bodyPr>
          <a:lstStyle/>
          <a:p>
            <a:r>
              <a:rPr lang="de-DE" sz="1200" dirty="0">
                <a:solidFill>
                  <a:schemeClr val="bg1">
                    <a:lumMod val="50000"/>
                  </a:schemeClr>
                </a:solidFill>
                <a:latin typeface="FreightText Pro Book" panose="02000603060000020004" pitchFamily="50" charset="0"/>
              </a:rPr>
              <a:t>Abbau von Eisenerz, Österreich © </a:t>
            </a:r>
            <a:r>
              <a:rPr lang="de-DE" sz="1200" dirty="0" err="1">
                <a:solidFill>
                  <a:schemeClr val="bg1">
                    <a:lumMod val="50000"/>
                  </a:schemeClr>
                </a:solidFill>
                <a:latin typeface="FreightText Pro Book" panose="02000603060000020004" pitchFamily="50" charset="0"/>
              </a:rPr>
              <a:t>Unsplash</a:t>
            </a:r>
            <a:r>
              <a:rPr lang="de-DE" sz="1200" dirty="0">
                <a:solidFill>
                  <a:schemeClr val="bg1">
                    <a:lumMod val="50000"/>
                  </a:schemeClr>
                </a:solidFill>
                <a:latin typeface="FreightText Pro Book" panose="02000603060000020004" pitchFamily="50" charset="0"/>
              </a:rPr>
              <a:t> </a:t>
            </a:r>
            <a:r>
              <a:rPr lang="de-DE" sz="1200" dirty="0" err="1">
                <a:solidFill>
                  <a:schemeClr val="bg1">
                    <a:lumMod val="50000"/>
                  </a:schemeClr>
                </a:solidFill>
                <a:latin typeface="FreightText Pro Book" panose="02000603060000020004" pitchFamily="50" charset="0"/>
              </a:rPr>
              <a:t>silverdaddy</a:t>
            </a:r>
            <a:endParaRPr lang="de-DE" sz="1200" dirty="0">
              <a:solidFill>
                <a:schemeClr val="bg1">
                  <a:lumMod val="50000"/>
                </a:schemeClr>
              </a:solidFill>
              <a:latin typeface="FreightText Pro Book" panose="02000603060000020004" pitchFamily="50" charset="0"/>
            </a:endParaRPr>
          </a:p>
        </p:txBody>
      </p:sp>
      <p:pic>
        <p:nvPicPr>
          <p:cNvPr id="25" name="Grafik 24" descr="Ein Bild, das Text, Screenshot, Diagramm, Kreis enthält.&#10;&#10;KI-generierte Inhalte können fehlerhaft sein.">
            <a:extLst>
              <a:ext uri="{FF2B5EF4-FFF2-40B4-BE49-F238E27FC236}">
                <a16:creationId xmlns:a16="http://schemas.microsoft.com/office/drawing/2014/main" id="{3CE5EA8F-EE74-9459-C6A0-DF6C90F15E68}"/>
              </a:ext>
            </a:extLst>
          </p:cNvPr>
          <p:cNvPicPr>
            <a:picLocks noChangeAspect="1"/>
          </p:cNvPicPr>
          <p:nvPr/>
        </p:nvPicPr>
        <p:blipFill>
          <a:blip r:embed="rId4" cstate="email">
            <a:extLst>
              <a:ext uri="{28A0092B-C50C-407E-A947-70E740481C1C}">
                <a14:useLocalDpi xmlns:a14="http://schemas.microsoft.com/office/drawing/2010/main"/>
              </a:ext>
            </a:extLst>
          </a:blip>
          <a:srcRect l="13503" t="3668" r="19078" b="5506"/>
          <a:stretch>
            <a:fillRect/>
          </a:stretch>
        </p:blipFill>
        <p:spPr>
          <a:xfrm>
            <a:off x="286176" y="1874883"/>
            <a:ext cx="6080758" cy="4109235"/>
          </a:xfrm>
          <a:prstGeom prst="rect">
            <a:avLst/>
          </a:prstGeom>
        </p:spPr>
      </p:pic>
      <p:sp>
        <p:nvSpPr>
          <p:cNvPr id="2" name="Textfeld 1">
            <a:extLst>
              <a:ext uri="{FF2B5EF4-FFF2-40B4-BE49-F238E27FC236}">
                <a16:creationId xmlns:a16="http://schemas.microsoft.com/office/drawing/2014/main" id="{379581F6-CEDC-6EBD-34D2-C8B411A64972}"/>
              </a:ext>
            </a:extLst>
          </p:cNvPr>
          <p:cNvSpPr txBox="1"/>
          <p:nvPr/>
        </p:nvSpPr>
        <p:spPr>
          <a:xfrm>
            <a:off x="3115275" y="6106088"/>
            <a:ext cx="5011914" cy="276999"/>
          </a:xfrm>
          <a:prstGeom prst="rect">
            <a:avLst/>
          </a:prstGeom>
          <a:noFill/>
        </p:spPr>
        <p:txBody>
          <a:bodyPr wrap="square" rtlCol="0">
            <a:spAutoFit/>
          </a:bodyPr>
          <a:lstStyle/>
          <a:p>
            <a:r>
              <a:rPr lang="de-DE" sz="1200" dirty="0">
                <a:latin typeface="FreightText Pro Book" panose="02000603060000020004" pitchFamily="50" charset="0"/>
              </a:rPr>
              <a:t>Monitoring-Bericht Kreislaufwirtschaft Bau, 2023</a:t>
            </a:r>
          </a:p>
        </p:txBody>
      </p:sp>
      <p:sp>
        <p:nvSpPr>
          <p:cNvPr id="3" name="Titel 2">
            <a:extLst>
              <a:ext uri="{FF2B5EF4-FFF2-40B4-BE49-F238E27FC236}">
                <a16:creationId xmlns:a16="http://schemas.microsoft.com/office/drawing/2014/main" id="{C692B3E6-0D3A-0FF2-5505-5C5DB95949E1}"/>
              </a:ext>
            </a:extLst>
          </p:cNvPr>
          <p:cNvSpPr>
            <a:spLocks noGrp="1"/>
          </p:cNvSpPr>
          <p:nvPr>
            <p:ph type="title"/>
          </p:nvPr>
        </p:nvSpPr>
        <p:spPr/>
        <p:txBody>
          <a:bodyPr/>
          <a:lstStyle/>
          <a:p>
            <a:r>
              <a:rPr lang="de-DE" dirty="0"/>
              <a:t>Bodenaushub</a:t>
            </a:r>
          </a:p>
        </p:txBody>
      </p:sp>
    </p:spTree>
    <p:extLst>
      <p:ext uri="{BB962C8B-B14F-4D97-AF65-F5344CB8AC3E}">
        <p14:creationId xmlns:p14="http://schemas.microsoft.com/office/powerpoint/2010/main" val="9625148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Text, Screenshot, Diagramm, Kreis enthält.&#10;&#10;KI-generierte Inhalte können fehlerhaft sein.">
            <a:extLst>
              <a:ext uri="{FF2B5EF4-FFF2-40B4-BE49-F238E27FC236}">
                <a16:creationId xmlns:a16="http://schemas.microsoft.com/office/drawing/2014/main" id="{B3E63271-47EA-B921-5031-DA409898C3BC}"/>
              </a:ext>
            </a:extLst>
          </p:cNvPr>
          <p:cNvPicPr>
            <a:picLocks noChangeAspect="1"/>
          </p:cNvPicPr>
          <p:nvPr/>
        </p:nvPicPr>
        <p:blipFill>
          <a:blip r:embed="rId3" cstate="email">
            <a:extLst>
              <a:ext uri="{28A0092B-C50C-407E-A947-70E740481C1C}">
                <a14:useLocalDpi xmlns:a14="http://schemas.microsoft.com/office/drawing/2010/main"/>
              </a:ext>
            </a:extLst>
          </a:blip>
          <a:srcRect l="13306" r="13306"/>
          <a:stretch/>
        </p:blipFill>
        <p:spPr>
          <a:xfrm>
            <a:off x="0" y="1720100"/>
            <a:ext cx="6109652" cy="4176000"/>
          </a:xfrm>
          <a:prstGeom prst="rect">
            <a:avLst/>
          </a:prstGeom>
        </p:spPr>
      </p:pic>
      <p:pic>
        <p:nvPicPr>
          <p:cNvPr id="7" name="Grafik 6" descr="Ein Bild, das Text, Screenshot, Schrift, Kreis enthält.&#10;&#10;KI-generierte Inhalte können fehlerhaft sein.">
            <a:extLst>
              <a:ext uri="{FF2B5EF4-FFF2-40B4-BE49-F238E27FC236}">
                <a16:creationId xmlns:a16="http://schemas.microsoft.com/office/drawing/2014/main" id="{8AED952A-FF97-461C-27AF-C0C41B412C5B}"/>
              </a:ext>
            </a:extLst>
          </p:cNvPr>
          <p:cNvPicPr>
            <a:picLocks noChangeAspect="1"/>
          </p:cNvPicPr>
          <p:nvPr/>
        </p:nvPicPr>
        <p:blipFill>
          <a:blip r:embed="rId4" cstate="email">
            <a:extLst>
              <a:ext uri="{28A0092B-C50C-407E-A947-70E740481C1C}">
                <a14:useLocalDpi xmlns:a14="http://schemas.microsoft.com/office/drawing/2010/main"/>
              </a:ext>
            </a:extLst>
          </a:blip>
          <a:srcRect l="13503" r="13108"/>
          <a:stretch/>
        </p:blipFill>
        <p:spPr>
          <a:xfrm>
            <a:off x="6111236" y="1720100"/>
            <a:ext cx="6109652" cy="4176000"/>
          </a:xfrm>
          <a:prstGeom prst="rect">
            <a:avLst/>
          </a:prstGeom>
        </p:spPr>
      </p:pic>
      <p:sp>
        <p:nvSpPr>
          <p:cNvPr id="2" name="Textfeld 1">
            <a:extLst>
              <a:ext uri="{FF2B5EF4-FFF2-40B4-BE49-F238E27FC236}">
                <a16:creationId xmlns:a16="http://schemas.microsoft.com/office/drawing/2014/main" id="{96E07B65-F8FB-B78B-0F1C-88D6276ED240}"/>
              </a:ext>
            </a:extLst>
          </p:cNvPr>
          <p:cNvSpPr txBox="1"/>
          <p:nvPr/>
        </p:nvSpPr>
        <p:spPr>
          <a:xfrm>
            <a:off x="7055097" y="6060933"/>
            <a:ext cx="5011914" cy="276999"/>
          </a:xfrm>
          <a:prstGeom prst="rect">
            <a:avLst/>
          </a:prstGeom>
          <a:noFill/>
        </p:spPr>
        <p:txBody>
          <a:bodyPr wrap="square" rtlCol="0">
            <a:spAutoFit/>
          </a:bodyPr>
          <a:lstStyle/>
          <a:p>
            <a:pPr algn="r"/>
            <a:r>
              <a:rPr lang="de-DE" sz="1200" dirty="0">
                <a:latin typeface="FreightText Pro Book" panose="02000603060000020004" pitchFamily="50" charset="0"/>
              </a:rPr>
              <a:t>Monitoring-Bericht Kreislaufwirtschaft Bau, 2023</a:t>
            </a:r>
          </a:p>
        </p:txBody>
      </p:sp>
    </p:spTree>
    <p:extLst>
      <p:ext uri="{BB962C8B-B14F-4D97-AF65-F5344CB8AC3E}">
        <p14:creationId xmlns:p14="http://schemas.microsoft.com/office/powerpoint/2010/main" val="30698698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Text, Screenshot, Diagramm, Schrift enthält.&#10;&#10;KI-generierte Inhalte können fehlerhaft sein.">
            <a:extLst>
              <a:ext uri="{FF2B5EF4-FFF2-40B4-BE49-F238E27FC236}">
                <a16:creationId xmlns:a16="http://schemas.microsoft.com/office/drawing/2014/main" id="{A82E2371-E1E6-09A8-CDC2-AA8B05413300}"/>
              </a:ext>
            </a:extLst>
          </p:cNvPr>
          <p:cNvPicPr>
            <a:picLocks noChangeAspect="1"/>
          </p:cNvPicPr>
          <p:nvPr/>
        </p:nvPicPr>
        <p:blipFill>
          <a:blip r:embed="rId3" cstate="email">
            <a:extLst>
              <a:ext uri="{28A0092B-C50C-407E-A947-70E740481C1C}">
                <a14:useLocalDpi xmlns:a14="http://schemas.microsoft.com/office/drawing/2010/main"/>
              </a:ext>
            </a:extLst>
          </a:blip>
          <a:srcRect l="14555" r="14028"/>
          <a:stretch/>
        </p:blipFill>
        <p:spPr>
          <a:xfrm>
            <a:off x="2098170" y="1051560"/>
            <a:ext cx="7995660" cy="5616000"/>
          </a:xfrm>
          <a:prstGeom prst="rect">
            <a:avLst/>
          </a:prstGeom>
        </p:spPr>
      </p:pic>
      <p:sp>
        <p:nvSpPr>
          <p:cNvPr id="2" name="Textfeld 1">
            <a:extLst>
              <a:ext uri="{FF2B5EF4-FFF2-40B4-BE49-F238E27FC236}">
                <a16:creationId xmlns:a16="http://schemas.microsoft.com/office/drawing/2014/main" id="{33F261F6-9184-0DF3-17F3-91C21C447550}"/>
              </a:ext>
            </a:extLst>
          </p:cNvPr>
          <p:cNvSpPr txBox="1"/>
          <p:nvPr/>
        </p:nvSpPr>
        <p:spPr>
          <a:xfrm>
            <a:off x="10216444" y="6021229"/>
            <a:ext cx="1850567" cy="646331"/>
          </a:xfrm>
          <a:prstGeom prst="rect">
            <a:avLst/>
          </a:prstGeom>
          <a:noFill/>
        </p:spPr>
        <p:txBody>
          <a:bodyPr wrap="square" rtlCol="0">
            <a:spAutoFit/>
          </a:bodyPr>
          <a:lstStyle/>
          <a:p>
            <a:pPr algn="r"/>
            <a:r>
              <a:rPr lang="de-DE" sz="1200" dirty="0">
                <a:latin typeface="FreightText Pro Book" panose="02000603060000020004" pitchFamily="50" charset="0"/>
              </a:rPr>
              <a:t>Monitoring-Bericht Kreislaufwirtschaft Bau, 2023</a:t>
            </a:r>
          </a:p>
        </p:txBody>
      </p:sp>
    </p:spTree>
    <p:extLst>
      <p:ext uri="{BB962C8B-B14F-4D97-AF65-F5344CB8AC3E}">
        <p14:creationId xmlns:p14="http://schemas.microsoft.com/office/powerpoint/2010/main" val="21609431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ECC529-782B-FE6D-FD2F-067F7ED078B4}"/>
              </a:ext>
            </a:extLst>
          </p:cNvPr>
          <p:cNvSpPr>
            <a:spLocks noGrp="1"/>
          </p:cNvSpPr>
          <p:nvPr>
            <p:ph type="title"/>
          </p:nvPr>
        </p:nvSpPr>
        <p:spPr/>
        <p:txBody>
          <a:bodyPr/>
          <a:lstStyle/>
          <a:p>
            <a:r>
              <a:rPr lang="de-DE"/>
              <a:t>Plastik</a:t>
            </a:r>
          </a:p>
        </p:txBody>
      </p:sp>
      <p:sp>
        <p:nvSpPr>
          <p:cNvPr id="3" name="Textplatzhalter 2">
            <a:extLst>
              <a:ext uri="{FF2B5EF4-FFF2-40B4-BE49-F238E27FC236}">
                <a16:creationId xmlns:a16="http://schemas.microsoft.com/office/drawing/2014/main" id="{16D6437E-9395-5931-88D9-3574231EB137}"/>
              </a:ext>
            </a:extLst>
          </p:cNvPr>
          <p:cNvSpPr>
            <a:spLocks noGrp="1"/>
          </p:cNvSpPr>
          <p:nvPr>
            <p:ph type="body" sz="quarter" idx="12"/>
          </p:nvPr>
        </p:nvSpPr>
        <p:spPr/>
        <p:txBody>
          <a:bodyPr>
            <a:normAutofit/>
          </a:bodyPr>
          <a:lstStyle/>
          <a:p>
            <a:pPr>
              <a:buFont typeface="Arial" panose="020B0604020202020204" pitchFamily="34" charset="0"/>
              <a:buChar char="•"/>
            </a:pPr>
            <a:r>
              <a:rPr lang="de-DE" sz="2400" dirty="0"/>
              <a:t>Plastik ist leicht, zerbricht nicht und ist lange haltbar </a:t>
            </a:r>
          </a:p>
          <a:p>
            <a:pPr>
              <a:buFont typeface="Arial" panose="020B0604020202020204" pitchFamily="34" charset="0"/>
              <a:buChar char="•"/>
            </a:pPr>
            <a:r>
              <a:rPr lang="de-DE" sz="2400" dirty="0"/>
              <a:t>Nicht biologisch abbaubar</a:t>
            </a:r>
          </a:p>
          <a:p>
            <a:pPr>
              <a:buFont typeface="Arial" panose="020B0604020202020204" pitchFamily="34" charset="0"/>
              <a:buChar char="•"/>
            </a:pPr>
            <a:r>
              <a:rPr lang="de-DE" sz="2400" dirty="0"/>
              <a:t>Mikroplastik in Luft, Nahrung und Trinkwasser, in menschlichem Blut, Lunge, Plazenta</a:t>
            </a:r>
          </a:p>
          <a:p>
            <a:pPr>
              <a:buFont typeface="Arial" panose="020B0604020202020204" pitchFamily="34" charset="0"/>
              <a:buChar char="•"/>
            </a:pPr>
            <a:r>
              <a:rPr lang="de-DE" sz="2400" dirty="0"/>
              <a:t>Unter Verdacht, Entzündungen, Hormonstörungen, Krebs zu verursachen</a:t>
            </a:r>
          </a:p>
          <a:p>
            <a:pPr>
              <a:buFont typeface="Arial" panose="020B0604020202020204" pitchFamily="34" charset="0"/>
              <a:buChar char="•"/>
            </a:pPr>
            <a:r>
              <a:rPr lang="de-DE" sz="2400" dirty="0"/>
              <a:t>Baubranche: 16% des weltweiten Plastikverbrauchs (PVC)</a:t>
            </a:r>
          </a:p>
          <a:p>
            <a:endParaRPr lang="de-DE" dirty="0"/>
          </a:p>
        </p:txBody>
      </p:sp>
      <p:pic>
        <p:nvPicPr>
          <p:cNvPr id="7" name="Bildplatzhalter 6" descr="Ein Bild, das Schlauch, gelb enthält.&#10;&#10;KI-generierte Inhalte können fehlerhaft sein.">
            <a:extLst>
              <a:ext uri="{FF2B5EF4-FFF2-40B4-BE49-F238E27FC236}">
                <a16:creationId xmlns:a16="http://schemas.microsoft.com/office/drawing/2014/main" id="{E31182EC-9B07-AACC-218F-46AD914647BD}"/>
              </a:ext>
            </a:extLst>
          </p:cNvPr>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a:stretch>
            <a:fillRect/>
          </a:stretch>
        </p:blipFill>
        <p:spPr/>
      </p:pic>
      <p:sp>
        <p:nvSpPr>
          <p:cNvPr id="8" name="Textplatzhalter 2">
            <a:extLst>
              <a:ext uri="{FF2B5EF4-FFF2-40B4-BE49-F238E27FC236}">
                <a16:creationId xmlns:a16="http://schemas.microsoft.com/office/drawing/2014/main" id="{8242EAF9-5526-9E66-ABF9-CC47CF37B18A}"/>
              </a:ext>
            </a:extLst>
          </p:cNvPr>
          <p:cNvSpPr txBox="1">
            <a:spLocks/>
          </p:cNvSpPr>
          <p:nvPr/>
        </p:nvSpPr>
        <p:spPr>
          <a:xfrm>
            <a:off x="4695369" y="6267723"/>
            <a:ext cx="6991381"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bg1"/>
                </a:solidFill>
                <a:latin typeface="FreightText Pro Book" panose="02000603060000020004" pitchFamily="50" charset="0"/>
              </a:rPr>
              <a:t>© </a:t>
            </a:r>
            <a:r>
              <a:rPr lang="de-DE" sz="1200" dirty="0" err="1">
                <a:solidFill>
                  <a:schemeClr val="bg1"/>
                </a:solidFill>
                <a:latin typeface="FreightText Pro Book" panose="02000603060000020004" pitchFamily="50" charset="0"/>
              </a:rPr>
              <a:t>Unsplash</a:t>
            </a:r>
            <a:r>
              <a:rPr lang="de-DE" sz="1200" dirty="0">
                <a:solidFill>
                  <a:schemeClr val="bg1"/>
                </a:solidFill>
                <a:latin typeface="FreightText Pro Book" panose="02000603060000020004" pitchFamily="50" charset="0"/>
              </a:rPr>
              <a:t> Anna </a:t>
            </a:r>
            <a:r>
              <a:rPr lang="de-DE" sz="1200" dirty="0" err="1">
                <a:solidFill>
                  <a:schemeClr val="bg1"/>
                </a:solidFill>
                <a:latin typeface="FreightText Pro Book" panose="02000603060000020004" pitchFamily="50" charset="0"/>
              </a:rPr>
              <a:t>Kharkivska</a:t>
            </a:r>
            <a:endParaRPr lang="de-DE" sz="1200" dirty="0">
              <a:solidFill>
                <a:schemeClr val="bg1"/>
              </a:solidFill>
              <a:latin typeface="FreightText Pro Book" panose="02000603060000020004" pitchFamily="50" charset="0"/>
            </a:endParaRPr>
          </a:p>
        </p:txBody>
      </p:sp>
    </p:spTree>
    <p:extLst>
      <p:ext uri="{BB962C8B-B14F-4D97-AF65-F5344CB8AC3E}">
        <p14:creationId xmlns:p14="http://schemas.microsoft.com/office/powerpoint/2010/main" val="11986402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Screenshot, Design enthält.&#10;&#10;KI-generierte Inhalte können fehlerhaft sein.">
            <a:extLst>
              <a:ext uri="{FF2B5EF4-FFF2-40B4-BE49-F238E27FC236}">
                <a16:creationId xmlns:a16="http://schemas.microsoft.com/office/drawing/2014/main" id="{A9AC6017-B388-B2DE-4CB7-5872748053A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02" y="1704879"/>
            <a:ext cx="5864773" cy="2932387"/>
          </a:xfrm>
          <a:prstGeom prst="rect">
            <a:avLst/>
          </a:prstGeom>
        </p:spPr>
      </p:pic>
      <p:sp>
        <p:nvSpPr>
          <p:cNvPr id="6" name="Textfeld 5">
            <a:extLst>
              <a:ext uri="{FF2B5EF4-FFF2-40B4-BE49-F238E27FC236}">
                <a16:creationId xmlns:a16="http://schemas.microsoft.com/office/drawing/2014/main" id="{CF4E273A-8278-AFEF-7B09-F8B1F9754C18}"/>
              </a:ext>
            </a:extLst>
          </p:cNvPr>
          <p:cNvSpPr txBox="1"/>
          <p:nvPr/>
        </p:nvSpPr>
        <p:spPr>
          <a:xfrm>
            <a:off x="3338675" y="4646088"/>
            <a:ext cx="2757325" cy="276999"/>
          </a:xfrm>
          <a:prstGeom prst="rect">
            <a:avLst/>
          </a:prstGeom>
          <a:noFill/>
        </p:spPr>
        <p:txBody>
          <a:bodyPr wrap="square" rtlCol="0">
            <a:spAutoFit/>
          </a:bodyPr>
          <a:lstStyle/>
          <a:p>
            <a:r>
              <a:rPr lang="de-DE" sz="1200" dirty="0">
                <a:latin typeface="FreightText Pro Book" panose="02000603060000020004" pitchFamily="50" charset="0"/>
              </a:rPr>
              <a:t>Nach Jahren, in Tonnen, Statista 2023</a:t>
            </a:r>
          </a:p>
        </p:txBody>
      </p:sp>
      <p:pic>
        <p:nvPicPr>
          <p:cNvPr id="8" name="Content Placeholder 4" descr="Infografik_Plastikproduktion_final-970x545.png">
            <a:extLst>
              <a:ext uri="{FF2B5EF4-FFF2-40B4-BE49-F238E27FC236}">
                <a16:creationId xmlns:a16="http://schemas.microsoft.com/office/drawing/2014/main" id="{1BB28FF7-3873-F5BA-022C-6AE4D4BF8527}"/>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6222127" y="1704878"/>
            <a:ext cx="5585002" cy="3174925"/>
          </a:xfrm>
          <a:prstGeom prst="rect">
            <a:avLst/>
          </a:prstGeom>
        </p:spPr>
      </p:pic>
      <p:sp>
        <p:nvSpPr>
          <p:cNvPr id="2" name="Titel 4">
            <a:extLst>
              <a:ext uri="{FF2B5EF4-FFF2-40B4-BE49-F238E27FC236}">
                <a16:creationId xmlns:a16="http://schemas.microsoft.com/office/drawing/2014/main" id="{0826989B-9E88-6A8B-2455-F0B479AD6902}"/>
              </a:ext>
            </a:extLst>
          </p:cNvPr>
          <p:cNvSpPr>
            <a:spLocks noGrp="1"/>
          </p:cNvSpPr>
          <p:nvPr>
            <p:ph type="title"/>
          </p:nvPr>
        </p:nvSpPr>
        <p:spPr/>
        <p:txBody>
          <a:bodyPr>
            <a:normAutofit/>
          </a:bodyPr>
          <a:lstStyle/>
          <a:p>
            <a:r>
              <a:rPr lang="de-DE"/>
              <a:t>Beispiel: Plastik</a:t>
            </a:r>
          </a:p>
        </p:txBody>
      </p:sp>
      <p:sp>
        <p:nvSpPr>
          <p:cNvPr id="3" name="Textfeld 2">
            <a:extLst>
              <a:ext uri="{FF2B5EF4-FFF2-40B4-BE49-F238E27FC236}">
                <a16:creationId xmlns:a16="http://schemas.microsoft.com/office/drawing/2014/main" id="{EDD89D2E-5240-2171-5363-CC93686EB556}"/>
              </a:ext>
            </a:extLst>
          </p:cNvPr>
          <p:cNvSpPr txBox="1"/>
          <p:nvPr/>
        </p:nvSpPr>
        <p:spPr>
          <a:xfrm>
            <a:off x="6222127" y="5343525"/>
            <a:ext cx="5336461" cy="1169551"/>
          </a:xfrm>
          <a:prstGeom prst="rect">
            <a:avLst/>
          </a:prstGeom>
          <a:noFill/>
        </p:spPr>
        <p:txBody>
          <a:bodyPr wrap="square" rtlCol="0">
            <a:spAutoFit/>
          </a:bodyPr>
          <a:lstStyle/>
          <a:p>
            <a:r>
              <a:rPr lang="de-DE" dirty="0">
                <a:latin typeface="FreightText Pro Book" panose="02000603060000020004" pitchFamily="50" charset="0"/>
              </a:rPr>
              <a:t>„Kunststoffe herzustellen ist keine Kunst mehr, aber diesen Stoff zu beseitigen, ist eine Kunst.“</a:t>
            </a:r>
          </a:p>
          <a:p>
            <a:endParaRPr lang="de-DE" dirty="0">
              <a:latin typeface="FreightText Pro Book" panose="02000603060000020004" pitchFamily="50" charset="0"/>
            </a:endParaRPr>
          </a:p>
          <a:p>
            <a:pPr algn="r"/>
            <a:r>
              <a:rPr lang="de-DE" sz="1600" dirty="0">
                <a:latin typeface="FreightText Pro Book" panose="02000603060000020004" pitchFamily="50" charset="0"/>
              </a:rPr>
              <a:t>Gerhard Uhlenbruck</a:t>
            </a:r>
          </a:p>
        </p:txBody>
      </p:sp>
      <p:pic>
        <p:nvPicPr>
          <p:cNvPr id="7" name="Grafik 6" descr="Ein Bild, das Frucht, Apfel, Essen, Im Haus enthält.&#10;&#10;KI-generierte Inhalte können fehlerhaft sein.">
            <a:extLst>
              <a:ext uri="{FF2B5EF4-FFF2-40B4-BE49-F238E27FC236}">
                <a16:creationId xmlns:a16="http://schemas.microsoft.com/office/drawing/2014/main" id="{5A4C6C26-29A6-1A2A-3F32-C3BFF136814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6200000">
            <a:off x="702073" y="4686329"/>
            <a:ext cx="1420548" cy="1894064"/>
          </a:xfrm>
          <a:prstGeom prst="rect">
            <a:avLst/>
          </a:prstGeom>
        </p:spPr>
      </p:pic>
      <p:sp>
        <p:nvSpPr>
          <p:cNvPr id="11" name="Textfeld 10">
            <a:extLst>
              <a:ext uri="{FF2B5EF4-FFF2-40B4-BE49-F238E27FC236}">
                <a16:creationId xmlns:a16="http://schemas.microsoft.com/office/drawing/2014/main" id="{34C91025-FCB5-F318-634E-A130E026C0BE}"/>
              </a:ext>
            </a:extLst>
          </p:cNvPr>
          <p:cNvSpPr txBox="1"/>
          <p:nvPr/>
        </p:nvSpPr>
        <p:spPr>
          <a:xfrm>
            <a:off x="-3736621" y="6352457"/>
            <a:ext cx="6096000" cy="276999"/>
          </a:xfrm>
          <a:prstGeom prst="rect">
            <a:avLst/>
          </a:prstGeom>
          <a:noFill/>
        </p:spPr>
        <p:txBody>
          <a:bodyPr wrap="square">
            <a:spAutoFit/>
          </a:bodyPr>
          <a:lstStyle/>
          <a:p>
            <a:pPr marL="0" indent="0" algn="r">
              <a:buNone/>
            </a:pPr>
            <a:r>
              <a:rPr lang="de-DE" sz="1200" dirty="0">
                <a:latin typeface="FreightText Pro Book" panose="02000603060000020004" pitchFamily="50" charset="0"/>
              </a:rPr>
              <a:t>© </a:t>
            </a:r>
            <a:r>
              <a:rPr lang="de-DE" sz="1200" dirty="0" err="1">
                <a:latin typeface="FreightText Pro Book" panose="02000603060000020004" pitchFamily="50" charset="0"/>
              </a:rPr>
              <a:t>Unsplash</a:t>
            </a:r>
            <a:r>
              <a:rPr lang="de-DE" sz="1200" dirty="0">
                <a:latin typeface="FreightText Pro Book" panose="02000603060000020004" pitchFamily="50" charset="0"/>
              </a:rPr>
              <a:t> Sophia Marston</a:t>
            </a:r>
          </a:p>
        </p:txBody>
      </p:sp>
    </p:spTree>
    <p:extLst>
      <p:ext uri="{BB962C8B-B14F-4D97-AF65-F5344CB8AC3E}">
        <p14:creationId xmlns:p14="http://schemas.microsoft.com/office/powerpoint/2010/main" val="12812558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D856AF-9A96-F7F6-0AAB-3B4ACD77E4D2}"/>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C9C1E712-B29E-F830-736B-3EF0C4B74CD2}"/>
              </a:ext>
            </a:extLst>
          </p:cNvPr>
          <p:cNvSpPr>
            <a:spLocks noGrp="1"/>
          </p:cNvSpPr>
          <p:nvPr>
            <p:ph type="title"/>
          </p:nvPr>
        </p:nvSpPr>
        <p:spPr>
          <a:xfrm>
            <a:off x="2422472" y="236193"/>
            <a:ext cx="11072387" cy="685800"/>
          </a:xfrm>
        </p:spPr>
        <p:txBody>
          <a:bodyPr>
            <a:normAutofit/>
          </a:bodyPr>
          <a:lstStyle/>
          <a:p>
            <a:r>
              <a:rPr lang="de-DE" sz="2400" dirty="0">
                <a:latin typeface="Neue Plak" panose="020B0504030202020204" pitchFamily="34" charset="0"/>
              </a:rPr>
              <a:t>Plastik</a:t>
            </a:r>
          </a:p>
        </p:txBody>
      </p:sp>
      <p:sp>
        <p:nvSpPr>
          <p:cNvPr id="6" name="Textplatzhalter 2">
            <a:extLst>
              <a:ext uri="{FF2B5EF4-FFF2-40B4-BE49-F238E27FC236}">
                <a16:creationId xmlns:a16="http://schemas.microsoft.com/office/drawing/2014/main" id="{41FA286C-91CE-2818-F5A6-6C600A740B52}"/>
              </a:ext>
            </a:extLst>
          </p:cNvPr>
          <p:cNvSpPr>
            <a:spLocks noGrp="1"/>
          </p:cNvSpPr>
          <p:nvPr>
            <p:ph type="body" sz="quarter" idx="10"/>
          </p:nvPr>
        </p:nvSpPr>
        <p:spPr/>
        <p:txBody>
          <a:bodyPr>
            <a:normAutofit/>
          </a:bodyPr>
          <a:lstStyle/>
          <a:p>
            <a:endParaRPr lang="de-DE" sz="2400" dirty="0">
              <a:latin typeface="FreightText Pro Book" panose="02000603060000020004" pitchFamily="50" charset="0"/>
            </a:endParaRPr>
          </a:p>
          <a:p>
            <a:pPr marL="0" indent="0">
              <a:buNone/>
            </a:pPr>
            <a:endParaRPr lang="de-DE" sz="2400" dirty="0">
              <a:latin typeface="FreightText Pro Book" panose="02000603060000020004" pitchFamily="50" charset="0"/>
            </a:endParaRPr>
          </a:p>
          <a:p>
            <a:pPr marL="457200" indent="-457200">
              <a:buFont typeface="Wingdings" panose="05000000000000000000" pitchFamily="2" charset="2"/>
              <a:buChar char="à"/>
            </a:pPr>
            <a:endParaRPr lang="de-DE" sz="2800" b="0" dirty="0">
              <a:latin typeface="FreightText Pro Book" panose="02000603060000020004" pitchFamily="50" charset="0"/>
            </a:endParaRPr>
          </a:p>
          <a:p>
            <a:pPr marL="457200" indent="-457200">
              <a:buFont typeface="Wingdings" panose="05000000000000000000" pitchFamily="2" charset="2"/>
              <a:buChar char="à"/>
            </a:pPr>
            <a:endParaRPr lang="de-DE" sz="2800" b="0" dirty="0">
              <a:latin typeface="FreightText Pro Book" panose="02000603060000020004" pitchFamily="50" charset="0"/>
            </a:endParaRPr>
          </a:p>
          <a:p>
            <a:pPr marL="457200" indent="-457200">
              <a:buFont typeface="Wingdings" panose="05000000000000000000" pitchFamily="2" charset="2"/>
              <a:buChar char="à"/>
            </a:pPr>
            <a:endParaRPr lang="de-DE" sz="2800" b="0" dirty="0">
              <a:latin typeface="FreightText Pro Book" panose="02000603060000020004" pitchFamily="50" charset="0"/>
            </a:endParaRPr>
          </a:p>
          <a:p>
            <a:pPr marL="628650" lvl="1" indent="-457200">
              <a:buFont typeface="Wingdings" panose="05000000000000000000" pitchFamily="2" charset="2"/>
              <a:buChar char="à"/>
            </a:pPr>
            <a:endParaRPr lang="de-DE" b="0" dirty="0">
              <a:latin typeface="FreightText Pro Book" panose="02000603060000020004" pitchFamily="50" charset="0"/>
            </a:endParaRPr>
          </a:p>
          <a:p>
            <a:endParaRPr lang="de-DE" sz="2800" b="0" dirty="0">
              <a:latin typeface="FreightText Pro Book" panose="02000603060000020004" pitchFamily="50" charset="0"/>
            </a:endParaRPr>
          </a:p>
          <a:p>
            <a:pPr marL="457200" indent="-457200">
              <a:buFont typeface="Arial" panose="020B0604020202020204" pitchFamily="34" charset="0"/>
              <a:buChar char="•"/>
            </a:pPr>
            <a:endParaRPr lang="de-DE" b="0" dirty="0">
              <a:latin typeface="FreightText Pro Book" panose="02000603060000020004" pitchFamily="50" charset="0"/>
            </a:endParaRPr>
          </a:p>
          <a:p>
            <a:pPr marL="457200" indent="-457200">
              <a:buFont typeface="Arial" panose="020B0604020202020204" pitchFamily="34" charset="0"/>
              <a:buChar char="•"/>
            </a:pPr>
            <a:endParaRPr lang="de-DE" dirty="0">
              <a:latin typeface="FreightText Pro Book" panose="02000603060000020004" pitchFamily="50" charset="0"/>
            </a:endParaRPr>
          </a:p>
          <a:p>
            <a:pPr marL="457200" indent="-457200">
              <a:buFont typeface="Arial" panose="020B0604020202020204" pitchFamily="34" charset="0"/>
              <a:buChar char="•"/>
            </a:pPr>
            <a:endParaRPr lang="de-DE" dirty="0">
              <a:latin typeface="FreightText Pro Book" panose="02000603060000020004" pitchFamily="50" charset="0"/>
            </a:endParaRPr>
          </a:p>
          <a:p>
            <a:pPr marL="0" indent="0">
              <a:buNone/>
            </a:pPr>
            <a:endParaRPr lang="de-DE" dirty="0">
              <a:latin typeface="FreightText Pro Book" panose="02000603060000020004" pitchFamily="50" charset="0"/>
            </a:endParaRPr>
          </a:p>
        </p:txBody>
      </p:sp>
      <p:sp>
        <p:nvSpPr>
          <p:cNvPr id="2" name="Textplatzhalter 2">
            <a:extLst>
              <a:ext uri="{FF2B5EF4-FFF2-40B4-BE49-F238E27FC236}">
                <a16:creationId xmlns:a16="http://schemas.microsoft.com/office/drawing/2014/main" id="{4F2E4DBE-A062-ABEB-2275-B17268E1F4C9}"/>
              </a:ext>
            </a:extLst>
          </p:cNvPr>
          <p:cNvSpPr txBox="1">
            <a:spLocks/>
          </p:cNvSpPr>
          <p:nvPr/>
        </p:nvSpPr>
        <p:spPr>
          <a:xfrm>
            <a:off x="490455" y="2408517"/>
            <a:ext cx="11339426" cy="4137557"/>
          </a:xfrm>
          <a:prstGeom prst="rect">
            <a:avLst/>
          </a:prstGeom>
        </p:spPr>
        <p:txBody>
          <a:bodyPr vert="horz" lIns="91440" tIns="45720" rIns="91440" bIns="45720" rtlCol="0">
            <a:normAutofit/>
          </a:bodyPr>
          <a:lstStyle>
            <a:lvl1pPr marL="514350" indent="-514350" algn="l" defTabSz="914400" rtl="0" eaLnBrk="1" latinLnBrk="0" hangingPunct="1">
              <a:lnSpc>
                <a:spcPct val="90000"/>
              </a:lnSpc>
              <a:spcBef>
                <a:spcPts val="1000"/>
              </a:spcBef>
              <a:buFont typeface="Arial" panose="020B0604020202020204" pitchFamily="34" charset="0"/>
              <a:buAutoNum type="arabicPeriod"/>
              <a:defRPr sz="2600" b="1" kern="1200">
                <a:solidFill>
                  <a:srgbClr val="182952"/>
                </a:solidFill>
                <a:latin typeface="Neue Plak" panose="020B0504030202020204"/>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Wingdings" panose="05000000000000000000" pitchFamily="2" charset="2"/>
              <a:buChar char="à"/>
            </a:pPr>
            <a:endParaRPr lang="de-DE" sz="2400">
              <a:solidFill>
                <a:schemeClr val="tx1"/>
              </a:solidFill>
              <a:latin typeface="FreightText Pro Book" panose="02000603060000020004" pitchFamily="50" charset="0"/>
            </a:endParaRPr>
          </a:p>
        </p:txBody>
      </p:sp>
      <p:pic>
        <p:nvPicPr>
          <p:cNvPr id="7" name="Picture 4" descr="Müllkippe Meer.jpg">
            <a:extLst>
              <a:ext uri="{FF2B5EF4-FFF2-40B4-BE49-F238E27FC236}">
                <a16:creationId xmlns:a16="http://schemas.microsoft.com/office/drawing/2014/main" id="{3DC818ED-21DD-3095-5770-E7180F63CF47}"/>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0" y="921993"/>
            <a:ext cx="5550534" cy="5936007"/>
          </a:xfrm>
          <a:prstGeom prst="rect">
            <a:avLst/>
          </a:prstGeom>
        </p:spPr>
      </p:pic>
      <p:sp>
        <p:nvSpPr>
          <p:cNvPr id="3" name="Textplatzhalter 2">
            <a:extLst>
              <a:ext uri="{FF2B5EF4-FFF2-40B4-BE49-F238E27FC236}">
                <a16:creationId xmlns:a16="http://schemas.microsoft.com/office/drawing/2014/main" id="{BA99BEAE-35B2-8258-D6E2-7D390D4CB78C}"/>
              </a:ext>
            </a:extLst>
          </p:cNvPr>
          <p:cNvSpPr txBox="1">
            <a:spLocks/>
          </p:cNvSpPr>
          <p:nvPr/>
        </p:nvSpPr>
        <p:spPr>
          <a:xfrm>
            <a:off x="150126" y="6547804"/>
            <a:ext cx="6991381"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latin typeface="FreightText Pro Book" panose="02000603060000020004" pitchFamily="50" charset="0"/>
              </a:rPr>
              <a:t>© Sabine Timmann</a:t>
            </a:r>
          </a:p>
        </p:txBody>
      </p:sp>
      <p:pic>
        <p:nvPicPr>
          <p:cNvPr id="9" name="Grafik 8" descr="Ein Bild, das Vogel, Tölpel, Wasservögel, draußen enthält.&#10;&#10;KI-generierte Inhalte können fehlerhaft sein.">
            <a:extLst>
              <a:ext uri="{FF2B5EF4-FFF2-40B4-BE49-F238E27FC236}">
                <a16:creationId xmlns:a16="http://schemas.microsoft.com/office/drawing/2014/main" id="{085334E8-41DE-30FD-958F-90882965A39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60168" y="1767784"/>
            <a:ext cx="5143500" cy="3429000"/>
          </a:xfrm>
          <a:prstGeom prst="rect">
            <a:avLst/>
          </a:prstGeom>
        </p:spPr>
      </p:pic>
      <p:sp>
        <p:nvSpPr>
          <p:cNvPr id="10" name="Textplatzhalter 2">
            <a:extLst>
              <a:ext uri="{FF2B5EF4-FFF2-40B4-BE49-F238E27FC236}">
                <a16:creationId xmlns:a16="http://schemas.microsoft.com/office/drawing/2014/main" id="{F8B3CD8C-9569-A1CA-97F5-59A72BA5DFD0}"/>
              </a:ext>
            </a:extLst>
          </p:cNvPr>
          <p:cNvSpPr txBox="1">
            <a:spLocks/>
          </p:cNvSpPr>
          <p:nvPr/>
        </p:nvSpPr>
        <p:spPr>
          <a:xfrm>
            <a:off x="4312287" y="5333156"/>
            <a:ext cx="6991381"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latin typeface="FreightText Pro Book" panose="02000603060000020004" pitchFamily="50" charset="0"/>
              </a:rPr>
              <a:t>© </a:t>
            </a:r>
            <a:r>
              <a:rPr lang="de-DE" sz="1200" dirty="0" err="1">
                <a:latin typeface="FreightText Pro Book" panose="02000603060000020004" pitchFamily="50" charset="0"/>
              </a:rPr>
              <a:t>Pixabay</a:t>
            </a:r>
            <a:endParaRPr lang="de-DE" sz="1200" dirty="0">
              <a:latin typeface="FreightText Pro Book" panose="02000603060000020004" pitchFamily="50" charset="0"/>
            </a:endParaRPr>
          </a:p>
        </p:txBody>
      </p:sp>
    </p:spTree>
    <p:extLst>
      <p:ext uri="{BB962C8B-B14F-4D97-AF65-F5344CB8AC3E}">
        <p14:creationId xmlns:p14="http://schemas.microsoft.com/office/powerpoint/2010/main" val="4787957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FFFDE2-E686-1CA5-6307-364E91D67507}"/>
            </a:ext>
          </a:extLst>
        </p:cNvPr>
        <p:cNvGrpSpPr/>
        <p:nvPr/>
      </p:nvGrpSpPr>
      <p:grpSpPr>
        <a:xfrm>
          <a:off x="0" y="0"/>
          <a:ext cx="0" cy="0"/>
          <a:chOff x="0" y="0"/>
          <a:chExt cx="0" cy="0"/>
        </a:xfrm>
      </p:grpSpPr>
      <p:pic>
        <p:nvPicPr>
          <p:cNvPr id="4" name="Grafik 3" descr="Ein Bild, das Person, Kleidung, Menschliches Gesicht, Im Haus enthält.&#10;&#10;KI-generierte Inhalte können fehlerhaft sein.">
            <a:extLst>
              <a:ext uri="{FF2B5EF4-FFF2-40B4-BE49-F238E27FC236}">
                <a16:creationId xmlns:a16="http://schemas.microsoft.com/office/drawing/2014/main" id="{FC1CCC1A-C483-982B-218C-0D71BBACE74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197517" y="2301972"/>
            <a:ext cx="3796966" cy="3796966"/>
          </a:xfrm>
          <a:prstGeom prst="rect">
            <a:avLst/>
          </a:prstGeom>
        </p:spPr>
      </p:pic>
      <p:sp>
        <p:nvSpPr>
          <p:cNvPr id="2" name="Textplatzhalter 1">
            <a:extLst>
              <a:ext uri="{FF2B5EF4-FFF2-40B4-BE49-F238E27FC236}">
                <a16:creationId xmlns:a16="http://schemas.microsoft.com/office/drawing/2014/main" id="{D81DDBFB-681B-B5E2-797E-26BB877923CB}"/>
              </a:ext>
            </a:extLst>
          </p:cNvPr>
          <p:cNvSpPr>
            <a:spLocks noGrp="1"/>
          </p:cNvSpPr>
          <p:nvPr>
            <p:ph type="body" sz="quarter" idx="11"/>
          </p:nvPr>
        </p:nvSpPr>
        <p:spPr>
          <a:xfrm>
            <a:off x="1883569" y="528814"/>
            <a:ext cx="8424862" cy="2368550"/>
          </a:xfrm>
        </p:spPr>
        <p:txBody>
          <a:bodyPr/>
          <a:lstStyle/>
          <a:p>
            <a:r>
              <a:rPr lang="de-DE" dirty="0"/>
              <a:t>Giftstoffe</a:t>
            </a:r>
          </a:p>
        </p:txBody>
      </p:sp>
      <p:sp>
        <p:nvSpPr>
          <p:cNvPr id="3" name="Textfeld 2">
            <a:extLst>
              <a:ext uri="{FF2B5EF4-FFF2-40B4-BE49-F238E27FC236}">
                <a16:creationId xmlns:a16="http://schemas.microsoft.com/office/drawing/2014/main" id="{D7199D7E-3CC5-8EE5-970A-F3EF24EE21A6}"/>
              </a:ext>
            </a:extLst>
          </p:cNvPr>
          <p:cNvSpPr txBox="1"/>
          <p:nvPr/>
        </p:nvSpPr>
        <p:spPr>
          <a:xfrm>
            <a:off x="8147712" y="5791161"/>
            <a:ext cx="1629205" cy="307777"/>
          </a:xfrm>
          <a:prstGeom prst="rect">
            <a:avLst/>
          </a:prstGeom>
          <a:noFill/>
        </p:spPr>
        <p:txBody>
          <a:bodyPr wrap="square" rtlCol="0">
            <a:spAutoFit/>
          </a:bodyPr>
          <a:lstStyle/>
          <a:p>
            <a:r>
              <a:rPr lang="de-DE" sz="1400" dirty="0">
                <a:solidFill>
                  <a:schemeClr val="bg1"/>
                </a:solidFill>
                <a:latin typeface="FreightText Pro Book" panose="02000603060000020004" pitchFamily="50" charset="0"/>
              </a:rPr>
              <a:t>KI generierten Bild</a:t>
            </a:r>
          </a:p>
        </p:txBody>
      </p:sp>
    </p:spTree>
    <p:extLst>
      <p:ext uri="{BB962C8B-B14F-4D97-AF65-F5344CB8AC3E}">
        <p14:creationId xmlns:p14="http://schemas.microsoft.com/office/powerpoint/2010/main" val="4674111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54A93FBC-2DC2-4DA5-ADD5-50859FF64D2D}"/>
              </a:ext>
            </a:extLst>
          </p:cNvPr>
          <p:cNvSpPr>
            <a:spLocks noGrp="1"/>
          </p:cNvSpPr>
          <p:nvPr>
            <p:ph type="title"/>
          </p:nvPr>
        </p:nvSpPr>
        <p:spPr/>
        <p:txBody>
          <a:bodyPr/>
          <a:lstStyle/>
          <a:p>
            <a:r>
              <a:rPr lang="de-DE" dirty="0"/>
              <a:t>Beispiele</a:t>
            </a:r>
          </a:p>
        </p:txBody>
      </p:sp>
      <p:sp>
        <p:nvSpPr>
          <p:cNvPr id="4" name="Textplatzhalter 3">
            <a:extLst>
              <a:ext uri="{FF2B5EF4-FFF2-40B4-BE49-F238E27FC236}">
                <a16:creationId xmlns:a16="http://schemas.microsoft.com/office/drawing/2014/main" id="{69248AFA-E467-6C42-8782-194FF353C049}"/>
              </a:ext>
            </a:extLst>
          </p:cNvPr>
          <p:cNvSpPr>
            <a:spLocks noGrp="1"/>
          </p:cNvSpPr>
          <p:nvPr>
            <p:ph type="body" sz="quarter" idx="12"/>
          </p:nvPr>
        </p:nvSpPr>
        <p:spPr/>
        <p:txBody>
          <a:bodyPr>
            <a:normAutofit fontScale="92500" lnSpcReduction="10000"/>
          </a:bodyPr>
          <a:lstStyle/>
          <a:p>
            <a:pPr marL="514350" indent="-514350">
              <a:buFont typeface="+mj-lt"/>
              <a:buAutoNum type="arabicPeriod"/>
            </a:pPr>
            <a:r>
              <a:rPr lang="de-DE" dirty="0" err="1">
                <a:latin typeface="Neue Plak Text" panose="020B0804030202020204" pitchFamily="34" charset="0"/>
              </a:rPr>
              <a:t>Verlegehilfsstoffe</a:t>
            </a:r>
            <a:r>
              <a:rPr lang="de-DE" dirty="0">
                <a:latin typeface="Neue Plak Text" panose="020B0804030202020204" pitchFamily="34" charset="0"/>
              </a:rPr>
              <a:t> für Böden</a:t>
            </a:r>
          </a:p>
          <a:p>
            <a:pPr lvl="1"/>
            <a:r>
              <a:rPr lang="de-DE" dirty="0">
                <a:latin typeface="FreightText Pro Book" panose="02000603060000020004" pitchFamily="50" charset="0"/>
              </a:rPr>
              <a:t>VOC aus Lösemitteln</a:t>
            </a:r>
          </a:p>
          <a:p>
            <a:pPr lvl="1"/>
            <a:r>
              <a:rPr lang="de-DE" dirty="0">
                <a:latin typeface="FreightText Pro Book" panose="02000603060000020004" pitchFamily="50" charset="0"/>
              </a:rPr>
              <a:t>Flammschutzmittel</a:t>
            </a:r>
          </a:p>
          <a:p>
            <a:pPr marL="514350" indent="-514350">
              <a:buFont typeface="+mj-lt"/>
              <a:buAutoNum type="arabicPeriod"/>
            </a:pPr>
            <a:r>
              <a:rPr lang="de-DE" dirty="0">
                <a:latin typeface="Neue Plak Text" panose="020B0804030202020204" pitchFamily="34" charset="0"/>
              </a:rPr>
              <a:t>Farben, Lacke, Lasuren, Tapeten</a:t>
            </a:r>
          </a:p>
          <a:p>
            <a:pPr lvl="1"/>
            <a:r>
              <a:rPr lang="de-DE" dirty="0">
                <a:latin typeface="FreightText Pro Book" panose="02000603060000020004" pitchFamily="50" charset="0"/>
              </a:rPr>
              <a:t>VOC aus Lösemitteln</a:t>
            </a:r>
          </a:p>
          <a:p>
            <a:pPr lvl="1"/>
            <a:r>
              <a:rPr lang="de-DE" dirty="0">
                <a:latin typeface="FreightText Pro Book" panose="02000603060000020004" pitchFamily="50" charset="0"/>
              </a:rPr>
              <a:t>Weichmacher</a:t>
            </a:r>
          </a:p>
          <a:p>
            <a:pPr lvl="1"/>
            <a:r>
              <a:rPr lang="de-DE" dirty="0">
                <a:latin typeface="FreightText Pro Book" panose="02000603060000020004" pitchFamily="50" charset="0"/>
              </a:rPr>
              <a:t>Flammschutzmittel</a:t>
            </a:r>
          </a:p>
          <a:p>
            <a:pPr lvl="1"/>
            <a:r>
              <a:rPr lang="de-DE" dirty="0">
                <a:latin typeface="FreightText Pro Book" panose="02000603060000020004" pitchFamily="50" charset="0"/>
              </a:rPr>
              <a:t>Biozide</a:t>
            </a:r>
          </a:p>
          <a:p>
            <a:pPr lvl="1"/>
            <a:r>
              <a:rPr lang="de-DE" dirty="0">
                <a:latin typeface="FreightText Pro Book" panose="02000603060000020004" pitchFamily="50" charset="0"/>
              </a:rPr>
              <a:t>Schwermetalle</a:t>
            </a:r>
          </a:p>
          <a:p>
            <a:pPr marL="514350" indent="-514350">
              <a:buFont typeface="+mj-lt"/>
              <a:buAutoNum type="arabicPeriod"/>
            </a:pPr>
            <a:r>
              <a:rPr lang="de-DE" dirty="0">
                <a:latin typeface="Neue Plak Text" panose="020B0804030202020204" pitchFamily="34" charset="0"/>
              </a:rPr>
              <a:t>Putze und Schimmelschutzfarbe</a:t>
            </a:r>
          </a:p>
          <a:p>
            <a:pPr lvl="1"/>
            <a:r>
              <a:rPr lang="de-DE" dirty="0">
                <a:latin typeface="FreightText Pro Book" panose="02000603060000020004" pitchFamily="50" charset="0"/>
              </a:rPr>
              <a:t>Biozide </a:t>
            </a:r>
          </a:p>
          <a:p>
            <a:pPr lvl="1"/>
            <a:r>
              <a:rPr lang="de-DE" dirty="0">
                <a:latin typeface="FreightText Pro Book" panose="02000603060000020004" pitchFamily="50" charset="0"/>
              </a:rPr>
              <a:t>Weichmacher</a:t>
            </a:r>
          </a:p>
          <a:p>
            <a:endParaRPr lang="de-DE" dirty="0"/>
          </a:p>
          <a:p>
            <a:endParaRPr lang="de-DE" dirty="0"/>
          </a:p>
        </p:txBody>
      </p:sp>
      <p:pic>
        <p:nvPicPr>
          <p:cNvPr id="6" name="Grafik 5">
            <a:extLst>
              <a:ext uri="{FF2B5EF4-FFF2-40B4-BE49-F238E27FC236}">
                <a16:creationId xmlns:a16="http://schemas.microsoft.com/office/drawing/2014/main" id="{ED89AFE7-B718-BD38-6B61-CB41CB303D29}"/>
              </a:ext>
            </a:extLst>
          </p:cNvPr>
          <p:cNvPicPr>
            <a:picLocks noChangeAspect="1"/>
          </p:cNvPicPr>
          <p:nvPr/>
        </p:nvPicPr>
        <p:blipFill>
          <a:blip r:embed="rId3" cstate="email">
            <a:extLst>
              <a:ext uri="{28A0092B-C50C-407E-A947-70E740481C1C}">
                <a14:useLocalDpi xmlns:a14="http://schemas.microsoft.com/office/drawing/2010/main"/>
              </a:ext>
            </a:extLst>
          </a:blip>
          <a:srcRect t="5450" b="2573"/>
          <a:stretch>
            <a:fillRect/>
          </a:stretch>
        </p:blipFill>
        <p:spPr>
          <a:xfrm>
            <a:off x="6576887" y="955344"/>
            <a:ext cx="5615113" cy="5501978"/>
          </a:xfrm>
          <a:prstGeom prst="rect">
            <a:avLst/>
          </a:prstGeom>
        </p:spPr>
      </p:pic>
      <p:sp>
        <p:nvSpPr>
          <p:cNvPr id="2" name="Textfeld 1">
            <a:extLst>
              <a:ext uri="{FF2B5EF4-FFF2-40B4-BE49-F238E27FC236}">
                <a16:creationId xmlns:a16="http://schemas.microsoft.com/office/drawing/2014/main" id="{A952CB8A-75AC-09E2-2E94-5AD3C116A614}"/>
              </a:ext>
            </a:extLst>
          </p:cNvPr>
          <p:cNvSpPr txBox="1"/>
          <p:nvPr/>
        </p:nvSpPr>
        <p:spPr>
          <a:xfrm>
            <a:off x="7691842" y="6457321"/>
            <a:ext cx="4500158" cy="307777"/>
          </a:xfrm>
          <a:prstGeom prst="rect">
            <a:avLst/>
          </a:prstGeom>
          <a:noFill/>
        </p:spPr>
        <p:txBody>
          <a:bodyPr wrap="square" rtlCol="0">
            <a:spAutoFit/>
          </a:bodyPr>
          <a:lstStyle/>
          <a:p>
            <a:r>
              <a:rPr lang="de-DE" sz="1400" dirty="0">
                <a:latin typeface="FreightText Pro Book" panose="02000603060000020004" pitchFamily="50" charset="0"/>
              </a:rPr>
              <a:t>DGNB (2022): Bauprodukte im Blick der Nachhaltigkeit</a:t>
            </a:r>
          </a:p>
        </p:txBody>
      </p:sp>
    </p:spTree>
    <p:extLst>
      <p:ext uri="{BB962C8B-B14F-4D97-AF65-F5344CB8AC3E}">
        <p14:creationId xmlns:p14="http://schemas.microsoft.com/office/powerpoint/2010/main" val="23415574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524587-41F8-6625-69A2-5AD8CEC582D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85380B4-D47D-B2B8-C495-6DF49898F245}"/>
              </a:ext>
            </a:extLst>
          </p:cNvPr>
          <p:cNvSpPr>
            <a:spLocks noGrp="1"/>
          </p:cNvSpPr>
          <p:nvPr>
            <p:ph type="title"/>
          </p:nvPr>
        </p:nvSpPr>
        <p:spPr>
          <a:xfrm>
            <a:off x="559806" y="2133948"/>
            <a:ext cx="11072387" cy="685800"/>
          </a:xfrm>
        </p:spPr>
        <p:txBody>
          <a:bodyPr>
            <a:normAutofit fontScale="90000"/>
          </a:bodyPr>
          <a:lstStyle/>
          <a:p>
            <a:pPr fontAlgn="base">
              <a:lnSpc>
                <a:spcPct val="107000"/>
              </a:lnSpc>
              <a:spcAft>
                <a:spcPts val="800"/>
              </a:spcAft>
            </a:pPr>
            <a:r>
              <a:rPr lang="de-DE" dirty="0"/>
              <a:t>1) Ist für Sie das Thema „Nachhaltigkeit“ eher positiv oder negativ besetzt?</a:t>
            </a:r>
            <a:br>
              <a:rPr lang="de-DE" dirty="0"/>
            </a:br>
            <a:r>
              <a:rPr lang="de-DE" dirty="0"/>
              <a:t> </a:t>
            </a:r>
            <a:br>
              <a:rPr lang="de-DE" dirty="0"/>
            </a:br>
            <a:r>
              <a:rPr lang="de-DE" dirty="0"/>
              <a:t>2) Welche Ängste oder Sorgen gehen damit einher?</a:t>
            </a:r>
            <a:br>
              <a:rPr lang="de-DE" dirty="0"/>
            </a:br>
            <a:br>
              <a:rPr lang="de-DE" i="1" dirty="0"/>
            </a:br>
            <a:r>
              <a:rPr lang="de-DE" i="1" dirty="0"/>
              <a:t> </a:t>
            </a:r>
            <a:br>
              <a:rPr lang="de-DE" i="1" dirty="0"/>
            </a:br>
            <a:endParaRPr lang="de-DE" i="1" dirty="0"/>
          </a:p>
        </p:txBody>
      </p:sp>
    </p:spTree>
    <p:extLst>
      <p:ext uri="{BB962C8B-B14F-4D97-AF65-F5344CB8AC3E}">
        <p14:creationId xmlns:p14="http://schemas.microsoft.com/office/powerpoint/2010/main" val="325800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79819B-C9B3-D491-2ADA-B96D3D8DCEA8}"/>
              </a:ext>
            </a:extLst>
          </p:cNvPr>
          <p:cNvSpPr>
            <a:spLocks noGrp="1"/>
          </p:cNvSpPr>
          <p:nvPr>
            <p:ph type="title"/>
          </p:nvPr>
        </p:nvSpPr>
        <p:spPr/>
        <p:txBody>
          <a:bodyPr/>
          <a:lstStyle/>
          <a:p>
            <a:r>
              <a:rPr lang="de-DE" dirty="0"/>
              <a:t>Gesundheitliche Folgen</a:t>
            </a:r>
          </a:p>
        </p:txBody>
      </p:sp>
      <p:sp>
        <p:nvSpPr>
          <p:cNvPr id="3" name="Textplatzhalter 2">
            <a:extLst>
              <a:ext uri="{FF2B5EF4-FFF2-40B4-BE49-F238E27FC236}">
                <a16:creationId xmlns:a16="http://schemas.microsoft.com/office/drawing/2014/main" id="{26EF27E8-2483-00B9-3F83-FD499CF32C54}"/>
              </a:ext>
            </a:extLst>
          </p:cNvPr>
          <p:cNvSpPr>
            <a:spLocks noGrp="1"/>
          </p:cNvSpPr>
          <p:nvPr>
            <p:ph type="body" sz="quarter" idx="10"/>
          </p:nvPr>
        </p:nvSpPr>
        <p:spPr/>
        <p:txBody>
          <a:bodyPr>
            <a:normAutofit/>
          </a:bodyPr>
          <a:lstStyle/>
          <a:p>
            <a:pPr marL="0" indent="0">
              <a:buNone/>
            </a:pPr>
            <a:r>
              <a:rPr lang="de-DE" b="1" dirty="0">
                <a:solidFill>
                  <a:schemeClr val="tx1"/>
                </a:solidFill>
                <a:latin typeface="Neue Plak Text" panose="020B0804030202020204" pitchFamily="34" charset="0"/>
              </a:rPr>
              <a:t>	VOC aus Lösemitteln</a:t>
            </a:r>
            <a:r>
              <a:rPr lang="de-DE" dirty="0">
                <a:solidFill>
                  <a:schemeClr val="tx1"/>
                </a:solidFill>
                <a:latin typeface="Neue Plak Text" panose="020B0804030202020204" pitchFamily="34" charset="0"/>
              </a:rPr>
              <a:t>: </a:t>
            </a:r>
            <a:r>
              <a:rPr lang="de-DE" dirty="0">
                <a:solidFill>
                  <a:schemeClr val="tx1"/>
                </a:solidFill>
                <a:latin typeface="FreightText Pro Book" panose="02000603060000020004" pitchFamily="50" charset="0"/>
              </a:rPr>
              <a:t>gas- und dampfförmige Stoffe 			Geruch, Reizungen, krebserregend, erbgutverändernd (seit REACH 	verboten, kann in Vorprodukten vorkommen)</a:t>
            </a:r>
          </a:p>
          <a:p>
            <a:pPr marL="0" indent="0">
              <a:buNone/>
            </a:pPr>
            <a:r>
              <a:rPr lang="de-DE" b="1" dirty="0">
                <a:solidFill>
                  <a:schemeClr val="tx1"/>
                </a:solidFill>
                <a:latin typeface="Neue Plak Text" panose="020B0804030202020204" pitchFamily="34" charset="0"/>
              </a:rPr>
              <a:t>	Flammschutzmittel</a:t>
            </a:r>
            <a:r>
              <a:rPr lang="de-DE" dirty="0">
                <a:solidFill>
                  <a:schemeClr val="tx1"/>
                </a:solidFill>
              </a:rPr>
              <a:t> (</a:t>
            </a:r>
            <a:r>
              <a:rPr lang="de-DE" dirty="0">
                <a:solidFill>
                  <a:schemeClr val="tx1"/>
                </a:solidFill>
                <a:latin typeface="FreightText Pro Book" panose="02000603060000020004" pitchFamily="50" charset="0"/>
              </a:rPr>
              <a:t>Phosphor, Halogen) schädigen das Nervensystem</a:t>
            </a:r>
          </a:p>
          <a:p>
            <a:pPr marL="0" indent="0">
              <a:buNone/>
            </a:pPr>
            <a:r>
              <a:rPr lang="de-DE" b="1" dirty="0">
                <a:solidFill>
                  <a:schemeClr val="tx1"/>
                </a:solidFill>
                <a:latin typeface="Neue Plak Text" panose="020B0804030202020204" pitchFamily="34" charset="0"/>
              </a:rPr>
              <a:t>	Weichmacher</a:t>
            </a:r>
            <a:r>
              <a:rPr lang="de-DE" dirty="0">
                <a:solidFill>
                  <a:schemeClr val="tx1"/>
                </a:solidFill>
                <a:latin typeface="Neue Plak Text" panose="020B0804030202020204" pitchFamily="34" charset="0"/>
              </a:rPr>
              <a:t>: </a:t>
            </a:r>
            <a:r>
              <a:rPr lang="de-DE" dirty="0">
                <a:solidFill>
                  <a:schemeClr val="tx1"/>
                </a:solidFill>
                <a:latin typeface="FreightText Pro Book" panose="02000603060000020004" pitchFamily="50" charset="0"/>
              </a:rPr>
              <a:t>meist Di(2-ethylhexyl)</a:t>
            </a:r>
            <a:r>
              <a:rPr lang="de-DE" dirty="0" err="1">
                <a:solidFill>
                  <a:schemeClr val="tx1"/>
                </a:solidFill>
                <a:latin typeface="FreightText Pro Book" panose="02000603060000020004" pitchFamily="50" charset="0"/>
              </a:rPr>
              <a:t>phthalat</a:t>
            </a:r>
            <a:r>
              <a:rPr lang="de-DE" dirty="0">
                <a:solidFill>
                  <a:schemeClr val="tx1"/>
                </a:solidFill>
                <a:latin typeface="FreightText Pro Book" panose="02000603060000020004" pitchFamily="50" charset="0"/>
              </a:rPr>
              <a:t> (DEHP)		 	wirken wie Hormon, schädigen Fruchtbarkeit</a:t>
            </a:r>
          </a:p>
          <a:p>
            <a:pPr marL="0" indent="0">
              <a:buNone/>
            </a:pPr>
            <a:r>
              <a:rPr lang="de-DE" b="1" dirty="0">
                <a:solidFill>
                  <a:schemeClr val="tx1"/>
                </a:solidFill>
                <a:latin typeface="Neue Plak Text" panose="020B0804030202020204" pitchFamily="34" charset="0"/>
              </a:rPr>
              <a:t>	Biozide</a:t>
            </a:r>
            <a:r>
              <a:rPr lang="de-DE" dirty="0">
                <a:solidFill>
                  <a:schemeClr val="tx1"/>
                </a:solidFill>
                <a:latin typeface="Neue Plak Text" panose="020B0804030202020204" pitchFamily="34" charset="0"/>
              </a:rPr>
              <a:t>: </a:t>
            </a:r>
            <a:r>
              <a:rPr lang="de-DE" dirty="0">
                <a:solidFill>
                  <a:schemeClr val="tx1"/>
                </a:solidFill>
                <a:latin typeface="FreightText Pro Book" panose="02000603060000020004" pitchFamily="50" charset="0"/>
              </a:rPr>
              <a:t>150 verschiedene Wirkstoffe in der EU			 	Reizungen, Allergien, krebserregend, Effekte auf Hormon- und 	Nervensystem</a:t>
            </a:r>
          </a:p>
          <a:p>
            <a:endParaRPr lang="de-DE" dirty="0"/>
          </a:p>
          <a:p>
            <a:endParaRPr lang="de-DE" dirty="0"/>
          </a:p>
        </p:txBody>
      </p:sp>
      <p:sp>
        <p:nvSpPr>
          <p:cNvPr id="5" name="Pfeil: nach rechts 4">
            <a:extLst>
              <a:ext uri="{FF2B5EF4-FFF2-40B4-BE49-F238E27FC236}">
                <a16:creationId xmlns:a16="http://schemas.microsoft.com/office/drawing/2014/main" id="{74E93798-4815-79E6-1E71-F5F7C937B1D0}"/>
              </a:ext>
            </a:extLst>
          </p:cNvPr>
          <p:cNvSpPr/>
          <p:nvPr/>
        </p:nvSpPr>
        <p:spPr>
          <a:xfrm>
            <a:off x="614362" y="2106936"/>
            <a:ext cx="769257" cy="324000"/>
          </a:xfrm>
          <a:prstGeom prst="rightArrow">
            <a:avLst/>
          </a:prstGeom>
          <a:solidFill>
            <a:srgbClr val="0044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Pfeil: nach rechts 5">
            <a:extLst>
              <a:ext uri="{FF2B5EF4-FFF2-40B4-BE49-F238E27FC236}">
                <a16:creationId xmlns:a16="http://schemas.microsoft.com/office/drawing/2014/main" id="{A1431686-2B20-8BE6-1F72-F5FDA4CB98F1}"/>
              </a:ext>
            </a:extLst>
          </p:cNvPr>
          <p:cNvSpPr/>
          <p:nvPr/>
        </p:nvSpPr>
        <p:spPr>
          <a:xfrm>
            <a:off x="614362" y="3226372"/>
            <a:ext cx="769257" cy="324000"/>
          </a:xfrm>
          <a:prstGeom prst="rightArrow">
            <a:avLst/>
          </a:prstGeom>
          <a:solidFill>
            <a:srgbClr val="0044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a:extLst>
              <a:ext uri="{FF2B5EF4-FFF2-40B4-BE49-F238E27FC236}">
                <a16:creationId xmlns:a16="http://schemas.microsoft.com/office/drawing/2014/main" id="{AA22136A-5593-B81F-AB98-EC795C66D260}"/>
              </a:ext>
            </a:extLst>
          </p:cNvPr>
          <p:cNvSpPr/>
          <p:nvPr/>
        </p:nvSpPr>
        <p:spPr>
          <a:xfrm>
            <a:off x="598713" y="3714637"/>
            <a:ext cx="769257" cy="324000"/>
          </a:xfrm>
          <a:prstGeom prst="rightArrow">
            <a:avLst/>
          </a:prstGeom>
          <a:solidFill>
            <a:srgbClr val="0044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Pfeil: nach rechts 7">
            <a:extLst>
              <a:ext uri="{FF2B5EF4-FFF2-40B4-BE49-F238E27FC236}">
                <a16:creationId xmlns:a16="http://schemas.microsoft.com/office/drawing/2014/main" id="{E0615096-4E6B-1E6B-840D-B6B3DB58F8BE}"/>
              </a:ext>
            </a:extLst>
          </p:cNvPr>
          <p:cNvSpPr/>
          <p:nvPr/>
        </p:nvSpPr>
        <p:spPr>
          <a:xfrm>
            <a:off x="598712" y="4495132"/>
            <a:ext cx="769257" cy="324000"/>
          </a:xfrm>
          <a:prstGeom prst="rightArrow">
            <a:avLst/>
          </a:prstGeom>
          <a:solidFill>
            <a:srgbClr val="0044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709700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E3371F-5258-D897-2CC6-C0D756E37E3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675BB6E-1B9B-EB2C-4A40-D43D5926A4AC}"/>
              </a:ext>
            </a:extLst>
          </p:cNvPr>
          <p:cNvSpPr>
            <a:spLocks noGrp="1"/>
          </p:cNvSpPr>
          <p:nvPr>
            <p:ph type="title"/>
          </p:nvPr>
        </p:nvSpPr>
        <p:spPr>
          <a:xfrm>
            <a:off x="2357137" y="256823"/>
            <a:ext cx="11072387" cy="685800"/>
          </a:xfrm>
        </p:spPr>
        <p:txBody>
          <a:bodyPr>
            <a:normAutofit/>
          </a:bodyPr>
          <a:lstStyle/>
          <a:p>
            <a:r>
              <a:rPr lang="de-DE" sz="2400" dirty="0">
                <a:latin typeface="Neue Plak Text" panose="020B0804030202020204" pitchFamily="34" charset="0"/>
              </a:rPr>
              <a:t>Planetare Grenzen: </a:t>
            </a:r>
            <a:r>
              <a:rPr lang="de-DE" sz="2400" dirty="0">
                <a:solidFill>
                  <a:srgbClr val="F3972B"/>
                </a:solidFill>
                <a:latin typeface="Neue Plak Text" panose="020B0804030202020204" pitchFamily="34" charset="0"/>
              </a:rPr>
              <a:t>Artensterben</a:t>
            </a:r>
          </a:p>
        </p:txBody>
      </p:sp>
      <p:pic>
        <p:nvPicPr>
          <p:cNvPr id="9" name="Grafik 8" descr="Ein Bild, das Text, Screenshot, Diagramm, Farbigkeit enthält.&#10;&#10;Automatisch generierte Beschreibung">
            <a:extLst>
              <a:ext uri="{FF2B5EF4-FFF2-40B4-BE49-F238E27FC236}">
                <a16:creationId xmlns:a16="http://schemas.microsoft.com/office/drawing/2014/main" id="{4B454CCC-1E9B-3F56-8FBA-0CF4DFC287B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059" y="937456"/>
            <a:ext cx="5384851" cy="5923336"/>
          </a:xfrm>
          <a:prstGeom prst="rect">
            <a:avLst/>
          </a:prstGeom>
        </p:spPr>
      </p:pic>
      <p:sp>
        <p:nvSpPr>
          <p:cNvPr id="4" name="Textfeld 3">
            <a:extLst>
              <a:ext uri="{FF2B5EF4-FFF2-40B4-BE49-F238E27FC236}">
                <a16:creationId xmlns:a16="http://schemas.microsoft.com/office/drawing/2014/main" id="{402A6E76-E25C-9E76-9C2B-9BD7FFDD6A3A}"/>
              </a:ext>
            </a:extLst>
          </p:cNvPr>
          <p:cNvSpPr txBox="1"/>
          <p:nvPr/>
        </p:nvSpPr>
        <p:spPr>
          <a:xfrm>
            <a:off x="3940091" y="5473447"/>
            <a:ext cx="1317831" cy="784830"/>
          </a:xfrm>
          <a:prstGeom prst="rect">
            <a:avLst/>
          </a:prstGeom>
          <a:noFill/>
        </p:spPr>
        <p:txBody>
          <a:bodyPr wrap="square">
            <a:spAutoFit/>
          </a:bodyPr>
          <a:lstStyle/>
          <a:p>
            <a:r>
              <a:rPr lang="de-DE" sz="900"/>
              <a:t>Quelle: https://www.pik-potsdam.de/de/produkte/infothek/planetare-grenzen/bilder</a:t>
            </a:r>
          </a:p>
        </p:txBody>
      </p:sp>
      <p:pic>
        <p:nvPicPr>
          <p:cNvPr id="3" name="Grafik 2">
            <a:extLst>
              <a:ext uri="{FF2B5EF4-FFF2-40B4-BE49-F238E27FC236}">
                <a16:creationId xmlns:a16="http://schemas.microsoft.com/office/drawing/2014/main" id="{5920FE63-29C4-5993-9BC5-4F36608DD8E0}"/>
              </a:ext>
            </a:extLst>
          </p:cNvPr>
          <p:cNvPicPr>
            <a:picLocks noChangeAspect="1"/>
          </p:cNvPicPr>
          <p:nvPr/>
        </p:nvPicPr>
        <p:blipFill>
          <a:blip r:embed="rId4" cstate="email">
            <a:extLst>
              <a:ext uri="{28A0092B-C50C-407E-A947-70E740481C1C}">
                <a14:useLocalDpi xmlns:a14="http://schemas.microsoft.com/office/drawing/2010/main"/>
              </a:ext>
            </a:extLst>
          </a:blip>
          <a:stretch/>
        </p:blipFill>
        <p:spPr bwMode="auto">
          <a:xfrm>
            <a:off x="6318419" y="984420"/>
            <a:ext cx="5873580" cy="5873580"/>
          </a:xfrm>
          <a:prstGeom prst="rect">
            <a:avLst/>
          </a:prstGeom>
        </p:spPr>
      </p:pic>
      <p:sp>
        <p:nvSpPr>
          <p:cNvPr id="5" name="Textfeld 4">
            <a:extLst>
              <a:ext uri="{FF2B5EF4-FFF2-40B4-BE49-F238E27FC236}">
                <a16:creationId xmlns:a16="http://schemas.microsoft.com/office/drawing/2014/main" id="{6009B557-19A3-CEF7-5B32-8191E6921A91}"/>
              </a:ext>
            </a:extLst>
          </p:cNvPr>
          <p:cNvSpPr txBox="1"/>
          <p:nvPr/>
        </p:nvSpPr>
        <p:spPr>
          <a:xfrm>
            <a:off x="636105" y="1600201"/>
            <a:ext cx="1721032" cy="1208464"/>
          </a:xfrm>
          <a:prstGeom prst="rect">
            <a:avLst/>
          </a:prstGeom>
          <a:noFill/>
          <a:ln w="38100">
            <a:solidFill>
              <a:srgbClr val="F3972B"/>
            </a:solidFill>
          </a:ln>
        </p:spPr>
        <p:txBody>
          <a:bodyPr wrap="square" rtlCol="0">
            <a:spAutoFit/>
          </a:bodyPr>
          <a:lstStyle/>
          <a:p>
            <a:endParaRPr lang="de-DE"/>
          </a:p>
        </p:txBody>
      </p:sp>
      <p:sp>
        <p:nvSpPr>
          <p:cNvPr id="6" name="Textfeld 5">
            <a:extLst>
              <a:ext uri="{FF2B5EF4-FFF2-40B4-BE49-F238E27FC236}">
                <a16:creationId xmlns:a16="http://schemas.microsoft.com/office/drawing/2014/main" id="{3D733D81-DFB6-502E-7872-F1B49B1417BE}"/>
              </a:ext>
            </a:extLst>
          </p:cNvPr>
          <p:cNvSpPr txBox="1"/>
          <p:nvPr/>
        </p:nvSpPr>
        <p:spPr>
          <a:xfrm>
            <a:off x="6473370" y="4452258"/>
            <a:ext cx="1242717" cy="1222828"/>
          </a:xfrm>
          <a:prstGeom prst="rect">
            <a:avLst/>
          </a:prstGeom>
          <a:noFill/>
          <a:ln w="38100">
            <a:solidFill>
              <a:srgbClr val="F3972B"/>
            </a:solidFill>
          </a:ln>
        </p:spPr>
        <p:txBody>
          <a:bodyPr wrap="square" rtlCol="0">
            <a:spAutoFit/>
          </a:bodyPr>
          <a:lstStyle/>
          <a:p>
            <a:endParaRPr lang="de-DE"/>
          </a:p>
        </p:txBody>
      </p:sp>
      <p:sp>
        <p:nvSpPr>
          <p:cNvPr id="7" name="Textplatzhalter 2">
            <a:extLst>
              <a:ext uri="{FF2B5EF4-FFF2-40B4-BE49-F238E27FC236}">
                <a16:creationId xmlns:a16="http://schemas.microsoft.com/office/drawing/2014/main" id="{A5F31BCE-4136-B982-A932-C83A84C232ED}"/>
              </a:ext>
            </a:extLst>
          </p:cNvPr>
          <p:cNvSpPr txBox="1">
            <a:spLocks/>
          </p:cNvSpPr>
          <p:nvPr/>
        </p:nvSpPr>
        <p:spPr>
          <a:xfrm>
            <a:off x="-187009" y="1064397"/>
            <a:ext cx="1917159"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tx1">
                    <a:lumMod val="50000"/>
                    <a:lumOff val="50000"/>
                  </a:schemeClr>
                </a:solidFill>
                <a:latin typeface="FreightText Pro Book" panose="02000603060000020004" pitchFamily="50" charset="0"/>
              </a:rPr>
              <a:t>© Pik Potsdam</a:t>
            </a:r>
          </a:p>
        </p:txBody>
      </p:sp>
      <p:sp>
        <p:nvSpPr>
          <p:cNvPr id="8" name="Textplatzhalter 2">
            <a:extLst>
              <a:ext uri="{FF2B5EF4-FFF2-40B4-BE49-F238E27FC236}">
                <a16:creationId xmlns:a16="http://schemas.microsoft.com/office/drawing/2014/main" id="{59C05995-2B7E-74DB-C450-0ABFBEAE142B}"/>
              </a:ext>
            </a:extLst>
          </p:cNvPr>
          <p:cNvSpPr txBox="1">
            <a:spLocks/>
          </p:cNvSpPr>
          <p:nvPr/>
        </p:nvSpPr>
        <p:spPr>
          <a:xfrm>
            <a:off x="8070163" y="6373535"/>
            <a:ext cx="3917245"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tx1">
                    <a:lumMod val="50000"/>
                    <a:lumOff val="50000"/>
                  </a:schemeClr>
                </a:solidFill>
                <a:latin typeface="FreightText Pro Book" panose="02000603060000020004" pitchFamily="50" charset="0"/>
              </a:rPr>
              <a:t>© NELA e.V.</a:t>
            </a:r>
          </a:p>
        </p:txBody>
      </p:sp>
    </p:spTree>
    <p:extLst>
      <p:ext uri="{BB962C8B-B14F-4D97-AF65-F5344CB8AC3E}">
        <p14:creationId xmlns:p14="http://schemas.microsoft.com/office/powerpoint/2010/main" val="12028689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D7E9F2-9058-926E-9651-59C61284ED71}"/>
            </a:ext>
          </a:extLst>
        </p:cNvPr>
        <p:cNvGrpSpPr/>
        <p:nvPr/>
      </p:nvGrpSpPr>
      <p:grpSpPr>
        <a:xfrm>
          <a:off x="0" y="0"/>
          <a:ext cx="0" cy="0"/>
          <a:chOff x="0" y="0"/>
          <a:chExt cx="0" cy="0"/>
        </a:xfrm>
      </p:grpSpPr>
      <p:sp>
        <p:nvSpPr>
          <p:cNvPr id="6" name="Textplatzhalter 2">
            <a:extLst>
              <a:ext uri="{FF2B5EF4-FFF2-40B4-BE49-F238E27FC236}">
                <a16:creationId xmlns:a16="http://schemas.microsoft.com/office/drawing/2014/main" id="{952CC27F-B837-8990-733E-C56904B4D03A}"/>
              </a:ext>
            </a:extLst>
          </p:cNvPr>
          <p:cNvSpPr>
            <a:spLocks noGrp="1"/>
          </p:cNvSpPr>
          <p:nvPr>
            <p:ph type="body" sz="quarter" idx="10"/>
          </p:nvPr>
        </p:nvSpPr>
        <p:spPr/>
        <p:txBody>
          <a:bodyPr>
            <a:normAutofit/>
          </a:bodyPr>
          <a:lstStyle/>
          <a:p>
            <a:endParaRPr lang="de-DE" sz="2400">
              <a:latin typeface="FreightText Pro Book" panose="02000603060000020004" pitchFamily="50" charset="0"/>
            </a:endParaRPr>
          </a:p>
          <a:p>
            <a:pPr marL="0" indent="0">
              <a:buNone/>
            </a:pPr>
            <a:endParaRPr lang="de-DE" sz="2400">
              <a:latin typeface="FreightText Pro Book" panose="02000603060000020004" pitchFamily="50" charset="0"/>
            </a:endParaRPr>
          </a:p>
          <a:p>
            <a:pPr marL="457200" indent="-457200">
              <a:buFont typeface="Wingdings" panose="05000000000000000000" pitchFamily="2" charset="2"/>
              <a:buChar char="à"/>
            </a:pPr>
            <a:endParaRPr lang="de-DE" sz="2800" b="0">
              <a:latin typeface="FreightText Pro Book" panose="02000603060000020004" pitchFamily="50" charset="0"/>
            </a:endParaRPr>
          </a:p>
          <a:p>
            <a:pPr marL="457200" indent="-457200">
              <a:buFont typeface="Wingdings" panose="05000000000000000000" pitchFamily="2" charset="2"/>
              <a:buChar char="à"/>
            </a:pPr>
            <a:endParaRPr lang="de-DE" sz="2800" b="0">
              <a:latin typeface="FreightText Pro Book" panose="02000603060000020004" pitchFamily="50" charset="0"/>
            </a:endParaRPr>
          </a:p>
          <a:p>
            <a:pPr marL="457200" indent="-457200">
              <a:buFont typeface="Wingdings" panose="05000000000000000000" pitchFamily="2" charset="2"/>
              <a:buChar char="à"/>
            </a:pPr>
            <a:endParaRPr lang="de-DE" sz="2800" b="0">
              <a:latin typeface="FreightText Pro Book" panose="02000603060000020004" pitchFamily="50" charset="0"/>
            </a:endParaRPr>
          </a:p>
          <a:p>
            <a:pPr marL="628650" lvl="1" indent="-457200">
              <a:buFont typeface="Wingdings" panose="05000000000000000000" pitchFamily="2" charset="2"/>
              <a:buChar char="à"/>
            </a:pPr>
            <a:endParaRPr lang="de-DE" b="0">
              <a:latin typeface="FreightText Pro Book" panose="02000603060000020004" pitchFamily="50" charset="0"/>
            </a:endParaRPr>
          </a:p>
          <a:p>
            <a:endParaRPr lang="de-DE" sz="2800" b="0">
              <a:latin typeface="FreightText Pro Book" panose="02000603060000020004" pitchFamily="50" charset="0"/>
            </a:endParaRPr>
          </a:p>
          <a:p>
            <a:pPr marL="457200" indent="-457200">
              <a:buFont typeface="Arial" panose="020B0604020202020204" pitchFamily="34" charset="0"/>
              <a:buChar char="•"/>
            </a:pPr>
            <a:endParaRPr lang="de-DE" b="0">
              <a:latin typeface="FreightText Pro Book" panose="02000603060000020004" pitchFamily="50" charset="0"/>
            </a:endParaRPr>
          </a:p>
          <a:p>
            <a:pPr marL="457200" indent="-457200">
              <a:buFont typeface="Arial" panose="020B0604020202020204" pitchFamily="34" charset="0"/>
              <a:buChar char="•"/>
            </a:pPr>
            <a:endParaRPr lang="de-DE">
              <a:latin typeface="FreightText Pro Book" panose="02000603060000020004" pitchFamily="50" charset="0"/>
            </a:endParaRPr>
          </a:p>
          <a:p>
            <a:pPr marL="457200" indent="-457200">
              <a:buFont typeface="Arial" panose="020B0604020202020204" pitchFamily="34" charset="0"/>
              <a:buChar char="•"/>
            </a:pPr>
            <a:endParaRPr lang="de-DE">
              <a:latin typeface="FreightText Pro Book" panose="02000603060000020004" pitchFamily="50" charset="0"/>
            </a:endParaRPr>
          </a:p>
          <a:p>
            <a:pPr marL="0" indent="0">
              <a:buNone/>
            </a:pPr>
            <a:endParaRPr lang="de-DE">
              <a:latin typeface="FreightText Pro Book" panose="02000603060000020004" pitchFamily="50" charset="0"/>
            </a:endParaRPr>
          </a:p>
        </p:txBody>
      </p:sp>
      <p:pic>
        <p:nvPicPr>
          <p:cNvPr id="10" name="Grafik 9">
            <a:extLst>
              <a:ext uri="{FF2B5EF4-FFF2-40B4-BE49-F238E27FC236}">
                <a16:creationId xmlns:a16="http://schemas.microsoft.com/office/drawing/2014/main" id="{26D20D28-6618-6E29-DB30-C2CB87BF31C6}"/>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350292" y="1445711"/>
            <a:ext cx="6096000" cy="3280319"/>
          </a:xfrm>
          <a:prstGeom prst="rect">
            <a:avLst/>
          </a:prstGeom>
        </p:spPr>
      </p:pic>
      <p:pic>
        <p:nvPicPr>
          <p:cNvPr id="3" name="Grafik 2" descr="Ein Bild, das Frosch, Amphibie, Echter Frosch, Kröte enthält.&#10;&#10;KI-generierte Inhalte können fehlerhaft sein.">
            <a:extLst>
              <a:ext uri="{FF2B5EF4-FFF2-40B4-BE49-F238E27FC236}">
                <a16:creationId xmlns:a16="http://schemas.microsoft.com/office/drawing/2014/main" id="{7861E4CF-450D-48CD-CFAF-4DD6EA9EA1F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91616" y="2427344"/>
            <a:ext cx="4926843" cy="3847191"/>
          </a:xfrm>
          <a:prstGeom prst="rect">
            <a:avLst/>
          </a:prstGeom>
        </p:spPr>
      </p:pic>
      <p:sp>
        <p:nvSpPr>
          <p:cNvPr id="4" name="Textplatzhalter 2">
            <a:extLst>
              <a:ext uri="{FF2B5EF4-FFF2-40B4-BE49-F238E27FC236}">
                <a16:creationId xmlns:a16="http://schemas.microsoft.com/office/drawing/2014/main" id="{AABE939C-5513-D504-60BC-111F021D2070}"/>
              </a:ext>
            </a:extLst>
          </p:cNvPr>
          <p:cNvSpPr txBox="1">
            <a:spLocks/>
          </p:cNvSpPr>
          <p:nvPr/>
        </p:nvSpPr>
        <p:spPr>
          <a:xfrm>
            <a:off x="9301300" y="6357591"/>
            <a:ext cx="1917159"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tx1">
                    <a:lumMod val="50000"/>
                    <a:lumOff val="50000"/>
                  </a:schemeClr>
                </a:solidFill>
                <a:latin typeface="FreightText Pro Book" panose="02000603060000020004" pitchFamily="50" charset="0"/>
              </a:rPr>
              <a:t>© </a:t>
            </a:r>
            <a:r>
              <a:rPr lang="de-DE" sz="1200" dirty="0" err="1">
                <a:solidFill>
                  <a:schemeClr val="tx1">
                    <a:lumMod val="50000"/>
                    <a:lumOff val="50000"/>
                  </a:schemeClr>
                </a:solidFill>
                <a:latin typeface="FreightText Pro Book" panose="02000603060000020004" pitchFamily="50" charset="0"/>
              </a:rPr>
              <a:t>Unsplash</a:t>
            </a:r>
            <a:r>
              <a:rPr lang="de-DE" sz="1200" dirty="0">
                <a:solidFill>
                  <a:schemeClr val="tx1">
                    <a:lumMod val="50000"/>
                    <a:lumOff val="50000"/>
                  </a:schemeClr>
                </a:solidFill>
                <a:latin typeface="FreightText Pro Book" panose="02000603060000020004" pitchFamily="50" charset="0"/>
              </a:rPr>
              <a:t> Jack Hamilton</a:t>
            </a:r>
          </a:p>
        </p:txBody>
      </p:sp>
    </p:spTree>
    <p:extLst>
      <p:ext uri="{BB962C8B-B14F-4D97-AF65-F5344CB8AC3E}">
        <p14:creationId xmlns:p14="http://schemas.microsoft.com/office/powerpoint/2010/main" val="6746530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E9BF8C-5A72-6EE5-167C-50A04395650D}"/>
              </a:ext>
            </a:extLst>
          </p:cNvPr>
          <p:cNvSpPr>
            <a:spLocks noGrp="1"/>
          </p:cNvSpPr>
          <p:nvPr>
            <p:ph type="title"/>
          </p:nvPr>
        </p:nvSpPr>
        <p:spPr>
          <a:xfrm>
            <a:off x="505249" y="1167116"/>
            <a:ext cx="6643063" cy="826861"/>
          </a:xfrm>
        </p:spPr>
        <p:txBody>
          <a:bodyPr>
            <a:normAutofit fontScale="90000"/>
          </a:bodyPr>
          <a:lstStyle/>
          <a:p>
            <a:r>
              <a:rPr lang="de-DE"/>
              <a:t>Beispiel Fischsterben an der Oder 2022</a:t>
            </a:r>
          </a:p>
        </p:txBody>
      </p:sp>
      <p:sp>
        <p:nvSpPr>
          <p:cNvPr id="3" name="Textplatzhalter 2">
            <a:extLst>
              <a:ext uri="{FF2B5EF4-FFF2-40B4-BE49-F238E27FC236}">
                <a16:creationId xmlns:a16="http://schemas.microsoft.com/office/drawing/2014/main" id="{4B07AD6B-2EA3-25C1-2E9E-3F15D4DCB12E}"/>
              </a:ext>
            </a:extLst>
          </p:cNvPr>
          <p:cNvSpPr>
            <a:spLocks noGrp="1"/>
          </p:cNvSpPr>
          <p:nvPr>
            <p:ph type="body" sz="quarter" idx="12"/>
          </p:nvPr>
        </p:nvSpPr>
        <p:spPr>
          <a:xfrm>
            <a:off x="504825" y="2476500"/>
            <a:ext cx="6643688" cy="4381500"/>
          </a:xfrm>
        </p:spPr>
        <p:txBody>
          <a:bodyPr/>
          <a:lstStyle/>
          <a:p>
            <a:r>
              <a:rPr lang="de-DE"/>
              <a:t>Über 1.000 Tonnen Fisch verendet </a:t>
            </a:r>
          </a:p>
          <a:p>
            <a:r>
              <a:rPr lang="de-DE"/>
              <a:t>Ursachen: </a:t>
            </a:r>
          </a:p>
          <a:p>
            <a:pPr lvl="1"/>
            <a:r>
              <a:rPr lang="de-DE">
                <a:latin typeface="FreightText Pro Book" panose="02000603060000020004" pitchFamily="50" charset="0"/>
              </a:rPr>
              <a:t>Zu hoher Salzgehalt durch Bergbau</a:t>
            </a:r>
          </a:p>
          <a:p>
            <a:pPr lvl="1"/>
            <a:r>
              <a:rPr lang="de-DE">
                <a:latin typeface="FreightText Pro Book" panose="02000603060000020004" pitchFamily="50" charset="0"/>
              </a:rPr>
              <a:t>Niedrige Wasserstände </a:t>
            </a:r>
          </a:p>
          <a:p>
            <a:pPr lvl="1"/>
            <a:r>
              <a:rPr lang="de-DE">
                <a:latin typeface="FreightText Pro Book" panose="02000603060000020004" pitchFamily="50" charset="0"/>
              </a:rPr>
              <a:t>Zu hohe Wassertemperaturen</a:t>
            </a:r>
          </a:p>
          <a:p>
            <a:pPr lvl="1"/>
            <a:endParaRPr lang="de-DE">
              <a:latin typeface="FreightText Pro Book" panose="02000603060000020004" pitchFamily="50" charset="0"/>
            </a:endParaRPr>
          </a:p>
          <a:p>
            <a:pPr lvl="1"/>
            <a:endParaRPr lang="de-DE">
              <a:latin typeface="FreightText Pro Book" panose="02000603060000020004" pitchFamily="50" charset="0"/>
            </a:endParaRPr>
          </a:p>
          <a:p>
            <a:pPr marL="457200" lvl="1" indent="0">
              <a:buNone/>
            </a:pPr>
            <a:endParaRPr lang="de-DE">
              <a:latin typeface="FreightText Pro Book" panose="02000603060000020004" pitchFamily="50" charset="0"/>
            </a:endParaRPr>
          </a:p>
        </p:txBody>
      </p:sp>
      <p:pic>
        <p:nvPicPr>
          <p:cNvPr id="6" name="Bildplatzhalter 5" descr="Ein Bild, das Fisch, Gelände, draußen, Natur enthält.&#10;&#10;KI-generierte Inhalte können fehlerhaft sein.">
            <a:extLst>
              <a:ext uri="{FF2B5EF4-FFF2-40B4-BE49-F238E27FC236}">
                <a16:creationId xmlns:a16="http://schemas.microsoft.com/office/drawing/2014/main" id="{4F2F07BE-5AD6-27E8-80B2-46D0AF8888E0}"/>
              </a:ext>
            </a:extLst>
          </p:cNvPr>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a:stretch/>
        </p:blipFill>
        <p:spPr>
          <a:xfrm>
            <a:off x="7591425" y="952500"/>
            <a:ext cx="4600575" cy="5905500"/>
          </a:xfrm>
        </p:spPr>
      </p:pic>
      <p:sp>
        <p:nvSpPr>
          <p:cNvPr id="7" name="Textplatzhalter 2">
            <a:extLst>
              <a:ext uri="{FF2B5EF4-FFF2-40B4-BE49-F238E27FC236}">
                <a16:creationId xmlns:a16="http://schemas.microsoft.com/office/drawing/2014/main" id="{22F7F4A2-C983-BCD0-659D-95BECF70AA3A}"/>
              </a:ext>
            </a:extLst>
          </p:cNvPr>
          <p:cNvSpPr txBox="1">
            <a:spLocks/>
          </p:cNvSpPr>
          <p:nvPr/>
        </p:nvSpPr>
        <p:spPr>
          <a:xfrm>
            <a:off x="9425065" y="6367020"/>
            <a:ext cx="2261685"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a:solidFill>
                  <a:schemeClr val="bg1"/>
                </a:solidFill>
                <a:latin typeface="FreightText Pro Book" panose="02000603060000020004" pitchFamily="50" charset="0"/>
              </a:rPr>
              <a:t>© </a:t>
            </a:r>
            <a:r>
              <a:rPr lang="de-DE" sz="1200" err="1">
                <a:solidFill>
                  <a:schemeClr val="bg1"/>
                </a:solidFill>
                <a:latin typeface="FreightText Pro Book" panose="02000603060000020004" pitchFamily="50" charset="0"/>
              </a:rPr>
              <a:t>Unsplash</a:t>
            </a:r>
            <a:r>
              <a:rPr lang="de-DE" sz="1200">
                <a:solidFill>
                  <a:schemeClr val="bg1"/>
                </a:solidFill>
                <a:latin typeface="FreightText Pro Book" panose="02000603060000020004" pitchFamily="50" charset="0"/>
              </a:rPr>
              <a:t> Annie </a:t>
            </a:r>
            <a:r>
              <a:rPr lang="de-DE" sz="1200" err="1">
                <a:solidFill>
                  <a:schemeClr val="bg1"/>
                </a:solidFill>
                <a:latin typeface="FreightText Pro Book" panose="02000603060000020004" pitchFamily="50" charset="0"/>
              </a:rPr>
              <a:t>Smurova</a:t>
            </a:r>
            <a:endParaRPr lang="de-DE" sz="1200">
              <a:solidFill>
                <a:schemeClr val="bg1"/>
              </a:solidFill>
              <a:latin typeface="FreightText Pro Book" panose="02000603060000020004" pitchFamily="50" charset="0"/>
            </a:endParaRPr>
          </a:p>
        </p:txBody>
      </p:sp>
      <p:sp>
        <p:nvSpPr>
          <p:cNvPr id="11" name="Textfeld 10">
            <a:extLst>
              <a:ext uri="{FF2B5EF4-FFF2-40B4-BE49-F238E27FC236}">
                <a16:creationId xmlns:a16="http://schemas.microsoft.com/office/drawing/2014/main" id="{977109FD-24D3-875B-FF0F-B21AB979F8D4}"/>
              </a:ext>
            </a:extLst>
          </p:cNvPr>
          <p:cNvSpPr txBox="1"/>
          <p:nvPr/>
        </p:nvSpPr>
        <p:spPr>
          <a:xfrm>
            <a:off x="504825" y="5691187"/>
            <a:ext cx="6294474" cy="738664"/>
          </a:xfrm>
          <a:prstGeom prst="rect">
            <a:avLst/>
          </a:prstGeom>
          <a:noFill/>
        </p:spPr>
        <p:txBody>
          <a:bodyPr wrap="square" rtlCol="0">
            <a:spAutoFit/>
          </a:bodyPr>
          <a:lstStyle/>
          <a:p>
            <a:r>
              <a:rPr lang="de-DE" sz="1400" u="sng">
                <a:latin typeface="FreightText Pro Book" panose="02000603060000020004" pitchFamily="50" charset="0"/>
              </a:rPr>
              <a:t>Quelle</a:t>
            </a:r>
            <a:r>
              <a:rPr lang="de-DE" sz="1400">
                <a:latin typeface="FreightText Pro Book" panose="02000603060000020004" pitchFamily="50" charset="0"/>
              </a:rPr>
              <a:t>: Bundesumweltministerium, Fischsterben in der Oder, https://www.bundesumweltministerium.de/presse/fragen-und-antworten-faq/faq-zum-fischsterben-in-der-oder</a:t>
            </a:r>
          </a:p>
        </p:txBody>
      </p:sp>
    </p:spTree>
    <p:extLst>
      <p:ext uri="{BB962C8B-B14F-4D97-AF65-F5344CB8AC3E}">
        <p14:creationId xmlns:p14="http://schemas.microsoft.com/office/powerpoint/2010/main" val="3783010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2BEB40-6B21-3FB7-087D-BEF4EA5F3E7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A6AA5BB-292A-BDBB-41AF-ABC4456C2539}"/>
              </a:ext>
            </a:extLst>
          </p:cNvPr>
          <p:cNvSpPr>
            <a:spLocks noGrp="1"/>
          </p:cNvSpPr>
          <p:nvPr>
            <p:ph type="title"/>
          </p:nvPr>
        </p:nvSpPr>
        <p:spPr>
          <a:xfrm>
            <a:off x="2264426" y="251656"/>
            <a:ext cx="11072387" cy="685800"/>
          </a:xfrm>
        </p:spPr>
        <p:txBody>
          <a:bodyPr>
            <a:normAutofit/>
          </a:bodyPr>
          <a:lstStyle/>
          <a:p>
            <a:r>
              <a:rPr lang="de-DE" sz="2400" dirty="0">
                <a:latin typeface="Neue Plak Text" panose="020B0804030202020204" pitchFamily="34" charset="0"/>
              </a:rPr>
              <a:t>Planetare Grenzen: </a:t>
            </a:r>
            <a:r>
              <a:rPr lang="de-DE" sz="2400" dirty="0">
                <a:solidFill>
                  <a:srgbClr val="F3972B"/>
                </a:solidFill>
                <a:latin typeface="Neue Plak Text" panose="020B0804030202020204" pitchFamily="34" charset="0"/>
              </a:rPr>
              <a:t>Klimawandel</a:t>
            </a:r>
          </a:p>
        </p:txBody>
      </p:sp>
      <p:pic>
        <p:nvPicPr>
          <p:cNvPr id="9" name="Grafik 8" descr="Ein Bild, das Text, Screenshot, Diagramm, Farbigkeit enthält.&#10;&#10;Automatisch generierte Beschreibung">
            <a:extLst>
              <a:ext uri="{FF2B5EF4-FFF2-40B4-BE49-F238E27FC236}">
                <a16:creationId xmlns:a16="http://schemas.microsoft.com/office/drawing/2014/main" id="{96F290AE-1D87-C600-F01C-0D0D3B09A01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059" y="937456"/>
            <a:ext cx="5384851" cy="5923336"/>
          </a:xfrm>
          <a:prstGeom prst="rect">
            <a:avLst/>
          </a:prstGeom>
        </p:spPr>
      </p:pic>
      <p:sp>
        <p:nvSpPr>
          <p:cNvPr id="4" name="Textfeld 3">
            <a:extLst>
              <a:ext uri="{FF2B5EF4-FFF2-40B4-BE49-F238E27FC236}">
                <a16:creationId xmlns:a16="http://schemas.microsoft.com/office/drawing/2014/main" id="{A872B383-AFC6-0B77-A6B5-49A5ACAFF387}"/>
              </a:ext>
            </a:extLst>
          </p:cNvPr>
          <p:cNvSpPr txBox="1"/>
          <p:nvPr/>
        </p:nvSpPr>
        <p:spPr>
          <a:xfrm>
            <a:off x="3940091" y="5473447"/>
            <a:ext cx="1317831" cy="784830"/>
          </a:xfrm>
          <a:prstGeom prst="rect">
            <a:avLst/>
          </a:prstGeom>
          <a:noFill/>
        </p:spPr>
        <p:txBody>
          <a:bodyPr wrap="square">
            <a:spAutoFit/>
          </a:bodyPr>
          <a:lstStyle/>
          <a:p>
            <a:r>
              <a:rPr lang="de-DE" sz="900"/>
              <a:t>Quelle: https://www.pik-potsdam.de/de/produkte/infothek/planetare-grenzen/bilder</a:t>
            </a:r>
          </a:p>
        </p:txBody>
      </p:sp>
      <p:pic>
        <p:nvPicPr>
          <p:cNvPr id="3" name="Grafik 2">
            <a:extLst>
              <a:ext uri="{FF2B5EF4-FFF2-40B4-BE49-F238E27FC236}">
                <a16:creationId xmlns:a16="http://schemas.microsoft.com/office/drawing/2014/main" id="{00F8DA75-3D03-4919-2D83-DDB3B1FF0EA1}"/>
              </a:ext>
            </a:extLst>
          </p:cNvPr>
          <p:cNvPicPr>
            <a:picLocks noChangeAspect="1"/>
          </p:cNvPicPr>
          <p:nvPr/>
        </p:nvPicPr>
        <p:blipFill>
          <a:blip r:embed="rId4" cstate="email">
            <a:extLst>
              <a:ext uri="{28A0092B-C50C-407E-A947-70E740481C1C}">
                <a14:useLocalDpi xmlns:a14="http://schemas.microsoft.com/office/drawing/2010/main"/>
              </a:ext>
            </a:extLst>
          </a:blip>
          <a:stretch/>
        </p:blipFill>
        <p:spPr bwMode="auto">
          <a:xfrm>
            <a:off x="6318419" y="984420"/>
            <a:ext cx="5873580" cy="5873580"/>
          </a:xfrm>
          <a:prstGeom prst="rect">
            <a:avLst/>
          </a:prstGeom>
        </p:spPr>
      </p:pic>
      <p:sp>
        <p:nvSpPr>
          <p:cNvPr id="5" name="Textfeld 4">
            <a:extLst>
              <a:ext uri="{FF2B5EF4-FFF2-40B4-BE49-F238E27FC236}">
                <a16:creationId xmlns:a16="http://schemas.microsoft.com/office/drawing/2014/main" id="{53C7AFBB-A4FA-3C16-EFBF-C958A65DC29B}"/>
              </a:ext>
            </a:extLst>
          </p:cNvPr>
          <p:cNvSpPr txBox="1"/>
          <p:nvPr/>
        </p:nvSpPr>
        <p:spPr>
          <a:xfrm>
            <a:off x="2026494" y="1202499"/>
            <a:ext cx="1455742" cy="509240"/>
          </a:xfrm>
          <a:prstGeom prst="rect">
            <a:avLst/>
          </a:prstGeom>
          <a:noFill/>
          <a:ln w="38100">
            <a:solidFill>
              <a:srgbClr val="F3972B"/>
            </a:solidFill>
          </a:ln>
        </p:spPr>
        <p:txBody>
          <a:bodyPr wrap="square" rtlCol="0">
            <a:spAutoFit/>
          </a:bodyPr>
          <a:lstStyle/>
          <a:p>
            <a:endParaRPr lang="de-DE"/>
          </a:p>
        </p:txBody>
      </p:sp>
      <p:sp>
        <p:nvSpPr>
          <p:cNvPr id="7" name="Textfeld 6">
            <a:extLst>
              <a:ext uri="{FF2B5EF4-FFF2-40B4-BE49-F238E27FC236}">
                <a16:creationId xmlns:a16="http://schemas.microsoft.com/office/drawing/2014/main" id="{39EDACC3-E530-1D39-9819-A3C9B2890EF9}"/>
              </a:ext>
            </a:extLst>
          </p:cNvPr>
          <p:cNvSpPr txBox="1"/>
          <p:nvPr/>
        </p:nvSpPr>
        <p:spPr>
          <a:xfrm>
            <a:off x="8527338" y="1202499"/>
            <a:ext cx="1455742" cy="509240"/>
          </a:xfrm>
          <a:prstGeom prst="rect">
            <a:avLst/>
          </a:prstGeom>
          <a:noFill/>
          <a:ln w="38100">
            <a:solidFill>
              <a:srgbClr val="F3972B"/>
            </a:solidFill>
          </a:ln>
        </p:spPr>
        <p:txBody>
          <a:bodyPr wrap="square" rtlCol="0">
            <a:spAutoFit/>
          </a:bodyPr>
          <a:lstStyle/>
          <a:p>
            <a:endParaRPr lang="de-DE"/>
          </a:p>
        </p:txBody>
      </p:sp>
      <p:sp>
        <p:nvSpPr>
          <p:cNvPr id="6" name="Textplatzhalter 2">
            <a:extLst>
              <a:ext uri="{FF2B5EF4-FFF2-40B4-BE49-F238E27FC236}">
                <a16:creationId xmlns:a16="http://schemas.microsoft.com/office/drawing/2014/main" id="{3DFEBE0B-6BB2-11E4-A4DB-C9849EC4CE2F}"/>
              </a:ext>
            </a:extLst>
          </p:cNvPr>
          <p:cNvSpPr txBox="1">
            <a:spLocks/>
          </p:cNvSpPr>
          <p:nvPr/>
        </p:nvSpPr>
        <p:spPr>
          <a:xfrm>
            <a:off x="-187009" y="1064397"/>
            <a:ext cx="1917159"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tx1">
                    <a:lumMod val="50000"/>
                    <a:lumOff val="50000"/>
                  </a:schemeClr>
                </a:solidFill>
                <a:latin typeface="FreightText Pro Book" panose="02000603060000020004" pitchFamily="50" charset="0"/>
              </a:rPr>
              <a:t>© Pik Potsdam</a:t>
            </a:r>
          </a:p>
        </p:txBody>
      </p:sp>
      <p:sp>
        <p:nvSpPr>
          <p:cNvPr id="8" name="Textplatzhalter 2">
            <a:extLst>
              <a:ext uri="{FF2B5EF4-FFF2-40B4-BE49-F238E27FC236}">
                <a16:creationId xmlns:a16="http://schemas.microsoft.com/office/drawing/2014/main" id="{455E0147-B7D0-C3D5-1DE7-F50F6C1B09E0}"/>
              </a:ext>
            </a:extLst>
          </p:cNvPr>
          <p:cNvSpPr txBox="1">
            <a:spLocks/>
          </p:cNvSpPr>
          <p:nvPr/>
        </p:nvSpPr>
        <p:spPr>
          <a:xfrm>
            <a:off x="8070163" y="6373535"/>
            <a:ext cx="3917245"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tx1">
                    <a:lumMod val="50000"/>
                    <a:lumOff val="50000"/>
                  </a:schemeClr>
                </a:solidFill>
                <a:latin typeface="FreightText Pro Book" panose="02000603060000020004" pitchFamily="50" charset="0"/>
              </a:rPr>
              <a:t>© NELA e.V.</a:t>
            </a:r>
          </a:p>
        </p:txBody>
      </p:sp>
    </p:spTree>
    <p:extLst>
      <p:ext uri="{BB962C8B-B14F-4D97-AF65-F5344CB8AC3E}">
        <p14:creationId xmlns:p14="http://schemas.microsoft.com/office/powerpoint/2010/main" val="11343378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1" descr="Temperaturverlauf Deutschland.jpg">
            <a:extLst>
              <a:ext uri="{FF2B5EF4-FFF2-40B4-BE49-F238E27FC236}">
                <a16:creationId xmlns:a16="http://schemas.microsoft.com/office/drawing/2014/main" id="{350E36E5-8149-FA28-190E-9666C55B120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6487" y="933637"/>
            <a:ext cx="3870020" cy="2714174"/>
          </a:xfrm>
          <a:prstGeom prst="rect">
            <a:avLst/>
          </a:prstGeom>
        </p:spPr>
      </p:pic>
      <p:pic>
        <p:nvPicPr>
          <p:cNvPr id="8" name="Grafik 7" descr="Ein Bild, das Text, Diagramm, Screenshot enthält.&#10;&#10;KI-generierte Inhalte können fehlerhaft sein.">
            <a:extLst>
              <a:ext uri="{FF2B5EF4-FFF2-40B4-BE49-F238E27FC236}">
                <a16:creationId xmlns:a16="http://schemas.microsoft.com/office/drawing/2014/main" id="{DC89F764-936B-0285-7ADF-49AC844D430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028" y="3771635"/>
            <a:ext cx="10732663" cy="3018276"/>
          </a:xfrm>
          <a:prstGeom prst="rect">
            <a:avLst/>
          </a:prstGeom>
        </p:spPr>
      </p:pic>
      <p:pic>
        <p:nvPicPr>
          <p:cNvPr id="6" name="Grafik 5" descr="Ein Bild, das draußen, Pflanze, Baum, Himmel enthält.&#10;&#10;KI-generierte Inhalte können fehlerhaft sein.">
            <a:extLst>
              <a:ext uri="{FF2B5EF4-FFF2-40B4-BE49-F238E27FC236}">
                <a16:creationId xmlns:a16="http://schemas.microsoft.com/office/drawing/2014/main" id="{A1EC835A-FF50-3580-AEA5-CECBDC9DAC4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847600" y="999532"/>
            <a:ext cx="4036423" cy="2689897"/>
          </a:xfrm>
          <a:prstGeom prst="rect">
            <a:avLst/>
          </a:prstGeom>
        </p:spPr>
      </p:pic>
      <p:sp>
        <p:nvSpPr>
          <p:cNvPr id="7" name="Textfeld 6">
            <a:extLst>
              <a:ext uri="{FF2B5EF4-FFF2-40B4-BE49-F238E27FC236}">
                <a16:creationId xmlns:a16="http://schemas.microsoft.com/office/drawing/2014/main" id="{FE88C90A-A180-EA75-2094-AF375E7BCA00}"/>
              </a:ext>
            </a:extLst>
          </p:cNvPr>
          <p:cNvSpPr txBox="1"/>
          <p:nvPr/>
        </p:nvSpPr>
        <p:spPr>
          <a:xfrm>
            <a:off x="9932125" y="1105921"/>
            <a:ext cx="2259875" cy="276999"/>
          </a:xfrm>
          <a:prstGeom prst="rect">
            <a:avLst/>
          </a:prstGeom>
          <a:noFill/>
        </p:spPr>
        <p:txBody>
          <a:bodyPr wrap="square" rtlCol="0">
            <a:spAutoFit/>
          </a:bodyPr>
          <a:lstStyle/>
          <a:p>
            <a:r>
              <a:rPr lang="de-DE" sz="1200" dirty="0">
                <a:solidFill>
                  <a:schemeClr val="bg1">
                    <a:lumMod val="65000"/>
                  </a:schemeClr>
                </a:solidFill>
                <a:latin typeface="FreightText Pro Book" panose="02000603060000020004" pitchFamily="50" charset="0"/>
              </a:rPr>
              <a:t>Waldsterben @Pixabay-Hans</a:t>
            </a:r>
          </a:p>
        </p:txBody>
      </p:sp>
      <p:sp>
        <p:nvSpPr>
          <p:cNvPr id="2" name="Textfeld 1">
            <a:extLst>
              <a:ext uri="{FF2B5EF4-FFF2-40B4-BE49-F238E27FC236}">
                <a16:creationId xmlns:a16="http://schemas.microsoft.com/office/drawing/2014/main" id="{04A59253-607E-9FDC-AFC7-3831EC7F6FAE}"/>
              </a:ext>
            </a:extLst>
          </p:cNvPr>
          <p:cNvSpPr txBox="1"/>
          <p:nvPr/>
        </p:nvSpPr>
        <p:spPr>
          <a:xfrm>
            <a:off x="10887075" y="3729103"/>
            <a:ext cx="1154714" cy="1754326"/>
          </a:xfrm>
          <a:prstGeom prst="rect">
            <a:avLst/>
          </a:prstGeom>
          <a:noFill/>
        </p:spPr>
        <p:txBody>
          <a:bodyPr wrap="square" rtlCol="0">
            <a:spAutoFit/>
          </a:bodyPr>
          <a:lstStyle/>
          <a:p>
            <a:r>
              <a:rPr lang="de-DE" sz="1200" dirty="0">
                <a:solidFill>
                  <a:schemeClr val="bg1">
                    <a:lumMod val="65000"/>
                  </a:schemeClr>
                </a:solidFill>
                <a:latin typeface="FreightText Pro Book" panose="02000603060000020004" pitchFamily="50" charset="0"/>
              </a:rPr>
              <a:t>https://philosophenstuebchen.wordpress.com/wp-content/uploads/2017/04/temperaturverlauf-bis-holozc3a4n.png</a:t>
            </a:r>
          </a:p>
        </p:txBody>
      </p:sp>
    </p:spTree>
    <p:extLst>
      <p:ext uri="{BB962C8B-B14F-4D97-AF65-F5344CB8AC3E}">
        <p14:creationId xmlns:p14="http://schemas.microsoft.com/office/powerpoint/2010/main" val="337624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6434C803-041D-C948-9DB9-6697137ED548}"/>
              </a:ext>
            </a:extLst>
          </p:cNvPr>
          <p:cNvSpPr>
            <a:spLocks noGrp="1"/>
          </p:cNvSpPr>
          <p:nvPr>
            <p:ph type="title"/>
          </p:nvPr>
        </p:nvSpPr>
        <p:spPr>
          <a:xfrm>
            <a:off x="559805" y="1189083"/>
            <a:ext cx="11072387" cy="685800"/>
          </a:xfrm>
        </p:spPr>
        <p:txBody>
          <a:bodyPr/>
          <a:lstStyle/>
          <a:p>
            <a:r>
              <a:rPr lang="de-DE"/>
              <a:t>Hohe CO₂ Emissionen der Baubranche</a:t>
            </a:r>
          </a:p>
        </p:txBody>
      </p:sp>
      <p:sp>
        <p:nvSpPr>
          <p:cNvPr id="6" name="Textplatzhalter 5">
            <a:extLst>
              <a:ext uri="{FF2B5EF4-FFF2-40B4-BE49-F238E27FC236}">
                <a16:creationId xmlns:a16="http://schemas.microsoft.com/office/drawing/2014/main" id="{13428054-CA0D-6140-9CE7-1846A738204F}"/>
              </a:ext>
            </a:extLst>
          </p:cNvPr>
          <p:cNvSpPr>
            <a:spLocks noGrp="1"/>
          </p:cNvSpPr>
          <p:nvPr>
            <p:ph type="body" sz="quarter" idx="10"/>
          </p:nvPr>
        </p:nvSpPr>
        <p:spPr>
          <a:xfrm>
            <a:off x="614363" y="2111466"/>
            <a:ext cx="5831594" cy="4090926"/>
          </a:xfrm>
        </p:spPr>
        <p:txBody>
          <a:bodyPr/>
          <a:lstStyle/>
          <a:p>
            <a:r>
              <a:rPr lang="de-DE" dirty="0"/>
              <a:t>Materialbezogene graue Emissionen</a:t>
            </a:r>
          </a:p>
          <a:p>
            <a:r>
              <a:rPr lang="de-DE" dirty="0"/>
              <a:t>Emissionen aus dem Gebäudebetrieb</a:t>
            </a:r>
          </a:p>
          <a:p>
            <a:r>
              <a:rPr lang="de-DE" dirty="0"/>
              <a:t>Fokus liegt zukünftig auf grauen Emissionen</a:t>
            </a:r>
          </a:p>
          <a:p>
            <a:endParaRPr lang="de-DE" dirty="0"/>
          </a:p>
        </p:txBody>
      </p:sp>
      <p:graphicFrame>
        <p:nvGraphicFramePr>
          <p:cNvPr id="9" name="Diagramm 8">
            <a:extLst>
              <a:ext uri="{FF2B5EF4-FFF2-40B4-BE49-F238E27FC236}">
                <a16:creationId xmlns:a16="http://schemas.microsoft.com/office/drawing/2014/main" id="{62C25465-AFFF-9624-BCCF-921BFA464751}"/>
              </a:ext>
            </a:extLst>
          </p:cNvPr>
          <p:cNvGraphicFramePr/>
          <p:nvPr>
            <p:extLst>
              <p:ext uri="{D42A27DB-BD31-4B8C-83A1-F6EECF244321}">
                <p14:modId xmlns:p14="http://schemas.microsoft.com/office/powerpoint/2010/main" val="2769520866"/>
              </p:ext>
            </p:extLst>
          </p:nvPr>
        </p:nvGraphicFramePr>
        <p:xfrm>
          <a:off x="6096000" y="1999875"/>
          <a:ext cx="5750900" cy="4596867"/>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feld 9">
            <a:extLst>
              <a:ext uri="{FF2B5EF4-FFF2-40B4-BE49-F238E27FC236}">
                <a16:creationId xmlns:a16="http://schemas.microsoft.com/office/drawing/2014/main" id="{4DC4E3F2-A5C8-8C19-43B5-3E89CBA1A080}"/>
              </a:ext>
            </a:extLst>
          </p:cNvPr>
          <p:cNvSpPr txBox="1"/>
          <p:nvPr/>
        </p:nvSpPr>
        <p:spPr>
          <a:xfrm>
            <a:off x="9474958" y="3895319"/>
            <a:ext cx="914400" cy="523220"/>
          </a:xfrm>
          <a:prstGeom prst="rect">
            <a:avLst/>
          </a:prstGeom>
          <a:noFill/>
        </p:spPr>
        <p:txBody>
          <a:bodyPr wrap="square" rtlCol="0">
            <a:spAutoFit/>
          </a:bodyPr>
          <a:lstStyle/>
          <a:p>
            <a:r>
              <a:rPr lang="de-DE" sz="2800" b="1" dirty="0">
                <a:solidFill>
                  <a:schemeClr val="bg1"/>
                </a:solidFill>
              </a:rPr>
              <a:t>40%</a:t>
            </a:r>
          </a:p>
        </p:txBody>
      </p:sp>
      <p:sp>
        <p:nvSpPr>
          <p:cNvPr id="2" name="Textfeld 1">
            <a:extLst>
              <a:ext uri="{FF2B5EF4-FFF2-40B4-BE49-F238E27FC236}">
                <a16:creationId xmlns:a16="http://schemas.microsoft.com/office/drawing/2014/main" id="{5C7447C6-A8D1-2815-E5A8-E8DB5E8DE427}"/>
              </a:ext>
            </a:extLst>
          </p:cNvPr>
          <p:cNvSpPr txBox="1"/>
          <p:nvPr/>
        </p:nvSpPr>
        <p:spPr>
          <a:xfrm>
            <a:off x="559805" y="3972012"/>
            <a:ext cx="5196840" cy="276999"/>
          </a:xfrm>
          <a:prstGeom prst="rect">
            <a:avLst/>
          </a:prstGeom>
          <a:noFill/>
        </p:spPr>
        <p:txBody>
          <a:bodyPr wrap="square" rtlCol="0">
            <a:spAutoFit/>
          </a:bodyPr>
          <a:lstStyle/>
          <a:p>
            <a:r>
              <a:rPr lang="de-DE" sz="1200" dirty="0" err="1">
                <a:latin typeface="FreightText Pro Book" panose="02000603060000020004" pitchFamily="50" charset="0"/>
              </a:rPr>
              <a:t>Heisel</a:t>
            </a:r>
            <a:r>
              <a:rPr lang="de-DE" sz="1200" dirty="0">
                <a:latin typeface="FreightText Pro Book" panose="02000603060000020004" pitchFamily="50" charset="0"/>
              </a:rPr>
              <a:t>, Hebel (2019): Urban Mining und kreislaufgerechtes Bauen</a:t>
            </a:r>
          </a:p>
        </p:txBody>
      </p:sp>
    </p:spTree>
    <p:extLst>
      <p:ext uri="{BB962C8B-B14F-4D97-AF65-F5344CB8AC3E}">
        <p14:creationId xmlns:p14="http://schemas.microsoft.com/office/powerpoint/2010/main" val="1266432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2A5D0C-D1E0-D321-B559-DE641344843B}"/>
              </a:ext>
            </a:extLst>
          </p:cNvPr>
          <p:cNvSpPr>
            <a:spLocks noGrp="1"/>
          </p:cNvSpPr>
          <p:nvPr>
            <p:ph type="title"/>
          </p:nvPr>
        </p:nvSpPr>
        <p:spPr/>
        <p:txBody>
          <a:bodyPr>
            <a:normAutofit fontScale="90000"/>
          </a:bodyPr>
          <a:lstStyle/>
          <a:p>
            <a:r>
              <a:rPr lang="de-DE" dirty="0"/>
              <a:t>Kurzfilm: was hat Kohlendioxid mit Zement zu tun?</a:t>
            </a:r>
          </a:p>
        </p:txBody>
      </p:sp>
      <p:sp>
        <p:nvSpPr>
          <p:cNvPr id="4" name="Textfeld 3">
            <a:extLst>
              <a:ext uri="{FF2B5EF4-FFF2-40B4-BE49-F238E27FC236}">
                <a16:creationId xmlns:a16="http://schemas.microsoft.com/office/drawing/2014/main" id="{6D15923A-BD7F-A6E1-B9C5-2F015B10367E}"/>
              </a:ext>
            </a:extLst>
          </p:cNvPr>
          <p:cNvSpPr txBox="1"/>
          <p:nvPr/>
        </p:nvSpPr>
        <p:spPr>
          <a:xfrm>
            <a:off x="8903138" y="2096369"/>
            <a:ext cx="2469997" cy="369332"/>
          </a:xfrm>
          <a:prstGeom prst="rect">
            <a:avLst/>
          </a:prstGeom>
          <a:noFill/>
        </p:spPr>
        <p:txBody>
          <a:bodyPr wrap="square">
            <a:spAutoFit/>
          </a:bodyPr>
          <a:lstStyle/>
          <a:p>
            <a:r>
              <a:rPr lang="de-DE" dirty="0">
                <a:latin typeface="FreightText Pro Book" panose="02000603060000020004" pitchFamily="50" charset="0"/>
              </a:rPr>
              <a:t>0:00 – 2:35</a:t>
            </a:r>
          </a:p>
        </p:txBody>
      </p:sp>
      <p:sp>
        <p:nvSpPr>
          <p:cNvPr id="5" name="Textfeld 4">
            <a:extLst>
              <a:ext uri="{FF2B5EF4-FFF2-40B4-BE49-F238E27FC236}">
                <a16:creationId xmlns:a16="http://schemas.microsoft.com/office/drawing/2014/main" id="{494CDDD3-676A-C661-8F95-D0863B90AAD9}"/>
              </a:ext>
            </a:extLst>
          </p:cNvPr>
          <p:cNvSpPr txBox="1"/>
          <p:nvPr/>
        </p:nvSpPr>
        <p:spPr>
          <a:xfrm>
            <a:off x="1611083" y="3156857"/>
            <a:ext cx="8969829" cy="1077218"/>
          </a:xfrm>
          <a:prstGeom prst="rect">
            <a:avLst/>
          </a:prstGeom>
          <a:noFill/>
        </p:spPr>
        <p:txBody>
          <a:bodyPr wrap="square">
            <a:spAutoFit/>
          </a:bodyPr>
          <a:lstStyle/>
          <a:p>
            <a:r>
              <a:rPr lang="de-DE" sz="3200" dirty="0">
                <a:latin typeface="FreightText Pro Book" panose="02000603060000020004" pitchFamily="50" charset="0"/>
              </a:rPr>
              <a:t>Quelle: EPIZ – Zentrum für Globales Lernen </a:t>
            </a:r>
            <a:r>
              <a:rPr lang="de-DE" sz="3200" dirty="0">
                <a:latin typeface="FreightText Pro Book" panose="02000603060000020004" pitchFamily="50" charset="0"/>
                <a:hlinkClick r:id="rId3"/>
              </a:rPr>
              <a:t>https://www.youtube.com/watch?v=pKHjH4AOKDU</a:t>
            </a:r>
            <a:r>
              <a:rPr lang="de-DE" sz="3200" dirty="0">
                <a:latin typeface="FreightText Pro Book" panose="02000603060000020004" pitchFamily="50" charset="0"/>
              </a:rPr>
              <a:t> </a:t>
            </a:r>
          </a:p>
        </p:txBody>
      </p:sp>
    </p:spTree>
    <p:extLst>
      <p:ext uri="{BB962C8B-B14F-4D97-AF65-F5344CB8AC3E}">
        <p14:creationId xmlns:p14="http://schemas.microsoft.com/office/powerpoint/2010/main" val="5569705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29E497-D6B9-3D73-11DB-332BFF910ACE}"/>
              </a:ext>
            </a:extLst>
          </p:cNvPr>
          <p:cNvSpPr>
            <a:spLocks noGrp="1"/>
          </p:cNvSpPr>
          <p:nvPr>
            <p:ph type="title"/>
          </p:nvPr>
        </p:nvSpPr>
        <p:spPr/>
        <p:txBody>
          <a:bodyPr>
            <a:normAutofit fontScale="90000"/>
          </a:bodyPr>
          <a:lstStyle/>
          <a:p>
            <a:r>
              <a:rPr lang="de-DE"/>
              <a:t>Vertiefende Infos: Nugget „Materialwende“</a:t>
            </a:r>
            <a:endParaRPr lang="de-DE" dirty="0"/>
          </a:p>
        </p:txBody>
      </p:sp>
      <p:sp>
        <p:nvSpPr>
          <p:cNvPr id="3" name="Textplatzhalter 2">
            <a:extLst>
              <a:ext uri="{FF2B5EF4-FFF2-40B4-BE49-F238E27FC236}">
                <a16:creationId xmlns:a16="http://schemas.microsoft.com/office/drawing/2014/main" id="{6132D0AB-C7BD-F5B3-BCD5-389664F1CA3D}"/>
              </a:ext>
            </a:extLst>
          </p:cNvPr>
          <p:cNvSpPr>
            <a:spLocks noGrp="1"/>
          </p:cNvSpPr>
          <p:nvPr>
            <p:ph type="body" sz="quarter" idx="12"/>
          </p:nvPr>
        </p:nvSpPr>
        <p:spPr/>
        <p:txBody>
          <a:bodyPr vert="horz" lIns="91440" tIns="45720" rIns="91440" bIns="45720" rtlCol="0" anchor="t">
            <a:normAutofit fontScale="92500" lnSpcReduction="10000"/>
          </a:bodyPr>
          <a:lstStyle/>
          <a:p>
            <a:r>
              <a:rPr lang="de-DE"/>
              <a:t>Möglichkeiten</a:t>
            </a:r>
          </a:p>
          <a:p>
            <a:r>
              <a:rPr lang="de-DE"/>
              <a:t>Recyclingbeton</a:t>
            </a:r>
          </a:p>
          <a:p>
            <a:r>
              <a:rPr lang="de-DE"/>
              <a:t>Hanfbeton</a:t>
            </a:r>
          </a:p>
          <a:p>
            <a:r>
              <a:rPr lang="de-DE"/>
              <a:t>Pflanzenkohle in Beton</a:t>
            </a:r>
          </a:p>
          <a:p>
            <a:r>
              <a:rPr lang="de-DE"/>
              <a:t>Myzelium-basierte Materialien </a:t>
            </a:r>
          </a:p>
          <a:p>
            <a:r>
              <a:rPr lang="de-DE"/>
              <a:t>Basaltbeton</a:t>
            </a:r>
          </a:p>
          <a:p>
            <a:r>
              <a:rPr lang="de-DE"/>
              <a:t>Carbonbeton</a:t>
            </a:r>
          </a:p>
          <a:p>
            <a:r>
              <a:rPr lang="de-DE"/>
              <a:t>Kohlenstoffarmer Beton - CarbonCure</a:t>
            </a:r>
          </a:p>
          <a:p>
            <a:r>
              <a:rPr lang="de-DE"/>
              <a:t>Corcrete</a:t>
            </a:r>
          </a:p>
          <a:p>
            <a:r>
              <a:rPr lang="de-DE"/>
              <a:t>Celitement</a:t>
            </a:r>
          </a:p>
          <a:p>
            <a:r>
              <a:rPr lang="de-DE"/>
              <a:t>Olivin</a:t>
            </a:r>
          </a:p>
          <a:p>
            <a:endParaRPr lang="de-DE" dirty="0"/>
          </a:p>
        </p:txBody>
      </p:sp>
      <p:pic>
        <p:nvPicPr>
          <p:cNvPr id="11" name="Bildplatzhalter 10">
            <a:extLst>
              <a:ext uri="{FF2B5EF4-FFF2-40B4-BE49-F238E27FC236}">
                <a16:creationId xmlns:a16="http://schemas.microsoft.com/office/drawing/2014/main" id="{E6795DED-767E-7F52-F025-44F982436EF6}"/>
              </a:ext>
            </a:extLst>
          </p:cNvPr>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a:stretch>
            <a:fillRect/>
          </a:stretch>
        </p:blipFill>
        <p:spPr/>
      </p:pic>
      <p:sp>
        <p:nvSpPr>
          <p:cNvPr id="4" name="Textplatzhalter 2">
            <a:extLst>
              <a:ext uri="{FF2B5EF4-FFF2-40B4-BE49-F238E27FC236}">
                <a16:creationId xmlns:a16="http://schemas.microsoft.com/office/drawing/2014/main" id="{22140F2E-5396-B28D-8A53-46C8E37F4E9D}"/>
              </a:ext>
            </a:extLst>
          </p:cNvPr>
          <p:cNvSpPr txBox="1">
            <a:spLocks/>
          </p:cNvSpPr>
          <p:nvPr/>
        </p:nvSpPr>
        <p:spPr>
          <a:xfrm>
            <a:off x="9645196" y="6428402"/>
            <a:ext cx="2302127"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bg1"/>
                </a:solidFill>
                <a:latin typeface="FreightText Pro Book" panose="02000603060000020004" pitchFamily="50" charset="0"/>
              </a:rPr>
              <a:t>© BFW-BB</a:t>
            </a:r>
          </a:p>
        </p:txBody>
      </p:sp>
    </p:spTree>
    <p:extLst>
      <p:ext uri="{BB962C8B-B14F-4D97-AF65-F5344CB8AC3E}">
        <p14:creationId xmlns:p14="http://schemas.microsoft.com/office/powerpoint/2010/main" val="88612387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DCA8FB-45F7-3E0C-7F83-A633746CB3C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3ABEA04-958D-61D4-869C-4785A726E35D}"/>
              </a:ext>
            </a:extLst>
          </p:cNvPr>
          <p:cNvSpPr>
            <a:spLocks noGrp="1"/>
          </p:cNvSpPr>
          <p:nvPr>
            <p:ph type="title"/>
          </p:nvPr>
        </p:nvSpPr>
        <p:spPr>
          <a:xfrm>
            <a:off x="2253138" y="251656"/>
            <a:ext cx="11072387" cy="685800"/>
          </a:xfrm>
        </p:spPr>
        <p:txBody>
          <a:bodyPr>
            <a:normAutofit/>
          </a:bodyPr>
          <a:lstStyle/>
          <a:p>
            <a:r>
              <a:rPr lang="de-DE" sz="2400" dirty="0">
                <a:latin typeface="Neue Plak Text" panose="020B0804030202020204" pitchFamily="34" charset="0"/>
              </a:rPr>
              <a:t> Planetare Grenzen: </a:t>
            </a:r>
            <a:r>
              <a:rPr lang="de-DE" sz="2400" dirty="0">
                <a:solidFill>
                  <a:srgbClr val="F3972B"/>
                </a:solidFill>
                <a:latin typeface="Neue Plak Text" panose="020B0804030202020204" pitchFamily="34" charset="0"/>
              </a:rPr>
              <a:t>Ungleichheit</a:t>
            </a:r>
          </a:p>
        </p:txBody>
      </p:sp>
      <p:pic>
        <p:nvPicPr>
          <p:cNvPr id="9" name="Grafik 8" descr="Ein Bild, das Text, Screenshot, Diagramm, Farbigkeit enthält.&#10;&#10;Automatisch generierte Beschreibung">
            <a:extLst>
              <a:ext uri="{FF2B5EF4-FFF2-40B4-BE49-F238E27FC236}">
                <a16:creationId xmlns:a16="http://schemas.microsoft.com/office/drawing/2014/main" id="{240D6F19-EE15-21C9-A0E6-E2A004E9FBF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059" y="937456"/>
            <a:ext cx="5384851" cy="5923336"/>
          </a:xfrm>
          <a:prstGeom prst="rect">
            <a:avLst/>
          </a:prstGeom>
        </p:spPr>
      </p:pic>
      <p:sp>
        <p:nvSpPr>
          <p:cNvPr id="4" name="Textfeld 3">
            <a:extLst>
              <a:ext uri="{FF2B5EF4-FFF2-40B4-BE49-F238E27FC236}">
                <a16:creationId xmlns:a16="http://schemas.microsoft.com/office/drawing/2014/main" id="{641106B0-6436-7C3F-5456-3F6DB36CC5DF}"/>
              </a:ext>
            </a:extLst>
          </p:cNvPr>
          <p:cNvSpPr txBox="1"/>
          <p:nvPr/>
        </p:nvSpPr>
        <p:spPr>
          <a:xfrm>
            <a:off x="3940091" y="5473447"/>
            <a:ext cx="1317831" cy="784830"/>
          </a:xfrm>
          <a:prstGeom prst="rect">
            <a:avLst/>
          </a:prstGeom>
          <a:noFill/>
        </p:spPr>
        <p:txBody>
          <a:bodyPr wrap="square">
            <a:spAutoFit/>
          </a:bodyPr>
          <a:lstStyle/>
          <a:p>
            <a:r>
              <a:rPr lang="de-DE" sz="900"/>
              <a:t>Quelle: https://www.pik-potsdam.de/de/produkte/infothek/planetare-grenzen/bilder</a:t>
            </a:r>
          </a:p>
        </p:txBody>
      </p:sp>
      <p:pic>
        <p:nvPicPr>
          <p:cNvPr id="3" name="Grafik 2">
            <a:extLst>
              <a:ext uri="{FF2B5EF4-FFF2-40B4-BE49-F238E27FC236}">
                <a16:creationId xmlns:a16="http://schemas.microsoft.com/office/drawing/2014/main" id="{7663CB7D-306B-3E48-9D80-64D8DEDDB946}"/>
              </a:ext>
            </a:extLst>
          </p:cNvPr>
          <p:cNvPicPr>
            <a:picLocks noChangeAspect="1"/>
          </p:cNvPicPr>
          <p:nvPr/>
        </p:nvPicPr>
        <p:blipFill>
          <a:blip r:embed="rId4" cstate="email">
            <a:extLst>
              <a:ext uri="{28A0092B-C50C-407E-A947-70E740481C1C}">
                <a14:useLocalDpi xmlns:a14="http://schemas.microsoft.com/office/drawing/2010/main"/>
              </a:ext>
            </a:extLst>
          </a:blip>
          <a:stretch/>
        </p:blipFill>
        <p:spPr bwMode="auto">
          <a:xfrm>
            <a:off x="6318419" y="984420"/>
            <a:ext cx="5873580" cy="5873580"/>
          </a:xfrm>
          <a:prstGeom prst="rect">
            <a:avLst/>
          </a:prstGeom>
        </p:spPr>
      </p:pic>
      <p:sp>
        <p:nvSpPr>
          <p:cNvPr id="5" name="Textfeld 4">
            <a:extLst>
              <a:ext uri="{FF2B5EF4-FFF2-40B4-BE49-F238E27FC236}">
                <a16:creationId xmlns:a16="http://schemas.microsoft.com/office/drawing/2014/main" id="{F8D11DC5-4904-2912-5B3D-93C938BD0CAD}"/>
              </a:ext>
            </a:extLst>
          </p:cNvPr>
          <p:cNvSpPr txBox="1"/>
          <p:nvPr/>
        </p:nvSpPr>
        <p:spPr>
          <a:xfrm>
            <a:off x="8586788" y="4586288"/>
            <a:ext cx="757237" cy="557212"/>
          </a:xfrm>
          <a:prstGeom prst="rect">
            <a:avLst/>
          </a:prstGeom>
          <a:noFill/>
          <a:ln w="38100">
            <a:solidFill>
              <a:srgbClr val="F3972B"/>
            </a:solidFill>
          </a:ln>
        </p:spPr>
        <p:txBody>
          <a:bodyPr wrap="square" rtlCol="0">
            <a:spAutoFit/>
          </a:bodyPr>
          <a:lstStyle/>
          <a:p>
            <a:endParaRPr lang="de-DE"/>
          </a:p>
        </p:txBody>
      </p:sp>
      <p:sp>
        <p:nvSpPr>
          <p:cNvPr id="6" name="Textplatzhalter 2">
            <a:extLst>
              <a:ext uri="{FF2B5EF4-FFF2-40B4-BE49-F238E27FC236}">
                <a16:creationId xmlns:a16="http://schemas.microsoft.com/office/drawing/2014/main" id="{B91ED56B-81F5-5137-4467-D3C1E7E5AB3A}"/>
              </a:ext>
            </a:extLst>
          </p:cNvPr>
          <p:cNvSpPr txBox="1">
            <a:spLocks/>
          </p:cNvSpPr>
          <p:nvPr/>
        </p:nvSpPr>
        <p:spPr>
          <a:xfrm>
            <a:off x="-187009" y="1064397"/>
            <a:ext cx="1917159"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tx1">
                    <a:lumMod val="50000"/>
                    <a:lumOff val="50000"/>
                  </a:schemeClr>
                </a:solidFill>
                <a:latin typeface="FreightText Pro Book" panose="02000603060000020004" pitchFamily="50" charset="0"/>
              </a:rPr>
              <a:t>© Pik Potsdam</a:t>
            </a:r>
          </a:p>
        </p:txBody>
      </p:sp>
      <p:sp>
        <p:nvSpPr>
          <p:cNvPr id="8" name="Textplatzhalter 2">
            <a:extLst>
              <a:ext uri="{FF2B5EF4-FFF2-40B4-BE49-F238E27FC236}">
                <a16:creationId xmlns:a16="http://schemas.microsoft.com/office/drawing/2014/main" id="{47CDBEE7-A9D6-0BCF-42C5-4668B055E317}"/>
              </a:ext>
            </a:extLst>
          </p:cNvPr>
          <p:cNvSpPr txBox="1">
            <a:spLocks/>
          </p:cNvSpPr>
          <p:nvPr/>
        </p:nvSpPr>
        <p:spPr>
          <a:xfrm>
            <a:off x="8070163" y="6373535"/>
            <a:ext cx="3917245"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tx1">
                    <a:lumMod val="50000"/>
                    <a:lumOff val="50000"/>
                  </a:schemeClr>
                </a:solidFill>
                <a:latin typeface="FreightText Pro Book" panose="02000603060000020004" pitchFamily="50" charset="0"/>
              </a:rPr>
              <a:t>© NELA e.V.</a:t>
            </a:r>
          </a:p>
        </p:txBody>
      </p:sp>
    </p:spTree>
    <p:extLst>
      <p:ext uri="{BB962C8B-B14F-4D97-AF65-F5344CB8AC3E}">
        <p14:creationId xmlns:p14="http://schemas.microsoft.com/office/powerpoint/2010/main" val="5904214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5F120B-D40E-E3BF-9176-ABFC9879262F}"/>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BFEFAD12-4ACB-B90F-362C-9ED6AA4A6CB1}"/>
              </a:ext>
            </a:extLst>
          </p:cNvPr>
          <p:cNvSpPr>
            <a:spLocks noGrp="1"/>
          </p:cNvSpPr>
          <p:nvPr>
            <p:ph type="title"/>
          </p:nvPr>
        </p:nvSpPr>
        <p:spPr/>
        <p:txBody>
          <a:bodyPr/>
          <a:lstStyle/>
          <a:p>
            <a:r>
              <a:rPr lang="de-DE"/>
              <a:t>Gemeinsames Nachhaltigkeitsverständnis</a:t>
            </a:r>
          </a:p>
        </p:txBody>
      </p:sp>
      <p:sp>
        <p:nvSpPr>
          <p:cNvPr id="2" name="Textplatzhalter 2">
            <a:extLst>
              <a:ext uri="{FF2B5EF4-FFF2-40B4-BE49-F238E27FC236}">
                <a16:creationId xmlns:a16="http://schemas.microsoft.com/office/drawing/2014/main" id="{98859F3E-B98E-DDBF-CC99-EEBB279B0692}"/>
              </a:ext>
            </a:extLst>
          </p:cNvPr>
          <p:cNvSpPr>
            <a:spLocks noGrp="1"/>
          </p:cNvSpPr>
          <p:nvPr>
            <p:ph type="body" sz="quarter" idx="10"/>
          </p:nvPr>
        </p:nvSpPr>
        <p:spPr>
          <a:xfrm>
            <a:off x="614362" y="2111466"/>
            <a:ext cx="7073371" cy="4090926"/>
          </a:xfrm>
        </p:spPr>
        <p:txBody>
          <a:bodyPr>
            <a:normAutofit/>
          </a:bodyPr>
          <a:lstStyle/>
          <a:p>
            <a:pPr marL="0" indent="0">
              <a:buNone/>
            </a:pPr>
            <a:endParaRPr lang="de-DE" dirty="0">
              <a:latin typeface="FreightText Pro Book" panose="02000603060000020004" pitchFamily="50" charset="0"/>
            </a:endParaRPr>
          </a:p>
          <a:p>
            <a:pPr marL="0" indent="0">
              <a:buNone/>
            </a:pPr>
            <a:endParaRPr lang="de-DE" b="0" dirty="0">
              <a:latin typeface="FreightText Pro Book" panose="02000603060000020004" pitchFamily="50" charset="0"/>
            </a:endParaRPr>
          </a:p>
          <a:p>
            <a:pPr marL="171450" lvl="1" indent="0">
              <a:buNone/>
            </a:pPr>
            <a:r>
              <a:rPr lang="de-DE" sz="2800" b="0" dirty="0">
                <a:latin typeface="FreightText Pro Book" panose="02000603060000020004" pitchFamily="50" charset="0"/>
              </a:rPr>
              <a:t>„…dass immer nur so viel Holz geschlagen werden sollte, wie durch planmäßige Aufforstung wieder nachwachsen kann“</a:t>
            </a:r>
          </a:p>
          <a:p>
            <a:pPr marL="171450" lvl="1" indent="0">
              <a:buNone/>
            </a:pPr>
            <a:endParaRPr lang="de-DE" sz="2800" dirty="0">
              <a:latin typeface="FreightText Pro Book" panose="02000603060000020004" pitchFamily="50" charset="0"/>
            </a:endParaRPr>
          </a:p>
          <a:p>
            <a:pPr marL="171450" lvl="1" indent="0">
              <a:buNone/>
            </a:pPr>
            <a:r>
              <a:rPr lang="de-DE" sz="2400" dirty="0">
                <a:latin typeface="FreightText Pro Book" panose="02000603060000020004" pitchFamily="50" charset="0"/>
              </a:rPr>
              <a:t>Carl von Carlowitz 1713</a:t>
            </a:r>
            <a:endParaRPr lang="de-DE" sz="2400" b="0" dirty="0">
              <a:latin typeface="FreightText Pro Book" panose="02000603060000020004" pitchFamily="50" charset="0"/>
            </a:endParaRPr>
          </a:p>
          <a:p>
            <a:endParaRPr lang="de-DE" sz="2800" b="0" dirty="0">
              <a:latin typeface="FreightText Pro Book" panose="02000603060000020004" pitchFamily="50" charset="0"/>
            </a:endParaRPr>
          </a:p>
          <a:p>
            <a:pPr marL="457200" indent="-457200">
              <a:buFont typeface="Arial" panose="020B0604020202020204" pitchFamily="34" charset="0"/>
              <a:buChar char="•"/>
            </a:pPr>
            <a:endParaRPr lang="de-DE" b="0" dirty="0">
              <a:latin typeface="FreightText Pro Book" panose="02000603060000020004" pitchFamily="50" charset="0"/>
            </a:endParaRPr>
          </a:p>
          <a:p>
            <a:pPr marL="457200" indent="-457200">
              <a:buFont typeface="Arial" panose="020B0604020202020204" pitchFamily="34" charset="0"/>
              <a:buChar char="•"/>
            </a:pPr>
            <a:endParaRPr lang="de-DE" dirty="0">
              <a:latin typeface="FreightText Pro Book" panose="02000603060000020004" pitchFamily="50" charset="0"/>
            </a:endParaRPr>
          </a:p>
          <a:p>
            <a:pPr marL="457200" indent="-457200">
              <a:buFont typeface="Arial" panose="020B0604020202020204" pitchFamily="34" charset="0"/>
              <a:buChar char="•"/>
            </a:pPr>
            <a:endParaRPr lang="de-DE" dirty="0">
              <a:latin typeface="FreightText Pro Book" panose="02000603060000020004" pitchFamily="50" charset="0"/>
            </a:endParaRPr>
          </a:p>
          <a:p>
            <a:pPr marL="0" indent="0">
              <a:buNone/>
            </a:pPr>
            <a:endParaRPr lang="de-DE" dirty="0">
              <a:latin typeface="FreightText Pro Book" panose="02000603060000020004" pitchFamily="50" charset="0"/>
            </a:endParaRPr>
          </a:p>
        </p:txBody>
      </p:sp>
      <p:sp>
        <p:nvSpPr>
          <p:cNvPr id="3" name="Textplatzhalter 2">
            <a:extLst>
              <a:ext uri="{FF2B5EF4-FFF2-40B4-BE49-F238E27FC236}">
                <a16:creationId xmlns:a16="http://schemas.microsoft.com/office/drawing/2014/main" id="{0BD48DF8-DAE4-EEE1-D10D-21455B008F4E}"/>
              </a:ext>
            </a:extLst>
          </p:cNvPr>
          <p:cNvSpPr txBox="1">
            <a:spLocks/>
          </p:cNvSpPr>
          <p:nvPr/>
        </p:nvSpPr>
        <p:spPr>
          <a:xfrm>
            <a:off x="4475045" y="6111755"/>
            <a:ext cx="6991381"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tx1">
                    <a:lumMod val="50000"/>
                    <a:lumOff val="50000"/>
                  </a:schemeClr>
                </a:solidFill>
                <a:latin typeface="FreightText Pro Book" panose="02000603060000020004" pitchFamily="50" charset="0"/>
              </a:rPr>
              <a:t>© Martin </a:t>
            </a:r>
            <a:r>
              <a:rPr lang="de-DE" sz="1200" dirty="0" err="1">
                <a:solidFill>
                  <a:schemeClr val="tx1">
                    <a:lumMod val="50000"/>
                    <a:lumOff val="50000"/>
                  </a:schemeClr>
                </a:solidFill>
                <a:latin typeface="FreightText Pro Book" panose="02000603060000020004" pitchFamily="50" charset="0"/>
              </a:rPr>
              <a:t>Bernigeroth</a:t>
            </a:r>
            <a:endParaRPr lang="de-DE" sz="1200" dirty="0">
              <a:solidFill>
                <a:schemeClr val="tx1">
                  <a:lumMod val="50000"/>
                  <a:lumOff val="50000"/>
                </a:schemeClr>
              </a:solidFill>
              <a:latin typeface="FreightText Pro Book" panose="02000603060000020004" pitchFamily="50" charset="0"/>
            </a:endParaRPr>
          </a:p>
        </p:txBody>
      </p:sp>
      <p:pic>
        <p:nvPicPr>
          <p:cNvPr id="6" name="Grafik 5">
            <a:extLst>
              <a:ext uri="{FF2B5EF4-FFF2-40B4-BE49-F238E27FC236}">
                <a16:creationId xmlns:a16="http://schemas.microsoft.com/office/drawing/2014/main" id="{022A9F59-0311-AC2D-20F0-189A760FE459}"/>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8368618" y="2074980"/>
            <a:ext cx="3097808" cy="3910853"/>
          </a:xfrm>
          <a:prstGeom prst="rect">
            <a:avLst/>
          </a:prstGeom>
        </p:spPr>
      </p:pic>
      <p:sp>
        <p:nvSpPr>
          <p:cNvPr id="8" name="Textplatzhalter 2">
            <a:extLst>
              <a:ext uri="{FF2B5EF4-FFF2-40B4-BE49-F238E27FC236}">
                <a16:creationId xmlns:a16="http://schemas.microsoft.com/office/drawing/2014/main" id="{57DF7F00-6F44-7C11-404B-D79D657A3160}"/>
              </a:ext>
            </a:extLst>
          </p:cNvPr>
          <p:cNvSpPr/>
          <p:nvPr/>
        </p:nvSpPr>
        <p:spPr>
          <a:xfrm>
            <a:off x="801163" y="6010893"/>
            <a:ext cx="5927015" cy="588761"/>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tabLst>
                <a:tab pos="0" algn="l"/>
              </a:tabLst>
            </a:pPr>
            <a:r>
              <a:rPr lang="de-DE" sz="1200" b="0" strike="noStrike" spc="-1" dirty="0">
                <a:solidFill>
                  <a:schemeClr val="tx1">
                    <a:lumMod val="50000"/>
                    <a:lumOff val="50000"/>
                  </a:schemeClr>
                </a:solidFill>
                <a:latin typeface="FreightText Pro Book" panose="02000603060000020004" pitchFamily="50" charset="0"/>
              </a:rPr>
              <a:t>Quelle:</a:t>
            </a:r>
            <a:r>
              <a:rPr lang="en-GB" sz="1200" spc="-1" dirty="0">
                <a:solidFill>
                  <a:schemeClr val="tx1">
                    <a:lumMod val="50000"/>
                    <a:lumOff val="50000"/>
                  </a:schemeClr>
                </a:solidFill>
                <a:latin typeface="FreightText Pro Book" panose="02000603060000020004" pitchFamily="50" charset="0"/>
              </a:rPr>
              <a:t> </a:t>
            </a:r>
            <a:r>
              <a:rPr lang="en-GB" sz="1200" spc="-1" dirty="0" err="1">
                <a:solidFill>
                  <a:schemeClr val="tx1">
                    <a:lumMod val="50000"/>
                    <a:lumOff val="50000"/>
                  </a:schemeClr>
                </a:solidFill>
                <a:latin typeface="FreightText Pro Book" panose="02000603060000020004" pitchFamily="50" charset="0"/>
              </a:rPr>
              <a:t>Lexikon</a:t>
            </a:r>
            <a:r>
              <a:rPr lang="en-GB" sz="1200" spc="-1" dirty="0">
                <a:solidFill>
                  <a:schemeClr val="tx1">
                    <a:lumMod val="50000"/>
                    <a:lumOff val="50000"/>
                  </a:schemeClr>
                </a:solidFill>
                <a:latin typeface="FreightText Pro Book" panose="02000603060000020004" pitchFamily="50" charset="0"/>
              </a:rPr>
              <a:t>  der </a:t>
            </a:r>
            <a:r>
              <a:rPr lang="en-GB" sz="1200" spc="-1" dirty="0" err="1">
                <a:solidFill>
                  <a:schemeClr val="tx1">
                    <a:lumMod val="50000"/>
                    <a:lumOff val="50000"/>
                  </a:schemeClr>
                </a:solidFill>
                <a:latin typeface="FreightText Pro Book" panose="02000603060000020004" pitchFamily="50" charset="0"/>
              </a:rPr>
              <a:t>Nachhaltigkeit</a:t>
            </a:r>
            <a:r>
              <a:rPr lang="en-GB" sz="1200" spc="-1" dirty="0">
                <a:solidFill>
                  <a:schemeClr val="tx1">
                    <a:lumMod val="50000"/>
                    <a:lumOff val="50000"/>
                  </a:schemeClr>
                </a:solidFill>
                <a:latin typeface="FreightText Pro Book" panose="02000603060000020004" pitchFamily="50" charset="0"/>
              </a:rPr>
              <a:t>, https://www.nachhaltigkeit.info/artikel/hans_carl_von_carlowitz_1713_1393.htm </a:t>
            </a:r>
            <a:r>
              <a:rPr lang="de-DE" sz="1200" b="0" strike="noStrike" spc="-1" dirty="0">
                <a:solidFill>
                  <a:schemeClr val="tx1">
                    <a:lumMod val="50000"/>
                    <a:lumOff val="50000"/>
                  </a:schemeClr>
                </a:solidFill>
                <a:latin typeface="FreightText Pro Book" panose="02000603060000020004" pitchFamily="50" charset="0"/>
              </a:rPr>
              <a:t> </a:t>
            </a:r>
          </a:p>
        </p:txBody>
      </p:sp>
    </p:spTree>
    <p:extLst>
      <p:ext uri="{BB962C8B-B14F-4D97-AF65-F5344CB8AC3E}">
        <p14:creationId xmlns:p14="http://schemas.microsoft.com/office/powerpoint/2010/main" val="119111889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303B0E-84A2-A187-68CA-1C42093758DE}"/>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97B0952D-C370-F366-CE3A-13828365B761}"/>
              </a:ext>
            </a:extLst>
          </p:cNvPr>
          <p:cNvSpPr>
            <a:spLocks noGrp="1"/>
          </p:cNvSpPr>
          <p:nvPr>
            <p:ph type="body" sz="quarter" idx="11"/>
          </p:nvPr>
        </p:nvSpPr>
        <p:spPr>
          <a:xfrm>
            <a:off x="1883569" y="679605"/>
            <a:ext cx="8424862" cy="2368550"/>
          </a:xfrm>
        </p:spPr>
        <p:txBody>
          <a:bodyPr/>
          <a:lstStyle/>
          <a:p>
            <a:r>
              <a:rPr lang="de-DE" dirty="0"/>
              <a:t>  </a:t>
            </a:r>
            <a:r>
              <a:rPr lang="de-DE" b="1" dirty="0"/>
              <a:t>Ungleichheit</a:t>
            </a:r>
          </a:p>
        </p:txBody>
      </p:sp>
      <p:pic>
        <p:nvPicPr>
          <p:cNvPr id="3" name="Inhaltsplatzhalter 7">
            <a:extLst>
              <a:ext uri="{FF2B5EF4-FFF2-40B4-BE49-F238E27FC236}">
                <a16:creationId xmlns:a16="http://schemas.microsoft.com/office/drawing/2014/main" id="{DD6827F7-675E-0F36-2CA2-A0D5BE94C43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65124" y="2452729"/>
            <a:ext cx="4935881" cy="3290587"/>
          </a:xfrm>
          <a:prstGeom prst="rect">
            <a:avLst/>
          </a:prstGeom>
        </p:spPr>
      </p:pic>
      <p:sp>
        <p:nvSpPr>
          <p:cNvPr id="5" name="Textfeld 4">
            <a:extLst>
              <a:ext uri="{FF2B5EF4-FFF2-40B4-BE49-F238E27FC236}">
                <a16:creationId xmlns:a16="http://schemas.microsoft.com/office/drawing/2014/main" id="{D3A96E8D-34A2-B8CF-1602-26645D604DD2}"/>
              </a:ext>
            </a:extLst>
          </p:cNvPr>
          <p:cNvSpPr txBox="1"/>
          <p:nvPr/>
        </p:nvSpPr>
        <p:spPr>
          <a:xfrm>
            <a:off x="5061240" y="5901396"/>
            <a:ext cx="5607625" cy="276999"/>
          </a:xfrm>
          <a:prstGeom prst="rect">
            <a:avLst/>
          </a:prstGeom>
          <a:noFill/>
        </p:spPr>
        <p:txBody>
          <a:bodyPr wrap="square" rtlCol="0">
            <a:spAutoFit/>
          </a:bodyPr>
          <a:lstStyle/>
          <a:p>
            <a:r>
              <a:rPr lang="de-DE" sz="1200" dirty="0">
                <a:solidFill>
                  <a:schemeClr val="bg1"/>
                </a:solidFill>
                <a:latin typeface="FreightText Pro Book" panose="02000603060000020004" pitchFamily="50" charset="0"/>
              </a:rPr>
              <a:t>Karikatur: Vermögen © Burkhard Mohr/Baaske Cartoons</a:t>
            </a:r>
          </a:p>
        </p:txBody>
      </p:sp>
    </p:spTree>
    <p:extLst>
      <p:ext uri="{BB962C8B-B14F-4D97-AF65-F5344CB8AC3E}">
        <p14:creationId xmlns:p14="http://schemas.microsoft.com/office/powerpoint/2010/main" val="37296814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54C8C0-4A69-4520-D47D-9B2B437364A1}"/>
            </a:ext>
          </a:extLst>
        </p:cNvPr>
        <p:cNvGrpSpPr/>
        <p:nvPr/>
      </p:nvGrpSpPr>
      <p:grpSpPr>
        <a:xfrm>
          <a:off x="0" y="0"/>
          <a:ext cx="0" cy="0"/>
          <a:chOff x="0" y="0"/>
          <a:chExt cx="0" cy="0"/>
        </a:xfrm>
      </p:grpSpPr>
      <p:pic>
        <p:nvPicPr>
          <p:cNvPr id="2" name="Inhaltsplatzhalter 10" descr="Ein Bild, das Text, Screenshot, Schrift, Design enthält.&#10;&#10;KI-generierte Inhalte können fehlerhaft sein.">
            <a:extLst>
              <a:ext uri="{FF2B5EF4-FFF2-40B4-BE49-F238E27FC236}">
                <a16:creationId xmlns:a16="http://schemas.microsoft.com/office/drawing/2014/main" id="{4B3CAAF5-1917-C582-C7E5-F6C4B512A4C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962790"/>
            <a:ext cx="10477815" cy="5895210"/>
          </a:xfrm>
          <a:prstGeom prst="rect">
            <a:avLst/>
          </a:prstGeom>
        </p:spPr>
      </p:pic>
      <p:sp>
        <p:nvSpPr>
          <p:cNvPr id="3" name="Textfeld 2">
            <a:extLst>
              <a:ext uri="{FF2B5EF4-FFF2-40B4-BE49-F238E27FC236}">
                <a16:creationId xmlns:a16="http://schemas.microsoft.com/office/drawing/2014/main" id="{7C1E4F06-12F7-F3C0-8F74-DD3B03E7F0EE}"/>
              </a:ext>
            </a:extLst>
          </p:cNvPr>
          <p:cNvSpPr txBox="1"/>
          <p:nvPr/>
        </p:nvSpPr>
        <p:spPr>
          <a:xfrm>
            <a:off x="10604011" y="5537692"/>
            <a:ext cx="1457134" cy="1200329"/>
          </a:xfrm>
          <a:prstGeom prst="rect">
            <a:avLst/>
          </a:prstGeom>
          <a:noFill/>
        </p:spPr>
        <p:txBody>
          <a:bodyPr wrap="square">
            <a:spAutoFit/>
          </a:bodyPr>
          <a:lstStyle/>
          <a:p>
            <a:r>
              <a:rPr lang="de-DE" sz="1200" dirty="0">
                <a:latin typeface="FreightText Pro Book" panose="02000603060000020004" pitchFamily="50" charset="0"/>
              </a:rPr>
              <a:t>Quelle: https://www.oxfam.de/blog/oxfams-zahlen-sozialer-ungleichheit-so-haben-gerechnet</a:t>
            </a:r>
          </a:p>
        </p:txBody>
      </p:sp>
    </p:spTree>
    <p:extLst>
      <p:ext uri="{BB962C8B-B14F-4D97-AF65-F5344CB8AC3E}">
        <p14:creationId xmlns:p14="http://schemas.microsoft.com/office/powerpoint/2010/main" val="26731661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507C3A-F71A-6D62-6B70-4CC90F668AEB}"/>
            </a:ext>
          </a:extLst>
        </p:cNvPr>
        <p:cNvGrpSpPr/>
        <p:nvPr/>
      </p:nvGrpSpPr>
      <p:grpSpPr>
        <a:xfrm>
          <a:off x="0" y="0"/>
          <a:ext cx="0" cy="0"/>
          <a:chOff x="0" y="0"/>
          <a:chExt cx="0" cy="0"/>
        </a:xfrm>
      </p:grpSpPr>
      <p:pic>
        <p:nvPicPr>
          <p:cNvPr id="6" name="Grafik 5" descr="Ein Bild, das Text, Screenshot, Schrift, Design enthält.&#10;&#10;KI-generierte Inhalte können fehlerhaft sein.">
            <a:extLst>
              <a:ext uri="{FF2B5EF4-FFF2-40B4-BE49-F238E27FC236}">
                <a16:creationId xmlns:a16="http://schemas.microsoft.com/office/drawing/2014/main" id="{A36E5026-6E99-55D8-4756-047F002591B7}"/>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209723" y="1146412"/>
            <a:ext cx="11772553" cy="5459104"/>
          </a:xfrm>
          <a:prstGeom prst="rect">
            <a:avLst/>
          </a:prstGeom>
        </p:spPr>
      </p:pic>
    </p:spTree>
    <p:extLst>
      <p:ext uri="{BB962C8B-B14F-4D97-AF65-F5344CB8AC3E}">
        <p14:creationId xmlns:p14="http://schemas.microsoft.com/office/powerpoint/2010/main" val="32797027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BA5A1F-07B5-6329-EA84-0BA572D63614}"/>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A969E60D-39DE-13F1-4C10-4B3EE2F1A467}"/>
              </a:ext>
            </a:extLst>
          </p:cNvPr>
          <p:cNvSpPr>
            <a:spLocks noGrp="1"/>
          </p:cNvSpPr>
          <p:nvPr>
            <p:ph type="title"/>
          </p:nvPr>
        </p:nvSpPr>
        <p:spPr>
          <a:xfrm>
            <a:off x="559805" y="1189083"/>
            <a:ext cx="5287763" cy="685800"/>
          </a:xfrm>
        </p:spPr>
        <p:txBody>
          <a:bodyPr>
            <a:normAutofit fontScale="90000"/>
          </a:bodyPr>
          <a:lstStyle/>
          <a:p>
            <a:r>
              <a:rPr lang="de-DE" dirty="0"/>
              <a:t>Kurzvideo ungerechte Klimapolitik: wer zahlt den Preis?</a:t>
            </a:r>
          </a:p>
        </p:txBody>
      </p:sp>
      <p:pic>
        <p:nvPicPr>
          <p:cNvPr id="4" name="SaveClip.App_AQMHa_YV3Nxz7cYH-bq3XsCJiO6bEVmI-eEHB_g1wkTikU2SCfQy2VZ8HGNYtH5LoXD8nHnNVdydjBwM0fUqZTNAO_eP0saXkO9IEk4">
            <a:hlinkClick r:id="" action="ppaction://media"/>
            <a:extLst>
              <a:ext uri="{FF2B5EF4-FFF2-40B4-BE49-F238E27FC236}">
                <a16:creationId xmlns:a16="http://schemas.microsoft.com/office/drawing/2014/main" id="{432E35C8-053F-9C38-A5D3-D638A0418FA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096000" y="1189083"/>
            <a:ext cx="3020207" cy="5369256"/>
          </a:xfrm>
          <a:prstGeom prst="rect">
            <a:avLst/>
          </a:prstGeom>
        </p:spPr>
      </p:pic>
      <p:sp>
        <p:nvSpPr>
          <p:cNvPr id="7" name="Textfeld 6">
            <a:extLst>
              <a:ext uri="{FF2B5EF4-FFF2-40B4-BE49-F238E27FC236}">
                <a16:creationId xmlns:a16="http://schemas.microsoft.com/office/drawing/2014/main" id="{57002D3A-F4DE-5EC9-7C32-DFDCE26C6921}"/>
              </a:ext>
            </a:extLst>
          </p:cNvPr>
          <p:cNvSpPr txBox="1"/>
          <p:nvPr/>
        </p:nvSpPr>
        <p:spPr>
          <a:xfrm>
            <a:off x="9364639" y="1189083"/>
            <a:ext cx="2469997" cy="369332"/>
          </a:xfrm>
          <a:prstGeom prst="rect">
            <a:avLst/>
          </a:prstGeom>
          <a:noFill/>
        </p:spPr>
        <p:txBody>
          <a:bodyPr wrap="square">
            <a:spAutoFit/>
          </a:bodyPr>
          <a:lstStyle/>
          <a:p>
            <a:r>
              <a:rPr lang="de-DE" dirty="0">
                <a:latin typeface="FreightText Pro Book" panose="02000603060000020004" pitchFamily="50" charset="0"/>
              </a:rPr>
              <a:t>0:00 – 1:08</a:t>
            </a:r>
          </a:p>
        </p:txBody>
      </p:sp>
      <p:sp>
        <p:nvSpPr>
          <p:cNvPr id="8" name="Textfeld 7">
            <a:extLst>
              <a:ext uri="{FF2B5EF4-FFF2-40B4-BE49-F238E27FC236}">
                <a16:creationId xmlns:a16="http://schemas.microsoft.com/office/drawing/2014/main" id="{A43A379F-3B7E-EA1B-B43B-C33852AEBF58}"/>
              </a:ext>
            </a:extLst>
          </p:cNvPr>
          <p:cNvSpPr txBox="1"/>
          <p:nvPr/>
        </p:nvSpPr>
        <p:spPr>
          <a:xfrm>
            <a:off x="9364639" y="5358010"/>
            <a:ext cx="2469997" cy="1200329"/>
          </a:xfrm>
          <a:prstGeom prst="rect">
            <a:avLst/>
          </a:prstGeom>
          <a:noFill/>
        </p:spPr>
        <p:txBody>
          <a:bodyPr wrap="square">
            <a:spAutoFit/>
          </a:bodyPr>
          <a:lstStyle/>
          <a:p>
            <a:r>
              <a:rPr lang="de-DE" dirty="0">
                <a:latin typeface="FreightText Pro Book" panose="02000603060000020004" pitchFamily="50" charset="0"/>
              </a:rPr>
              <a:t>Quelle: ZDF https://www.instagram.com/zdf.de/reel/DHGhT4hsQzQ/</a:t>
            </a:r>
          </a:p>
        </p:txBody>
      </p:sp>
    </p:spTree>
    <p:extLst>
      <p:ext uri="{BB962C8B-B14F-4D97-AF65-F5344CB8AC3E}">
        <p14:creationId xmlns:p14="http://schemas.microsoft.com/office/powerpoint/2010/main" val="2186341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6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F5BCEF-1415-880B-7B88-86C2EC1B5D67}"/>
              </a:ext>
            </a:extLst>
          </p:cNvPr>
          <p:cNvSpPr>
            <a:spLocks noGrp="1"/>
          </p:cNvSpPr>
          <p:nvPr>
            <p:ph type="title"/>
          </p:nvPr>
        </p:nvSpPr>
        <p:spPr/>
        <p:txBody>
          <a:bodyPr/>
          <a:lstStyle/>
          <a:p>
            <a:r>
              <a:rPr lang="de-DE"/>
              <a:t>Bürgergeld</a:t>
            </a:r>
          </a:p>
        </p:txBody>
      </p:sp>
      <p:pic>
        <p:nvPicPr>
          <p:cNvPr id="6" name="Grafik 5" descr="Ein Bild, das Text, Screenshot, Schrift, Grafikdesign enthält.&#10;&#10;KI-generierte Inhalte können fehlerhaft sein.">
            <a:extLst>
              <a:ext uri="{FF2B5EF4-FFF2-40B4-BE49-F238E27FC236}">
                <a16:creationId xmlns:a16="http://schemas.microsoft.com/office/drawing/2014/main" id="{7F8BFF70-D07B-7B94-DB0E-9A07131DE1B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9805" y="1874883"/>
            <a:ext cx="8164274" cy="4592404"/>
          </a:xfrm>
          <a:prstGeom prst="rect">
            <a:avLst/>
          </a:prstGeom>
        </p:spPr>
      </p:pic>
      <p:sp>
        <p:nvSpPr>
          <p:cNvPr id="4" name="Textplatzhalter 2">
            <a:extLst>
              <a:ext uri="{FF2B5EF4-FFF2-40B4-BE49-F238E27FC236}">
                <a16:creationId xmlns:a16="http://schemas.microsoft.com/office/drawing/2014/main" id="{6B58DB63-03A1-B39B-10D2-659AD85BD505}"/>
              </a:ext>
            </a:extLst>
          </p:cNvPr>
          <p:cNvSpPr txBox="1">
            <a:spLocks/>
          </p:cNvSpPr>
          <p:nvPr/>
        </p:nvSpPr>
        <p:spPr>
          <a:xfrm>
            <a:off x="7876008" y="6230203"/>
            <a:ext cx="3756184" cy="2370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latin typeface="FreightText Pro Book" panose="02000603060000020004" pitchFamily="50" charset="0"/>
              </a:rPr>
              <a:t>© Deutschlandradio, Andrea Kampmann</a:t>
            </a:r>
          </a:p>
        </p:txBody>
      </p:sp>
    </p:spTree>
    <p:extLst>
      <p:ext uri="{BB962C8B-B14F-4D97-AF65-F5344CB8AC3E}">
        <p14:creationId xmlns:p14="http://schemas.microsoft.com/office/powerpoint/2010/main" val="102658821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1E908A-C736-6D7D-0B04-0F14DDB2B4F0}"/>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5EF11124-0BF5-B987-E1F5-6F2C225972FB}"/>
              </a:ext>
            </a:extLst>
          </p:cNvPr>
          <p:cNvSpPr>
            <a:spLocks noGrp="1"/>
          </p:cNvSpPr>
          <p:nvPr>
            <p:ph type="body" sz="quarter" idx="11"/>
          </p:nvPr>
        </p:nvSpPr>
        <p:spPr>
          <a:xfrm>
            <a:off x="1867248" y="2277835"/>
            <a:ext cx="8457504" cy="4169378"/>
          </a:xfrm>
        </p:spPr>
        <p:txBody>
          <a:bodyPr>
            <a:noAutofit/>
          </a:bodyPr>
          <a:lstStyle/>
          <a:p>
            <a:pPr algn="ctr"/>
            <a:r>
              <a:rPr lang="de-DE" sz="3200" dirty="0">
                <a:solidFill>
                  <a:srgbClr val="F3972B"/>
                </a:solidFill>
              </a:rPr>
              <a:t>Zwischenfazit</a:t>
            </a:r>
          </a:p>
          <a:p>
            <a:pPr algn="ctr"/>
            <a:endParaRPr lang="de-DE" sz="3200" dirty="0">
              <a:solidFill>
                <a:srgbClr val="F3972B"/>
              </a:solidFill>
            </a:endParaRPr>
          </a:p>
          <a:p>
            <a:pPr algn="ctr"/>
            <a:r>
              <a:rPr lang="de-DE" sz="3200" dirty="0"/>
              <a:t>Warum brauchen wir Nachhaltigkeit?</a:t>
            </a:r>
          </a:p>
          <a:p>
            <a:pPr algn="ctr"/>
            <a:r>
              <a:rPr lang="de-DE" sz="3200" dirty="0"/>
              <a:t>(ökonomisch, ökologisch, sozial)</a:t>
            </a:r>
          </a:p>
        </p:txBody>
      </p:sp>
    </p:spTree>
    <p:extLst>
      <p:ext uri="{BB962C8B-B14F-4D97-AF65-F5344CB8AC3E}">
        <p14:creationId xmlns:p14="http://schemas.microsoft.com/office/powerpoint/2010/main" val="174419828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69BBA3-805D-CC3D-A4E7-187A4C9D5886}"/>
            </a:ext>
          </a:extLst>
        </p:cNvPr>
        <p:cNvGrpSpPr/>
        <p:nvPr/>
      </p:nvGrpSpPr>
      <p:grpSpPr>
        <a:xfrm>
          <a:off x="0" y="0"/>
          <a:ext cx="0" cy="0"/>
          <a:chOff x="0" y="0"/>
          <a:chExt cx="0" cy="0"/>
        </a:xfrm>
      </p:grpSpPr>
      <p:sp>
        <p:nvSpPr>
          <p:cNvPr id="2" name="Rechteck 1">
            <a:extLst>
              <a:ext uri="{FF2B5EF4-FFF2-40B4-BE49-F238E27FC236}">
                <a16:creationId xmlns:a16="http://schemas.microsoft.com/office/drawing/2014/main" id="{FCB0A3AE-373F-CC5A-F009-EFE045AF0904}"/>
              </a:ext>
            </a:extLst>
          </p:cNvPr>
          <p:cNvSpPr/>
          <p:nvPr/>
        </p:nvSpPr>
        <p:spPr bwMode="auto">
          <a:xfrm>
            <a:off x="928998" y="3518099"/>
            <a:ext cx="1901687" cy="1696278"/>
          </a:xfrm>
          <a:prstGeom prst="rect">
            <a:avLst/>
          </a:prstGeom>
          <a:solidFill>
            <a:srgbClr val="0088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latin typeface="Neue Plak Text" panose="020B0804030202020204" pitchFamily="34" charset="77"/>
              </a:rPr>
              <a:t>Hoher </a:t>
            </a:r>
            <a:r>
              <a:rPr lang="en-GB" sz="2200" dirty="0" err="1">
                <a:latin typeface="Neue Plak Text" panose="020B0804030202020204" pitchFamily="34" charset="77"/>
              </a:rPr>
              <a:t>Konsum</a:t>
            </a:r>
            <a:r>
              <a:rPr lang="en-GB" sz="2200" dirty="0">
                <a:latin typeface="Neue Plak Text" panose="020B0804030202020204" pitchFamily="34" charset="77"/>
              </a:rPr>
              <a:t> und Produktion</a:t>
            </a:r>
          </a:p>
        </p:txBody>
      </p:sp>
      <p:sp>
        <p:nvSpPr>
          <p:cNvPr id="3" name="Geschweifte Klammer rechts 2">
            <a:extLst>
              <a:ext uri="{FF2B5EF4-FFF2-40B4-BE49-F238E27FC236}">
                <a16:creationId xmlns:a16="http://schemas.microsoft.com/office/drawing/2014/main" id="{2188369F-23D4-97B2-9A40-59D9EEA5B238}"/>
              </a:ext>
            </a:extLst>
          </p:cNvPr>
          <p:cNvSpPr/>
          <p:nvPr/>
        </p:nvSpPr>
        <p:spPr>
          <a:xfrm>
            <a:off x="2715516" y="2613258"/>
            <a:ext cx="771387" cy="3499412"/>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4" name="Rechteck 3">
            <a:extLst>
              <a:ext uri="{FF2B5EF4-FFF2-40B4-BE49-F238E27FC236}">
                <a16:creationId xmlns:a16="http://schemas.microsoft.com/office/drawing/2014/main" id="{5E3DAA6A-E94C-8E2D-C180-6F28E92F3B4A}"/>
              </a:ext>
            </a:extLst>
          </p:cNvPr>
          <p:cNvSpPr/>
          <p:nvPr/>
        </p:nvSpPr>
        <p:spPr bwMode="auto">
          <a:xfrm>
            <a:off x="6349135" y="3514825"/>
            <a:ext cx="2052000" cy="1669777"/>
          </a:xfrm>
          <a:prstGeom prst="rect">
            <a:avLst/>
          </a:prstGeom>
          <a:solidFill>
            <a:srgbClr val="0088BB"/>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2200" err="1">
                <a:latin typeface="Neue Plak Text" panose="020B0804030202020204" pitchFamily="34" charset="77"/>
              </a:rPr>
              <a:t>Überschreiten</a:t>
            </a:r>
            <a:r>
              <a:rPr lang="en-GB" sz="2200">
                <a:latin typeface="Neue Plak Text" panose="020B0804030202020204" pitchFamily="34" charset="77"/>
              </a:rPr>
              <a:t> </a:t>
            </a:r>
            <a:r>
              <a:rPr lang="en-GB" sz="2200" err="1">
                <a:latin typeface="Neue Plak Text" panose="020B0804030202020204" pitchFamily="34" charset="77"/>
              </a:rPr>
              <a:t>planetarer</a:t>
            </a:r>
            <a:r>
              <a:rPr lang="en-GB" sz="2200">
                <a:latin typeface="Neue Plak Text" panose="020B0804030202020204" pitchFamily="34" charset="77"/>
              </a:rPr>
              <a:t> </a:t>
            </a:r>
            <a:r>
              <a:rPr lang="en-GB" sz="2200" err="1">
                <a:latin typeface="Neue Plak Text" panose="020B0804030202020204" pitchFamily="34" charset="77"/>
              </a:rPr>
              <a:t>Grenzen</a:t>
            </a:r>
            <a:endParaRPr lang="en-GB" sz="2200">
              <a:latin typeface="Neue Plak Text" panose="020B0804030202020204" pitchFamily="34" charset="77"/>
            </a:endParaRPr>
          </a:p>
        </p:txBody>
      </p:sp>
      <p:sp>
        <p:nvSpPr>
          <p:cNvPr id="5" name="Rechteck 4">
            <a:extLst>
              <a:ext uri="{FF2B5EF4-FFF2-40B4-BE49-F238E27FC236}">
                <a16:creationId xmlns:a16="http://schemas.microsoft.com/office/drawing/2014/main" id="{FDFDD664-A519-BF4C-5619-9B9F0B400CB2}"/>
              </a:ext>
            </a:extLst>
          </p:cNvPr>
          <p:cNvSpPr/>
          <p:nvPr/>
        </p:nvSpPr>
        <p:spPr bwMode="auto">
          <a:xfrm>
            <a:off x="9159079" y="4336463"/>
            <a:ext cx="2040833" cy="720000"/>
          </a:xfrm>
          <a:prstGeom prst="rect">
            <a:avLst/>
          </a:prstGeom>
          <a:solidFill>
            <a:srgbClr val="004488"/>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2200" err="1">
                <a:latin typeface="Neue Plak Text" panose="020B0804030202020204" pitchFamily="34" charset="77"/>
              </a:rPr>
              <a:t>Artensterben</a:t>
            </a:r>
            <a:endParaRPr lang="en-GB" sz="2200">
              <a:latin typeface="Neue Plak Text" panose="020B0804030202020204" pitchFamily="34" charset="77"/>
            </a:endParaRPr>
          </a:p>
        </p:txBody>
      </p:sp>
      <p:sp>
        <p:nvSpPr>
          <p:cNvPr id="6" name="Rechteck 5">
            <a:extLst>
              <a:ext uri="{FF2B5EF4-FFF2-40B4-BE49-F238E27FC236}">
                <a16:creationId xmlns:a16="http://schemas.microsoft.com/office/drawing/2014/main" id="{D7EC18CE-3924-2795-B256-B601CF5DB654}"/>
              </a:ext>
            </a:extLst>
          </p:cNvPr>
          <p:cNvSpPr/>
          <p:nvPr/>
        </p:nvSpPr>
        <p:spPr bwMode="auto">
          <a:xfrm>
            <a:off x="9159079" y="2332555"/>
            <a:ext cx="2040832" cy="720000"/>
          </a:xfrm>
          <a:prstGeom prst="rect">
            <a:avLst/>
          </a:prstGeom>
          <a:solidFill>
            <a:srgbClr val="004488"/>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2200" err="1">
                <a:latin typeface="Neue Plak Text" panose="020B0804030202020204" pitchFamily="34" charset="77"/>
              </a:rPr>
              <a:t>Ungleichheit</a:t>
            </a:r>
            <a:endParaRPr lang="en-GB" sz="2200">
              <a:latin typeface="Neue Plak Text" panose="020B0804030202020204" pitchFamily="34" charset="77"/>
            </a:endParaRPr>
          </a:p>
        </p:txBody>
      </p:sp>
      <p:sp>
        <p:nvSpPr>
          <p:cNvPr id="7" name="Textfeld 6">
            <a:extLst>
              <a:ext uri="{FF2B5EF4-FFF2-40B4-BE49-F238E27FC236}">
                <a16:creationId xmlns:a16="http://schemas.microsoft.com/office/drawing/2014/main" id="{C25E1AA5-C29D-CBEA-9C19-ADB537C9026C}"/>
              </a:ext>
            </a:extLst>
          </p:cNvPr>
          <p:cNvSpPr txBox="1"/>
          <p:nvPr/>
        </p:nvSpPr>
        <p:spPr>
          <a:xfrm>
            <a:off x="8772408" y="1552618"/>
            <a:ext cx="2764068" cy="430887"/>
          </a:xfrm>
          <a:prstGeom prst="rect">
            <a:avLst/>
          </a:prstGeom>
          <a:noFill/>
        </p:spPr>
        <p:txBody>
          <a:bodyPr wrap="square">
            <a:spAutoFit/>
          </a:bodyPr>
          <a:lstStyle/>
          <a:p>
            <a:pPr algn="ctr"/>
            <a:r>
              <a:rPr lang="en-GB" sz="2200" b="1" dirty="0" err="1">
                <a:latin typeface="Neue Plak Text" panose="020B0804030202020204" pitchFamily="34" charset="77"/>
              </a:rPr>
              <a:t>Folgen</a:t>
            </a:r>
            <a:r>
              <a:rPr lang="en-GB" sz="2200" b="1" dirty="0">
                <a:latin typeface="Neue Plak Text" panose="020B0804030202020204" pitchFamily="34" charset="77"/>
              </a:rPr>
              <a:t> </a:t>
            </a:r>
            <a:r>
              <a:rPr lang="en-GB" sz="2200" b="1" dirty="0" err="1">
                <a:latin typeface="Neue Plak Text" panose="020B0804030202020204" pitchFamily="34" charset="77"/>
              </a:rPr>
              <a:t>sind</a:t>
            </a:r>
            <a:r>
              <a:rPr lang="en-GB" sz="2200" b="1" dirty="0">
                <a:latin typeface="Neue Plak Text" panose="020B0804030202020204" pitchFamily="34" charset="77"/>
              </a:rPr>
              <a:t> </a:t>
            </a:r>
            <a:r>
              <a:rPr lang="en-GB" sz="2200" b="1" dirty="0" err="1">
                <a:latin typeface="Neue Plak Text" panose="020B0804030202020204" pitchFamily="34" charset="77"/>
              </a:rPr>
              <a:t>u.a.</a:t>
            </a:r>
            <a:endParaRPr lang="en-GB" sz="2200" b="1" dirty="0">
              <a:latin typeface="Neue Plak Text" panose="020B0804030202020204" pitchFamily="34" charset="77"/>
            </a:endParaRPr>
          </a:p>
        </p:txBody>
      </p:sp>
      <p:sp>
        <p:nvSpPr>
          <p:cNvPr id="8" name="Titel 1">
            <a:extLst>
              <a:ext uri="{FF2B5EF4-FFF2-40B4-BE49-F238E27FC236}">
                <a16:creationId xmlns:a16="http://schemas.microsoft.com/office/drawing/2014/main" id="{12D96B80-7E0D-3EF8-4405-1420F08402CE}"/>
              </a:ext>
            </a:extLst>
          </p:cNvPr>
          <p:cNvSpPr>
            <a:spLocks noGrp="1"/>
          </p:cNvSpPr>
          <p:nvPr>
            <p:ph type="title"/>
          </p:nvPr>
        </p:nvSpPr>
        <p:spPr/>
        <p:txBody>
          <a:bodyPr>
            <a:normAutofit/>
          </a:bodyPr>
          <a:lstStyle/>
          <a:p>
            <a:r>
              <a:rPr lang="de-DE" sz="3200" dirty="0">
                <a:solidFill>
                  <a:srgbClr val="182952"/>
                </a:solidFill>
                <a:latin typeface="Neue Plak Wide Black" panose="020B0A07030202020204" pitchFamily="34" charset="0"/>
              </a:rPr>
              <a:t>Zwischenfazit</a:t>
            </a:r>
          </a:p>
        </p:txBody>
      </p:sp>
      <p:pic>
        <p:nvPicPr>
          <p:cNvPr id="9" name="Grafik 8">
            <a:extLst>
              <a:ext uri="{FF2B5EF4-FFF2-40B4-BE49-F238E27FC236}">
                <a16:creationId xmlns:a16="http://schemas.microsoft.com/office/drawing/2014/main" id="{DA596868-131C-B96E-8796-717869ECA38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46937" y="2459624"/>
            <a:ext cx="1041400" cy="1028700"/>
          </a:xfrm>
          <a:prstGeom prst="rect">
            <a:avLst/>
          </a:prstGeom>
        </p:spPr>
      </p:pic>
      <p:pic>
        <p:nvPicPr>
          <p:cNvPr id="10" name="Grafik 9">
            <a:extLst>
              <a:ext uri="{FF2B5EF4-FFF2-40B4-BE49-F238E27FC236}">
                <a16:creationId xmlns:a16="http://schemas.microsoft.com/office/drawing/2014/main" id="{4DFDC52E-A11A-1458-8510-607032011E1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96429" y="5300585"/>
            <a:ext cx="1066800" cy="1041400"/>
          </a:xfrm>
          <a:prstGeom prst="rect">
            <a:avLst/>
          </a:prstGeom>
        </p:spPr>
      </p:pic>
      <p:sp>
        <p:nvSpPr>
          <p:cNvPr id="12" name="Geschweifte Klammer rechts 11">
            <a:extLst>
              <a:ext uri="{FF2B5EF4-FFF2-40B4-BE49-F238E27FC236}">
                <a16:creationId xmlns:a16="http://schemas.microsoft.com/office/drawing/2014/main" id="{2B7E8D51-2647-6EA6-0DB2-5AA3E51F39A4}"/>
              </a:ext>
            </a:extLst>
          </p:cNvPr>
          <p:cNvSpPr/>
          <p:nvPr/>
        </p:nvSpPr>
        <p:spPr>
          <a:xfrm>
            <a:off x="8218998" y="2613258"/>
            <a:ext cx="771387" cy="3499412"/>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14" name="Rechteck 13">
            <a:extLst>
              <a:ext uri="{FF2B5EF4-FFF2-40B4-BE49-F238E27FC236}">
                <a16:creationId xmlns:a16="http://schemas.microsoft.com/office/drawing/2014/main" id="{2296270A-6A02-3D21-7377-E607354293FA}"/>
              </a:ext>
            </a:extLst>
          </p:cNvPr>
          <p:cNvSpPr/>
          <p:nvPr/>
        </p:nvSpPr>
        <p:spPr bwMode="auto">
          <a:xfrm>
            <a:off x="3713486" y="3514825"/>
            <a:ext cx="1901687" cy="1696278"/>
          </a:xfrm>
          <a:prstGeom prst="rect">
            <a:avLst/>
          </a:prstGeom>
          <a:solidFill>
            <a:srgbClr val="0088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a:latin typeface="Neue Plak Text" panose="020B0804030202020204" pitchFamily="34" charset="77"/>
              </a:rPr>
              <a:t>Hoher </a:t>
            </a:r>
            <a:r>
              <a:rPr lang="en-GB" sz="2200" err="1">
                <a:latin typeface="Neue Plak Text" panose="020B0804030202020204" pitchFamily="34" charset="77"/>
              </a:rPr>
              <a:t>Ressourcen</a:t>
            </a:r>
            <a:endParaRPr lang="en-GB" sz="2200">
              <a:latin typeface="Neue Plak Text" panose="020B0804030202020204" pitchFamily="34" charset="77"/>
            </a:endParaRPr>
          </a:p>
          <a:p>
            <a:pPr algn="ctr"/>
            <a:r>
              <a:rPr lang="en-GB" sz="2200" err="1">
                <a:latin typeface="Neue Plak Text" panose="020B0804030202020204" pitchFamily="34" charset="77"/>
              </a:rPr>
              <a:t>verbrauch</a:t>
            </a:r>
            <a:endParaRPr lang="en-GB" sz="2200">
              <a:latin typeface="Neue Plak Text" panose="020B0804030202020204" pitchFamily="34" charset="77"/>
            </a:endParaRPr>
          </a:p>
        </p:txBody>
      </p:sp>
      <p:sp>
        <p:nvSpPr>
          <p:cNvPr id="15" name="Geschweifte Klammer rechts 14">
            <a:extLst>
              <a:ext uri="{FF2B5EF4-FFF2-40B4-BE49-F238E27FC236}">
                <a16:creationId xmlns:a16="http://schemas.microsoft.com/office/drawing/2014/main" id="{8D729BF6-EB27-6854-720E-A6E7997C9319}"/>
              </a:ext>
            </a:extLst>
          </p:cNvPr>
          <p:cNvSpPr/>
          <p:nvPr/>
        </p:nvSpPr>
        <p:spPr>
          <a:xfrm>
            <a:off x="5457172" y="2613258"/>
            <a:ext cx="771387" cy="3499412"/>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16" name="Rechteck 15">
            <a:extLst>
              <a:ext uri="{FF2B5EF4-FFF2-40B4-BE49-F238E27FC236}">
                <a16:creationId xmlns:a16="http://schemas.microsoft.com/office/drawing/2014/main" id="{659A5FA5-6570-CA3A-C248-B9F970D52C4D}"/>
              </a:ext>
            </a:extLst>
          </p:cNvPr>
          <p:cNvSpPr/>
          <p:nvPr/>
        </p:nvSpPr>
        <p:spPr bwMode="auto">
          <a:xfrm>
            <a:off x="9159079" y="3345756"/>
            <a:ext cx="2040832" cy="720000"/>
          </a:xfrm>
          <a:prstGeom prst="rect">
            <a:avLst/>
          </a:prstGeom>
          <a:solidFill>
            <a:srgbClr val="004488"/>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2200" dirty="0" err="1">
                <a:latin typeface="Neue Plak Text" panose="020B0804030202020204" pitchFamily="34" charset="77"/>
              </a:rPr>
              <a:t>Ressourcen</a:t>
            </a:r>
            <a:endParaRPr lang="en-GB" sz="2200" dirty="0">
              <a:latin typeface="Neue Plak Text" panose="020B0804030202020204" pitchFamily="34" charset="77"/>
            </a:endParaRPr>
          </a:p>
          <a:p>
            <a:pPr algn="ctr"/>
            <a:r>
              <a:rPr lang="en-GB" sz="2200" dirty="0" err="1">
                <a:latin typeface="Neue Plak Text" panose="020B0804030202020204" pitchFamily="34" charset="77"/>
              </a:rPr>
              <a:t>knappheit</a:t>
            </a:r>
            <a:endParaRPr lang="en-GB" sz="2200" dirty="0">
              <a:latin typeface="Neue Plak Text" panose="020B0804030202020204" pitchFamily="34" charset="77"/>
            </a:endParaRPr>
          </a:p>
        </p:txBody>
      </p:sp>
      <p:sp>
        <p:nvSpPr>
          <p:cNvPr id="17" name="Rechteck 16">
            <a:extLst>
              <a:ext uri="{FF2B5EF4-FFF2-40B4-BE49-F238E27FC236}">
                <a16:creationId xmlns:a16="http://schemas.microsoft.com/office/drawing/2014/main" id="{86EF8D4B-B995-8652-2D64-BE10B650E24B}"/>
              </a:ext>
            </a:extLst>
          </p:cNvPr>
          <p:cNvSpPr/>
          <p:nvPr/>
        </p:nvSpPr>
        <p:spPr bwMode="auto">
          <a:xfrm>
            <a:off x="9159079" y="5392670"/>
            <a:ext cx="2040832" cy="720000"/>
          </a:xfrm>
          <a:prstGeom prst="rect">
            <a:avLst/>
          </a:prstGeom>
          <a:solidFill>
            <a:srgbClr val="004488"/>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2200" dirty="0">
                <a:latin typeface="Neue Plak Text" panose="020B0804030202020204" pitchFamily="34" charset="77"/>
              </a:rPr>
              <a:t>Plastik, </a:t>
            </a:r>
            <a:r>
              <a:rPr lang="en-GB" sz="2200" dirty="0" err="1">
                <a:latin typeface="Neue Plak Text" panose="020B0804030202020204" pitchFamily="34" charset="77"/>
              </a:rPr>
              <a:t>Giftstoffe</a:t>
            </a:r>
            <a:endParaRPr lang="en-GB" sz="2200" dirty="0">
              <a:latin typeface="Neue Plak Text" panose="020B0804030202020204" pitchFamily="34" charset="77"/>
            </a:endParaRPr>
          </a:p>
        </p:txBody>
      </p:sp>
    </p:spTree>
    <p:extLst>
      <p:ext uri="{BB962C8B-B14F-4D97-AF65-F5344CB8AC3E}">
        <p14:creationId xmlns:p14="http://schemas.microsoft.com/office/powerpoint/2010/main" val="308506485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CEDB52-1873-7D5D-BF2F-ADC78C405C2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B64A37F-58A7-B10F-7E51-DCECCA3C8E13}"/>
              </a:ext>
            </a:extLst>
          </p:cNvPr>
          <p:cNvSpPr>
            <a:spLocks noGrp="1"/>
          </p:cNvSpPr>
          <p:nvPr>
            <p:ph type="title"/>
          </p:nvPr>
        </p:nvSpPr>
        <p:spPr/>
        <p:txBody>
          <a:bodyPr>
            <a:normAutofit/>
          </a:bodyPr>
          <a:lstStyle/>
          <a:p>
            <a:r>
              <a:rPr lang="de-DE"/>
              <a:t>Erkenntnisse</a:t>
            </a:r>
          </a:p>
        </p:txBody>
      </p:sp>
      <p:sp>
        <p:nvSpPr>
          <p:cNvPr id="3" name="Textplatzhalter 2">
            <a:extLst>
              <a:ext uri="{FF2B5EF4-FFF2-40B4-BE49-F238E27FC236}">
                <a16:creationId xmlns:a16="http://schemas.microsoft.com/office/drawing/2014/main" id="{712790D7-B492-1065-ED1E-D136B50B4B40}"/>
              </a:ext>
            </a:extLst>
          </p:cNvPr>
          <p:cNvSpPr>
            <a:spLocks noGrp="1"/>
          </p:cNvSpPr>
          <p:nvPr>
            <p:ph type="body" sz="quarter" idx="10"/>
          </p:nvPr>
        </p:nvSpPr>
        <p:spPr/>
        <p:txBody>
          <a:bodyPr>
            <a:normAutofit/>
          </a:bodyPr>
          <a:lstStyle/>
          <a:p>
            <a:pPr marL="0" indent="0">
              <a:buNone/>
            </a:pPr>
            <a:endParaRPr lang="de-DE" dirty="0">
              <a:latin typeface="FreightText Pro Book" panose="02000603060000020004" pitchFamily="50" charset="0"/>
            </a:endParaRPr>
          </a:p>
          <a:p>
            <a:pPr marL="971550" lvl="1" indent="-514350">
              <a:buFont typeface="+mj-lt"/>
              <a:buAutoNum type="arabicPeriod"/>
            </a:pPr>
            <a:r>
              <a:rPr lang="de-DE" sz="2600" dirty="0">
                <a:latin typeface="FreightText Pro Book" panose="02000603060000020004" pitchFamily="50" charset="0"/>
              </a:rPr>
              <a:t>Die Planetaren Grenzen sind in vielen Bereichen überschritten (Giftstoffe, Plastik, Artensterben, Klimawandel)</a:t>
            </a:r>
          </a:p>
          <a:p>
            <a:pPr marL="971550" lvl="1" indent="-514350">
              <a:buFont typeface="+mj-lt"/>
              <a:buAutoNum type="arabicPeriod"/>
            </a:pPr>
            <a:r>
              <a:rPr lang="de-DE" sz="2600" dirty="0">
                <a:latin typeface="FreightText Pro Book" panose="02000603060000020004" pitchFamily="50" charset="0"/>
              </a:rPr>
              <a:t>Die Baubranche ist Teil davon</a:t>
            </a:r>
          </a:p>
          <a:p>
            <a:pPr marL="971550" lvl="1" indent="-514350">
              <a:buFont typeface="+mj-lt"/>
              <a:buAutoNum type="arabicPeriod"/>
            </a:pPr>
            <a:r>
              <a:rPr lang="de-DE" sz="2600" dirty="0">
                <a:latin typeface="FreightText Pro Book" panose="02000603060000020004" pitchFamily="50" charset="0"/>
                <a:sym typeface="Wingdings" panose="05000000000000000000" pitchFamily="2" charset="2"/>
              </a:rPr>
              <a:t>Die Überschreitung der planetaren Grenzen gefährdet nicht nur die Natur, sondern das Funktionieren unserer Gesellschaften: soziale Ungleichheit, politische Spannungen, Verteilungskämpfe um Ressourcen</a:t>
            </a:r>
          </a:p>
          <a:p>
            <a:pPr marL="971550" lvl="1" indent="-514350">
              <a:buFont typeface="+mj-lt"/>
              <a:buAutoNum type="arabicPeriod"/>
            </a:pPr>
            <a:r>
              <a:rPr lang="de-DE" sz="2600" dirty="0">
                <a:latin typeface="FreightText Pro Book" panose="02000603060000020004" pitchFamily="50" charset="0"/>
                <a:sym typeface="Wingdings" panose="05000000000000000000" pitchFamily="2" charset="2"/>
              </a:rPr>
              <a:t>Am Kern ökologischer Umweltzerstörung anzusetzen, heißt auch, das obere Zehntel unserer Gesellschaft politisch zur Verantwortung zu ziehen</a:t>
            </a:r>
            <a:endParaRPr lang="de-DE" sz="2600" b="0" dirty="0">
              <a:latin typeface="FreightText Pro Book" panose="02000603060000020004" pitchFamily="50" charset="0"/>
            </a:endParaRPr>
          </a:p>
          <a:p>
            <a:endParaRPr lang="de-DE" sz="2800" b="0" dirty="0">
              <a:latin typeface="FreightText Pro Book" panose="02000603060000020004" pitchFamily="50" charset="0"/>
            </a:endParaRPr>
          </a:p>
          <a:p>
            <a:pPr marL="457200" indent="-457200">
              <a:buFont typeface="Wingdings" panose="05000000000000000000" pitchFamily="2" charset="2"/>
              <a:buChar char="à"/>
            </a:pPr>
            <a:endParaRPr lang="de-DE" sz="2800" b="0" dirty="0">
              <a:latin typeface="FreightText Pro Book" panose="02000603060000020004" pitchFamily="50" charset="0"/>
            </a:endParaRPr>
          </a:p>
          <a:p>
            <a:pPr marL="457200" indent="-457200">
              <a:buFont typeface="Wingdings" panose="05000000000000000000" pitchFamily="2" charset="2"/>
              <a:buChar char="à"/>
            </a:pPr>
            <a:endParaRPr lang="de-DE" sz="2800" b="0" dirty="0">
              <a:latin typeface="FreightText Pro Book" panose="02000603060000020004" pitchFamily="50" charset="0"/>
            </a:endParaRPr>
          </a:p>
          <a:p>
            <a:pPr marL="457200" indent="-457200">
              <a:buFont typeface="Wingdings" panose="05000000000000000000" pitchFamily="2" charset="2"/>
              <a:buChar char="à"/>
            </a:pPr>
            <a:endParaRPr lang="de-DE" sz="2800" b="0" dirty="0">
              <a:latin typeface="FreightText Pro Book" panose="02000603060000020004" pitchFamily="50" charset="0"/>
            </a:endParaRPr>
          </a:p>
          <a:p>
            <a:pPr marL="457200" indent="-457200">
              <a:buFont typeface="Wingdings" panose="05000000000000000000" pitchFamily="2" charset="2"/>
              <a:buChar char="à"/>
            </a:pPr>
            <a:endParaRPr lang="de-DE" sz="2800" b="0" dirty="0">
              <a:latin typeface="FreightText Pro Book" panose="02000603060000020004" pitchFamily="50" charset="0"/>
            </a:endParaRPr>
          </a:p>
          <a:p>
            <a:pPr marL="0" indent="0">
              <a:buNone/>
            </a:pPr>
            <a:endParaRPr lang="de-DE" sz="2800" b="0" dirty="0">
              <a:latin typeface="FreightText Pro Book" panose="02000603060000020004" pitchFamily="50" charset="0"/>
            </a:endParaRPr>
          </a:p>
          <a:p>
            <a:pPr marL="628650" lvl="1" indent="-457200">
              <a:buFont typeface="Wingdings" panose="05000000000000000000" pitchFamily="2" charset="2"/>
              <a:buChar char="à"/>
            </a:pPr>
            <a:endParaRPr lang="de-DE" b="0" dirty="0">
              <a:latin typeface="FreightText Pro Book" panose="02000603060000020004" pitchFamily="50" charset="0"/>
            </a:endParaRPr>
          </a:p>
          <a:p>
            <a:endParaRPr lang="de-DE" sz="2800" b="0" dirty="0">
              <a:latin typeface="FreightText Pro Book" panose="02000603060000020004" pitchFamily="50" charset="0"/>
            </a:endParaRPr>
          </a:p>
          <a:p>
            <a:pPr marL="457200" indent="-457200">
              <a:buFont typeface="Arial" panose="020B0604020202020204" pitchFamily="34" charset="0"/>
              <a:buChar char="•"/>
            </a:pPr>
            <a:endParaRPr lang="de-DE" b="0" dirty="0">
              <a:latin typeface="FreightText Pro Book" panose="02000603060000020004" pitchFamily="50" charset="0"/>
            </a:endParaRPr>
          </a:p>
          <a:p>
            <a:pPr marL="457200" indent="-457200">
              <a:buFont typeface="Arial" panose="020B0604020202020204" pitchFamily="34" charset="0"/>
              <a:buChar char="•"/>
            </a:pPr>
            <a:endParaRPr lang="de-DE" dirty="0">
              <a:latin typeface="FreightText Pro Book" panose="02000603060000020004" pitchFamily="50" charset="0"/>
            </a:endParaRPr>
          </a:p>
          <a:p>
            <a:pPr marL="457200" indent="-457200">
              <a:buFont typeface="Arial" panose="020B0604020202020204" pitchFamily="34" charset="0"/>
              <a:buChar char="•"/>
            </a:pPr>
            <a:endParaRPr lang="de-DE" dirty="0">
              <a:latin typeface="FreightText Pro Book" panose="02000603060000020004" pitchFamily="50" charset="0"/>
            </a:endParaRPr>
          </a:p>
          <a:p>
            <a:pPr marL="0" indent="0">
              <a:buNone/>
            </a:pPr>
            <a:endParaRPr lang="de-DE" dirty="0">
              <a:latin typeface="FreightText Pro Book" panose="02000603060000020004" pitchFamily="50" charset="0"/>
            </a:endParaRPr>
          </a:p>
        </p:txBody>
      </p:sp>
    </p:spTree>
    <p:extLst>
      <p:ext uri="{BB962C8B-B14F-4D97-AF65-F5344CB8AC3E}">
        <p14:creationId xmlns:p14="http://schemas.microsoft.com/office/powerpoint/2010/main" val="1814179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0896A8-CCD9-9C14-B7DF-CD10690C1005}"/>
            </a:ext>
          </a:extLst>
        </p:cNvPr>
        <p:cNvGrpSpPr/>
        <p:nvPr/>
      </p:nvGrpSpPr>
      <p:grpSpPr>
        <a:xfrm>
          <a:off x="0" y="0"/>
          <a:ext cx="0" cy="0"/>
          <a:chOff x="0" y="0"/>
          <a:chExt cx="0" cy="0"/>
        </a:xfrm>
      </p:grpSpPr>
      <p:sp>
        <p:nvSpPr>
          <p:cNvPr id="2" name="Textfeld 1">
            <a:extLst>
              <a:ext uri="{FF2B5EF4-FFF2-40B4-BE49-F238E27FC236}">
                <a16:creationId xmlns:a16="http://schemas.microsoft.com/office/drawing/2014/main" id="{516CE687-34A4-D025-BB6F-7C4BA73721F9}"/>
              </a:ext>
            </a:extLst>
          </p:cNvPr>
          <p:cNvSpPr txBox="1"/>
          <p:nvPr/>
        </p:nvSpPr>
        <p:spPr>
          <a:xfrm>
            <a:off x="2645735" y="3641979"/>
            <a:ext cx="6900529"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000" b="0" i="0" u="none" strike="noStrike" kern="1200" cap="none" spc="0" normalizeH="0" baseline="0" noProof="0">
                <a:ln>
                  <a:noFill/>
                </a:ln>
                <a:solidFill>
                  <a:prstClr val="white"/>
                </a:solidFill>
                <a:effectLst/>
                <a:uLnTx/>
                <a:uFillTx/>
                <a:latin typeface="Neue Plak Wide Black" panose="020B0A07030202020204" pitchFamily="34" charset="0"/>
                <a:ea typeface="+mn-ea"/>
                <a:cs typeface="+mn-cs"/>
              </a:rPr>
              <a:t>Gibt es Fragen, Unklarheiten oder Diskussionsbedarf?</a:t>
            </a:r>
          </a:p>
        </p:txBody>
      </p:sp>
    </p:spTree>
    <p:extLst>
      <p:ext uri="{BB962C8B-B14F-4D97-AF65-F5344CB8AC3E}">
        <p14:creationId xmlns:p14="http://schemas.microsoft.com/office/powerpoint/2010/main" val="197853938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we all live downstream.TIF">
            <a:extLst>
              <a:ext uri="{FF2B5EF4-FFF2-40B4-BE49-F238E27FC236}">
                <a16:creationId xmlns:a16="http://schemas.microsoft.com/office/drawing/2014/main" id="{CDE8024B-8FF4-2EDD-F021-A5375DA5F933}"/>
              </a:ext>
            </a:extLst>
          </p:cNvPr>
          <p:cNvPicPr>
            <a:picLocks noChangeAspect="1"/>
          </p:cNvPicPr>
          <p:nvPr/>
        </p:nvPicPr>
        <p:blipFill>
          <a:blip r:embed="rId3" cstate="email">
            <a:extLst>
              <a:ext uri="{28A0092B-C50C-407E-A947-70E740481C1C}">
                <a14:useLocalDpi xmlns:a14="http://schemas.microsoft.com/office/drawing/2010/main"/>
              </a:ext>
            </a:extLst>
          </a:blip>
          <a:srcRect l="16311" r="22815" b="16039"/>
          <a:stretch>
            <a:fillRect/>
          </a:stretch>
        </p:blipFill>
        <p:spPr>
          <a:xfrm rot="16200000">
            <a:off x="2811980" y="-1114685"/>
            <a:ext cx="4889078" cy="9536699"/>
          </a:xfrm>
          <a:prstGeom prst="rect">
            <a:avLst/>
          </a:prstGeom>
        </p:spPr>
      </p:pic>
      <p:sp>
        <p:nvSpPr>
          <p:cNvPr id="2" name="Textfeld 1">
            <a:extLst>
              <a:ext uri="{FF2B5EF4-FFF2-40B4-BE49-F238E27FC236}">
                <a16:creationId xmlns:a16="http://schemas.microsoft.com/office/drawing/2014/main" id="{1F815734-D359-B452-4417-7D1EF9BA93B6}"/>
              </a:ext>
            </a:extLst>
          </p:cNvPr>
          <p:cNvSpPr txBox="1"/>
          <p:nvPr/>
        </p:nvSpPr>
        <p:spPr>
          <a:xfrm>
            <a:off x="3833111" y="6098204"/>
            <a:ext cx="3225544" cy="400110"/>
          </a:xfrm>
          <a:prstGeom prst="rect">
            <a:avLst/>
          </a:prstGeom>
          <a:noFill/>
        </p:spPr>
        <p:txBody>
          <a:bodyPr wrap="square" rtlCol="0">
            <a:spAutoFit/>
          </a:bodyPr>
          <a:lstStyle/>
          <a:p>
            <a:r>
              <a:rPr lang="de-DE" sz="2000" dirty="0">
                <a:latin typeface="FreightText Pro Book" panose="02000603060000020004" pitchFamily="50" charset="0"/>
              </a:rPr>
              <a:t>Wir leben alle stromabwärts</a:t>
            </a:r>
          </a:p>
        </p:txBody>
      </p:sp>
      <p:sp>
        <p:nvSpPr>
          <p:cNvPr id="3" name="Textfeld 2">
            <a:extLst>
              <a:ext uri="{FF2B5EF4-FFF2-40B4-BE49-F238E27FC236}">
                <a16:creationId xmlns:a16="http://schemas.microsoft.com/office/drawing/2014/main" id="{8349536D-B740-A98F-401E-C7B97580F2C9}"/>
              </a:ext>
            </a:extLst>
          </p:cNvPr>
          <p:cNvSpPr txBox="1"/>
          <p:nvPr/>
        </p:nvSpPr>
        <p:spPr>
          <a:xfrm>
            <a:off x="10233386" y="4713209"/>
            <a:ext cx="1470445" cy="1384995"/>
          </a:xfrm>
          <a:prstGeom prst="rect">
            <a:avLst/>
          </a:prstGeom>
          <a:noFill/>
        </p:spPr>
        <p:txBody>
          <a:bodyPr wrap="square" rtlCol="0">
            <a:spAutoFit/>
          </a:bodyPr>
          <a:lstStyle/>
          <a:p>
            <a:r>
              <a:rPr lang="de-DE" sz="1200" dirty="0">
                <a:solidFill>
                  <a:schemeClr val="bg1">
                    <a:lumMod val="50000"/>
                  </a:schemeClr>
                </a:solidFill>
                <a:latin typeface="FreightText Pro Book" panose="02000603060000020004" pitchFamily="50" charset="0"/>
              </a:rPr>
              <a:t>Quelle: Centre </a:t>
            </a:r>
            <a:r>
              <a:rPr lang="de-DE" sz="1200" dirty="0" err="1">
                <a:solidFill>
                  <a:schemeClr val="bg1">
                    <a:lumMod val="50000"/>
                  </a:schemeClr>
                </a:solidFill>
                <a:latin typeface="FreightText Pro Book" panose="02000603060000020004" pitchFamily="50" charset="0"/>
              </a:rPr>
              <a:t>for</a:t>
            </a:r>
            <a:r>
              <a:rPr lang="de-DE" sz="1200" dirty="0">
                <a:solidFill>
                  <a:schemeClr val="bg1">
                    <a:lumMod val="50000"/>
                  </a:schemeClr>
                </a:solidFill>
                <a:latin typeface="FreightText Pro Book" panose="02000603060000020004" pitchFamily="50" charset="0"/>
              </a:rPr>
              <a:t> Science and Environment: A </a:t>
            </a:r>
            <a:r>
              <a:rPr lang="de-DE" sz="1200" dirty="0" err="1">
                <a:solidFill>
                  <a:schemeClr val="bg1">
                    <a:lumMod val="50000"/>
                  </a:schemeClr>
                </a:solidFill>
                <a:latin typeface="FreightText Pro Book" panose="02000603060000020004" pitchFamily="50" charset="0"/>
              </a:rPr>
              <a:t>Wastwater</a:t>
            </a:r>
            <a:r>
              <a:rPr lang="de-DE" sz="1200" dirty="0">
                <a:solidFill>
                  <a:schemeClr val="bg1">
                    <a:lumMod val="50000"/>
                  </a:schemeClr>
                </a:solidFill>
                <a:latin typeface="FreightText Pro Book" panose="02000603060000020004" pitchFamily="50" charset="0"/>
              </a:rPr>
              <a:t> Recycling Manual </a:t>
            </a:r>
            <a:r>
              <a:rPr lang="de-DE" sz="1200" dirty="0" err="1">
                <a:solidFill>
                  <a:schemeClr val="bg1">
                    <a:lumMod val="50000"/>
                  </a:schemeClr>
                </a:solidFill>
                <a:latin typeface="FreightText Pro Book" panose="02000603060000020004" pitchFamily="50" charset="0"/>
              </a:rPr>
              <a:t>for</a:t>
            </a:r>
            <a:r>
              <a:rPr lang="de-DE" sz="1200" dirty="0">
                <a:solidFill>
                  <a:schemeClr val="bg1">
                    <a:lumMod val="50000"/>
                  </a:schemeClr>
                </a:solidFill>
                <a:latin typeface="FreightText Pro Book" panose="02000603060000020004" pitchFamily="50" charset="0"/>
              </a:rPr>
              <a:t> urban </a:t>
            </a:r>
            <a:r>
              <a:rPr lang="de-DE" sz="1200" dirty="0" err="1">
                <a:solidFill>
                  <a:schemeClr val="bg1">
                    <a:lumMod val="50000"/>
                  </a:schemeClr>
                </a:solidFill>
                <a:latin typeface="FreightText Pro Book" panose="02000603060000020004" pitchFamily="50" charset="0"/>
              </a:rPr>
              <a:t>areas</a:t>
            </a:r>
            <a:r>
              <a:rPr lang="de-DE" sz="1200" dirty="0">
                <a:solidFill>
                  <a:schemeClr val="bg1">
                    <a:lumMod val="50000"/>
                  </a:schemeClr>
                </a:solidFill>
                <a:latin typeface="FreightText Pro Book" panose="02000603060000020004" pitchFamily="50" charset="0"/>
              </a:rPr>
              <a:t> </a:t>
            </a:r>
            <a:r>
              <a:rPr lang="de-DE" sz="1200" dirty="0" err="1">
                <a:solidFill>
                  <a:schemeClr val="bg1">
                    <a:lumMod val="50000"/>
                  </a:schemeClr>
                </a:solidFill>
                <a:latin typeface="FreightText Pro Book" panose="02000603060000020004" pitchFamily="50" charset="0"/>
              </a:rPr>
              <a:t>with</a:t>
            </a:r>
            <a:r>
              <a:rPr lang="de-DE" sz="1200" dirty="0">
                <a:solidFill>
                  <a:schemeClr val="bg1">
                    <a:lumMod val="50000"/>
                  </a:schemeClr>
                </a:solidFill>
                <a:latin typeface="FreightText Pro Book" panose="02000603060000020004" pitchFamily="50" charset="0"/>
              </a:rPr>
              <a:t> </a:t>
            </a:r>
            <a:r>
              <a:rPr lang="de-DE" sz="1200" dirty="0" err="1">
                <a:solidFill>
                  <a:schemeClr val="bg1">
                    <a:lumMod val="50000"/>
                  </a:schemeClr>
                </a:solidFill>
                <a:latin typeface="FreightText Pro Book" panose="02000603060000020004" pitchFamily="50" charset="0"/>
              </a:rPr>
              <a:t>case</a:t>
            </a:r>
            <a:r>
              <a:rPr lang="de-DE" sz="1200" dirty="0">
                <a:solidFill>
                  <a:schemeClr val="bg1">
                    <a:lumMod val="50000"/>
                  </a:schemeClr>
                </a:solidFill>
                <a:latin typeface="FreightText Pro Book" panose="02000603060000020004" pitchFamily="50" charset="0"/>
              </a:rPr>
              <a:t> </a:t>
            </a:r>
            <a:r>
              <a:rPr lang="de-DE" sz="1200" dirty="0" err="1">
                <a:solidFill>
                  <a:schemeClr val="bg1">
                    <a:lumMod val="50000"/>
                  </a:schemeClr>
                </a:solidFill>
                <a:latin typeface="FreightText Pro Book" panose="02000603060000020004" pitchFamily="50" charset="0"/>
              </a:rPr>
              <a:t>studies</a:t>
            </a:r>
            <a:endParaRPr lang="de-DE" sz="1200" dirty="0">
              <a:solidFill>
                <a:schemeClr val="bg1">
                  <a:lumMod val="50000"/>
                </a:schemeClr>
              </a:solidFill>
              <a:latin typeface="FreightText Pro Book" panose="02000603060000020004" pitchFamily="50" charset="0"/>
            </a:endParaRPr>
          </a:p>
        </p:txBody>
      </p:sp>
    </p:spTree>
    <p:extLst>
      <p:ext uri="{BB962C8B-B14F-4D97-AF65-F5344CB8AC3E}">
        <p14:creationId xmlns:p14="http://schemas.microsoft.com/office/powerpoint/2010/main" val="34627309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25189B-E2FF-F0DD-6A85-D05F23823CF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D68C7CF-9299-E6F2-3443-651E53E1119D}"/>
              </a:ext>
            </a:extLst>
          </p:cNvPr>
          <p:cNvSpPr>
            <a:spLocks noGrp="1"/>
          </p:cNvSpPr>
          <p:nvPr>
            <p:ph type="title"/>
          </p:nvPr>
        </p:nvSpPr>
        <p:spPr/>
        <p:txBody>
          <a:bodyPr>
            <a:normAutofit/>
          </a:bodyPr>
          <a:lstStyle/>
          <a:p>
            <a:r>
              <a:rPr lang="de-DE"/>
              <a:t>Kurzfilm: Einstieg Planetare Grenzen</a:t>
            </a:r>
          </a:p>
        </p:txBody>
      </p:sp>
      <p:sp>
        <p:nvSpPr>
          <p:cNvPr id="4" name="Textfeld 3">
            <a:extLst>
              <a:ext uri="{FF2B5EF4-FFF2-40B4-BE49-F238E27FC236}">
                <a16:creationId xmlns:a16="http://schemas.microsoft.com/office/drawing/2014/main" id="{F09E52C0-952C-D0E0-C718-BB8097472A92}"/>
              </a:ext>
            </a:extLst>
          </p:cNvPr>
          <p:cNvSpPr txBox="1"/>
          <p:nvPr/>
        </p:nvSpPr>
        <p:spPr>
          <a:xfrm>
            <a:off x="1062263" y="3081986"/>
            <a:ext cx="10067469" cy="1200329"/>
          </a:xfrm>
          <a:prstGeom prst="rect">
            <a:avLst/>
          </a:prstGeom>
          <a:noFill/>
        </p:spPr>
        <p:txBody>
          <a:bodyPr wrap="square">
            <a:spAutoFit/>
          </a:bodyPr>
          <a:lstStyle/>
          <a:p>
            <a:r>
              <a:rPr lang="de-DE" sz="3600" dirty="0">
                <a:latin typeface="FreightText Pro Book" panose="02000603060000020004" pitchFamily="50" charset="0"/>
              </a:rPr>
              <a:t>Quelle: </a:t>
            </a:r>
            <a:r>
              <a:rPr lang="de-DE" sz="3600" dirty="0">
                <a:latin typeface="FreightText Pro Book" panose="02000603060000020004" pitchFamily="50" charset="0"/>
                <a:hlinkClick r:id="rId3"/>
              </a:rPr>
              <a:t>https://www.youtube.com/watch?v=TOn1gOmOFsE</a:t>
            </a:r>
            <a:r>
              <a:rPr lang="de-DE" sz="3600" dirty="0">
                <a:latin typeface="FreightText Pro Book" panose="02000603060000020004" pitchFamily="50" charset="0"/>
              </a:rPr>
              <a:t> </a:t>
            </a:r>
          </a:p>
        </p:txBody>
      </p:sp>
      <p:sp>
        <p:nvSpPr>
          <p:cNvPr id="6" name="Textfeld 5">
            <a:extLst>
              <a:ext uri="{FF2B5EF4-FFF2-40B4-BE49-F238E27FC236}">
                <a16:creationId xmlns:a16="http://schemas.microsoft.com/office/drawing/2014/main" id="{0236157A-F918-60F1-9F15-94D6088EF710}"/>
              </a:ext>
            </a:extLst>
          </p:cNvPr>
          <p:cNvSpPr txBox="1"/>
          <p:nvPr/>
        </p:nvSpPr>
        <p:spPr>
          <a:xfrm>
            <a:off x="9417202" y="1900992"/>
            <a:ext cx="2469997" cy="369332"/>
          </a:xfrm>
          <a:prstGeom prst="rect">
            <a:avLst/>
          </a:prstGeom>
          <a:noFill/>
        </p:spPr>
        <p:txBody>
          <a:bodyPr wrap="square">
            <a:spAutoFit/>
          </a:bodyPr>
          <a:lstStyle/>
          <a:p>
            <a:r>
              <a:rPr lang="de-DE"/>
              <a:t>0:00 – 1:33</a:t>
            </a:r>
          </a:p>
        </p:txBody>
      </p:sp>
    </p:spTree>
    <p:extLst>
      <p:ext uri="{BB962C8B-B14F-4D97-AF65-F5344CB8AC3E}">
        <p14:creationId xmlns:p14="http://schemas.microsoft.com/office/powerpoint/2010/main" val="371471216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10E7B-53DB-B13C-80B9-EB213E3D2625}"/>
            </a:ext>
          </a:extLst>
        </p:cNvPr>
        <p:cNvGrpSpPr/>
        <p:nvPr/>
      </p:nvGrpSpPr>
      <p:grpSpPr>
        <a:xfrm>
          <a:off x="0" y="0"/>
          <a:ext cx="0" cy="0"/>
          <a:chOff x="0" y="0"/>
          <a:chExt cx="0" cy="0"/>
        </a:xfrm>
      </p:grpSpPr>
      <p:sp>
        <p:nvSpPr>
          <p:cNvPr id="3" name="Textplatzhalter 1">
            <a:extLst>
              <a:ext uri="{FF2B5EF4-FFF2-40B4-BE49-F238E27FC236}">
                <a16:creationId xmlns:a16="http://schemas.microsoft.com/office/drawing/2014/main" id="{7EB7788A-0B0C-748D-0ABF-A4CFBE0B691C}"/>
              </a:ext>
            </a:extLst>
          </p:cNvPr>
          <p:cNvSpPr>
            <a:spLocks noGrp="1"/>
          </p:cNvSpPr>
          <p:nvPr>
            <p:ph type="body" sz="quarter" idx="11"/>
          </p:nvPr>
        </p:nvSpPr>
        <p:spPr>
          <a:xfrm>
            <a:off x="1648539" y="2925877"/>
            <a:ext cx="9279105" cy="4169378"/>
          </a:xfrm>
        </p:spPr>
        <p:txBody>
          <a:bodyPr>
            <a:normAutofit/>
          </a:bodyPr>
          <a:lstStyle/>
          <a:p>
            <a:pPr algn="l"/>
            <a:r>
              <a:rPr lang="de-DE" dirty="0">
                <a:solidFill>
                  <a:srgbClr val="F3972B"/>
                </a:solidFill>
              </a:rPr>
              <a:t>4. Wie </a:t>
            </a:r>
            <a:r>
              <a:rPr lang="de-DE" dirty="0"/>
              <a:t>erreichen wir unser Ziel?</a:t>
            </a:r>
          </a:p>
        </p:txBody>
      </p:sp>
      <p:sp>
        <p:nvSpPr>
          <p:cNvPr id="2" name="Textfeld 1">
            <a:extLst>
              <a:ext uri="{FF2B5EF4-FFF2-40B4-BE49-F238E27FC236}">
                <a16:creationId xmlns:a16="http://schemas.microsoft.com/office/drawing/2014/main" id="{6E666F28-A546-B095-D0AC-E47098CFA34C}"/>
              </a:ext>
            </a:extLst>
          </p:cNvPr>
          <p:cNvSpPr txBox="1"/>
          <p:nvPr/>
        </p:nvSpPr>
        <p:spPr>
          <a:xfrm>
            <a:off x="1648539" y="3931101"/>
            <a:ext cx="8894922" cy="892552"/>
          </a:xfrm>
          <a:prstGeom prst="rect">
            <a:avLst/>
          </a:prstGeom>
          <a:noFill/>
        </p:spPr>
        <p:txBody>
          <a:bodyPr wrap="square" rtlCol="0">
            <a:spAutoFit/>
          </a:bodyPr>
          <a:lstStyle/>
          <a:p>
            <a:pPr algn="l"/>
            <a:r>
              <a:rPr lang="de-DE" sz="2600" dirty="0">
                <a:solidFill>
                  <a:srgbClr val="F3972B"/>
                </a:solidFill>
                <a:latin typeface="Neue Plak Text" panose="020B0804030202020204" pitchFamily="34" charset="0"/>
              </a:rPr>
              <a:t>Ziel IV:</a:t>
            </a:r>
            <a:r>
              <a:rPr kumimoji="0" lang="de-DE" sz="2000" b="0" i="0" u="none" strike="noStrike" kern="1200" cap="none" spc="0" normalizeH="0" baseline="0" noProof="0" dirty="0">
                <a:ln>
                  <a:noFill/>
                </a:ln>
                <a:solidFill>
                  <a:prstClr val="black"/>
                </a:solidFill>
                <a:effectLst/>
                <a:uLnTx/>
                <a:uFillTx/>
                <a:latin typeface="Neue Plak Text" panose="020B0804030202020204" pitchFamily="34" charset="0"/>
                <a:ea typeface="+mn-ea"/>
                <a:cs typeface="+mn-cs"/>
              </a:rPr>
              <a:t> </a:t>
            </a:r>
            <a:r>
              <a:rPr kumimoji="0" lang="de-DE" sz="2600" b="0" i="0" u="none" strike="noStrike" kern="1200" cap="none" spc="0" normalizeH="0" baseline="0" noProof="0" dirty="0">
                <a:ln>
                  <a:noFill/>
                </a:ln>
                <a:solidFill>
                  <a:schemeClr val="bg1"/>
                </a:solidFill>
                <a:effectLst/>
                <a:uLnTx/>
                <a:uFillTx/>
                <a:latin typeface="Neue Plak Text" panose="020B0804030202020204" pitchFamily="34" charset="0"/>
                <a:ea typeface="+mn-ea"/>
                <a:cs typeface="+mn-cs"/>
              </a:rPr>
              <a:t>Nachhaltigkeitsstrategien kennenlernen und ihre Wirkung beurteilen. </a:t>
            </a:r>
            <a:endParaRPr lang="de-DE" sz="2600" dirty="0">
              <a:solidFill>
                <a:schemeClr val="bg1"/>
              </a:solidFill>
              <a:latin typeface="Neue Plak Text" panose="020B0804030202020204" pitchFamily="34" charset="0"/>
            </a:endParaRPr>
          </a:p>
        </p:txBody>
      </p:sp>
    </p:spTree>
    <p:extLst>
      <p:ext uri="{BB962C8B-B14F-4D97-AF65-F5344CB8AC3E}">
        <p14:creationId xmlns:p14="http://schemas.microsoft.com/office/powerpoint/2010/main" val="82550606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E6148F-8AF8-A44D-9AAF-78CBE7E24232}"/>
            </a:ext>
          </a:extLst>
        </p:cNvPr>
        <p:cNvGrpSpPr/>
        <p:nvPr/>
      </p:nvGrpSpPr>
      <p:grpSpPr>
        <a:xfrm>
          <a:off x="0" y="0"/>
          <a:ext cx="0" cy="0"/>
          <a:chOff x="0" y="0"/>
          <a:chExt cx="0" cy="0"/>
        </a:xfrm>
      </p:grpSpPr>
      <p:sp>
        <p:nvSpPr>
          <p:cNvPr id="11" name="Titel 1">
            <a:extLst>
              <a:ext uri="{FF2B5EF4-FFF2-40B4-BE49-F238E27FC236}">
                <a16:creationId xmlns:a16="http://schemas.microsoft.com/office/drawing/2014/main" id="{3B51DBB5-5334-3DBA-0CE2-46D265502784}"/>
              </a:ext>
            </a:extLst>
          </p:cNvPr>
          <p:cNvSpPr txBox="1">
            <a:spLocks noChangeShapeType="1"/>
          </p:cNvSpPr>
          <p:nvPr/>
        </p:nvSpPr>
        <p:spPr bwMode="auto">
          <a:xfrm>
            <a:off x="3140448" y="3027578"/>
            <a:ext cx="5668037" cy="2666999"/>
          </a:xfrm>
          <a:prstGeom prst="rect">
            <a:avLst/>
          </a:prstGeom>
        </p:spPr>
        <p:txBody>
          <a:bodyPr vert="horz" lIns="91440" tIns="45720" rIns="91440" bIns="45720" rtlCol="0" anchor="ctr" anchorCtr="0">
            <a:normAutofit fontScale="90000"/>
          </a:bodyPr>
          <a:lstStyle>
            <a:lvl1pPr marL="0" indent="0" algn="l" defTabSz="914400" rtl="0" eaLnBrk="1" latinLnBrk="0" hangingPunct="1">
              <a:lnSpc>
                <a:spcPct val="90000"/>
              </a:lnSpc>
              <a:spcBef>
                <a:spcPct val="0"/>
              </a:spcBef>
              <a:buNone/>
              <a:defRPr sz="4400" b="0" kern="1200">
                <a:solidFill>
                  <a:schemeClr val="dk1"/>
                </a:solidFill>
                <a:latin typeface="Calibri Light"/>
                <a:ea typeface="Arial"/>
                <a:cs typeface="+mj-cs"/>
              </a:defRPr>
            </a:lvl1pPr>
            <a:lvl2pPr marL="0" indent="0" algn="l" defTabSz="914400">
              <a:lnSpc>
                <a:spcPct val="90000"/>
              </a:lnSpc>
              <a:buNone/>
              <a:defRPr sz="4400">
                <a:solidFill>
                  <a:schemeClr val="dk1"/>
                </a:solidFill>
                <a:latin typeface="Calibri Light"/>
                <a:ea typeface="Arial"/>
              </a:defRPr>
            </a:lvl2pPr>
            <a:lvl3pPr marL="0" indent="0" algn="l" defTabSz="914400">
              <a:lnSpc>
                <a:spcPct val="90000"/>
              </a:lnSpc>
              <a:buNone/>
              <a:defRPr sz="4400">
                <a:solidFill>
                  <a:schemeClr val="dk1"/>
                </a:solidFill>
                <a:latin typeface="Calibri Light"/>
                <a:ea typeface="Arial"/>
              </a:defRPr>
            </a:lvl3pPr>
            <a:lvl4pPr marL="0" indent="0" algn="l" defTabSz="914400">
              <a:lnSpc>
                <a:spcPct val="90000"/>
              </a:lnSpc>
              <a:buNone/>
              <a:defRPr sz="4400">
                <a:solidFill>
                  <a:schemeClr val="dk1"/>
                </a:solidFill>
                <a:latin typeface="Calibri Light"/>
                <a:ea typeface="Arial"/>
              </a:defRPr>
            </a:lvl4pPr>
            <a:lvl5pPr marL="0" indent="0" algn="l" defTabSz="914400">
              <a:lnSpc>
                <a:spcPct val="90000"/>
              </a:lnSpc>
              <a:buNone/>
              <a:defRPr sz="4400">
                <a:solidFill>
                  <a:schemeClr val="dk1"/>
                </a:solidFill>
                <a:latin typeface="Calibri Light"/>
                <a:ea typeface="Arial"/>
              </a:defRPr>
            </a:lvl5pPr>
          </a:lstStyle>
          <a:p>
            <a:pPr>
              <a:defRPr/>
            </a:pPr>
            <a:r>
              <a:rPr lang="de-DE" sz="2200" b="1" dirty="0">
                <a:solidFill>
                  <a:srgbClr val="0C3818"/>
                </a:solidFill>
                <a:latin typeface="Neue Plak Wide Black"/>
                <a:ea typeface="Neue Plak Wide Black"/>
                <a:cs typeface="Neue Plak Wide Black"/>
              </a:rPr>
              <a:t> </a:t>
            </a:r>
          </a:p>
          <a:p>
            <a:pPr algn="ctr">
              <a:defRPr/>
            </a:pPr>
            <a:r>
              <a:rPr lang="de-DE" b="1" dirty="0">
                <a:solidFill>
                  <a:schemeClr val="bg1"/>
                </a:solidFill>
                <a:latin typeface="Neue Plak Wide Black"/>
                <a:ea typeface="Neue Plak Wide Black"/>
                <a:cs typeface="Neue Plak Wide Black"/>
              </a:rPr>
              <a:t> Was brauche ich wirklich im Leben, um glücklich zu sein?</a:t>
            </a:r>
            <a:r>
              <a:rPr lang="de-DE" sz="2200" b="1" dirty="0">
                <a:solidFill>
                  <a:schemeClr val="bg1"/>
                </a:solidFill>
                <a:latin typeface="Neue Plak Wide Black"/>
              </a:rPr>
              <a:t> </a:t>
            </a:r>
            <a:endParaRPr lang="de-DE" sz="1200" b="1" dirty="0">
              <a:solidFill>
                <a:schemeClr val="bg1"/>
              </a:solidFill>
              <a:latin typeface="Neue Plak Wide Black"/>
              <a:ea typeface="Neue Plak Wide Black"/>
              <a:cs typeface="Neue Plak Wide Black"/>
            </a:endParaRPr>
          </a:p>
        </p:txBody>
      </p:sp>
    </p:spTree>
    <p:extLst>
      <p:ext uri="{BB962C8B-B14F-4D97-AF65-F5344CB8AC3E}">
        <p14:creationId xmlns:p14="http://schemas.microsoft.com/office/powerpoint/2010/main" val="13784647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32655F-C131-867F-8EB6-9B28EFD42CE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D953D10-1011-33DB-1C8D-4E020871F302}"/>
              </a:ext>
            </a:extLst>
          </p:cNvPr>
          <p:cNvSpPr>
            <a:spLocks noGrp="1"/>
          </p:cNvSpPr>
          <p:nvPr>
            <p:ph type="title"/>
          </p:nvPr>
        </p:nvSpPr>
        <p:spPr>
          <a:xfrm>
            <a:off x="559805" y="1189083"/>
            <a:ext cx="7726239" cy="685800"/>
          </a:xfrm>
        </p:spPr>
        <p:txBody>
          <a:bodyPr>
            <a:normAutofit/>
          </a:bodyPr>
          <a:lstStyle/>
          <a:p>
            <a:r>
              <a:rPr lang="de-DE" dirty="0"/>
              <a:t>Lebenszufriedenheit</a:t>
            </a:r>
          </a:p>
        </p:txBody>
      </p:sp>
      <p:pic>
        <p:nvPicPr>
          <p:cNvPr id="4" name="Grafik 3">
            <a:extLst>
              <a:ext uri="{FF2B5EF4-FFF2-40B4-BE49-F238E27FC236}">
                <a16:creationId xmlns:a16="http://schemas.microsoft.com/office/drawing/2014/main" id="{35E24232-50A1-45FB-614D-219E2A58F0D5}"/>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692574" y="1788321"/>
            <a:ext cx="7588684" cy="4721661"/>
          </a:xfrm>
          <a:prstGeom prst="rect">
            <a:avLst/>
          </a:prstGeom>
        </p:spPr>
      </p:pic>
      <p:sp>
        <p:nvSpPr>
          <p:cNvPr id="3" name="Textplatzhalter 2">
            <a:extLst>
              <a:ext uri="{FF2B5EF4-FFF2-40B4-BE49-F238E27FC236}">
                <a16:creationId xmlns:a16="http://schemas.microsoft.com/office/drawing/2014/main" id="{6BC5F994-6B92-0050-466B-ECB57274B081}"/>
              </a:ext>
            </a:extLst>
          </p:cNvPr>
          <p:cNvSpPr txBox="1">
            <a:spLocks/>
          </p:cNvSpPr>
          <p:nvPr/>
        </p:nvSpPr>
        <p:spPr>
          <a:xfrm>
            <a:off x="8435816" y="6272898"/>
            <a:ext cx="3756184" cy="2370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200" dirty="0">
                <a:latin typeface="FreightText Pro Book" panose="02000603060000020004" pitchFamily="50" charset="0"/>
              </a:rPr>
              <a:t>© SOEPv32</a:t>
            </a:r>
          </a:p>
        </p:txBody>
      </p:sp>
    </p:spTree>
    <p:extLst>
      <p:ext uri="{BB962C8B-B14F-4D97-AF65-F5344CB8AC3E}">
        <p14:creationId xmlns:p14="http://schemas.microsoft.com/office/powerpoint/2010/main" val="129805522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2A484E-41CB-99EF-DAF1-D1AECEB45BBC}"/>
            </a:ext>
          </a:extLst>
        </p:cNvPr>
        <p:cNvGrpSpPr/>
        <p:nvPr/>
      </p:nvGrpSpPr>
      <p:grpSpPr>
        <a:xfrm>
          <a:off x="0" y="0"/>
          <a:ext cx="0" cy="0"/>
          <a:chOff x="0" y="0"/>
          <a:chExt cx="0" cy="0"/>
        </a:xfrm>
      </p:grpSpPr>
      <p:pic>
        <p:nvPicPr>
          <p:cNvPr id="2" name="Picture 2" descr="Image result for suffizienz">
            <a:extLst>
              <a:ext uri="{FF2B5EF4-FFF2-40B4-BE49-F238E27FC236}">
                <a16:creationId xmlns:a16="http://schemas.microsoft.com/office/drawing/2014/main" id="{50F6EC49-25AA-76AF-95C3-9C35BFB3F164}"/>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a:fillRect/>
          </a:stretch>
        </p:blipFill>
        <p:spPr bwMode="auto">
          <a:xfrm>
            <a:off x="4999630" y="1189083"/>
            <a:ext cx="7024048" cy="5472910"/>
          </a:xfrm>
          <a:prstGeom prst="rect">
            <a:avLst/>
          </a:prstGeom>
          <a:noFill/>
          <a:extLst>
            <a:ext uri="{909E8E84-426E-40DD-AFC4-6F175D3DCCD1}">
              <a14:hiddenFill xmlns:a14="http://schemas.microsoft.com/office/drawing/2010/main">
                <a:solidFill>
                  <a:srgbClr val="FFFFFF"/>
                </a:solidFill>
              </a14:hiddenFill>
            </a:ext>
          </a:extLst>
        </p:spPr>
      </p:pic>
      <p:sp>
        <p:nvSpPr>
          <p:cNvPr id="5" name="Titel 1">
            <a:extLst>
              <a:ext uri="{FF2B5EF4-FFF2-40B4-BE49-F238E27FC236}">
                <a16:creationId xmlns:a16="http://schemas.microsoft.com/office/drawing/2014/main" id="{622CA1EF-B76F-A285-0284-14B5DA6CEFF7}"/>
              </a:ext>
            </a:extLst>
          </p:cNvPr>
          <p:cNvSpPr>
            <a:spLocks noGrp="1"/>
          </p:cNvSpPr>
          <p:nvPr>
            <p:ph type="title"/>
          </p:nvPr>
        </p:nvSpPr>
        <p:spPr>
          <a:xfrm>
            <a:off x="559805" y="1189083"/>
            <a:ext cx="5267789" cy="685800"/>
          </a:xfrm>
        </p:spPr>
        <p:txBody>
          <a:bodyPr>
            <a:normAutofit fontScale="90000"/>
          </a:bodyPr>
          <a:lstStyle/>
          <a:p>
            <a:r>
              <a:rPr lang="de-DE" sz="3600" dirty="0"/>
              <a:t>Nachhaltigkeits-strategien</a:t>
            </a:r>
            <a:br>
              <a:rPr lang="de-DE" dirty="0"/>
            </a:br>
            <a:br>
              <a:rPr lang="de-DE" dirty="0"/>
            </a:br>
            <a:br>
              <a:rPr lang="de-DE" dirty="0"/>
            </a:br>
            <a:br>
              <a:rPr lang="de-DE" dirty="0"/>
            </a:br>
            <a:endParaRPr lang="de-DE" dirty="0"/>
          </a:p>
        </p:txBody>
      </p:sp>
      <p:sp>
        <p:nvSpPr>
          <p:cNvPr id="3" name="Textplatzhalter 2">
            <a:extLst>
              <a:ext uri="{FF2B5EF4-FFF2-40B4-BE49-F238E27FC236}">
                <a16:creationId xmlns:a16="http://schemas.microsoft.com/office/drawing/2014/main" id="{9891ACDF-8965-183F-CE17-C0CECD8D4F90}"/>
              </a:ext>
            </a:extLst>
          </p:cNvPr>
          <p:cNvSpPr txBox="1">
            <a:spLocks/>
          </p:cNvSpPr>
          <p:nvPr/>
        </p:nvSpPr>
        <p:spPr>
          <a:xfrm>
            <a:off x="2444448" y="6424909"/>
            <a:ext cx="3756184" cy="2370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200" dirty="0">
                <a:solidFill>
                  <a:schemeClr val="bg1">
                    <a:lumMod val="50000"/>
                  </a:schemeClr>
                </a:solidFill>
                <a:latin typeface="FreightText Pro Book" panose="02000603060000020004" pitchFamily="50" charset="0"/>
              </a:rPr>
              <a:t>© BUNDjugend, Annika </a:t>
            </a:r>
            <a:r>
              <a:rPr lang="de-DE" sz="1200" dirty="0" err="1">
                <a:solidFill>
                  <a:schemeClr val="bg1">
                    <a:lumMod val="50000"/>
                  </a:schemeClr>
                </a:solidFill>
                <a:latin typeface="FreightText Pro Book" panose="02000603060000020004" pitchFamily="50" charset="0"/>
              </a:rPr>
              <a:t>Huskamp</a:t>
            </a:r>
            <a:endParaRPr lang="de-DE" sz="1200" dirty="0">
              <a:solidFill>
                <a:schemeClr val="bg1">
                  <a:lumMod val="50000"/>
                </a:schemeClr>
              </a:solidFill>
              <a:latin typeface="FreightText Pro Book" panose="02000603060000020004" pitchFamily="50" charset="0"/>
            </a:endParaRPr>
          </a:p>
        </p:txBody>
      </p:sp>
    </p:spTree>
    <p:extLst>
      <p:ext uri="{BB962C8B-B14F-4D97-AF65-F5344CB8AC3E}">
        <p14:creationId xmlns:p14="http://schemas.microsoft.com/office/powerpoint/2010/main" val="349177544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53FADA-DD81-91D8-F6B6-D90045D8988E}"/>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00CE8F4A-9DFF-ABCB-1CBF-BE3A701C4228}"/>
              </a:ext>
            </a:extLst>
          </p:cNvPr>
          <p:cNvSpPr>
            <a:spLocks noGrp="1"/>
          </p:cNvSpPr>
          <p:nvPr>
            <p:ph type="title"/>
          </p:nvPr>
        </p:nvSpPr>
        <p:spPr/>
        <p:txBody>
          <a:bodyPr>
            <a:normAutofit fontScale="90000"/>
          </a:bodyPr>
          <a:lstStyle/>
          <a:p>
            <a:r>
              <a:rPr lang="de-DE" dirty="0"/>
              <a:t>Effizienz – besser produzieren</a:t>
            </a:r>
          </a:p>
        </p:txBody>
      </p:sp>
      <p:sp>
        <p:nvSpPr>
          <p:cNvPr id="4" name="Textplatzhalter 3">
            <a:extLst>
              <a:ext uri="{FF2B5EF4-FFF2-40B4-BE49-F238E27FC236}">
                <a16:creationId xmlns:a16="http://schemas.microsoft.com/office/drawing/2014/main" id="{0B610126-C97E-2CE0-AD9B-655570428B74}"/>
              </a:ext>
            </a:extLst>
          </p:cNvPr>
          <p:cNvSpPr>
            <a:spLocks noGrp="1"/>
          </p:cNvSpPr>
          <p:nvPr>
            <p:ph type="body" sz="quarter" idx="12"/>
          </p:nvPr>
        </p:nvSpPr>
        <p:spPr>
          <a:xfrm>
            <a:off x="505249" y="3641607"/>
            <a:ext cx="6643062" cy="4380489"/>
          </a:xfrm>
        </p:spPr>
        <p:txBody>
          <a:bodyPr/>
          <a:lstStyle/>
          <a:p>
            <a:r>
              <a:rPr lang="de-DE" dirty="0"/>
              <a:t>Das Gleiche produziere, aber mit weniger Ressourcenverbrauch </a:t>
            </a:r>
          </a:p>
        </p:txBody>
      </p:sp>
      <p:pic>
        <p:nvPicPr>
          <p:cNvPr id="7" name="Bildplatzhalter 6" descr="Ein Bild, das Wolke, Himmel, draußen, Wärme enthält.&#10;&#10;KI-generierte Inhalte können fehlerhaft sein.">
            <a:extLst>
              <a:ext uri="{FF2B5EF4-FFF2-40B4-BE49-F238E27FC236}">
                <a16:creationId xmlns:a16="http://schemas.microsoft.com/office/drawing/2014/main" id="{2F0B6A18-5EBB-0F02-E977-8CEB96B50A16}"/>
              </a:ext>
            </a:extLst>
          </p:cNvPr>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a:stretch>
            <a:fillRect/>
          </a:stretch>
        </p:blipFill>
        <p:spPr/>
      </p:pic>
      <p:sp>
        <p:nvSpPr>
          <p:cNvPr id="8" name="Textplatzhalter 2">
            <a:extLst>
              <a:ext uri="{FF2B5EF4-FFF2-40B4-BE49-F238E27FC236}">
                <a16:creationId xmlns:a16="http://schemas.microsoft.com/office/drawing/2014/main" id="{DD534778-9BAE-6F48-9039-E0427D675B7E}"/>
              </a:ext>
            </a:extLst>
          </p:cNvPr>
          <p:cNvSpPr txBox="1">
            <a:spLocks/>
          </p:cNvSpPr>
          <p:nvPr/>
        </p:nvSpPr>
        <p:spPr>
          <a:xfrm>
            <a:off x="9645196" y="6428402"/>
            <a:ext cx="2302127"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bg1"/>
                </a:solidFill>
                <a:latin typeface="FreightText Pro Book" panose="02000603060000020004" pitchFamily="50" charset="0"/>
              </a:rPr>
              <a:t>© </a:t>
            </a:r>
            <a:r>
              <a:rPr lang="de-DE" sz="1200" dirty="0" err="1">
                <a:solidFill>
                  <a:schemeClr val="bg1"/>
                </a:solidFill>
                <a:latin typeface="FreightText Pro Book" panose="02000603060000020004" pitchFamily="50" charset="0"/>
              </a:rPr>
              <a:t>Pixabay</a:t>
            </a:r>
            <a:r>
              <a:rPr lang="de-DE" sz="1200" dirty="0">
                <a:solidFill>
                  <a:schemeClr val="bg1"/>
                </a:solidFill>
                <a:latin typeface="FreightText Pro Book" panose="02000603060000020004" pitchFamily="50" charset="0"/>
              </a:rPr>
              <a:t> Juergen PM</a:t>
            </a:r>
          </a:p>
        </p:txBody>
      </p:sp>
    </p:spTree>
    <p:extLst>
      <p:ext uri="{BB962C8B-B14F-4D97-AF65-F5344CB8AC3E}">
        <p14:creationId xmlns:p14="http://schemas.microsoft.com/office/powerpoint/2010/main" val="366483643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E22448-A8AC-366C-541D-C6DC11347828}"/>
            </a:ext>
          </a:extLst>
        </p:cNvPr>
        <p:cNvGrpSpPr/>
        <p:nvPr/>
      </p:nvGrpSpPr>
      <p:grpSpPr>
        <a:xfrm>
          <a:off x="0" y="0"/>
          <a:ext cx="0" cy="0"/>
          <a:chOff x="0" y="0"/>
          <a:chExt cx="0" cy="0"/>
        </a:xfrm>
      </p:grpSpPr>
      <p:sp>
        <p:nvSpPr>
          <p:cNvPr id="9" name="Titel 8">
            <a:extLst>
              <a:ext uri="{FF2B5EF4-FFF2-40B4-BE49-F238E27FC236}">
                <a16:creationId xmlns:a16="http://schemas.microsoft.com/office/drawing/2014/main" id="{9DDB6FBB-F759-EC71-22D8-AC6D07CC6568}"/>
              </a:ext>
            </a:extLst>
          </p:cNvPr>
          <p:cNvSpPr>
            <a:spLocks noGrp="1"/>
          </p:cNvSpPr>
          <p:nvPr>
            <p:ph type="title"/>
          </p:nvPr>
        </p:nvSpPr>
        <p:spPr/>
        <p:txBody>
          <a:bodyPr>
            <a:normAutofit fontScale="90000"/>
          </a:bodyPr>
          <a:lstStyle/>
          <a:p>
            <a:r>
              <a:rPr lang="de-DE" dirty="0"/>
              <a:t>Konsistenz – anders produzieren</a:t>
            </a:r>
          </a:p>
        </p:txBody>
      </p:sp>
      <p:sp>
        <p:nvSpPr>
          <p:cNvPr id="10" name="Textplatzhalter 9">
            <a:extLst>
              <a:ext uri="{FF2B5EF4-FFF2-40B4-BE49-F238E27FC236}">
                <a16:creationId xmlns:a16="http://schemas.microsoft.com/office/drawing/2014/main" id="{3B113958-C784-4533-5253-528E920D5B54}"/>
              </a:ext>
            </a:extLst>
          </p:cNvPr>
          <p:cNvSpPr>
            <a:spLocks noGrp="1"/>
          </p:cNvSpPr>
          <p:nvPr>
            <p:ph type="body" sz="quarter" idx="12"/>
          </p:nvPr>
        </p:nvSpPr>
        <p:spPr>
          <a:xfrm>
            <a:off x="505250" y="3500639"/>
            <a:ext cx="6643062" cy="4380489"/>
          </a:xfrm>
        </p:spPr>
        <p:txBody>
          <a:bodyPr/>
          <a:lstStyle/>
          <a:p>
            <a:r>
              <a:rPr lang="de-DE" altLang="de-DE" dirty="0"/>
              <a:t>Produzieren nach dem Vorbild der Natur: nichts wird „Müll“, alles wird wiederverwertet</a:t>
            </a:r>
          </a:p>
          <a:p>
            <a:r>
              <a:rPr lang="de-DE" altLang="de-DE" dirty="0"/>
              <a:t>Kreislauf von Produktion und Konsum</a:t>
            </a:r>
          </a:p>
          <a:p>
            <a:endParaRPr lang="de-DE" dirty="0"/>
          </a:p>
        </p:txBody>
      </p:sp>
      <p:pic>
        <p:nvPicPr>
          <p:cNvPr id="5" name="Bildplatzhalter 4" descr="Ein Bild, das draußen, Behälter, Abfallcontainer, Text enthält.&#10;&#10;KI-generierte Inhalte können fehlerhaft sein.">
            <a:extLst>
              <a:ext uri="{FF2B5EF4-FFF2-40B4-BE49-F238E27FC236}">
                <a16:creationId xmlns:a16="http://schemas.microsoft.com/office/drawing/2014/main" id="{978E7FDE-AF1C-7BA7-BBD1-AC3169DBCD93}"/>
              </a:ext>
            </a:extLst>
          </p:cNvPr>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a:stretch>
            <a:fillRect/>
          </a:stretch>
        </p:blipFill>
        <p:spPr/>
      </p:pic>
      <p:sp>
        <p:nvSpPr>
          <p:cNvPr id="6" name="Textplatzhalter 2">
            <a:extLst>
              <a:ext uri="{FF2B5EF4-FFF2-40B4-BE49-F238E27FC236}">
                <a16:creationId xmlns:a16="http://schemas.microsoft.com/office/drawing/2014/main" id="{4C0162ED-8344-A2EC-A05C-755AC16B54BE}"/>
              </a:ext>
            </a:extLst>
          </p:cNvPr>
          <p:cNvSpPr txBox="1">
            <a:spLocks/>
          </p:cNvSpPr>
          <p:nvPr/>
        </p:nvSpPr>
        <p:spPr>
          <a:xfrm>
            <a:off x="9645196" y="6428402"/>
            <a:ext cx="2302127"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bg1"/>
                </a:solidFill>
                <a:latin typeface="FreightText Pro Book" panose="02000603060000020004" pitchFamily="50" charset="0"/>
              </a:rPr>
              <a:t>© </a:t>
            </a:r>
            <a:r>
              <a:rPr lang="de-DE" sz="1200" dirty="0" err="1">
                <a:solidFill>
                  <a:schemeClr val="bg1"/>
                </a:solidFill>
                <a:latin typeface="FreightText Pro Book" panose="02000603060000020004" pitchFamily="50" charset="0"/>
              </a:rPr>
              <a:t>Unsplash</a:t>
            </a:r>
            <a:r>
              <a:rPr lang="de-DE" sz="1200" dirty="0">
                <a:solidFill>
                  <a:schemeClr val="bg1"/>
                </a:solidFill>
                <a:latin typeface="FreightText Pro Book" panose="02000603060000020004" pitchFamily="50" charset="0"/>
              </a:rPr>
              <a:t> </a:t>
            </a:r>
            <a:r>
              <a:rPr lang="de-DE" sz="1200" dirty="0" err="1">
                <a:solidFill>
                  <a:schemeClr val="bg1"/>
                </a:solidFill>
                <a:latin typeface="FreightText Pro Book" panose="02000603060000020004" pitchFamily="50" charset="0"/>
              </a:rPr>
              <a:t>Nareeta</a:t>
            </a:r>
            <a:r>
              <a:rPr lang="de-DE" sz="1200" dirty="0">
                <a:solidFill>
                  <a:schemeClr val="bg1"/>
                </a:solidFill>
                <a:latin typeface="FreightText Pro Book" panose="02000603060000020004" pitchFamily="50" charset="0"/>
              </a:rPr>
              <a:t> Martin</a:t>
            </a:r>
          </a:p>
        </p:txBody>
      </p:sp>
    </p:spTree>
    <p:extLst>
      <p:ext uri="{BB962C8B-B14F-4D97-AF65-F5344CB8AC3E}">
        <p14:creationId xmlns:p14="http://schemas.microsoft.com/office/powerpoint/2010/main" val="134027930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9E29B0-EC00-8FA5-0FD0-2F00E94C9472}"/>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49F882E0-A6AF-CB51-6F03-15EC7DDB5C7B}"/>
              </a:ext>
            </a:extLst>
          </p:cNvPr>
          <p:cNvSpPr>
            <a:spLocks noGrp="1"/>
          </p:cNvSpPr>
          <p:nvPr>
            <p:ph type="title"/>
          </p:nvPr>
        </p:nvSpPr>
        <p:spPr/>
        <p:txBody>
          <a:bodyPr>
            <a:normAutofit fontScale="90000"/>
          </a:bodyPr>
          <a:lstStyle/>
          <a:p>
            <a:r>
              <a:rPr lang="de-DE" dirty="0"/>
              <a:t>Suffizienz – weniger konsumieren</a:t>
            </a:r>
          </a:p>
        </p:txBody>
      </p:sp>
      <p:sp>
        <p:nvSpPr>
          <p:cNvPr id="6" name="Textplatzhalter 5">
            <a:extLst>
              <a:ext uri="{FF2B5EF4-FFF2-40B4-BE49-F238E27FC236}">
                <a16:creationId xmlns:a16="http://schemas.microsoft.com/office/drawing/2014/main" id="{E515B909-7FB8-6FA9-A398-9687B9C93D62}"/>
              </a:ext>
            </a:extLst>
          </p:cNvPr>
          <p:cNvSpPr>
            <a:spLocks noGrp="1"/>
          </p:cNvSpPr>
          <p:nvPr>
            <p:ph type="body" sz="quarter" idx="12"/>
          </p:nvPr>
        </p:nvSpPr>
        <p:spPr>
          <a:xfrm>
            <a:off x="505250" y="3300413"/>
            <a:ext cx="6643062" cy="4380489"/>
          </a:xfrm>
        </p:spPr>
        <p:txBody>
          <a:bodyPr/>
          <a:lstStyle/>
          <a:p>
            <a:r>
              <a:rPr lang="de-DE" altLang="de-DE" dirty="0"/>
              <a:t>Weniger konsumieren und daher auch weniger produzieren</a:t>
            </a:r>
          </a:p>
          <a:p>
            <a:r>
              <a:rPr lang="de-DE" altLang="de-DE" dirty="0"/>
              <a:t>Fokus auf das Essenzielle statt eines Lebens im Überfluss</a:t>
            </a:r>
          </a:p>
          <a:p>
            <a:endParaRPr lang="de-DE" dirty="0"/>
          </a:p>
        </p:txBody>
      </p:sp>
      <p:pic>
        <p:nvPicPr>
          <p:cNvPr id="7" name="Bildplatzhalter 6" descr="Ein Bild, das Person, Nagel, Finger, Handgelenk enthält.&#10;&#10;KI-generierte Inhalte können fehlerhaft sein.">
            <a:extLst>
              <a:ext uri="{FF2B5EF4-FFF2-40B4-BE49-F238E27FC236}">
                <a16:creationId xmlns:a16="http://schemas.microsoft.com/office/drawing/2014/main" id="{BDB05DFB-6F97-D755-D085-B98F31558C57}"/>
              </a:ext>
            </a:extLst>
          </p:cNvPr>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a:stretch>
            <a:fillRect/>
          </a:stretch>
        </p:blipFill>
        <p:spPr/>
      </p:pic>
      <p:sp>
        <p:nvSpPr>
          <p:cNvPr id="8" name="Textplatzhalter 2">
            <a:extLst>
              <a:ext uri="{FF2B5EF4-FFF2-40B4-BE49-F238E27FC236}">
                <a16:creationId xmlns:a16="http://schemas.microsoft.com/office/drawing/2014/main" id="{34855233-1491-7C1E-CCE2-8512E7371731}"/>
              </a:ext>
            </a:extLst>
          </p:cNvPr>
          <p:cNvSpPr txBox="1">
            <a:spLocks/>
          </p:cNvSpPr>
          <p:nvPr/>
        </p:nvSpPr>
        <p:spPr>
          <a:xfrm>
            <a:off x="9645196" y="6428402"/>
            <a:ext cx="2302127"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bg1"/>
                </a:solidFill>
                <a:latin typeface="FreightText Pro Book" panose="02000603060000020004" pitchFamily="50" charset="0"/>
              </a:rPr>
              <a:t>©  </a:t>
            </a:r>
            <a:r>
              <a:rPr lang="de-DE" sz="1200" dirty="0" err="1">
                <a:solidFill>
                  <a:schemeClr val="bg1"/>
                </a:solidFill>
                <a:latin typeface="FreightText Pro Book" panose="02000603060000020004" pitchFamily="50" charset="0"/>
              </a:rPr>
              <a:t>Unsplash</a:t>
            </a:r>
            <a:r>
              <a:rPr lang="de-DE" sz="1200" dirty="0">
                <a:solidFill>
                  <a:schemeClr val="bg1"/>
                </a:solidFill>
                <a:latin typeface="FreightText Pro Book" panose="02000603060000020004" pitchFamily="50" charset="0"/>
              </a:rPr>
              <a:t> Hannah </a:t>
            </a:r>
            <a:r>
              <a:rPr lang="de-DE" sz="1200" dirty="0" err="1">
                <a:solidFill>
                  <a:schemeClr val="bg1"/>
                </a:solidFill>
                <a:latin typeface="FreightText Pro Book" panose="02000603060000020004" pitchFamily="50" charset="0"/>
              </a:rPr>
              <a:t>Busing</a:t>
            </a:r>
            <a:endParaRPr lang="de-DE" sz="1200" dirty="0">
              <a:solidFill>
                <a:schemeClr val="bg1"/>
              </a:solidFill>
              <a:latin typeface="FreightText Pro Book" panose="02000603060000020004" pitchFamily="50" charset="0"/>
            </a:endParaRPr>
          </a:p>
        </p:txBody>
      </p:sp>
    </p:spTree>
    <p:extLst>
      <p:ext uri="{BB962C8B-B14F-4D97-AF65-F5344CB8AC3E}">
        <p14:creationId xmlns:p14="http://schemas.microsoft.com/office/powerpoint/2010/main" val="57212631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3E21E0-7171-F96C-7841-7CB31A2F9562}"/>
            </a:ext>
          </a:extLst>
        </p:cNvPr>
        <p:cNvGrpSpPr/>
        <p:nvPr/>
      </p:nvGrpSpPr>
      <p:grpSpPr>
        <a:xfrm>
          <a:off x="0" y="0"/>
          <a:ext cx="0" cy="0"/>
          <a:chOff x="0" y="0"/>
          <a:chExt cx="0" cy="0"/>
        </a:xfrm>
      </p:grpSpPr>
      <p:sp>
        <p:nvSpPr>
          <p:cNvPr id="2" name="Textfeld 1">
            <a:extLst>
              <a:ext uri="{FF2B5EF4-FFF2-40B4-BE49-F238E27FC236}">
                <a16:creationId xmlns:a16="http://schemas.microsoft.com/office/drawing/2014/main" id="{9101F59F-BB99-D6E1-0D15-55137FDA5B22}"/>
              </a:ext>
            </a:extLst>
          </p:cNvPr>
          <p:cNvSpPr txBox="1"/>
          <p:nvPr/>
        </p:nvSpPr>
        <p:spPr>
          <a:xfrm>
            <a:off x="3385756" y="3429000"/>
            <a:ext cx="542048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000" b="0" i="0" u="none" strike="noStrike" kern="1200" cap="none" spc="0" normalizeH="0" baseline="0" noProof="0">
                <a:ln>
                  <a:noFill/>
                </a:ln>
                <a:solidFill>
                  <a:prstClr val="white"/>
                </a:solidFill>
                <a:effectLst/>
                <a:uLnTx/>
                <a:uFillTx/>
                <a:latin typeface="Neue Plak Wide Black" panose="020B0A07030202020204" pitchFamily="34" charset="0"/>
                <a:ea typeface="+mn-ea"/>
                <a:cs typeface="+mn-cs"/>
              </a:rPr>
              <a:t>Nachhaltigkeits-strategie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de-DE" sz="4000">
              <a:solidFill>
                <a:prstClr val="white"/>
              </a:solidFill>
              <a:latin typeface="Neue Plak Wide Black" panose="020B0A0703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000" b="0" i="0" u="none" strike="noStrike" kern="1200" cap="none" spc="0" normalizeH="0" baseline="0" noProof="0">
                <a:ln>
                  <a:noFill/>
                </a:ln>
                <a:solidFill>
                  <a:srgbClr val="F3972B"/>
                </a:solidFill>
                <a:effectLst/>
                <a:uLnTx/>
                <a:uFillTx/>
                <a:latin typeface="Neue Plak Wide Black" panose="020B0A07030202020204" pitchFamily="34" charset="0"/>
                <a:ea typeface="+mn-ea"/>
                <a:cs typeface="+mn-cs"/>
              </a:rPr>
              <a:t>Quiz</a:t>
            </a:r>
          </a:p>
        </p:txBody>
      </p:sp>
    </p:spTree>
    <p:extLst>
      <p:ext uri="{BB962C8B-B14F-4D97-AF65-F5344CB8AC3E}">
        <p14:creationId xmlns:p14="http://schemas.microsoft.com/office/powerpoint/2010/main" val="318950141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212727-1DB9-4DF0-C9BC-085964034BDD}"/>
            </a:ext>
          </a:extLst>
        </p:cNvPr>
        <p:cNvGrpSpPr/>
        <p:nvPr/>
      </p:nvGrpSpPr>
      <p:grpSpPr>
        <a:xfrm>
          <a:off x="0" y="0"/>
          <a:ext cx="0" cy="0"/>
          <a:chOff x="0" y="0"/>
          <a:chExt cx="0" cy="0"/>
        </a:xfrm>
      </p:grpSpPr>
      <p:sp>
        <p:nvSpPr>
          <p:cNvPr id="3" name="Rechteck 3">
            <a:extLst>
              <a:ext uri="{FF2B5EF4-FFF2-40B4-BE49-F238E27FC236}">
                <a16:creationId xmlns:a16="http://schemas.microsoft.com/office/drawing/2014/main" id="{E6CF3FFD-DE8C-542A-FBD0-2E6CB1657AF4}"/>
              </a:ext>
            </a:extLst>
          </p:cNvPr>
          <p:cNvSpPr/>
          <p:nvPr/>
        </p:nvSpPr>
        <p:spPr bwMode="auto">
          <a:xfrm>
            <a:off x="2431698" y="1930310"/>
            <a:ext cx="7328603" cy="3416320"/>
          </a:xfrm>
          <a:prstGeom prst="rect">
            <a:avLst/>
          </a:prstGeom>
        </p:spPr>
        <p:txBody>
          <a:bodyPr wrap="square">
            <a:spAutoFit/>
          </a:bodyPr>
          <a:lstStyle/>
          <a:p>
            <a:pPr marL="0" marR="0" lvl="0" indent="0" algn="ctr" defTabSz="914400">
              <a:lnSpc>
                <a:spcPct val="100000"/>
              </a:lnSpc>
              <a:spcBef>
                <a:spcPts val="0"/>
              </a:spcBef>
              <a:spcAft>
                <a:spcPts val="0"/>
              </a:spcAft>
              <a:buClrTx/>
              <a:buSzTx/>
              <a:buFontTx/>
              <a:buNone/>
              <a:defRPr/>
            </a:pPr>
            <a:r>
              <a:rPr lang="de-DE" sz="3600" b="0" i="0" u="none" strike="noStrike" cap="none" spc="0" dirty="0">
                <a:ln>
                  <a:noFill/>
                </a:ln>
                <a:solidFill>
                  <a:prstClr val="white"/>
                </a:solidFill>
                <a:latin typeface="Neue Plak Wide Black" panose="020B0A07030202020204" pitchFamily="34" charset="77"/>
                <a:ea typeface="Plak TEXT BLACK"/>
                <a:cs typeface="Plak TEXT BLACK"/>
              </a:rPr>
              <a:t>Welcher Nachhaltigkeitsstrategie zuordbar?</a:t>
            </a:r>
          </a:p>
          <a:p>
            <a:pPr marL="0" marR="0" lvl="0" indent="0" algn="ctr" defTabSz="914400">
              <a:lnSpc>
                <a:spcPct val="100000"/>
              </a:lnSpc>
              <a:spcBef>
                <a:spcPts val="0"/>
              </a:spcBef>
              <a:spcAft>
                <a:spcPts val="0"/>
              </a:spcAft>
              <a:buClrTx/>
              <a:buSzTx/>
              <a:buFontTx/>
              <a:buNone/>
              <a:defRPr/>
            </a:pPr>
            <a:endParaRPr lang="de-DE" sz="3600" dirty="0">
              <a:solidFill>
                <a:prstClr val="white"/>
              </a:solidFill>
              <a:latin typeface="Neue Plak Wide Black" panose="020B0A07030202020204" pitchFamily="34" charset="77"/>
              <a:ea typeface="Plak TEXT BLACK"/>
              <a:cs typeface="Plak TEXT BLACK"/>
            </a:endParaRPr>
          </a:p>
          <a:p>
            <a:pPr marL="0" marR="0" lvl="0" indent="0" algn="ctr" defTabSz="914400">
              <a:lnSpc>
                <a:spcPct val="100000"/>
              </a:lnSpc>
              <a:spcBef>
                <a:spcPts val="0"/>
              </a:spcBef>
              <a:spcAft>
                <a:spcPts val="0"/>
              </a:spcAft>
              <a:buClrTx/>
              <a:buSzTx/>
              <a:buFontTx/>
              <a:buNone/>
              <a:defRPr/>
            </a:pPr>
            <a:r>
              <a:rPr lang="de-DE" sz="3600" b="0" i="0" u="none" strike="noStrike" cap="none" spc="0" dirty="0">
                <a:ln>
                  <a:noFill/>
                </a:ln>
                <a:solidFill>
                  <a:srgbClr val="F3972B"/>
                </a:solidFill>
                <a:latin typeface="Neue Plak Wide Black" panose="020B0A07030202020204" pitchFamily="34" charset="77"/>
                <a:ea typeface="Plak TEXT BLACK"/>
                <a:cs typeface="Plak TEXT BLACK"/>
              </a:rPr>
              <a:t> Die Energiesparlampe</a:t>
            </a:r>
            <a:endParaRPr dirty="0">
              <a:solidFill>
                <a:srgbClr val="F3972B"/>
              </a:solidFill>
              <a:latin typeface="Neue Plak Wide Black" panose="020B0A07030202020204" pitchFamily="34" charset="77"/>
            </a:endParaRPr>
          </a:p>
          <a:p>
            <a:pPr marL="0" marR="0" lvl="0" indent="0" algn="ctr" defTabSz="914400">
              <a:lnSpc>
                <a:spcPct val="100000"/>
              </a:lnSpc>
              <a:spcBef>
                <a:spcPts val="0"/>
              </a:spcBef>
              <a:spcAft>
                <a:spcPts val="0"/>
              </a:spcAft>
              <a:buClrTx/>
              <a:buSzTx/>
              <a:buFontTx/>
              <a:buNone/>
              <a:defRPr/>
            </a:pPr>
            <a:endParaRPr lang="de-DE" sz="3600" b="0" i="0" u="none" strike="noStrike" cap="none" spc="0" dirty="0">
              <a:ln>
                <a:noFill/>
              </a:ln>
              <a:solidFill>
                <a:prstClr val="white"/>
              </a:solidFill>
              <a:latin typeface="Plak TEXT BLACK"/>
              <a:cs typeface="Arial"/>
            </a:endParaRPr>
          </a:p>
        </p:txBody>
      </p:sp>
      <p:sp>
        <p:nvSpPr>
          <p:cNvPr id="5" name="Textfeld 18">
            <a:extLst>
              <a:ext uri="{FF2B5EF4-FFF2-40B4-BE49-F238E27FC236}">
                <a16:creationId xmlns:a16="http://schemas.microsoft.com/office/drawing/2014/main" id="{2751C4CF-A967-0DD7-DB08-E6008F998FD0}"/>
              </a:ext>
            </a:extLst>
          </p:cNvPr>
          <p:cNvSpPr>
            <a:spLocks/>
          </p:cNvSpPr>
          <p:nvPr/>
        </p:nvSpPr>
        <p:spPr bwMode="auto">
          <a:xfrm>
            <a:off x="1199662" y="4868167"/>
            <a:ext cx="9792673" cy="646331"/>
          </a:xfrm>
          <a:prstGeom prst="rect">
            <a:avLst/>
          </a:prstGeom>
          <a:noFill/>
        </p:spPr>
        <p:txBody>
          <a:bodyPr wrap="square" rtlCol="0">
            <a:spAutoFit/>
          </a:bodyPr>
          <a:lstStyle/>
          <a:p>
            <a:pPr algn="ctr" defTabSz="914377">
              <a:defRPr/>
            </a:pPr>
            <a:r>
              <a:rPr lang="de-DE" sz="3600" dirty="0">
                <a:latin typeface="Neue Plak Text" panose="020B0804030202020204" pitchFamily="34" charset="0"/>
              </a:rPr>
              <a:t>Suffizienz, Effizienz oder Konsistenz?</a:t>
            </a:r>
            <a:endParaRPr lang="de-DE" sz="3600" dirty="0">
              <a:latin typeface="Neue Plak Text" panose="020B0804030202020204" pitchFamily="34" charset="0"/>
              <a:cs typeface="Arial"/>
            </a:endParaRPr>
          </a:p>
        </p:txBody>
      </p:sp>
    </p:spTree>
    <p:extLst>
      <p:ext uri="{BB962C8B-B14F-4D97-AF65-F5344CB8AC3E}">
        <p14:creationId xmlns:p14="http://schemas.microsoft.com/office/powerpoint/2010/main" val="68205816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2AC336-4638-3C36-A337-44D82D8F9FA7}"/>
            </a:ext>
          </a:extLst>
        </p:cNvPr>
        <p:cNvGrpSpPr/>
        <p:nvPr/>
      </p:nvGrpSpPr>
      <p:grpSpPr>
        <a:xfrm>
          <a:off x="0" y="0"/>
          <a:ext cx="0" cy="0"/>
          <a:chOff x="0" y="0"/>
          <a:chExt cx="0" cy="0"/>
        </a:xfrm>
      </p:grpSpPr>
      <p:sp>
        <p:nvSpPr>
          <p:cNvPr id="3" name="Rechteck 3">
            <a:extLst>
              <a:ext uri="{FF2B5EF4-FFF2-40B4-BE49-F238E27FC236}">
                <a16:creationId xmlns:a16="http://schemas.microsoft.com/office/drawing/2014/main" id="{587C5EC3-58B9-B999-9457-2D800FC59529}"/>
              </a:ext>
            </a:extLst>
          </p:cNvPr>
          <p:cNvSpPr/>
          <p:nvPr/>
        </p:nvSpPr>
        <p:spPr bwMode="auto">
          <a:xfrm>
            <a:off x="2431698" y="1930310"/>
            <a:ext cx="7328603" cy="3416320"/>
          </a:xfrm>
          <a:prstGeom prst="rect">
            <a:avLst/>
          </a:prstGeom>
        </p:spPr>
        <p:txBody>
          <a:bodyPr wrap="square">
            <a:spAutoFit/>
          </a:bodyPr>
          <a:lstStyle/>
          <a:p>
            <a:pPr marL="0" marR="0" lvl="0" indent="0" algn="ctr" defTabSz="914400">
              <a:lnSpc>
                <a:spcPct val="100000"/>
              </a:lnSpc>
              <a:spcBef>
                <a:spcPts val="0"/>
              </a:spcBef>
              <a:spcAft>
                <a:spcPts val="0"/>
              </a:spcAft>
              <a:buClrTx/>
              <a:buSzTx/>
              <a:buFontTx/>
              <a:buNone/>
              <a:defRPr/>
            </a:pPr>
            <a:r>
              <a:rPr lang="de-DE" sz="3600" b="0" i="0" u="none" strike="noStrike" cap="none" spc="0" dirty="0">
                <a:ln>
                  <a:noFill/>
                </a:ln>
                <a:solidFill>
                  <a:prstClr val="white"/>
                </a:solidFill>
                <a:latin typeface="Neue Plak Wide Black" panose="020B0A07030202020204" pitchFamily="34" charset="77"/>
                <a:ea typeface="Plak TEXT BLACK"/>
                <a:cs typeface="Plak TEXT BLACK"/>
              </a:rPr>
              <a:t>Welcher Nachhaltigkeitsstrategie zuordbar?</a:t>
            </a:r>
          </a:p>
          <a:p>
            <a:pPr marL="0" marR="0" lvl="0" indent="0" algn="ctr" defTabSz="914400">
              <a:lnSpc>
                <a:spcPct val="100000"/>
              </a:lnSpc>
              <a:spcBef>
                <a:spcPts val="0"/>
              </a:spcBef>
              <a:spcAft>
                <a:spcPts val="0"/>
              </a:spcAft>
              <a:buClrTx/>
              <a:buSzTx/>
              <a:buFontTx/>
              <a:buNone/>
              <a:defRPr/>
            </a:pPr>
            <a:endParaRPr lang="de-DE" sz="3600" dirty="0">
              <a:solidFill>
                <a:prstClr val="white"/>
              </a:solidFill>
              <a:latin typeface="Neue Plak Wide Black" panose="020B0A07030202020204" pitchFamily="34" charset="77"/>
              <a:ea typeface="Plak TEXT BLACK"/>
              <a:cs typeface="Plak TEXT BLACK"/>
            </a:endParaRPr>
          </a:p>
          <a:p>
            <a:pPr marL="0" marR="0" lvl="0" indent="0" algn="ctr" defTabSz="914400">
              <a:lnSpc>
                <a:spcPct val="100000"/>
              </a:lnSpc>
              <a:spcBef>
                <a:spcPts val="0"/>
              </a:spcBef>
              <a:spcAft>
                <a:spcPts val="0"/>
              </a:spcAft>
              <a:buClrTx/>
              <a:buSzTx/>
              <a:buFontTx/>
              <a:buNone/>
              <a:defRPr/>
            </a:pPr>
            <a:r>
              <a:rPr lang="de-DE" sz="3600" b="0" i="0" u="none" strike="noStrike" cap="none" spc="0" dirty="0">
                <a:ln>
                  <a:noFill/>
                </a:ln>
                <a:solidFill>
                  <a:srgbClr val="F3972B"/>
                </a:solidFill>
                <a:latin typeface="Neue Plak Wide Black" panose="020B0A07030202020204" pitchFamily="34" charset="77"/>
                <a:ea typeface="Plak TEXT BLACK"/>
                <a:cs typeface="Plak TEXT BLACK"/>
              </a:rPr>
              <a:t> Die Energiesparlampe</a:t>
            </a:r>
            <a:endParaRPr dirty="0">
              <a:solidFill>
                <a:srgbClr val="F3972B"/>
              </a:solidFill>
              <a:latin typeface="Neue Plak Wide Black" panose="020B0A07030202020204" pitchFamily="34" charset="77"/>
            </a:endParaRPr>
          </a:p>
          <a:p>
            <a:pPr marL="0" marR="0" lvl="0" indent="0" algn="ctr" defTabSz="914400">
              <a:lnSpc>
                <a:spcPct val="100000"/>
              </a:lnSpc>
              <a:spcBef>
                <a:spcPts val="0"/>
              </a:spcBef>
              <a:spcAft>
                <a:spcPts val="0"/>
              </a:spcAft>
              <a:buClrTx/>
              <a:buSzTx/>
              <a:buFontTx/>
              <a:buNone/>
              <a:defRPr/>
            </a:pPr>
            <a:endParaRPr lang="de-DE" sz="3600" b="0" i="0" u="none" strike="noStrike" cap="none" spc="0" dirty="0">
              <a:ln>
                <a:noFill/>
              </a:ln>
              <a:solidFill>
                <a:prstClr val="white"/>
              </a:solidFill>
              <a:latin typeface="Plak TEXT BLACK"/>
              <a:cs typeface="Arial"/>
            </a:endParaRPr>
          </a:p>
        </p:txBody>
      </p:sp>
      <p:sp>
        <p:nvSpPr>
          <p:cNvPr id="2" name="Ellipse 1">
            <a:extLst>
              <a:ext uri="{FF2B5EF4-FFF2-40B4-BE49-F238E27FC236}">
                <a16:creationId xmlns:a16="http://schemas.microsoft.com/office/drawing/2014/main" id="{73689F84-CE50-BFE8-C209-5E9AE4463D68}"/>
              </a:ext>
            </a:extLst>
          </p:cNvPr>
          <p:cNvSpPr/>
          <p:nvPr/>
        </p:nvSpPr>
        <p:spPr>
          <a:xfrm>
            <a:off x="3967825" y="4555265"/>
            <a:ext cx="2782389" cy="1272133"/>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18">
            <a:extLst>
              <a:ext uri="{FF2B5EF4-FFF2-40B4-BE49-F238E27FC236}">
                <a16:creationId xmlns:a16="http://schemas.microsoft.com/office/drawing/2014/main" id="{5CAAA798-DC3A-702A-911D-2AE7298285B4}"/>
              </a:ext>
            </a:extLst>
          </p:cNvPr>
          <p:cNvSpPr>
            <a:spLocks/>
          </p:cNvSpPr>
          <p:nvPr/>
        </p:nvSpPr>
        <p:spPr bwMode="auto">
          <a:xfrm>
            <a:off x="1199662" y="4868167"/>
            <a:ext cx="9792673" cy="646331"/>
          </a:xfrm>
          <a:prstGeom prst="rect">
            <a:avLst/>
          </a:prstGeom>
          <a:noFill/>
        </p:spPr>
        <p:txBody>
          <a:bodyPr wrap="square" rtlCol="0">
            <a:spAutoFit/>
          </a:bodyPr>
          <a:lstStyle/>
          <a:p>
            <a:pPr algn="ctr" defTabSz="914377">
              <a:defRPr/>
            </a:pPr>
            <a:r>
              <a:rPr lang="de-DE" sz="3600" dirty="0">
                <a:latin typeface="Neue Plak Text" panose="020B0804030202020204" pitchFamily="34" charset="0"/>
              </a:rPr>
              <a:t>Suffizienz, Effizienz oder Konsistenz?</a:t>
            </a:r>
            <a:endParaRPr lang="de-DE" sz="3600" dirty="0">
              <a:latin typeface="Neue Plak Text" panose="020B0804030202020204" pitchFamily="34" charset="0"/>
              <a:cs typeface="Arial"/>
            </a:endParaRPr>
          </a:p>
        </p:txBody>
      </p:sp>
    </p:spTree>
    <p:extLst>
      <p:ext uri="{BB962C8B-B14F-4D97-AF65-F5344CB8AC3E}">
        <p14:creationId xmlns:p14="http://schemas.microsoft.com/office/powerpoint/2010/main" val="16985533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25189B-E2FF-F0DD-6A85-D05F23823CF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D68C7CF-9299-E6F2-3443-651E53E1119D}"/>
              </a:ext>
            </a:extLst>
          </p:cNvPr>
          <p:cNvSpPr>
            <a:spLocks noGrp="1"/>
          </p:cNvSpPr>
          <p:nvPr>
            <p:ph type="title"/>
          </p:nvPr>
        </p:nvSpPr>
        <p:spPr/>
        <p:txBody>
          <a:bodyPr>
            <a:normAutofit/>
          </a:bodyPr>
          <a:lstStyle/>
          <a:p>
            <a:r>
              <a:rPr lang="de-DE"/>
              <a:t>Kurzfilm: Vertiefung Planetare Grenzen</a:t>
            </a:r>
          </a:p>
        </p:txBody>
      </p:sp>
      <p:sp>
        <p:nvSpPr>
          <p:cNvPr id="6" name="Textfeld 5">
            <a:extLst>
              <a:ext uri="{FF2B5EF4-FFF2-40B4-BE49-F238E27FC236}">
                <a16:creationId xmlns:a16="http://schemas.microsoft.com/office/drawing/2014/main" id="{0236157A-F918-60F1-9F15-94D6088EF710}"/>
              </a:ext>
            </a:extLst>
          </p:cNvPr>
          <p:cNvSpPr txBox="1"/>
          <p:nvPr/>
        </p:nvSpPr>
        <p:spPr>
          <a:xfrm>
            <a:off x="8998672" y="1900992"/>
            <a:ext cx="2469997" cy="369332"/>
          </a:xfrm>
          <a:prstGeom prst="rect">
            <a:avLst/>
          </a:prstGeom>
          <a:noFill/>
        </p:spPr>
        <p:txBody>
          <a:bodyPr wrap="square">
            <a:spAutoFit/>
          </a:bodyPr>
          <a:lstStyle/>
          <a:p>
            <a:r>
              <a:rPr lang="de-DE" dirty="0">
                <a:latin typeface="FreightText Pro Book" panose="02000603060000020004" pitchFamily="50" charset="0"/>
              </a:rPr>
              <a:t>0:42 – 4:29</a:t>
            </a:r>
          </a:p>
        </p:txBody>
      </p:sp>
      <p:sp>
        <p:nvSpPr>
          <p:cNvPr id="5" name="Textfeld 4">
            <a:extLst>
              <a:ext uri="{FF2B5EF4-FFF2-40B4-BE49-F238E27FC236}">
                <a16:creationId xmlns:a16="http://schemas.microsoft.com/office/drawing/2014/main" id="{EFBAE097-9A61-BFB2-7D0C-F10E6FCB139E}"/>
              </a:ext>
            </a:extLst>
          </p:cNvPr>
          <p:cNvSpPr txBox="1"/>
          <p:nvPr/>
        </p:nvSpPr>
        <p:spPr>
          <a:xfrm>
            <a:off x="769757" y="3122081"/>
            <a:ext cx="10652481" cy="1200329"/>
          </a:xfrm>
          <a:prstGeom prst="rect">
            <a:avLst/>
          </a:prstGeom>
          <a:noFill/>
        </p:spPr>
        <p:txBody>
          <a:bodyPr wrap="square">
            <a:spAutoFit/>
          </a:bodyPr>
          <a:lstStyle/>
          <a:p>
            <a:r>
              <a:rPr lang="de-DE" sz="3600" dirty="0">
                <a:latin typeface="FreightText Pro Book" panose="02000603060000020004" pitchFamily="50" charset="0"/>
              </a:rPr>
              <a:t>Quelle: FWU-Bildungsmedien  </a:t>
            </a:r>
            <a:r>
              <a:rPr lang="de-DE" sz="3600" dirty="0">
                <a:latin typeface="FreightText Pro Book" panose="02000603060000020004" pitchFamily="50" charset="0"/>
                <a:hlinkClick r:id="rId3"/>
              </a:rPr>
              <a:t>https://www.youtube.com/watch?v=TOn1gOmOFsE</a:t>
            </a:r>
            <a:r>
              <a:rPr lang="de-DE" sz="3600" dirty="0">
                <a:latin typeface="FreightText Pro Book" panose="02000603060000020004" pitchFamily="50" charset="0"/>
              </a:rPr>
              <a:t> </a:t>
            </a:r>
          </a:p>
        </p:txBody>
      </p:sp>
    </p:spTree>
    <p:extLst>
      <p:ext uri="{BB962C8B-B14F-4D97-AF65-F5344CB8AC3E}">
        <p14:creationId xmlns:p14="http://schemas.microsoft.com/office/powerpoint/2010/main" val="284927733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D71BC4-F35F-6A37-7301-8FDD5C2E397C}"/>
            </a:ext>
          </a:extLst>
        </p:cNvPr>
        <p:cNvGrpSpPr/>
        <p:nvPr/>
      </p:nvGrpSpPr>
      <p:grpSpPr>
        <a:xfrm>
          <a:off x="0" y="0"/>
          <a:ext cx="0" cy="0"/>
          <a:chOff x="0" y="0"/>
          <a:chExt cx="0" cy="0"/>
        </a:xfrm>
      </p:grpSpPr>
      <p:sp>
        <p:nvSpPr>
          <p:cNvPr id="3" name="Rechteck 3">
            <a:extLst>
              <a:ext uri="{FF2B5EF4-FFF2-40B4-BE49-F238E27FC236}">
                <a16:creationId xmlns:a16="http://schemas.microsoft.com/office/drawing/2014/main" id="{066C6CBD-3712-3159-5581-2B0A80ED1323}"/>
              </a:ext>
            </a:extLst>
          </p:cNvPr>
          <p:cNvSpPr/>
          <p:nvPr/>
        </p:nvSpPr>
        <p:spPr bwMode="auto">
          <a:xfrm>
            <a:off x="2431696" y="1989833"/>
            <a:ext cx="7328603" cy="3416320"/>
          </a:xfrm>
          <a:prstGeom prst="rect">
            <a:avLst/>
          </a:prstGeom>
        </p:spPr>
        <p:txBody>
          <a:bodyPr wrap="square">
            <a:spAutoFit/>
          </a:bodyPr>
          <a:lstStyle/>
          <a:p>
            <a:pPr marL="0" marR="0" lvl="0" indent="0" algn="ctr" defTabSz="914400">
              <a:lnSpc>
                <a:spcPct val="100000"/>
              </a:lnSpc>
              <a:spcBef>
                <a:spcPts val="0"/>
              </a:spcBef>
              <a:spcAft>
                <a:spcPts val="0"/>
              </a:spcAft>
              <a:buClrTx/>
              <a:buSzTx/>
              <a:buFontTx/>
              <a:buNone/>
              <a:defRPr/>
            </a:pPr>
            <a:r>
              <a:rPr lang="de-DE" sz="3600" b="0" i="0" u="none" strike="noStrike" cap="none" spc="0" dirty="0">
                <a:ln>
                  <a:noFill/>
                </a:ln>
                <a:solidFill>
                  <a:prstClr val="white"/>
                </a:solidFill>
                <a:latin typeface="Neue Plak Wide Black" panose="020B0A07030202020204" pitchFamily="34" charset="77"/>
                <a:ea typeface="Plak TEXT BLACK"/>
                <a:cs typeface="Plak TEXT BLACK"/>
              </a:rPr>
              <a:t>Welcher Nachhaltigkeitsstrategie zuordbar?</a:t>
            </a:r>
          </a:p>
          <a:p>
            <a:pPr marL="0" marR="0" lvl="0" indent="0" algn="ctr" defTabSz="914400">
              <a:lnSpc>
                <a:spcPct val="100000"/>
              </a:lnSpc>
              <a:spcBef>
                <a:spcPts val="0"/>
              </a:spcBef>
              <a:spcAft>
                <a:spcPts val="0"/>
              </a:spcAft>
              <a:buClrTx/>
              <a:buSzTx/>
              <a:buFontTx/>
              <a:buNone/>
              <a:defRPr/>
            </a:pPr>
            <a:endParaRPr lang="de-DE" sz="3600" dirty="0">
              <a:solidFill>
                <a:prstClr val="white"/>
              </a:solidFill>
              <a:latin typeface="Neue Plak Wide Black" panose="020B0A07030202020204" pitchFamily="34" charset="77"/>
              <a:ea typeface="Plak TEXT BLACK"/>
              <a:cs typeface="Plak TEXT BLACK"/>
            </a:endParaRPr>
          </a:p>
          <a:p>
            <a:pPr marL="0" marR="0" lvl="0" indent="0" algn="ctr" defTabSz="914400">
              <a:lnSpc>
                <a:spcPct val="100000"/>
              </a:lnSpc>
              <a:spcBef>
                <a:spcPts val="0"/>
              </a:spcBef>
              <a:spcAft>
                <a:spcPts val="0"/>
              </a:spcAft>
              <a:buClrTx/>
              <a:buSzTx/>
              <a:buFontTx/>
              <a:buNone/>
              <a:defRPr/>
            </a:pPr>
            <a:r>
              <a:rPr lang="de-DE" sz="3600" b="0" i="0" u="none" strike="noStrike" cap="none" spc="0" dirty="0">
                <a:ln>
                  <a:noFill/>
                </a:ln>
                <a:solidFill>
                  <a:srgbClr val="F3972B"/>
                </a:solidFill>
                <a:latin typeface="Neue Plak Wide Black" panose="020B0A07030202020204" pitchFamily="34" charset="77"/>
                <a:ea typeface="Plak TEXT BLACK"/>
                <a:cs typeface="Plak TEXT BLACK"/>
              </a:rPr>
              <a:t> Werkzeuge teilen</a:t>
            </a:r>
            <a:endParaRPr dirty="0">
              <a:solidFill>
                <a:srgbClr val="F3972B"/>
              </a:solidFill>
              <a:latin typeface="Neue Plak Wide Black" panose="020B0A07030202020204" pitchFamily="34" charset="77"/>
            </a:endParaRPr>
          </a:p>
          <a:p>
            <a:pPr marL="0" marR="0" lvl="0" indent="0" algn="ctr" defTabSz="914400">
              <a:lnSpc>
                <a:spcPct val="100000"/>
              </a:lnSpc>
              <a:spcBef>
                <a:spcPts val="0"/>
              </a:spcBef>
              <a:spcAft>
                <a:spcPts val="0"/>
              </a:spcAft>
              <a:buClrTx/>
              <a:buSzTx/>
              <a:buFontTx/>
              <a:buNone/>
              <a:defRPr/>
            </a:pPr>
            <a:endParaRPr lang="de-DE" sz="3600" b="0" i="0" u="none" strike="noStrike" cap="none" spc="0" dirty="0">
              <a:ln>
                <a:noFill/>
              </a:ln>
              <a:solidFill>
                <a:prstClr val="white"/>
              </a:solidFill>
              <a:latin typeface="Plak TEXT BLACK"/>
              <a:cs typeface="Arial"/>
            </a:endParaRPr>
          </a:p>
        </p:txBody>
      </p:sp>
      <p:sp>
        <p:nvSpPr>
          <p:cNvPr id="2" name="Textfeld 18">
            <a:extLst>
              <a:ext uri="{FF2B5EF4-FFF2-40B4-BE49-F238E27FC236}">
                <a16:creationId xmlns:a16="http://schemas.microsoft.com/office/drawing/2014/main" id="{8D5F8421-362E-1ED2-4E86-1E43DFE0CB25}"/>
              </a:ext>
            </a:extLst>
          </p:cNvPr>
          <p:cNvSpPr>
            <a:spLocks/>
          </p:cNvSpPr>
          <p:nvPr/>
        </p:nvSpPr>
        <p:spPr bwMode="auto">
          <a:xfrm>
            <a:off x="1199662" y="4868167"/>
            <a:ext cx="9792673" cy="646331"/>
          </a:xfrm>
          <a:prstGeom prst="rect">
            <a:avLst/>
          </a:prstGeom>
          <a:noFill/>
        </p:spPr>
        <p:txBody>
          <a:bodyPr wrap="square" rtlCol="0">
            <a:spAutoFit/>
          </a:bodyPr>
          <a:lstStyle/>
          <a:p>
            <a:pPr algn="ctr" defTabSz="914377">
              <a:defRPr/>
            </a:pPr>
            <a:r>
              <a:rPr lang="de-DE" sz="3600" dirty="0">
                <a:latin typeface="Neue Plak Text" panose="020B0804030202020204" pitchFamily="34" charset="0"/>
              </a:rPr>
              <a:t>Suffizienz, Effizienz oder Konsistenz?</a:t>
            </a:r>
            <a:endParaRPr lang="de-DE" sz="3600" dirty="0">
              <a:latin typeface="Neue Plak Text" panose="020B0804030202020204" pitchFamily="34" charset="0"/>
              <a:cs typeface="Arial"/>
            </a:endParaRPr>
          </a:p>
        </p:txBody>
      </p:sp>
    </p:spTree>
    <p:extLst>
      <p:ext uri="{BB962C8B-B14F-4D97-AF65-F5344CB8AC3E}">
        <p14:creationId xmlns:p14="http://schemas.microsoft.com/office/powerpoint/2010/main" val="25387280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D2AF81-EFA6-78FF-D5A0-E32AD639323B}"/>
            </a:ext>
          </a:extLst>
        </p:cNvPr>
        <p:cNvGrpSpPr/>
        <p:nvPr/>
      </p:nvGrpSpPr>
      <p:grpSpPr>
        <a:xfrm>
          <a:off x="0" y="0"/>
          <a:ext cx="0" cy="0"/>
          <a:chOff x="0" y="0"/>
          <a:chExt cx="0" cy="0"/>
        </a:xfrm>
      </p:grpSpPr>
      <p:sp>
        <p:nvSpPr>
          <p:cNvPr id="3" name="Rechteck 3">
            <a:extLst>
              <a:ext uri="{FF2B5EF4-FFF2-40B4-BE49-F238E27FC236}">
                <a16:creationId xmlns:a16="http://schemas.microsoft.com/office/drawing/2014/main" id="{8DA3350A-C911-9321-AEF3-72488DCC1DEB}"/>
              </a:ext>
            </a:extLst>
          </p:cNvPr>
          <p:cNvSpPr/>
          <p:nvPr/>
        </p:nvSpPr>
        <p:spPr bwMode="auto">
          <a:xfrm>
            <a:off x="2431696" y="1989833"/>
            <a:ext cx="7328603" cy="3416320"/>
          </a:xfrm>
          <a:prstGeom prst="rect">
            <a:avLst/>
          </a:prstGeom>
        </p:spPr>
        <p:txBody>
          <a:bodyPr wrap="square">
            <a:spAutoFit/>
          </a:bodyPr>
          <a:lstStyle/>
          <a:p>
            <a:pPr marL="0" marR="0" lvl="0" indent="0" algn="ctr" defTabSz="914400">
              <a:lnSpc>
                <a:spcPct val="100000"/>
              </a:lnSpc>
              <a:spcBef>
                <a:spcPts val="0"/>
              </a:spcBef>
              <a:spcAft>
                <a:spcPts val="0"/>
              </a:spcAft>
              <a:buClrTx/>
              <a:buSzTx/>
              <a:buFontTx/>
              <a:buNone/>
              <a:defRPr/>
            </a:pPr>
            <a:r>
              <a:rPr lang="de-DE" sz="3600" b="0" i="0" u="none" strike="noStrike" cap="none" spc="0" dirty="0">
                <a:ln>
                  <a:noFill/>
                </a:ln>
                <a:solidFill>
                  <a:prstClr val="white"/>
                </a:solidFill>
                <a:latin typeface="Neue Plak Wide Black" panose="020B0A07030202020204" pitchFamily="34" charset="77"/>
                <a:ea typeface="Plak TEXT BLACK"/>
                <a:cs typeface="Plak TEXT BLACK"/>
              </a:rPr>
              <a:t>Welcher Nachhaltigkeitsstrategie zuordbar?</a:t>
            </a:r>
          </a:p>
          <a:p>
            <a:pPr marL="0" marR="0" lvl="0" indent="0" algn="ctr" defTabSz="914400">
              <a:lnSpc>
                <a:spcPct val="100000"/>
              </a:lnSpc>
              <a:spcBef>
                <a:spcPts val="0"/>
              </a:spcBef>
              <a:spcAft>
                <a:spcPts val="0"/>
              </a:spcAft>
              <a:buClrTx/>
              <a:buSzTx/>
              <a:buFontTx/>
              <a:buNone/>
              <a:defRPr/>
            </a:pPr>
            <a:endParaRPr lang="de-DE" sz="3600" dirty="0">
              <a:solidFill>
                <a:prstClr val="white"/>
              </a:solidFill>
              <a:latin typeface="Neue Plak Wide Black" panose="020B0A07030202020204" pitchFamily="34" charset="77"/>
              <a:ea typeface="Plak TEXT BLACK"/>
              <a:cs typeface="Plak TEXT BLACK"/>
            </a:endParaRPr>
          </a:p>
          <a:p>
            <a:pPr marL="0" marR="0" lvl="0" indent="0" algn="ctr" defTabSz="914400">
              <a:lnSpc>
                <a:spcPct val="100000"/>
              </a:lnSpc>
              <a:spcBef>
                <a:spcPts val="0"/>
              </a:spcBef>
              <a:spcAft>
                <a:spcPts val="0"/>
              </a:spcAft>
              <a:buClrTx/>
              <a:buSzTx/>
              <a:buFontTx/>
              <a:buNone/>
              <a:defRPr/>
            </a:pPr>
            <a:r>
              <a:rPr lang="de-DE" sz="3600" b="0" i="0" u="none" strike="noStrike" cap="none" spc="0" dirty="0">
                <a:ln>
                  <a:noFill/>
                </a:ln>
                <a:solidFill>
                  <a:srgbClr val="F3972B"/>
                </a:solidFill>
                <a:latin typeface="Neue Plak Wide Black" panose="020B0A07030202020204" pitchFamily="34" charset="77"/>
                <a:ea typeface="Plak TEXT BLACK"/>
                <a:cs typeface="Plak TEXT BLACK"/>
              </a:rPr>
              <a:t> Werkzeuge teilen</a:t>
            </a:r>
            <a:endParaRPr dirty="0">
              <a:solidFill>
                <a:srgbClr val="F3972B"/>
              </a:solidFill>
              <a:latin typeface="Neue Plak Wide Black" panose="020B0A07030202020204" pitchFamily="34" charset="77"/>
            </a:endParaRPr>
          </a:p>
          <a:p>
            <a:pPr marL="0" marR="0" lvl="0" indent="0" algn="ctr" defTabSz="914400">
              <a:lnSpc>
                <a:spcPct val="100000"/>
              </a:lnSpc>
              <a:spcBef>
                <a:spcPts val="0"/>
              </a:spcBef>
              <a:spcAft>
                <a:spcPts val="0"/>
              </a:spcAft>
              <a:buClrTx/>
              <a:buSzTx/>
              <a:buFontTx/>
              <a:buNone/>
              <a:defRPr/>
            </a:pPr>
            <a:endParaRPr lang="de-DE" sz="3600" b="0" i="0" u="none" strike="noStrike" cap="none" spc="0" dirty="0">
              <a:ln>
                <a:noFill/>
              </a:ln>
              <a:solidFill>
                <a:prstClr val="white"/>
              </a:solidFill>
              <a:latin typeface="Plak TEXT BLACK"/>
              <a:cs typeface="Arial"/>
            </a:endParaRPr>
          </a:p>
        </p:txBody>
      </p:sp>
      <p:sp>
        <p:nvSpPr>
          <p:cNvPr id="2" name="Textfeld 18">
            <a:extLst>
              <a:ext uri="{FF2B5EF4-FFF2-40B4-BE49-F238E27FC236}">
                <a16:creationId xmlns:a16="http://schemas.microsoft.com/office/drawing/2014/main" id="{695A0930-80AF-8AF0-C51E-568D2B92F11A}"/>
              </a:ext>
            </a:extLst>
          </p:cNvPr>
          <p:cNvSpPr>
            <a:spLocks/>
          </p:cNvSpPr>
          <p:nvPr/>
        </p:nvSpPr>
        <p:spPr bwMode="auto">
          <a:xfrm>
            <a:off x="1199662" y="4868167"/>
            <a:ext cx="9792673" cy="646331"/>
          </a:xfrm>
          <a:prstGeom prst="rect">
            <a:avLst/>
          </a:prstGeom>
          <a:noFill/>
        </p:spPr>
        <p:txBody>
          <a:bodyPr wrap="square" rtlCol="0">
            <a:spAutoFit/>
          </a:bodyPr>
          <a:lstStyle/>
          <a:p>
            <a:pPr algn="ctr" defTabSz="914377">
              <a:defRPr/>
            </a:pPr>
            <a:r>
              <a:rPr lang="de-DE" sz="3600" dirty="0">
                <a:latin typeface="Neue Plak Text" panose="020B0804030202020204" pitchFamily="34" charset="0"/>
              </a:rPr>
              <a:t>Suffizienz, Effizienz oder Konsistenz?</a:t>
            </a:r>
            <a:endParaRPr lang="de-DE" sz="3600" dirty="0">
              <a:latin typeface="Neue Plak Text" panose="020B0804030202020204" pitchFamily="34" charset="0"/>
              <a:cs typeface="Arial"/>
            </a:endParaRPr>
          </a:p>
        </p:txBody>
      </p:sp>
      <p:sp>
        <p:nvSpPr>
          <p:cNvPr id="4" name="Ellipse 3">
            <a:extLst>
              <a:ext uri="{FF2B5EF4-FFF2-40B4-BE49-F238E27FC236}">
                <a16:creationId xmlns:a16="http://schemas.microsoft.com/office/drawing/2014/main" id="{1BD1E845-4377-5E54-BA40-9479F132AED7}"/>
              </a:ext>
            </a:extLst>
          </p:cNvPr>
          <p:cNvSpPr/>
          <p:nvPr/>
        </p:nvSpPr>
        <p:spPr>
          <a:xfrm>
            <a:off x="1784183" y="4555265"/>
            <a:ext cx="2782389" cy="1272133"/>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54783968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69BB39-FCCB-A535-46A1-ED7E686FC38E}"/>
            </a:ext>
          </a:extLst>
        </p:cNvPr>
        <p:cNvGrpSpPr/>
        <p:nvPr/>
      </p:nvGrpSpPr>
      <p:grpSpPr>
        <a:xfrm>
          <a:off x="0" y="0"/>
          <a:ext cx="0" cy="0"/>
          <a:chOff x="0" y="0"/>
          <a:chExt cx="0" cy="0"/>
        </a:xfrm>
      </p:grpSpPr>
      <p:sp>
        <p:nvSpPr>
          <p:cNvPr id="3" name="Rechteck 3">
            <a:extLst>
              <a:ext uri="{FF2B5EF4-FFF2-40B4-BE49-F238E27FC236}">
                <a16:creationId xmlns:a16="http://schemas.microsoft.com/office/drawing/2014/main" id="{6D470F1E-4E7A-51FB-3941-7C465C58EB03}"/>
              </a:ext>
            </a:extLst>
          </p:cNvPr>
          <p:cNvSpPr/>
          <p:nvPr/>
        </p:nvSpPr>
        <p:spPr bwMode="auto">
          <a:xfrm>
            <a:off x="1559314" y="1871727"/>
            <a:ext cx="9073367" cy="3416320"/>
          </a:xfrm>
          <a:prstGeom prst="rect">
            <a:avLst/>
          </a:prstGeom>
        </p:spPr>
        <p:txBody>
          <a:bodyPr wrap="square">
            <a:spAutoFit/>
          </a:bodyPr>
          <a:lstStyle/>
          <a:p>
            <a:pPr marL="0" marR="0" lvl="0" indent="0" algn="ctr" defTabSz="914400">
              <a:lnSpc>
                <a:spcPct val="100000"/>
              </a:lnSpc>
              <a:spcBef>
                <a:spcPts val="0"/>
              </a:spcBef>
              <a:spcAft>
                <a:spcPts val="0"/>
              </a:spcAft>
              <a:buClrTx/>
              <a:buSzTx/>
              <a:buFontTx/>
              <a:buNone/>
              <a:defRPr/>
            </a:pPr>
            <a:r>
              <a:rPr lang="de-DE" sz="3600" b="0" i="0" u="none" strike="noStrike" cap="none" spc="0" dirty="0">
                <a:ln>
                  <a:noFill/>
                </a:ln>
                <a:solidFill>
                  <a:prstClr val="white"/>
                </a:solidFill>
                <a:latin typeface="Neue Plak Wide Black" panose="020B0A07030202020204" pitchFamily="34" charset="77"/>
                <a:ea typeface="Plak TEXT BLACK"/>
                <a:cs typeface="Plak TEXT BLACK"/>
              </a:rPr>
              <a:t>Welcher Nachhaltigkeitsstrategie zuordbar?</a:t>
            </a:r>
          </a:p>
          <a:p>
            <a:pPr marL="0" marR="0" lvl="0" indent="0" algn="ctr" defTabSz="914400">
              <a:lnSpc>
                <a:spcPct val="100000"/>
              </a:lnSpc>
              <a:spcBef>
                <a:spcPts val="0"/>
              </a:spcBef>
              <a:spcAft>
                <a:spcPts val="0"/>
              </a:spcAft>
              <a:buClrTx/>
              <a:buSzTx/>
              <a:buFontTx/>
              <a:buNone/>
              <a:defRPr/>
            </a:pPr>
            <a:endParaRPr lang="de-DE" sz="3600" dirty="0">
              <a:solidFill>
                <a:prstClr val="white"/>
              </a:solidFill>
              <a:latin typeface="Neue Plak Wide Black" panose="020B0A07030202020204" pitchFamily="34" charset="77"/>
              <a:ea typeface="Plak TEXT BLACK"/>
              <a:cs typeface="Plak TEXT BLACK"/>
            </a:endParaRPr>
          </a:p>
          <a:p>
            <a:pPr marL="0" marR="0" lvl="0" indent="0" algn="ctr" defTabSz="914400">
              <a:lnSpc>
                <a:spcPct val="100000"/>
              </a:lnSpc>
              <a:spcBef>
                <a:spcPts val="0"/>
              </a:spcBef>
              <a:spcAft>
                <a:spcPts val="0"/>
              </a:spcAft>
              <a:buClrTx/>
              <a:buSzTx/>
              <a:buFontTx/>
              <a:buNone/>
              <a:defRPr/>
            </a:pPr>
            <a:r>
              <a:rPr lang="de-DE" sz="3600" b="0" i="0" u="none" strike="noStrike" cap="none" spc="0" dirty="0">
                <a:ln>
                  <a:noFill/>
                </a:ln>
                <a:solidFill>
                  <a:srgbClr val="F3972B"/>
                </a:solidFill>
                <a:latin typeface="Neue Plak Wide Black" panose="020B0A07030202020204" pitchFamily="34" charset="77"/>
                <a:ea typeface="Plak TEXT BLACK"/>
                <a:cs typeface="Plak TEXT BLACK"/>
              </a:rPr>
              <a:t> Recyclebare Baumaterialien</a:t>
            </a:r>
            <a:endParaRPr dirty="0">
              <a:solidFill>
                <a:srgbClr val="F3972B"/>
              </a:solidFill>
              <a:latin typeface="Neue Plak Wide Black" panose="020B0A07030202020204" pitchFamily="34" charset="77"/>
            </a:endParaRPr>
          </a:p>
          <a:p>
            <a:pPr marL="0" marR="0" lvl="0" indent="0" algn="ctr" defTabSz="914400">
              <a:lnSpc>
                <a:spcPct val="100000"/>
              </a:lnSpc>
              <a:spcBef>
                <a:spcPts val="0"/>
              </a:spcBef>
              <a:spcAft>
                <a:spcPts val="0"/>
              </a:spcAft>
              <a:buClrTx/>
              <a:buSzTx/>
              <a:buFontTx/>
              <a:buNone/>
              <a:defRPr/>
            </a:pPr>
            <a:endParaRPr lang="de-DE" sz="3600" b="0" i="0" u="none" strike="noStrike" cap="none" spc="0" dirty="0">
              <a:ln>
                <a:noFill/>
              </a:ln>
              <a:solidFill>
                <a:prstClr val="white"/>
              </a:solidFill>
              <a:latin typeface="Plak TEXT BLACK"/>
              <a:cs typeface="Arial"/>
            </a:endParaRPr>
          </a:p>
        </p:txBody>
      </p:sp>
      <p:sp>
        <p:nvSpPr>
          <p:cNvPr id="6" name="Textfeld 18">
            <a:extLst>
              <a:ext uri="{FF2B5EF4-FFF2-40B4-BE49-F238E27FC236}">
                <a16:creationId xmlns:a16="http://schemas.microsoft.com/office/drawing/2014/main" id="{8439E59B-D7C4-5252-4CDC-B7633DA45848}"/>
              </a:ext>
            </a:extLst>
          </p:cNvPr>
          <p:cNvSpPr>
            <a:spLocks/>
          </p:cNvSpPr>
          <p:nvPr/>
        </p:nvSpPr>
        <p:spPr bwMode="auto">
          <a:xfrm>
            <a:off x="1199662" y="4868167"/>
            <a:ext cx="9792673" cy="646331"/>
          </a:xfrm>
          <a:prstGeom prst="rect">
            <a:avLst/>
          </a:prstGeom>
          <a:noFill/>
        </p:spPr>
        <p:txBody>
          <a:bodyPr wrap="square" rtlCol="0">
            <a:spAutoFit/>
          </a:bodyPr>
          <a:lstStyle/>
          <a:p>
            <a:pPr algn="ctr" defTabSz="914377">
              <a:defRPr/>
            </a:pPr>
            <a:r>
              <a:rPr lang="de-DE" sz="3600" dirty="0">
                <a:latin typeface="Neue Plak Text" panose="020B0804030202020204" pitchFamily="34" charset="0"/>
              </a:rPr>
              <a:t>Suffizienz, Effizienz oder Konsistenz?</a:t>
            </a:r>
            <a:endParaRPr lang="de-DE" sz="3600" dirty="0">
              <a:latin typeface="Neue Plak Text" panose="020B0804030202020204" pitchFamily="34" charset="0"/>
              <a:cs typeface="Arial"/>
            </a:endParaRPr>
          </a:p>
        </p:txBody>
      </p:sp>
    </p:spTree>
    <p:extLst>
      <p:ext uri="{BB962C8B-B14F-4D97-AF65-F5344CB8AC3E}">
        <p14:creationId xmlns:p14="http://schemas.microsoft.com/office/powerpoint/2010/main" val="105718302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967F3D-0F86-13C3-EEDA-9834E18FB633}"/>
            </a:ext>
          </a:extLst>
        </p:cNvPr>
        <p:cNvGrpSpPr/>
        <p:nvPr/>
      </p:nvGrpSpPr>
      <p:grpSpPr>
        <a:xfrm>
          <a:off x="0" y="0"/>
          <a:ext cx="0" cy="0"/>
          <a:chOff x="0" y="0"/>
          <a:chExt cx="0" cy="0"/>
        </a:xfrm>
      </p:grpSpPr>
      <p:sp>
        <p:nvSpPr>
          <p:cNvPr id="3" name="Rechteck 3">
            <a:extLst>
              <a:ext uri="{FF2B5EF4-FFF2-40B4-BE49-F238E27FC236}">
                <a16:creationId xmlns:a16="http://schemas.microsoft.com/office/drawing/2014/main" id="{9E74AD5D-2E49-E095-7076-07980DB72B54}"/>
              </a:ext>
            </a:extLst>
          </p:cNvPr>
          <p:cNvSpPr/>
          <p:nvPr/>
        </p:nvSpPr>
        <p:spPr bwMode="auto">
          <a:xfrm>
            <a:off x="1559314" y="1871727"/>
            <a:ext cx="9073367" cy="3416320"/>
          </a:xfrm>
          <a:prstGeom prst="rect">
            <a:avLst/>
          </a:prstGeom>
        </p:spPr>
        <p:txBody>
          <a:bodyPr wrap="square">
            <a:spAutoFit/>
          </a:bodyPr>
          <a:lstStyle/>
          <a:p>
            <a:pPr marL="0" marR="0" lvl="0" indent="0" algn="ctr" defTabSz="914400">
              <a:lnSpc>
                <a:spcPct val="100000"/>
              </a:lnSpc>
              <a:spcBef>
                <a:spcPts val="0"/>
              </a:spcBef>
              <a:spcAft>
                <a:spcPts val="0"/>
              </a:spcAft>
              <a:buClrTx/>
              <a:buSzTx/>
              <a:buFontTx/>
              <a:buNone/>
              <a:defRPr/>
            </a:pPr>
            <a:r>
              <a:rPr lang="de-DE" sz="3600" b="0" i="0" u="none" strike="noStrike" cap="none" spc="0" dirty="0">
                <a:ln>
                  <a:noFill/>
                </a:ln>
                <a:solidFill>
                  <a:prstClr val="white"/>
                </a:solidFill>
                <a:latin typeface="Neue Plak Wide Black" panose="020B0A07030202020204" pitchFamily="34" charset="77"/>
                <a:ea typeface="Plak TEXT BLACK"/>
                <a:cs typeface="Plak TEXT BLACK"/>
              </a:rPr>
              <a:t>Welcher Nachhaltigkeitsstrategie zuordbar?</a:t>
            </a:r>
          </a:p>
          <a:p>
            <a:pPr marL="0" marR="0" lvl="0" indent="0" algn="ctr" defTabSz="914400">
              <a:lnSpc>
                <a:spcPct val="100000"/>
              </a:lnSpc>
              <a:spcBef>
                <a:spcPts val="0"/>
              </a:spcBef>
              <a:spcAft>
                <a:spcPts val="0"/>
              </a:spcAft>
              <a:buClrTx/>
              <a:buSzTx/>
              <a:buFontTx/>
              <a:buNone/>
              <a:defRPr/>
            </a:pPr>
            <a:endParaRPr lang="de-DE" sz="3600" dirty="0">
              <a:solidFill>
                <a:prstClr val="white"/>
              </a:solidFill>
              <a:latin typeface="Neue Plak Wide Black" panose="020B0A07030202020204" pitchFamily="34" charset="77"/>
              <a:ea typeface="Plak TEXT BLACK"/>
              <a:cs typeface="Plak TEXT BLACK"/>
            </a:endParaRPr>
          </a:p>
          <a:p>
            <a:pPr marL="0" marR="0" lvl="0" indent="0" algn="ctr" defTabSz="914400">
              <a:lnSpc>
                <a:spcPct val="100000"/>
              </a:lnSpc>
              <a:spcBef>
                <a:spcPts val="0"/>
              </a:spcBef>
              <a:spcAft>
                <a:spcPts val="0"/>
              </a:spcAft>
              <a:buClrTx/>
              <a:buSzTx/>
              <a:buFontTx/>
              <a:buNone/>
              <a:defRPr/>
            </a:pPr>
            <a:r>
              <a:rPr lang="de-DE" sz="3600" b="0" i="0" u="none" strike="noStrike" cap="none" spc="0" dirty="0">
                <a:ln>
                  <a:noFill/>
                </a:ln>
                <a:solidFill>
                  <a:srgbClr val="F3972B"/>
                </a:solidFill>
                <a:latin typeface="Neue Plak Wide Black" panose="020B0A07030202020204" pitchFamily="34" charset="77"/>
                <a:ea typeface="Plak TEXT BLACK"/>
                <a:cs typeface="Plak TEXT BLACK"/>
              </a:rPr>
              <a:t> Recyclebare Baumaterialien</a:t>
            </a:r>
            <a:endParaRPr dirty="0">
              <a:solidFill>
                <a:srgbClr val="F3972B"/>
              </a:solidFill>
              <a:latin typeface="Neue Plak Wide Black" panose="020B0A07030202020204" pitchFamily="34" charset="77"/>
            </a:endParaRPr>
          </a:p>
          <a:p>
            <a:pPr marL="0" marR="0" lvl="0" indent="0" algn="ctr" defTabSz="914400">
              <a:lnSpc>
                <a:spcPct val="100000"/>
              </a:lnSpc>
              <a:spcBef>
                <a:spcPts val="0"/>
              </a:spcBef>
              <a:spcAft>
                <a:spcPts val="0"/>
              </a:spcAft>
              <a:buClrTx/>
              <a:buSzTx/>
              <a:buFontTx/>
              <a:buNone/>
              <a:defRPr/>
            </a:pPr>
            <a:endParaRPr lang="de-DE" sz="3600" b="0" i="0" u="none" strike="noStrike" cap="none" spc="0" dirty="0">
              <a:ln>
                <a:noFill/>
              </a:ln>
              <a:solidFill>
                <a:prstClr val="white"/>
              </a:solidFill>
              <a:latin typeface="Plak TEXT BLACK"/>
              <a:cs typeface="Arial"/>
            </a:endParaRPr>
          </a:p>
        </p:txBody>
      </p:sp>
      <p:sp>
        <p:nvSpPr>
          <p:cNvPr id="6" name="Textfeld 18">
            <a:extLst>
              <a:ext uri="{FF2B5EF4-FFF2-40B4-BE49-F238E27FC236}">
                <a16:creationId xmlns:a16="http://schemas.microsoft.com/office/drawing/2014/main" id="{5EAFFCAD-4A2F-83EE-1185-5A14DAC5A5AB}"/>
              </a:ext>
            </a:extLst>
          </p:cNvPr>
          <p:cNvSpPr>
            <a:spLocks/>
          </p:cNvSpPr>
          <p:nvPr/>
        </p:nvSpPr>
        <p:spPr bwMode="auto">
          <a:xfrm>
            <a:off x="1199662" y="4868167"/>
            <a:ext cx="9792673" cy="646331"/>
          </a:xfrm>
          <a:prstGeom prst="rect">
            <a:avLst/>
          </a:prstGeom>
          <a:noFill/>
        </p:spPr>
        <p:txBody>
          <a:bodyPr wrap="square" rtlCol="0">
            <a:spAutoFit/>
          </a:bodyPr>
          <a:lstStyle/>
          <a:p>
            <a:pPr algn="ctr" defTabSz="914377">
              <a:defRPr/>
            </a:pPr>
            <a:r>
              <a:rPr lang="de-DE" sz="3600" dirty="0">
                <a:latin typeface="Neue Plak Text" panose="020B0804030202020204" pitchFamily="34" charset="0"/>
              </a:rPr>
              <a:t>Suffizienz, Effizienz oder Konsistenz?</a:t>
            </a:r>
            <a:endParaRPr lang="de-DE" sz="3600" dirty="0">
              <a:latin typeface="Neue Plak Text" panose="020B0804030202020204" pitchFamily="34" charset="0"/>
              <a:cs typeface="Arial"/>
            </a:endParaRPr>
          </a:p>
        </p:txBody>
      </p:sp>
      <p:sp>
        <p:nvSpPr>
          <p:cNvPr id="2" name="Ellipse 1">
            <a:extLst>
              <a:ext uri="{FF2B5EF4-FFF2-40B4-BE49-F238E27FC236}">
                <a16:creationId xmlns:a16="http://schemas.microsoft.com/office/drawing/2014/main" id="{FC0F9C9D-F2FF-97A9-608D-3E1093785A62}"/>
              </a:ext>
            </a:extLst>
          </p:cNvPr>
          <p:cNvSpPr/>
          <p:nvPr/>
        </p:nvSpPr>
        <p:spPr>
          <a:xfrm>
            <a:off x="7311526" y="4651980"/>
            <a:ext cx="2782389" cy="1272133"/>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5802391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0864F8-F7E5-1B15-76AB-8C08233C046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EDF388F-0DAE-C5AD-CE06-6ECDADD9558E}"/>
              </a:ext>
            </a:extLst>
          </p:cNvPr>
          <p:cNvSpPr>
            <a:spLocks noGrp="1"/>
          </p:cNvSpPr>
          <p:nvPr>
            <p:ph type="title"/>
          </p:nvPr>
        </p:nvSpPr>
        <p:spPr/>
        <p:txBody>
          <a:bodyPr>
            <a:normAutofit fontScale="90000"/>
          </a:bodyPr>
          <a:lstStyle/>
          <a:p>
            <a:r>
              <a:rPr lang="de-DE" dirty="0"/>
              <a:t>Vergleich &amp; Diskussion der Strategien</a:t>
            </a:r>
          </a:p>
        </p:txBody>
      </p:sp>
      <p:sp>
        <p:nvSpPr>
          <p:cNvPr id="3" name="Textplatzhalter 2">
            <a:extLst>
              <a:ext uri="{FF2B5EF4-FFF2-40B4-BE49-F238E27FC236}">
                <a16:creationId xmlns:a16="http://schemas.microsoft.com/office/drawing/2014/main" id="{4A0F3AEB-706B-322B-8486-F5AAC2C99B49}"/>
              </a:ext>
            </a:extLst>
          </p:cNvPr>
          <p:cNvSpPr>
            <a:spLocks noGrp="1"/>
          </p:cNvSpPr>
          <p:nvPr>
            <p:ph type="body" sz="quarter" idx="12"/>
          </p:nvPr>
        </p:nvSpPr>
        <p:spPr>
          <a:xfrm>
            <a:off x="505250" y="2477511"/>
            <a:ext cx="6643062" cy="4380489"/>
          </a:xfrm>
        </p:spPr>
        <p:txBody>
          <a:bodyPr/>
          <a:lstStyle/>
          <a:p>
            <a:pPr marL="457200" indent="-457200">
              <a:buAutoNum type="arabicParenR"/>
            </a:pPr>
            <a:r>
              <a:rPr lang="de-DE" dirty="0"/>
              <a:t>Welche Strategien finden Sie sinnvoll oder nicht sinnvoll und warum? </a:t>
            </a:r>
          </a:p>
          <a:p>
            <a:pPr marL="457200" indent="-457200">
              <a:buAutoNum type="arabicParenR"/>
            </a:pPr>
            <a:r>
              <a:rPr lang="de-DE" dirty="0"/>
              <a:t>Was sind jeweils Stärken und Schwächen der Strategien?</a:t>
            </a:r>
          </a:p>
          <a:p>
            <a:pPr marL="457200" indent="-457200">
              <a:buAutoNum type="arabicParenR"/>
            </a:pPr>
            <a:r>
              <a:rPr lang="de-DE" dirty="0"/>
              <a:t>Fallen Ihnen Beispiele für politische oder wirtschaftliche Maßnahmen ein, die eine der Strategien aufgreifen? </a:t>
            </a:r>
          </a:p>
        </p:txBody>
      </p:sp>
      <p:pic>
        <p:nvPicPr>
          <p:cNvPr id="6" name="Bildplatzhalter 5">
            <a:extLst>
              <a:ext uri="{FF2B5EF4-FFF2-40B4-BE49-F238E27FC236}">
                <a16:creationId xmlns:a16="http://schemas.microsoft.com/office/drawing/2014/main" id="{C61B761D-6AD9-57E3-38B8-4E1A6BF7F5D4}"/>
              </a:ext>
            </a:extLst>
          </p:cNvPr>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a:stretch>
            <a:fillRect/>
          </a:stretch>
        </p:blipFill>
        <p:spPr>
          <a:prstGeom prst="rect">
            <a:avLst/>
          </a:prstGeom>
        </p:spPr>
      </p:pic>
      <p:sp>
        <p:nvSpPr>
          <p:cNvPr id="7" name="Textplatzhalter 2">
            <a:extLst>
              <a:ext uri="{FF2B5EF4-FFF2-40B4-BE49-F238E27FC236}">
                <a16:creationId xmlns:a16="http://schemas.microsoft.com/office/drawing/2014/main" id="{EE282FD9-6069-DE22-11F6-28B14AAB6AEB}"/>
              </a:ext>
            </a:extLst>
          </p:cNvPr>
          <p:cNvSpPr txBox="1">
            <a:spLocks/>
          </p:cNvSpPr>
          <p:nvPr/>
        </p:nvSpPr>
        <p:spPr>
          <a:xfrm>
            <a:off x="9430603" y="6346209"/>
            <a:ext cx="2516368" cy="33763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bg1"/>
                </a:solidFill>
                <a:latin typeface="FreightText Pro Book" panose="02000603060000020004" pitchFamily="50" charset="0"/>
              </a:rPr>
              <a:t>© </a:t>
            </a:r>
            <a:r>
              <a:rPr lang="de-DE" sz="1200" dirty="0" err="1">
                <a:solidFill>
                  <a:schemeClr val="bg1"/>
                </a:solidFill>
                <a:latin typeface="FreightText Pro Book" panose="02000603060000020004" pitchFamily="50" charset="0"/>
              </a:rPr>
              <a:t>unsplash</a:t>
            </a:r>
            <a:r>
              <a:rPr lang="de-DE" sz="1200" dirty="0">
                <a:solidFill>
                  <a:schemeClr val="bg1"/>
                </a:solidFill>
                <a:latin typeface="FreightText Pro Book" panose="02000603060000020004" pitchFamily="50" charset="0"/>
              </a:rPr>
              <a:t> Giorgio </a:t>
            </a:r>
            <a:r>
              <a:rPr lang="de-DE" sz="1200" dirty="0" err="1">
                <a:solidFill>
                  <a:schemeClr val="bg1"/>
                </a:solidFill>
                <a:latin typeface="FreightText Pro Book" panose="02000603060000020004" pitchFamily="50" charset="0"/>
              </a:rPr>
              <a:t>Trovato</a:t>
            </a:r>
            <a:r>
              <a:rPr lang="de-DE" sz="1200" dirty="0">
                <a:solidFill>
                  <a:schemeClr val="bg1"/>
                </a:solidFill>
                <a:latin typeface="FreightText Pro Book" panose="02000603060000020004" pitchFamily="50" charset="0"/>
              </a:rPr>
              <a:t> </a:t>
            </a:r>
          </a:p>
        </p:txBody>
      </p:sp>
    </p:spTree>
    <p:extLst>
      <p:ext uri="{BB962C8B-B14F-4D97-AF65-F5344CB8AC3E}">
        <p14:creationId xmlns:p14="http://schemas.microsoft.com/office/powerpoint/2010/main" val="29514278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DE4886-FA91-1B75-5357-28E3403845C2}"/>
            </a:ext>
          </a:extLst>
        </p:cNvPr>
        <p:cNvGrpSpPr/>
        <p:nvPr/>
      </p:nvGrpSpPr>
      <p:grpSpPr>
        <a:xfrm>
          <a:off x="0" y="0"/>
          <a:ext cx="0" cy="0"/>
          <a:chOff x="0" y="0"/>
          <a:chExt cx="0" cy="0"/>
        </a:xfrm>
      </p:grpSpPr>
      <p:sp>
        <p:nvSpPr>
          <p:cNvPr id="7" name="Rechteck 6">
            <a:extLst>
              <a:ext uri="{FF2B5EF4-FFF2-40B4-BE49-F238E27FC236}">
                <a16:creationId xmlns:a16="http://schemas.microsoft.com/office/drawing/2014/main" id="{50E306AE-7CB3-E806-0001-41F0342D0167}"/>
              </a:ext>
            </a:extLst>
          </p:cNvPr>
          <p:cNvSpPr/>
          <p:nvPr/>
        </p:nvSpPr>
        <p:spPr>
          <a:xfrm>
            <a:off x="694320" y="2048303"/>
            <a:ext cx="10920993" cy="953354"/>
          </a:xfrm>
          <a:prstGeom prst="rect">
            <a:avLst/>
          </a:prstGeom>
          <a:solidFill>
            <a:srgbClr val="F397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C4B0A251-7F0C-205B-D334-0D7E5C07ECAC}"/>
              </a:ext>
            </a:extLst>
          </p:cNvPr>
          <p:cNvSpPr>
            <a:spLocks noGrp="1"/>
          </p:cNvSpPr>
          <p:nvPr>
            <p:ph type="title"/>
          </p:nvPr>
        </p:nvSpPr>
        <p:spPr/>
        <p:txBody>
          <a:bodyPr>
            <a:normAutofit/>
          </a:bodyPr>
          <a:lstStyle/>
          <a:p>
            <a:r>
              <a:rPr lang="de-DE"/>
              <a:t>Ideensammlung – Vermittlung an Azubis</a:t>
            </a:r>
          </a:p>
        </p:txBody>
      </p:sp>
      <p:sp>
        <p:nvSpPr>
          <p:cNvPr id="3" name="Textplatzhalter 2">
            <a:extLst>
              <a:ext uri="{FF2B5EF4-FFF2-40B4-BE49-F238E27FC236}">
                <a16:creationId xmlns:a16="http://schemas.microsoft.com/office/drawing/2014/main" id="{849D0C64-E9DE-9539-CB5A-70D469DFCAF9}"/>
              </a:ext>
            </a:extLst>
          </p:cNvPr>
          <p:cNvSpPr>
            <a:spLocks noGrp="1"/>
          </p:cNvSpPr>
          <p:nvPr>
            <p:ph type="body" sz="quarter" idx="10"/>
          </p:nvPr>
        </p:nvSpPr>
        <p:spPr/>
        <p:txBody>
          <a:bodyPr>
            <a:normAutofit/>
          </a:bodyPr>
          <a:lstStyle/>
          <a:p>
            <a:pPr marL="0" indent="0">
              <a:buNone/>
            </a:pPr>
            <a:endParaRPr lang="de-DE">
              <a:latin typeface="FreightText Pro Book" panose="02000603060000020004" pitchFamily="50" charset="0"/>
            </a:endParaRPr>
          </a:p>
          <a:p>
            <a:endParaRPr lang="de-DE" sz="2800" b="0">
              <a:latin typeface="FreightText Pro Book" panose="02000603060000020004" pitchFamily="50" charset="0"/>
            </a:endParaRPr>
          </a:p>
          <a:p>
            <a:pPr marL="457200" indent="-457200">
              <a:buFont typeface="Wingdings" panose="05000000000000000000" pitchFamily="2" charset="2"/>
              <a:buChar char="à"/>
            </a:pPr>
            <a:endParaRPr lang="de-DE" sz="2800" b="0">
              <a:latin typeface="FreightText Pro Book" panose="02000603060000020004" pitchFamily="50" charset="0"/>
            </a:endParaRPr>
          </a:p>
          <a:p>
            <a:pPr marL="457200" indent="-457200">
              <a:buFont typeface="Wingdings" panose="05000000000000000000" pitchFamily="2" charset="2"/>
              <a:buChar char="à"/>
            </a:pPr>
            <a:endParaRPr lang="de-DE" sz="2800" b="0">
              <a:latin typeface="FreightText Pro Book" panose="02000603060000020004" pitchFamily="50" charset="0"/>
            </a:endParaRPr>
          </a:p>
          <a:p>
            <a:pPr marL="457200" indent="-457200">
              <a:buFont typeface="Wingdings" panose="05000000000000000000" pitchFamily="2" charset="2"/>
              <a:buChar char="à"/>
            </a:pPr>
            <a:endParaRPr lang="de-DE" sz="2800" b="0">
              <a:latin typeface="FreightText Pro Book" panose="02000603060000020004" pitchFamily="50" charset="0"/>
            </a:endParaRPr>
          </a:p>
          <a:p>
            <a:pPr marL="457200" indent="-457200">
              <a:buFont typeface="Wingdings" panose="05000000000000000000" pitchFamily="2" charset="2"/>
              <a:buChar char="à"/>
            </a:pPr>
            <a:endParaRPr lang="de-DE" sz="2800" b="0">
              <a:latin typeface="FreightText Pro Book" panose="02000603060000020004" pitchFamily="50" charset="0"/>
            </a:endParaRPr>
          </a:p>
          <a:p>
            <a:pPr marL="0" indent="0">
              <a:buNone/>
            </a:pPr>
            <a:endParaRPr lang="de-DE" sz="2800" b="0">
              <a:latin typeface="FreightText Pro Book" panose="02000603060000020004" pitchFamily="50" charset="0"/>
            </a:endParaRPr>
          </a:p>
          <a:p>
            <a:pPr marL="628650" lvl="1" indent="-457200">
              <a:buFont typeface="Wingdings" panose="05000000000000000000" pitchFamily="2" charset="2"/>
              <a:buChar char="à"/>
            </a:pPr>
            <a:endParaRPr lang="de-DE" b="0">
              <a:latin typeface="FreightText Pro Book" panose="02000603060000020004" pitchFamily="50" charset="0"/>
            </a:endParaRPr>
          </a:p>
          <a:p>
            <a:endParaRPr lang="de-DE" sz="2800" b="0">
              <a:latin typeface="FreightText Pro Book" panose="02000603060000020004" pitchFamily="50" charset="0"/>
            </a:endParaRPr>
          </a:p>
          <a:p>
            <a:pPr marL="457200" indent="-457200">
              <a:buFont typeface="Arial" panose="020B0604020202020204" pitchFamily="34" charset="0"/>
              <a:buChar char="•"/>
            </a:pPr>
            <a:endParaRPr lang="de-DE" b="0">
              <a:latin typeface="FreightText Pro Book" panose="02000603060000020004" pitchFamily="50" charset="0"/>
            </a:endParaRPr>
          </a:p>
          <a:p>
            <a:pPr marL="457200" indent="-457200">
              <a:buFont typeface="Arial" panose="020B0604020202020204" pitchFamily="34" charset="0"/>
              <a:buChar char="•"/>
            </a:pPr>
            <a:endParaRPr lang="de-DE">
              <a:latin typeface="FreightText Pro Book" panose="02000603060000020004" pitchFamily="50" charset="0"/>
            </a:endParaRPr>
          </a:p>
          <a:p>
            <a:pPr marL="457200" indent="-457200">
              <a:buFont typeface="Arial" panose="020B0604020202020204" pitchFamily="34" charset="0"/>
              <a:buChar char="•"/>
            </a:pPr>
            <a:endParaRPr lang="de-DE">
              <a:latin typeface="FreightText Pro Book" panose="02000603060000020004" pitchFamily="50" charset="0"/>
            </a:endParaRPr>
          </a:p>
          <a:p>
            <a:pPr marL="0" indent="0">
              <a:buNone/>
            </a:pPr>
            <a:endParaRPr lang="de-DE">
              <a:latin typeface="FreightText Pro Book" panose="02000603060000020004" pitchFamily="50" charset="0"/>
            </a:endParaRPr>
          </a:p>
        </p:txBody>
      </p:sp>
      <p:sp>
        <p:nvSpPr>
          <p:cNvPr id="4" name="Textplatzhalter 2">
            <a:extLst>
              <a:ext uri="{FF2B5EF4-FFF2-40B4-BE49-F238E27FC236}">
                <a16:creationId xmlns:a16="http://schemas.microsoft.com/office/drawing/2014/main" id="{A25E5030-0CD3-1B31-6AAA-FF8D84F3A642}"/>
              </a:ext>
            </a:extLst>
          </p:cNvPr>
          <p:cNvSpPr txBox="1">
            <a:spLocks/>
          </p:cNvSpPr>
          <p:nvPr/>
        </p:nvSpPr>
        <p:spPr>
          <a:xfrm>
            <a:off x="756827" y="2968681"/>
            <a:ext cx="11466427" cy="2340972"/>
          </a:xfrm>
          <a:prstGeom prst="rect">
            <a:avLst/>
          </a:prstGeom>
        </p:spPr>
        <p:txBody>
          <a:bodyPr vert="horz" lIns="91440" tIns="45720" rIns="91440" bIns="45720" rtlCol="0">
            <a:normAutofit lnSpcReduction="10000"/>
          </a:bodyPr>
          <a:lstStyle>
            <a:lvl1pPr marL="514350" indent="-514350" algn="l" defTabSz="914400" rtl="0" eaLnBrk="1" latinLnBrk="0" hangingPunct="1">
              <a:lnSpc>
                <a:spcPct val="90000"/>
              </a:lnSpc>
              <a:spcBef>
                <a:spcPts val="1000"/>
              </a:spcBef>
              <a:buFont typeface="Arial" panose="020B0604020202020204" pitchFamily="34" charset="0"/>
              <a:buAutoNum type="arabicPeriod"/>
              <a:defRPr sz="2600" b="1" kern="1200">
                <a:solidFill>
                  <a:srgbClr val="182952"/>
                </a:solidFill>
                <a:latin typeface="Neue Plak" panose="020B0504030202020204"/>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de-DE" dirty="0">
              <a:latin typeface="FreightText Pro Book" panose="02000603060000020004" pitchFamily="50" charset="0"/>
            </a:endParaRPr>
          </a:p>
          <a:p>
            <a:pPr marL="0" indent="0">
              <a:buNone/>
            </a:pPr>
            <a:r>
              <a:rPr lang="de-DE" b="0" dirty="0">
                <a:latin typeface="FreightText Pro Book" panose="02000603060000020004" pitchFamily="50" charset="0"/>
              </a:rPr>
              <a:t>In 2er Gesprächen (5 Min) Idee sammeln</a:t>
            </a:r>
          </a:p>
          <a:p>
            <a:pPr marL="0" indent="0">
              <a:buNone/>
            </a:pPr>
            <a:endParaRPr lang="de-DE" b="0" dirty="0">
              <a:latin typeface="FreightText Pro Book" panose="02000603060000020004" pitchFamily="50" charset="0"/>
            </a:endParaRPr>
          </a:p>
          <a:p>
            <a:r>
              <a:rPr lang="de-DE" b="0" dirty="0">
                <a:latin typeface="FreightText Pro Book" panose="02000603060000020004" pitchFamily="50" charset="0"/>
              </a:rPr>
              <a:t>Herausforderungen </a:t>
            </a:r>
          </a:p>
          <a:p>
            <a:r>
              <a:rPr lang="de-DE" b="0" dirty="0">
                <a:latin typeface="FreightText Pro Book" panose="02000603060000020004" pitchFamily="50" charset="0"/>
              </a:rPr>
              <a:t>Tipps/Ideen </a:t>
            </a:r>
          </a:p>
          <a:p>
            <a:pPr marL="0" indent="0">
              <a:buNone/>
            </a:pPr>
            <a:endParaRPr lang="de-DE" sz="2800" b="0" dirty="0">
              <a:latin typeface="FreightText Pro Book" panose="02000603060000020004" pitchFamily="50" charset="0"/>
            </a:endParaRPr>
          </a:p>
          <a:p>
            <a:pPr marL="457200" indent="-457200">
              <a:buFont typeface="Wingdings" panose="05000000000000000000" pitchFamily="2" charset="2"/>
              <a:buChar char="à"/>
            </a:pPr>
            <a:endParaRPr lang="de-DE" sz="2800" b="0" dirty="0">
              <a:latin typeface="FreightText Pro Book" panose="02000603060000020004" pitchFamily="50" charset="0"/>
            </a:endParaRPr>
          </a:p>
          <a:p>
            <a:pPr marL="457200" indent="-457200">
              <a:buFont typeface="Wingdings" panose="05000000000000000000" pitchFamily="2" charset="2"/>
              <a:buChar char="à"/>
            </a:pPr>
            <a:endParaRPr lang="de-DE" sz="2800" b="0" dirty="0">
              <a:latin typeface="FreightText Pro Book" panose="02000603060000020004" pitchFamily="50" charset="0"/>
            </a:endParaRPr>
          </a:p>
          <a:p>
            <a:pPr marL="457200" indent="-457200">
              <a:buFont typeface="Wingdings" panose="05000000000000000000" pitchFamily="2" charset="2"/>
              <a:buChar char="à"/>
            </a:pPr>
            <a:endParaRPr lang="de-DE" sz="2800" b="0" dirty="0">
              <a:latin typeface="FreightText Pro Book" panose="02000603060000020004" pitchFamily="50" charset="0"/>
            </a:endParaRPr>
          </a:p>
          <a:p>
            <a:pPr marL="0" indent="0">
              <a:buFont typeface="Arial" panose="020B0604020202020204" pitchFamily="34" charset="0"/>
              <a:buNone/>
            </a:pPr>
            <a:endParaRPr lang="de-DE" sz="2800" b="0" dirty="0">
              <a:latin typeface="FreightText Pro Book" panose="02000603060000020004" pitchFamily="50" charset="0"/>
            </a:endParaRPr>
          </a:p>
          <a:p>
            <a:pPr marL="628650" lvl="1" indent="-457200">
              <a:buFont typeface="Wingdings" panose="05000000000000000000" pitchFamily="2" charset="2"/>
              <a:buChar char="à"/>
            </a:pPr>
            <a:endParaRPr lang="de-DE" dirty="0">
              <a:latin typeface="FreightText Pro Book" panose="02000603060000020004" pitchFamily="50" charset="0"/>
            </a:endParaRPr>
          </a:p>
          <a:p>
            <a:endParaRPr lang="de-DE" sz="2800" b="0" dirty="0">
              <a:latin typeface="FreightText Pro Book" panose="02000603060000020004" pitchFamily="50" charset="0"/>
            </a:endParaRPr>
          </a:p>
          <a:p>
            <a:pPr marL="457200" indent="-457200">
              <a:buFont typeface="Arial" panose="020B0604020202020204" pitchFamily="34" charset="0"/>
              <a:buChar char="•"/>
            </a:pPr>
            <a:endParaRPr lang="de-DE" b="0" dirty="0">
              <a:latin typeface="FreightText Pro Book" panose="02000603060000020004" pitchFamily="50" charset="0"/>
            </a:endParaRPr>
          </a:p>
          <a:p>
            <a:pPr marL="457200" indent="-457200">
              <a:buFont typeface="Arial" panose="020B0604020202020204" pitchFamily="34" charset="0"/>
              <a:buChar char="•"/>
            </a:pPr>
            <a:endParaRPr lang="de-DE" dirty="0">
              <a:latin typeface="FreightText Pro Book" panose="02000603060000020004" pitchFamily="50" charset="0"/>
            </a:endParaRPr>
          </a:p>
          <a:p>
            <a:pPr marL="457200" indent="-457200">
              <a:buFont typeface="Arial" panose="020B0604020202020204" pitchFamily="34" charset="0"/>
              <a:buChar char="•"/>
            </a:pPr>
            <a:endParaRPr lang="de-DE" dirty="0">
              <a:latin typeface="FreightText Pro Book" panose="02000603060000020004" pitchFamily="50" charset="0"/>
            </a:endParaRPr>
          </a:p>
          <a:p>
            <a:pPr marL="0" indent="0">
              <a:buFont typeface="Arial" panose="020B0604020202020204" pitchFamily="34" charset="0"/>
              <a:buNone/>
            </a:pPr>
            <a:endParaRPr lang="de-DE" dirty="0">
              <a:latin typeface="FreightText Pro Book" panose="02000603060000020004" pitchFamily="50" charset="0"/>
            </a:endParaRPr>
          </a:p>
        </p:txBody>
      </p:sp>
      <p:sp>
        <p:nvSpPr>
          <p:cNvPr id="6" name="Textfeld 5">
            <a:extLst>
              <a:ext uri="{FF2B5EF4-FFF2-40B4-BE49-F238E27FC236}">
                <a16:creationId xmlns:a16="http://schemas.microsoft.com/office/drawing/2014/main" id="{079ED526-5D6B-690F-1F18-2F7C8223FEB0}"/>
              </a:ext>
            </a:extLst>
          </p:cNvPr>
          <p:cNvSpPr txBox="1"/>
          <p:nvPr/>
        </p:nvSpPr>
        <p:spPr>
          <a:xfrm>
            <a:off x="801270" y="2170660"/>
            <a:ext cx="10920994" cy="830997"/>
          </a:xfrm>
          <a:prstGeom prst="rect">
            <a:avLst/>
          </a:prstGeom>
          <a:noFill/>
        </p:spPr>
        <p:txBody>
          <a:bodyPr wrap="square" rtlCol="0">
            <a:spAutoFit/>
          </a:bodyPr>
          <a:lstStyle/>
          <a:p>
            <a:r>
              <a:rPr lang="de-DE" sz="2400" dirty="0">
                <a:latin typeface="Neue Plak Text" panose="020B0804030202020204" pitchFamily="34" charset="0"/>
              </a:rPr>
              <a:t>Zu Block III –Nachhaltigkeitsstrategien kennenlernen und ihre Wirkung beurteilen</a:t>
            </a:r>
          </a:p>
        </p:txBody>
      </p:sp>
    </p:spTree>
    <p:extLst>
      <p:ext uri="{BB962C8B-B14F-4D97-AF65-F5344CB8AC3E}">
        <p14:creationId xmlns:p14="http://schemas.microsoft.com/office/powerpoint/2010/main" val="242381412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5E45B1-8CAA-C08F-97C8-39AD5A8966FA}"/>
            </a:ext>
          </a:extLst>
        </p:cNvPr>
        <p:cNvGrpSpPr/>
        <p:nvPr/>
      </p:nvGrpSpPr>
      <p:grpSpPr>
        <a:xfrm>
          <a:off x="0" y="0"/>
          <a:ext cx="0" cy="0"/>
          <a:chOff x="0" y="0"/>
          <a:chExt cx="0" cy="0"/>
        </a:xfrm>
      </p:grpSpPr>
      <p:sp>
        <p:nvSpPr>
          <p:cNvPr id="7" name="Rechteck 6">
            <a:extLst>
              <a:ext uri="{FF2B5EF4-FFF2-40B4-BE49-F238E27FC236}">
                <a16:creationId xmlns:a16="http://schemas.microsoft.com/office/drawing/2014/main" id="{EC9A3744-56B4-60B0-CB8A-C96CC84708B7}"/>
              </a:ext>
            </a:extLst>
          </p:cNvPr>
          <p:cNvSpPr/>
          <p:nvPr/>
        </p:nvSpPr>
        <p:spPr>
          <a:xfrm>
            <a:off x="694320" y="2048303"/>
            <a:ext cx="10803359" cy="1058152"/>
          </a:xfrm>
          <a:prstGeom prst="rect">
            <a:avLst/>
          </a:prstGeom>
          <a:solidFill>
            <a:srgbClr val="F397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1E71E5F3-2515-71FC-4B34-2519C18959FA}"/>
              </a:ext>
            </a:extLst>
          </p:cNvPr>
          <p:cNvSpPr>
            <a:spLocks noGrp="1"/>
          </p:cNvSpPr>
          <p:nvPr>
            <p:ph type="title"/>
          </p:nvPr>
        </p:nvSpPr>
        <p:spPr/>
        <p:txBody>
          <a:bodyPr>
            <a:normAutofit/>
          </a:bodyPr>
          <a:lstStyle/>
          <a:p>
            <a:r>
              <a:rPr lang="de-DE"/>
              <a:t>Ideensammlung – Vermittlung an Azubis</a:t>
            </a:r>
          </a:p>
        </p:txBody>
      </p:sp>
      <p:sp>
        <p:nvSpPr>
          <p:cNvPr id="3" name="Textplatzhalter 2">
            <a:extLst>
              <a:ext uri="{FF2B5EF4-FFF2-40B4-BE49-F238E27FC236}">
                <a16:creationId xmlns:a16="http://schemas.microsoft.com/office/drawing/2014/main" id="{5756C0BE-B03E-EE7F-5D86-823857CDBA66}"/>
              </a:ext>
            </a:extLst>
          </p:cNvPr>
          <p:cNvSpPr>
            <a:spLocks noGrp="1"/>
          </p:cNvSpPr>
          <p:nvPr>
            <p:ph type="body" sz="quarter" idx="10"/>
          </p:nvPr>
        </p:nvSpPr>
        <p:spPr/>
        <p:txBody>
          <a:bodyPr>
            <a:normAutofit/>
          </a:bodyPr>
          <a:lstStyle/>
          <a:p>
            <a:pPr marL="0" indent="0">
              <a:buNone/>
            </a:pPr>
            <a:endParaRPr lang="de-DE">
              <a:latin typeface="FreightText Pro Book" panose="02000603060000020004" pitchFamily="50" charset="0"/>
            </a:endParaRPr>
          </a:p>
          <a:p>
            <a:endParaRPr lang="de-DE" sz="2800" b="0">
              <a:latin typeface="FreightText Pro Book" panose="02000603060000020004" pitchFamily="50" charset="0"/>
            </a:endParaRPr>
          </a:p>
          <a:p>
            <a:pPr marL="457200" indent="-457200">
              <a:buFont typeface="Wingdings" panose="05000000000000000000" pitchFamily="2" charset="2"/>
              <a:buChar char="à"/>
            </a:pPr>
            <a:endParaRPr lang="de-DE" sz="2800" b="0">
              <a:latin typeface="FreightText Pro Book" panose="02000603060000020004" pitchFamily="50" charset="0"/>
            </a:endParaRPr>
          </a:p>
          <a:p>
            <a:pPr marL="457200" indent="-457200">
              <a:buFont typeface="Wingdings" panose="05000000000000000000" pitchFamily="2" charset="2"/>
              <a:buChar char="à"/>
            </a:pPr>
            <a:endParaRPr lang="de-DE" sz="2800" b="0">
              <a:latin typeface="FreightText Pro Book" panose="02000603060000020004" pitchFamily="50" charset="0"/>
            </a:endParaRPr>
          </a:p>
          <a:p>
            <a:pPr marL="457200" indent="-457200">
              <a:buFont typeface="Wingdings" panose="05000000000000000000" pitchFamily="2" charset="2"/>
              <a:buChar char="à"/>
            </a:pPr>
            <a:endParaRPr lang="de-DE" sz="2800" b="0">
              <a:latin typeface="FreightText Pro Book" panose="02000603060000020004" pitchFamily="50" charset="0"/>
            </a:endParaRPr>
          </a:p>
          <a:p>
            <a:pPr marL="457200" indent="-457200">
              <a:buFont typeface="Wingdings" panose="05000000000000000000" pitchFamily="2" charset="2"/>
              <a:buChar char="à"/>
            </a:pPr>
            <a:endParaRPr lang="de-DE" sz="2800" b="0">
              <a:latin typeface="FreightText Pro Book" panose="02000603060000020004" pitchFamily="50" charset="0"/>
            </a:endParaRPr>
          </a:p>
          <a:p>
            <a:pPr marL="0" indent="0">
              <a:buNone/>
            </a:pPr>
            <a:endParaRPr lang="de-DE" sz="2800" b="0">
              <a:latin typeface="FreightText Pro Book" panose="02000603060000020004" pitchFamily="50" charset="0"/>
            </a:endParaRPr>
          </a:p>
          <a:p>
            <a:pPr marL="628650" lvl="1" indent="-457200">
              <a:buFont typeface="Wingdings" panose="05000000000000000000" pitchFamily="2" charset="2"/>
              <a:buChar char="à"/>
            </a:pPr>
            <a:endParaRPr lang="de-DE" b="0">
              <a:latin typeface="FreightText Pro Book" panose="02000603060000020004" pitchFamily="50" charset="0"/>
            </a:endParaRPr>
          </a:p>
          <a:p>
            <a:endParaRPr lang="de-DE" sz="2800" b="0">
              <a:latin typeface="FreightText Pro Book" panose="02000603060000020004" pitchFamily="50" charset="0"/>
            </a:endParaRPr>
          </a:p>
          <a:p>
            <a:pPr marL="457200" indent="-457200">
              <a:buFont typeface="Arial" panose="020B0604020202020204" pitchFamily="34" charset="0"/>
              <a:buChar char="•"/>
            </a:pPr>
            <a:endParaRPr lang="de-DE" b="0">
              <a:latin typeface="FreightText Pro Book" panose="02000603060000020004" pitchFamily="50" charset="0"/>
            </a:endParaRPr>
          </a:p>
          <a:p>
            <a:pPr marL="457200" indent="-457200">
              <a:buFont typeface="Arial" panose="020B0604020202020204" pitchFamily="34" charset="0"/>
              <a:buChar char="•"/>
            </a:pPr>
            <a:endParaRPr lang="de-DE">
              <a:latin typeface="FreightText Pro Book" panose="02000603060000020004" pitchFamily="50" charset="0"/>
            </a:endParaRPr>
          </a:p>
          <a:p>
            <a:pPr marL="457200" indent="-457200">
              <a:buFont typeface="Arial" panose="020B0604020202020204" pitchFamily="34" charset="0"/>
              <a:buChar char="•"/>
            </a:pPr>
            <a:endParaRPr lang="de-DE">
              <a:latin typeface="FreightText Pro Book" panose="02000603060000020004" pitchFamily="50" charset="0"/>
            </a:endParaRPr>
          </a:p>
          <a:p>
            <a:pPr marL="0" indent="0">
              <a:buNone/>
            </a:pPr>
            <a:endParaRPr lang="de-DE">
              <a:latin typeface="FreightText Pro Book" panose="02000603060000020004" pitchFamily="50" charset="0"/>
            </a:endParaRPr>
          </a:p>
        </p:txBody>
      </p:sp>
      <p:sp>
        <p:nvSpPr>
          <p:cNvPr id="5" name="Textplatzhalter 2">
            <a:extLst>
              <a:ext uri="{FF2B5EF4-FFF2-40B4-BE49-F238E27FC236}">
                <a16:creationId xmlns:a16="http://schemas.microsoft.com/office/drawing/2014/main" id="{68EFD5B3-ACFA-E8B9-3960-3A8BE3D49735}"/>
              </a:ext>
            </a:extLst>
          </p:cNvPr>
          <p:cNvSpPr txBox="1">
            <a:spLocks/>
          </p:cNvSpPr>
          <p:nvPr/>
        </p:nvSpPr>
        <p:spPr>
          <a:xfrm>
            <a:off x="694320" y="2849514"/>
            <a:ext cx="10740852" cy="3516340"/>
          </a:xfrm>
          <a:prstGeom prst="rect">
            <a:avLst/>
          </a:prstGeom>
        </p:spPr>
        <p:txBody>
          <a:bodyPr vert="horz" lIns="91440" tIns="45720" rIns="91440" bIns="45720" rtlCol="0">
            <a:normAutofit/>
          </a:bodyPr>
          <a:lstStyle>
            <a:lvl1pPr marL="514350" indent="-514350" algn="l" defTabSz="914400" rtl="0" eaLnBrk="1" latinLnBrk="0" hangingPunct="1">
              <a:lnSpc>
                <a:spcPct val="90000"/>
              </a:lnSpc>
              <a:spcBef>
                <a:spcPts val="1000"/>
              </a:spcBef>
              <a:buFont typeface="Arial" panose="020B0604020202020204" pitchFamily="34" charset="0"/>
              <a:buAutoNum type="arabicPeriod"/>
              <a:defRPr sz="2600" b="1" kern="1200">
                <a:solidFill>
                  <a:srgbClr val="182952"/>
                </a:solidFill>
                <a:latin typeface="Neue Plak" panose="020B0504030202020204"/>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de-DE" dirty="0">
              <a:latin typeface="FreightText Pro Book" panose="02000603060000020004" pitchFamily="50" charset="0"/>
            </a:endParaRPr>
          </a:p>
          <a:p>
            <a:pPr marL="0" indent="0">
              <a:buNone/>
            </a:pPr>
            <a:r>
              <a:rPr lang="de-DE" b="0" dirty="0">
                <a:solidFill>
                  <a:schemeClr val="tx1"/>
                </a:solidFill>
                <a:latin typeface="FreightText Pro Book" panose="02000603060000020004" pitchFamily="50" charset="0"/>
              </a:rPr>
              <a:t>Tipps von unserer Seite: </a:t>
            </a:r>
          </a:p>
          <a:p>
            <a:pPr marL="0" indent="0">
              <a:buNone/>
            </a:pPr>
            <a:endParaRPr lang="de-DE" b="0" dirty="0">
              <a:solidFill>
                <a:schemeClr val="tx1"/>
              </a:solidFill>
              <a:latin typeface="FreightText Pro Book" panose="02000603060000020004" pitchFamily="50" charset="0"/>
            </a:endParaRPr>
          </a:p>
          <a:p>
            <a:pPr marL="457200" indent="-457200">
              <a:buFont typeface="Arial" panose="020B0604020202020204" pitchFamily="34" charset="0"/>
              <a:buChar char="•"/>
            </a:pPr>
            <a:r>
              <a:rPr lang="de-DE" b="0" dirty="0">
                <a:solidFill>
                  <a:schemeClr val="tx1"/>
                </a:solidFill>
                <a:latin typeface="FreightText Pro Book" panose="02000603060000020004" pitchFamily="50" charset="0"/>
              </a:rPr>
              <a:t>Beispiele aus der Lebenswelt / Berufsrealität: Werkzeug, Baumaterialien </a:t>
            </a:r>
          </a:p>
          <a:p>
            <a:pPr marL="457200" indent="-457200">
              <a:buFont typeface="Arial" panose="020B0604020202020204" pitchFamily="34" charset="0"/>
              <a:buChar char="•"/>
            </a:pPr>
            <a:r>
              <a:rPr lang="de-DE" b="0" dirty="0">
                <a:solidFill>
                  <a:schemeClr val="tx1"/>
                </a:solidFill>
                <a:latin typeface="FreightText Pro Book" panose="02000603060000020004" pitchFamily="50" charset="0"/>
              </a:rPr>
              <a:t>Als Denkanstoß verstehen, eine offene Diskussion führen </a:t>
            </a:r>
            <a:endParaRPr lang="de-DE" dirty="0">
              <a:latin typeface="FreightText Pro Book" panose="02000603060000020004" pitchFamily="50" charset="0"/>
            </a:endParaRPr>
          </a:p>
          <a:p>
            <a:pPr marL="0" indent="0">
              <a:buNone/>
            </a:pPr>
            <a:endParaRPr lang="de-DE" b="0" dirty="0"/>
          </a:p>
          <a:p>
            <a:pPr marL="0" indent="0">
              <a:buNone/>
            </a:pPr>
            <a:endParaRPr lang="de-DE" b="0" dirty="0"/>
          </a:p>
          <a:p>
            <a:pPr marL="0" indent="0">
              <a:buNone/>
            </a:pPr>
            <a:endParaRPr lang="de-DE" sz="2800" b="0" dirty="0">
              <a:latin typeface="FreightText Pro Book" panose="02000603060000020004" pitchFamily="50" charset="0"/>
            </a:endParaRPr>
          </a:p>
          <a:p>
            <a:pPr marL="457200" indent="-457200">
              <a:buFont typeface="Wingdings" panose="05000000000000000000" pitchFamily="2" charset="2"/>
              <a:buChar char="à"/>
            </a:pPr>
            <a:endParaRPr lang="de-DE" sz="2800" b="0" dirty="0">
              <a:latin typeface="FreightText Pro Book" panose="02000603060000020004" pitchFamily="50" charset="0"/>
            </a:endParaRPr>
          </a:p>
          <a:p>
            <a:pPr marL="457200" indent="-457200">
              <a:buFont typeface="Wingdings" panose="05000000000000000000" pitchFamily="2" charset="2"/>
              <a:buChar char="à"/>
            </a:pPr>
            <a:endParaRPr lang="de-DE" sz="2800" b="0" dirty="0">
              <a:latin typeface="FreightText Pro Book" panose="02000603060000020004" pitchFamily="50" charset="0"/>
            </a:endParaRPr>
          </a:p>
          <a:p>
            <a:pPr marL="457200" indent="-457200">
              <a:buFont typeface="Wingdings" panose="05000000000000000000" pitchFamily="2" charset="2"/>
              <a:buChar char="à"/>
            </a:pPr>
            <a:endParaRPr lang="de-DE" sz="2800" b="0" dirty="0">
              <a:latin typeface="FreightText Pro Book" panose="02000603060000020004" pitchFamily="50" charset="0"/>
            </a:endParaRPr>
          </a:p>
          <a:p>
            <a:pPr marL="0" indent="0">
              <a:buFont typeface="Arial" panose="020B0604020202020204" pitchFamily="34" charset="0"/>
              <a:buNone/>
            </a:pPr>
            <a:endParaRPr lang="de-DE" sz="2800" b="0" dirty="0">
              <a:latin typeface="FreightText Pro Book" panose="02000603060000020004" pitchFamily="50" charset="0"/>
            </a:endParaRPr>
          </a:p>
          <a:p>
            <a:pPr marL="628650" lvl="1" indent="-457200">
              <a:buFont typeface="Wingdings" panose="05000000000000000000" pitchFamily="2" charset="2"/>
              <a:buChar char="à"/>
            </a:pPr>
            <a:endParaRPr lang="de-DE" dirty="0">
              <a:latin typeface="FreightText Pro Book" panose="02000603060000020004" pitchFamily="50" charset="0"/>
            </a:endParaRPr>
          </a:p>
          <a:p>
            <a:endParaRPr lang="de-DE" sz="2800" b="0" dirty="0">
              <a:latin typeface="FreightText Pro Book" panose="02000603060000020004" pitchFamily="50" charset="0"/>
            </a:endParaRPr>
          </a:p>
          <a:p>
            <a:pPr marL="457200" indent="-457200">
              <a:buFont typeface="Arial" panose="020B0604020202020204" pitchFamily="34" charset="0"/>
              <a:buChar char="•"/>
            </a:pPr>
            <a:endParaRPr lang="de-DE" b="0" dirty="0">
              <a:latin typeface="FreightText Pro Book" panose="02000603060000020004" pitchFamily="50" charset="0"/>
            </a:endParaRPr>
          </a:p>
          <a:p>
            <a:pPr marL="457200" indent="-457200">
              <a:buFont typeface="Arial" panose="020B0604020202020204" pitchFamily="34" charset="0"/>
              <a:buChar char="•"/>
            </a:pPr>
            <a:endParaRPr lang="de-DE" dirty="0">
              <a:latin typeface="FreightText Pro Book" panose="02000603060000020004" pitchFamily="50" charset="0"/>
            </a:endParaRPr>
          </a:p>
          <a:p>
            <a:pPr marL="457200" indent="-457200">
              <a:buFont typeface="Arial" panose="020B0604020202020204" pitchFamily="34" charset="0"/>
              <a:buChar char="•"/>
            </a:pPr>
            <a:endParaRPr lang="de-DE" dirty="0">
              <a:latin typeface="FreightText Pro Book" panose="02000603060000020004" pitchFamily="50" charset="0"/>
            </a:endParaRPr>
          </a:p>
          <a:p>
            <a:pPr marL="0" indent="0">
              <a:buFont typeface="Arial" panose="020B0604020202020204" pitchFamily="34" charset="0"/>
              <a:buNone/>
            </a:pPr>
            <a:endParaRPr lang="de-DE" dirty="0">
              <a:latin typeface="FreightText Pro Book" panose="02000603060000020004" pitchFamily="50" charset="0"/>
            </a:endParaRPr>
          </a:p>
        </p:txBody>
      </p:sp>
      <p:sp>
        <p:nvSpPr>
          <p:cNvPr id="4" name="Textfeld 3">
            <a:extLst>
              <a:ext uri="{FF2B5EF4-FFF2-40B4-BE49-F238E27FC236}">
                <a16:creationId xmlns:a16="http://schemas.microsoft.com/office/drawing/2014/main" id="{7C599AEC-0A86-17A4-FD06-D90E9C7BB0F5}"/>
              </a:ext>
            </a:extLst>
          </p:cNvPr>
          <p:cNvSpPr txBox="1"/>
          <p:nvPr/>
        </p:nvSpPr>
        <p:spPr>
          <a:xfrm>
            <a:off x="801270" y="2181979"/>
            <a:ext cx="10758917" cy="830997"/>
          </a:xfrm>
          <a:prstGeom prst="rect">
            <a:avLst/>
          </a:prstGeom>
          <a:noFill/>
        </p:spPr>
        <p:txBody>
          <a:bodyPr wrap="square" rtlCol="0">
            <a:spAutoFit/>
          </a:bodyPr>
          <a:lstStyle/>
          <a:p>
            <a:r>
              <a:rPr lang="de-DE" sz="2400" dirty="0">
                <a:latin typeface="Neue Plak Text" panose="020B0804030202020204" pitchFamily="34" charset="0"/>
              </a:rPr>
              <a:t>Zu Block III –Nachhaltigkeitsstrategien kennenlernen und ihre Wirkung beurteilen</a:t>
            </a:r>
          </a:p>
        </p:txBody>
      </p:sp>
    </p:spTree>
    <p:extLst>
      <p:ext uri="{BB962C8B-B14F-4D97-AF65-F5344CB8AC3E}">
        <p14:creationId xmlns:p14="http://schemas.microsoft.com/office/powerpoint/2010/main" val="288193542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16428C-0E34-B302-D2B9-C1C7DC6A868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F3AF3F4-6C1D-0C50-D4FC-6D5752F8491D}"/>
              </a:ext>
            </a:extLst>
          </p:cNvPr>
          <p:cNvSpPr>
            <a:spLocks noGrp="1"/>
          </p:cNvSpPr>
          <p:nvPr>
            <p:ph type="title"/>
          </p:nvPr>
        </p:nvSpPr>
        <p:spPr/>
        <p:txBody>
          <a:bodyPr>
            <a:normAutofit/>
          </a:bodyPr>
          <a:lstStyle/>
          <a:p>
            <a:r>
              <a:rPr lang="de-DE"/>
              <a:t>Reflexion</a:t>
            </a:r>
          </a:p>
        </p:txBody>
      </p:sp>
      <p:sp>
        <p:nvSpPr>
          <p:cNvPr id="3" name="Textplatzhalter 2">
            <a:extLst>
              <a:ext uri="{FF2B5EF4-FFF2-40B4-BE49-F238E27FC236}">
                <a16:creationId xmlns:a16="http://schemas.microsoft.com/office/drawing/2014/main" id="{3B56F58B-9969-66EF-5C2F-DEDAC7AC4216}"/>
              </a:ext>
            </a:extLst>
          </p:cNvPr>
          <p:cNvSpPr>
            <a:spLocks noGrp="1"/>
          </p:cNvSpPr>
          <p:nvPr>
            <p:ph type="body" sz="quarter" idx="10"/>
          </p:nvPr>
        </p:nvSpPr>
        <p:spPr/>
        <p:txBody>
          <a:bodyPr>
            <a:normAutofit/>
          </a:bodyPr>
          <a:lstStyle/>
          <a:p>
            <a:pPr marL="0" indent="0">
              <a:buNone/>
            </a:pPr>
            <a:endParaRPr lang="de-DE">
              <a:latin typeface="FreightText Pro Book" panose="02000603060000020004" pitchFamily="50" charset="0"/>
            </a:endParaRPr>
          </a:p>
          <a:p>
            <a:endParaRPr lang="de-DE" sz="2800" b="0">
              <a:latin typeface="FreightText Pro Book" panose="02000603060000020004" pitchFamily="50" charset="0"/>
            </a:endParaRPr>
          </a:p>
          <a:p>
            <a:pPr marL="457200" indent="-457200">
              <a:buFont typeface="Wingdings" panose="05000000000000000000" pitchFamily="2" charset="2"/>
              <a:buChar char="à"/>
            </a:pPr>
            <a:endParaRPr lang="de-DE" sz="2800" b="0">
              <a:latin typeface="FreightText Pro Book" panose="02000603060000020004" pitchFamily="50" charset="0"/>
            </a:endParaRPr>
          </a:p>
          <a:p>
            <a:pPr marL="457200" indent="-457200">
              <a:buFont typeface="Wingdings" panose="05000000000000000000" pitchFamily="2" charset="2"/>
              <a:buChar char="à"/>
            </a:pPr>
            <a:endParaRPr lang="de-DE" sz="2800" b="0">
              <a:latin typeface="FreightText Pro Book" panose="02000603060000020004" pitchFamily="50" charset="0"/>
            </a:endParaRPr>
          </a:p>
          <a:p>
            <a:pPr marL="457200" indent="-457200">
              <a:buFont typeface="Wingdings" panose="05000000000000000000" pitchFamily="2" charset="2"/>
              <a:buChar char="à"/>
            </a:pPr>
            <a:endParaRPr lang="de-DE" sz="2800" b="0">
              <a:latin typeface="FreightText Pro Book" panose="02000603060000020004" pitchFamily="50" charset="0"/>
            </a:endParaRPr>
          </a:p>
          <a:p>
            <a:pPr marL="457200" indent="-457200">
              <a:buFont typeface="Wingdings" panose="05000000000000000000" pitchFamily="2" charset="2"/>
              <a:buChar char="à"/>
            </a:pPr>
            <a:endParaRPr lang="de-DE" sz="2800" b="0">
              <a:latin typeface="FreightText Pro Book" panose="02000603060000020004" pitchFamily="50" charset="0"/>
            </a:endParaRPr>
          </a:p>
          <a:p>
            <a:pPr marL="0" indent="0">
              <a:buNone/>
            </a:pPr>
            <a:endParaRPr lang="de-DE" sz="2800" b="0">
              <a:latin typeface="FreightText Pro Book" panose="02000603060000020004" pitchFamily="50" charset="0"/>
            </a:endParaRPr>
          </a:p>
          <a:p>
            <a:pPr marL="628650" lvl="1" indent="-457200">
              <a:buFont typeface="Wingdings" panose="05000000000000000000" pitchFamily="2" charset="2"/>
              <a:buChar char="à"/>
            </a:pPr>
            <a:endParaRPr lang="de-DE" b="0">
              <a:latin typeface="FreightText Pro Book" panose="02000603060000020004" pitchFamily="50" charset="0"/>
            </a:endParaRPr>
          </a:p>
          <a:p>
            <a:endParaRPr lang="de-DE" sz="2800" b="0">
              <a:latin typeface="FreightText Pro Book" panose="02000603060000020004" pitchFamily="50" charset="0"/>
            </a:endParaRPr>
          </a:p>
          <a:p>
            <a:pPr marL="457200" indent="-457200">
              <a:buFont typeface="Arial" panose="020B0604020202020204" pitchFamily="34" charset="0"/>
              <a:buChar char="•"/>
            </a:pPr>
            <a:endParaRPr lang="de-DE" b="0">
              <a:latin typeface="FreightText Pro Book" panose="02000603060000020004" pitchFamily="50" charset="0"/>
            </a:endParaRPr>
          </a:p>
          <a:p>
            <a:pPr marL="457200" indent="-457200">
              <a:buFont typeface="Arial" panose="020B0604020202020204" pitchFamily="34" charset="0"/>
              <a:buChar char="•"/>
            </a:pPr>
            <a:endParaRPr lang="de-DE">
              <a:latin typeface="FreightText Pro Book" panose="02000603060000020004" pitchFamily="50" charset="0"/>
            </a:endParaRPr>
          </a:p>
          <a:p>
            <a:pPr marL="457200" indent="-457200">
              <a:buFont typeface="Arial" panose="020B0604020202020204" pitchFamily="34" charset="0"/>
              <a:buChar char="•"/>
            </a:pPr>
            <a:endParaRPr lang="de-DE">
              <a:latin typeface="FreightText Pro Book" panose="02000603060000020004" pitchFamily="50" charset="0"/>
            </a:endParaRPr>
          </a:p>
          <a:p>
            <a:pPr marL="0" indent="0">
              <a:buNone/>
            </a:pPr>
            <a:endParaRPr lang="de-DE">
              <a:latin typeface="FreightText Pro Book" panose="02000603060000020004" pitchFamily="50" charset="0"/>
            </a:endParaRPr>
          </a:p>
        </p:txBody>
      </p:sp>
      <p:sp>
        <p:nvSpPr>
          <p:cNvPr id="4" name="Textplatzhalter 2">
            <a:extLst>
              <a:ext uri="{FF2B5EF4-FFF2-40B4-BE49-F238E27FC236}">
                <a16:creationId xmlns:a16="http://schemas.microsoft.com/office/drawing/2014/main" id="{43EE2B82-E119-6737-AFA3-76DA20AEB88A}"/>
              </a:ext>
            </a:extLst>
          </p:cNvPr>
          <p:cNvSpPr txBox="1">
            <a:spLocks/>
          </p:cNvSpPr>
          <p:nvPr/>
        </p:nvSpPr>
        <p:spPr>
          <a:xfrm>
            <a:off x="725575" y="1924626"/>
            <a:ext cx="10740852" cy="4137557"/>
          </a:xfrm>
          <a:prstGeom prst="rect">
            <a:avLst/>
          </a:prstGeom>
        </p:spPr>
        <p:txBody>
          <a:bodyPr vert="horz" lIns="91440" tIns="45720" rIns="91440" bIns="45720" rtlCol="0">
            <a:normAutofit/>
          </a:bodyPr>
          <a:lstStyle>
            <a:lvl1pPr marL="514350" indent="-514350" algn="l" defTabSz="914400" rtl="0" eaLnBrk="1" latinLnBrk="0" hangingPunct="1">
              <a:lnSpc>
                <a:spcPct val="90000"/>
              </a:lnSpc>
              <a:spcBef>
                <a:spcPts val="1000"/>
              </a:spcBef>
              <a:buFont typeface="Arial" panose="020B0604020202020204" pitchFamily="34" charset="0"/>
              <a:buAutoNum type="arabicPeriod"/>
              <a:defRPr sz="2600" b="1" kern="1200">
                <a:solidFill>
                  <a:srgbClr val="182952"/>
                </a:solidFill>
                <a:latin typeface="Neue Plak" panose="020B0504030202020204"/>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de-DE" dirty="0">
              <a:latin typeface="FreightText Pro Book" panose="02000603060000020004" pitchFamily="50" charset="0"/>
            </a:endParaRPr>
          </a:p>
          <a:p>
            <a:pPr lvl="0" fontAlgn="base"/>
            <a:r>
              <a:rPr lang="de-DE" sz="2800" b="0" dirty="0">
                <a:solidFill>
                  <a:schemeClr val="tx1"/>
                </a:solidFill>
                <a:latin typeface="FreightText Pro Book" panose="02000603060000020004" pitchFamily="50" charset="0"/>
              </a:rPr>
              <a:t>Ergebnissicherung </a:t>
            </a:r>
          </a:p>
          <a:p>
            <a:pPr lvl="0" fontAlgn="base"/>
            <a:r>
              <a:rPr lang="de-DE" sz="2800" b="0" dirty="0">
                <a:solidFill>
                  <a:schemeClr val="tx1"/>
                </a:solidFill>
                <a:latin typeface="FreightText Pro Book" panose="02000603060000020004" pitchFamily="50" charset="0"/>
              </a:rPr>
              <a:t>Welche Inhalte könnt ihr euch gut für die Vermittlung an Azubis vorstellen? Warum? </a:t>
            </a:r>
          </a:p>
          <a:p>
            <a:pPr fontAlgn="base"/>
            <a:r>
              <a:rPr lang="de-DE" sz="2800" b="0" dirty="0">
                <a:solidFill>
                  <a:schemeClr val="tx1"/>
                </a:solidFill>
                <a:latin typeface="FreightText Pro Book" panose="02000603060000020004" pitchFamily="50" charset="0"/>
              </a:rPr>
              <a:t>Was waren die interessantesten Punkte heute? Was hat Spaß gemacht?</a:t>
            </a:r>
          </a:p>
          <a:p>
            <a:pPr lvl="0" fontAlgn="base"/>
            <a:r>
              <a:rPr lang="de-DE" sz="2800" b="0" dirty="0">
                <a:solidFill>
                  <a:schemeClr val="tx1"/>
                </a:solidFill>
                <a:latin typeface="FreightText Pro Book" panose="02000603060000020004" pitchFamily="50" charset="0"/>
              </a:rPr>
              <a:t>Hat euch heute noch etwas gefehlt? Gibt es Verbesserungsvorschläge oder Wünsche für morgen?</a:t>
            </a:r>
          </a:p>
          <a:p>
            <a:pPr lvl="0" fontAlgn="base"/>
            <a:endParaRPr lang="de-DE" sz="2800" dirty="0"/>
          </a:p>
          <a:p>
            <a:pPr lvl="0" fontAlgn="base"/>
            <a:endParaRPr lang="de-DE" sz="2800" dirty="0"/>
          </a:p>
          <a:p>
            <a:pPr marL="457200" lvl="1" indent="0">
              <a:buNone/>
            </a:pPr>
            <a:endParaRPr lang="de-DE" dirty="0">
              <a:solidFill>
                <a:schemeClr val="tx1"/>
              </a:solidFill>
              <a:latin typeface="FreightText Pro Book" panose="02000603060000020004" pitchFamily="50" charset="0"/>
            </a:endParaRPr>
          </a:p>
          <a:p>
            <a:endParaRPr lang="de-DE" sz="2800" b="0" dirty="0">
              <a:latin typeface="FreightText Pro Book" panose="02000603060000020004" pitchFamily="50" charset="0"/>
            </a:endParaRPr>
          </a:p>
          <a:p>
            <a:pPr marL="457200" indent="-457200">
              <a:buFont typeface="Wingdings" panose="05000000000000000000" pitchFamily="2" charset="2"/>
              <a:buChar char="à"/>
            </a:pPr>
            <a:endParaRPr lang="de-DE" sz="2800" b="0" dirty="0">
              <a:latin typeface="FreightText Pro Book" panose="02000603060000020004" pitchFamily="50" charset="0"/>
            </a:endParaRPr>
          </a:p>
          <a:p>
            <a:pPr marL="457200" indent="-457200">
              <a:buFont typeface="Wingdings" panose="05000000000000000000" pitchFamily="2" charset="2"/>
              <a:buChar char="à"/>
            </a:pPr>
            <a:endParaRPr lang="de-DE" sz="2800" b="0" dirty="0">
              <a:latin typeface="FreightText Pro Book" panose="02000603060000020004" pitchFamily="50" charset="0"/>
            </a:endParaRPr>
          </a:p>
          <a:p>
            <a:pPr marL="457200" indent="-457200">
              <a:buFont typeface="Wingdings" panose="05000000000000000000" pitchFamily="2" charset="2"/>
              <a:buChar char="à"/>
            </a:pPr>
            <a:endParaRPr lang="de-DE" sz="2800" b="0" dirty="0">
              <a:latin typeface="FreightText Pro Book" panose="02000603060000020004" pitchFamily="50" charset="0"/>
            </a:endParaRPr>
          </a:p>
          <a:p>
            <a:pPr marL="457200" indent="-457200">
              <a:buFont typeface="Wingdings" panose="05000000000000000000" pitchFamily="2" charset="2"/>
              <a:buChar char="à"/>
            </a:pPr>
            <a:endParaRPr lang="de-DE" sz="2800" b="0" dirty="0">
              <a:latin typeface="FreightText Pro Book" panose="02000603060000020004" pitchFamily="50" charset="0"/>
            </a:endParaRPr>
          </a:p>
          <a:p>
            <a:pPr marL="0" indent="0">
              <a:buFont typeface="Arial" panose="020B0604020202020204" pitchFamily="34" charset="0"/>
              <a:buNone/>
            </a:pPr>
            <a:endParaRPr lang="de-DE" sz="2800" b="0" dirty="0">
              <a:latin typeface="FreightText Pro Book" panose="02000603060000020004" pitchFamily="50" charset="0"/>
            </a:endParaRPr>
          </a:p>
          <a:p>
            <a:pPr marL="628650" lvl="1" indent="-457200">
              <a:buFont typeface="Wingdings" panose="05000000000000000000" pitchFamily="2" charset="2"/>
              <a:buChar char="à"/>
            </a:pPr>
            <a:endParaRPr lang="de-DE" dirty="0">
              <a:latin typeface="FreightText Pro Book" panose="02000603060000020004" pitchFamily="50" charset="0"/>
            </a:endParaRPr>
          </a:p>
          <a:p>
            <a:endParaRPr lang="de-DE" sz="2800" b="0" dirty="0">
              <a:latin typeface="FreightText Pro Book" panose="02000603060000020004" pitchFamily="50" charset="0"/>
            </a:endParaRPr>
          </a:p>
          <a:p>
            <a:pPr marL="457200" indent="-457200">
              <a:buFont typeface="Arial" panose="020B0604020202020204" pitchFamily="34" charset="0"/>
              <a:buChar char="•"/>
            </a:pPr>
            <a:endParaRPr lang="de-DE" b="0" dirty="0">
              <a:latin typeface="FreightText Pro Book" panose="02000603060000020004" pitchFamily="50" charset="0"/>
            </a:endParaRPr>
          </a:p>
          <a:p>
            <a:pPr marL="457200" indent="-457200">
              <a:buFont typeface="Arial" panose="020B0604020202020204" pitchFamily="34" charset="0"/>
              <a:buChar char="•"/>
            </a:pPr>
            <a:endParaRPr lang="de-DE" dirty="0">
              <a:latin typeface="FreightText Pro Book" panose="02000603060000020004" pitchFamily="50" charset="0"/>
            </a:endParaRPr>
          </a:p>
          <a:p>
            <a:pPr marL="457200" indent="-457200">
              <a:buFont typeface="Arial" panose="020B0604020202020204" pitchFamily="34" charset="0"/>
              <a:buChar char="•"/>
            </a:pPr>
            <a:endParaRPr lang="de-DE" dirty="0">
              <a:latin typeface="FreightText Pro Book" panose="02000603060000020004" pitchFamily="50" charset="0"/>
            </a:endParaRPr>
          </a:p>
          <a:p>
            <a:pPr marL="0" indent="0">
              <a:buFont typeface="Arial" panose="020B0604020202020204" pitchFamily="34" charset="0"/>
              <a:buNone/>
            </a:pPr>
            <a:endParaRPr lang="de-DE" dirty="0">
              <a:latin typeface="FreightText Pro Book" panose="02000603060000020004" pitchFamily="50" charset="0"/>
            </a:endParaRPr>
          </a:p>
        </p:txBody>
      </p:sp>
    </p:spTree>
    <p:extLst>
      <p:ext uri="{BB962C8B-B14F-4D97-AF65-F5344CB8AC3E}">
        <p14:creationId xmlns:p14="http://schemas.microsoft.com/office/powerpoint/2010/main" val="3797183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61F68-32C0-B52A-2488-455E06C9E78F}"/>
            </a:ext>
          </a:extLst>
        </p:cNvPr>
        <p:cNvGrpSpPr/>
        <p:nvPr/>
      </p:nvGrpSpPr>
      <p:grpSpPr>
        <a:xfrm>
          <a:off x="0" y="0"/>
          <a:ext cx="0" cy="0"/>
          <a:chOff x="0" y="0"/>
          <a:chExt cx="0" cy="0"/>
        </a:xfrm>
      </p:grpSpPr>
      <p:sp>
        <p:nvSpPr>
          <p:cNvPr id="2" name="Textfeld 1">
            <a:extLst>
              <a:ext uri="{FF2B5EF4-FFF2-40B4-BE49-F238E27FC236}">
                <a16:creationId xmlns:a16="http://schemas.microsoft.com/office/drawing/2014/main" id="{2D9A587E-ED7F-8DC7-A371-97A1B720095D}"/>
              </a:ext>
            </a:extLst>
          </p:cNvPr>
          <p:cNvSpPr txBox="1"/>
          <p:nvPr/>
        </p:nvSpPr>
        <p:spPr>
          <a:xfrm>
            <a:off x="2645735" y="3641979"/>
            <a:ext cx="6900529"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000" b="0" i="0" u="none" strike="noStrike" kern="1200" cap="none" spc="0" normalizeH="0" baseline="0" noProof="0">
                <a:ln>
                  <a:noFill/>
                </a:ln>
                <a:solidFill>
                  <a:prstClr val="white"/>
                </a:solidFill>
                <a:effectLst/>
                <a:uLnTx/>
                <a:uFillTx/>
                <a:latin typeface="Neue Plak Wide Black" panose="020B0A07030202020204" pitchFamily="34" charset="0"/>
                <a:ea typeface="+mn-ea"/>
                <a:cs typeface="+mn-cs"/>
              </a:rPr>
              <a:t>Gibt es Fragen, Unklarheiten oder Diskussionsbedarf?</a:t>
            </a:r>
          </a:p>
        </p:txBody>
      </p:sp>
    </p:spTree>
    <p:extLst>
      <p:ext uri="{BB962C8B-B14F-4D97-AF65-F5344CB8AC3E}">
        <p14:creationId xmlns:p14="http://schemas.microsoft.com/office/powerpoint/2010/main" val="407232689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17829A-8C26-2F28-E844-F7E2681A9A0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05C380C-91A0-9B2D-D880-375FBDD8E58F}"/>
              </a:ext>
            </a:extLst>
          </p:cNvPr>
          <p:cNvSpPr>
            <a:spLocks noGrp="1"/>
          </p:cNvSpPr>
          <p:nvPr>
            <p:ph type="title"/>
          </p:nvPr>
        </p:nvSpPr>
        <p:spPr/>
        <p:txBody>
          <a:bodyPr/>
          <a:lstStyle/>
          <a:p>
            <a:r>
              <a:rPr lang="de-DE" dirty="0"/>
              <a:t>Vielen Dank für die Aufmerksamkeit und Teilnahme!</a:t>
            </a:r>
          </a:p>
        </p:txBody>
      </p:sp>
      <p:pic>
        <p:nvPicPr>
          <p:cNvPr id="6" name="Bildplatzhalter 5">
            <a:extLst>
              <a:ext uri="{FF2B5EF4-FFF2-40B4-BE49-F238E27FC236}">
                <a16:creationId xmlns:a16="http://schemas.microsoft.com/office/drawing/2014/main" id="{08A36335-6588-E029-8331-892AE24CF948}"/>
              </a:ext>
            </a:extLst>
          </p:cNvPr>
          <p:cNvPicPr>
            <a:picLocks noGrp="1" noChangeAspect="1"/>
          </p:cNvPicPr>
          <p:nvPr>
            <p:ph type="pic" sz="quarter" idx="16"/>
          </p:nvPr>
        </p:nvPicPr>
        <p:blipFill>
          <a:blip r:embed="rId3" cstate="email">
            <a:extLst>
              <a:ext uri="{28A0092B-C50C-407E-A947-70E740481C1C}">
                <a14:useLocalDpi xmlns:a14="http://schemas.microsoft.com/office/drawing/2010/main"/>
              </a:ext>
            </a:extLst>
          </a:blip>
          <a:srcRect/>
          <a:stretch/>
        </p:blipFill>
        <p:spPr/>
      </p:pic>
      <p:sp>
        <p:nvSpPr>
          <p:cNvPr id="15" name="Textplatzhalter 14">
            <a:extLst>
              <a:ext uri="{FF2B5EF4-FFF2-40B4-BE49-F238E27FC236}">
                <a16:creationId xmlns:a16="http://schemas.microsoft.com/office/drawing/2014/main" id="{572B1EE4-0E7F-296B-AE15-6303A4ACC7E4}"/>
              </a:ext>
            </a:extLst>
          </p:cNvPr>
          <p:cNvSpPr>
            <a:spLocks noGrp="1"/>
          </p:cNvSpPr>
          <p:nvPr>
            <p:ph type="body" sz="quarter" idx="17"/>
          </p:nvPr>
        </p:nvSpPr>
        <p:spPr/>
        <p:txBody>
          <a:bodyPr>
            <a:normAutofit/>
          </a:bodyPr>
          <a:lstStyle/>
          <a:p>
            <a:r>
              <a:rPr lang="de-DE" i="0" dirty="0">
                <a:hlinkClick r:id="rId4">
                  <a:extLst>
                    <a:ext uri="{A12FA001-AC4F-418D-AE19-62706E023703}">
                      <ahyp:hlinkClr xmlns:ahyp="http://schemas.microsoft.com/office/drawing/2018/hyperlinkcolor" val="tx"/>
                    </a:ext>
                  </a:extLst>
                </a:hlinkClick>
              </a:rPr>
              <a:t>https://bfw-bb.eu/nbau/</a:t>
            </a:r>
          </a:p>
          <a:p>
            <a:r>
              <a:rPr lang="de-DE" i="0" dirty="0">
                <a:hlinkClick r:id="rId4">
                  <a:extLst>
                    <a:ext uri="{A12FA001-AC4F-418D-AE19-62706E023703}">
                      <ahyp:hlinkClr xmlns:ahyp="http://schemas.microsoft.com/office/drawing/2018/hyperlinkcolor" val="tx"/>
                    </a:ext>
                  </a:extLst>
                </a:hlinkClick>
              </a:rPr>
              <a:t>https://nexteconomylab.de/de/projekte/nachhaltigkeit-im-bau</a:t>
            </a:r>
            <a:r>
              <a:rPr lang="de-DE" i="0" dirty="0"/>
              <a:t> </a:t>
            </a:r>
          </a:p>
          <a:p>
            <a:endParaRPr lang="de-DE" dirty="0"/>
          </a:p>
          <a:p>
            <a:endParaRPr lang="de-DE" dirty="0"/>
          </a:p>
        </p:txBody>
      </p:sp>
      <p:sp>
        <p:nvSpPr>
          <p:cNvPr id="4" name="Textplatzhalter 3">
            <a:extLst>
              <a:ext uri="{FF2B5EF4-FFF2-40B4-BE49-F238E27FC236}">
                <a16:creationId xmlns:a16="http://schemas.microsoft.com/office/drawing/2014/main" id="{65E2BBD2-896F-DE8F-D438-A466D05233B2}"/>
              </a:ext>
            </a:extLst>
          </p:cNvPr>
          <p:cNvSpPr>
            <a:spLocks noGrp="1"/>
          </p:cNvSpPr>
          <p:nvPr>
            <p:ph type="body" sz="quarter" idx="13"/>
          </p:nvPr>
        </p:nvSpPr>
        <p:spPr/>
        <p:txBody>
          <a:bodyPr/>
          <a:lstStyle/>
          <a:p>
            <a:r>
              <a:rPr lang="de-DE" dirty="0"/>
              <a:t>Projekt NBAU im Internet</a:t>
            </a:r>
          </a:p>
        </p:txBody>
      </p:sp>
      <p:sp>
        <p:nvSpPr>
          <p:cNvPr id="3" name="Textplatzhalter 2">
            <a:extLst>
              <a:ext uri="{FF2B5EF4-FFF2-40B4-BE49-F238E27FC236}">
                <a16:creationId xmlns:a16="http://schemas.microsoft.com/office/drawing/2014/main" id="{85A68B0E-8491-0017-3570-DB7666F64B4E}"/>
              </a:ext>
            </a:extLst>
          </p:cNvPr>
          <p:cNvSpPr txBox="1">
            <a:spLocks/>
          </p:cNvSpPr>
          <p:nvPr/>
        </p:nvSpPr>
        <p:spPr>
          <a:xfrm>
            <a:off x="9781674" y="5691064"/>
            <a:ext cx="2302127"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tx1">
                    <a:lumMod val="50000"/>
                    <a:lumOff val="50000"/>
                  </a:schemeClr>
                </a:solidFill>
                <a:latin typeface="FreightText Pro Book" panose="02000603060000020004" pitchFamily="50" charset="0"/>
              </a:rPr>
              <a:t>© </a:t>
            </a:r>
            <a:r>
              <a:rPr lang="de-DE" sz="1200" dirty="0" err="1">
                <a:solidFill>
                  <a:schemeClr val="tx1">
                    <a:lumMod val="50000"/>
                    <a:lumOff val="50000"/>
                  </a:schemeClr>
                </a:solidFill>
                <a:latin typeface="FreightText Pro Book" panose="02000603060000020004" pitchFamily="50" charset="0"/>
              </a:rPr>
              <a:t>Unsplash</a:t>
            </a:r>
            <a:r>
              <a:rPr lang="de-DE" sz="1200" dirty="0">
                <a:solidFill>
                  <a:schemeClr val="tx1">
                    <a:lumMod val="50000"/>
                    <a:lumOff val="50000"/>
                  </a:schemeClr>
                </a:solidFill>
                <a:latin typeface="FreightText Pro Book" panose="02000603060000020004" pitchFamily="50" charset="0"/>
              </a:rPr>
              <a:t>, William Wendling</a:t>
            </a:r>
          </a:p>
        </p:txBody>
      </p:sp>
    </p:spTree>
    <p:extLst>
      <p:ext uri="{BB962C8B-B14F-4D97-AF65-F5344CB8AC3E}">
        <p14:creationId xmlns:p14="http://schemas.microsoft.com/office/powerpoint/2010/main" val="15655740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B4CA56-759C-E3FF-17B5-EBC622D4B6C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7C29CB7-7945-6844-BF06-E34CE9288FCD}"/>
              </a:ext>
            </a:extLst>
          </p:cNvPr>
          <p:cNvSpPr>
            <a:spLocks noGrp="1"/>
          </p:cNvSpPr>
          <p:nvPr>
            <p:ph type="title"/>
          </p:nvPr>
        </p:nvSpPr>
        <p:spPr>
          <a:xfrm>
            <a:off x="717849" y="3429000"/>
            <a:ext cx="11072387" cy="685800"/>
          </a:xfrm>
        </p:spPr>
        <p:txBody>
          <a:bodyPr>
            <a:normAutofit fontScale="90000"/>
          </a:bodyPr>
          <a:lstStyle/>
          <a:p>
            <a:r>
              <a:rPr lang="de-DE" dirty="0"/>
              <a:t>Welche Erkenntnisse nehmen Sie aus den beiden </a:t>
            </a:r>
            <a:r>
              <a:rPr lang="de-DE" dirty="0" err="1"/>
              <a:t>Erklärfilmen</a:t>
            </a:r>
            <a:r>
              <a:rPr lang="de-DE" dirty="0"/>
              <a:t> zu den planetaren Grenzen mit?</a:t>
            </a:r>
          </a:p>
        </p:txBody>
      </p:sp>
    </p:spTree>
    <p:extLst>
      <p:ext uri="{BB962C8B-B14F-4D97-AF65-F5344CB8AC3E}">
        <p14:creationId xmlns:p14="http://schemas.microsoft.com/office/powerpoint/2010/main" val="382215216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63F88A55-9F88-A9D9-E75F-2150FF8EF4DF}"/>
              </a:ext>
            </a:extLst>
          </p:cNvPr>
          <p:cNvSpPr>
            <a:spLocks noGrp="1"/>
          </p:cNvSpPr>
          <p:nvPr>
            <p:ph type="body" sz="quarter" idx="13"/>
          </p:nvPr>
        </p:nvSpPr>
        <p:spPr/>
        <p:txBody>
          <a:bodyPr/>
          <a:lstStyle/>
          <a:p>
            <a:r>
              <a:rPr lang="de-DE" dirty="0"/>
              <a:t>neebe@nexteconomylab.de</a:t>
            </a:r>
          </a:p>
        </p:txBody>
      </p:sp>
      <p:sp>
        <p:nvSpPr>
          <p:cNvPr id="4" name="Textplatzhalter 3">
            <a:extLst>
              <a:ext uri="{FF2B5EF4-FFF2-40B4-BE49-F238E27FC236}">
                <a16:creationId xmlns:a16="http://schemas.microsoft.com/office/drawing/2014/main" id="{C31B6444-5498-ECBA-B7AB-839550E46585}"/>
              </a:ext>
            </a:extLst>
          </p:cNvPr>
          <p:cNvSpPr>
            <a:spLocks noGrp="1"/>
          </p:cNvSpPr>
          <p:nvPr>
            <p:ph type="body" sz="quarter" idx="14"/>
          </p:nvPr>
        </p:nvSpPr>
        <p:spPr/>
        <p:txBody>
          <a:bodyPr/>
          <a:lstStyle/>
          <a:p>
            <a:r>
              <a:rPr lang="de-DE" dirty="0"/>
              <a:t>u.dziumbla@bfw-bb.de</a:t>
            </a:r>
          </a:p>
        </p:txBody>
      </p:sp>
      <p:sp>
        <p:nvSpPr>
          <p:cNvPr id="6" name="Textplatzhalter 5">
            <a:extLst>
              <a:ext uri="{FF2B5EF4-FFF2-40B4-BE49-F238E27FC236}">
                <a16:creationId xmlns:a16="http://schemas.microsoft.com/office/drawing/2014/main" id="{64B513B6-E0EA-7C61-681F-954A3124CE84}"/>
              </a:ext>
            </a:extLst>
          </p:cNvPr>
          <p:cNvSpPr>
            <a:spLocks noGrp="1"/>
          </p:cNvSpPr>
          <p:nvPr>
            <p:ph type="body" sz="quarter" idx="18"/>
          </p:nvPr>
        </p:nvSpPr>
        <p:spPr/>
        <p:txBody>
          <a:bodyPr>
            <a:normAutofit fontScale="92500" lnSpcReduction="10000"/>
          </a:bodyPr>
          <a:lstStyle/>
          <a:p>
            <a:r>
              <a:rPr lang="de-DE" dirty="0"/>
              <a:t>https://nexteconomylab.de/</a:t>
            </a:r>
          </a:p>
          <a:p>
            <a:endParaRPr lang="de-DE" dirty="0"/>
          </a:p>
        </p:txBody>
      </p:sp>
      <p:sp>
        <p:nvSpPr>
          <p:cNvPr id="7" name="Textplatzhalter 6">
            <a:extLst>
              <a:ext uri="{FF2B5EF4-FFF2-40B4-BE49-F238E27FC236}">
                <a16:creationId xmlns:a16="http://schemas.microsoft.com/office/drawing/2014/main" id="{8AFC1DDE-9C7A-5D0B-3F5F-82EF55444EA3}"/>
              </a:ext>
            </a:extLst>
          </p:cNvPr>
          <p:cNvSpPr>
            <a:spLocks noGrp="1"/>
          </p:cNvSpPr>
          <p:nvPr>
            <p:ph type="body" sz="quarter" idx="19"/>
          </p:nvPr>
        </p:nvSpPr>
        <p:spPr/>
        <p:txBody>
          <a:bodyPr>
            <a:normAutofit fontScale="92500" lnSpcReduction="10000"/>
          </a:bodyPr>
          <a:lstStyle/>
          <a:p>
            <a:r>
              <a:rPr lang="de-DE" dirty="0"/>
              <a:t>https://bfw-bb.eu/</a:t>
            </a:r>
          </a:p>
          <a:p>
            <a:endParaRPr lang="de-DE" dirty="0"/>
          </a:p>
        </p:txBody>
      </p:sp>
      <p:sp>
        <p:nvSpPr>
          <p:cNvPr id="5" name="Textplatzhalter 4">
            <a:extLst>
              <a:ext uri="{FF2B5EF4-FFF2-40B4-BE49-F238E27FC236}">
                <a16:creationId xmlns:a16="http://schemas.microsoft.com/office/drawing/2014/main" id="{D033AFA2-F218-DAF2-96E3-140048787FC5}"/>
              </a:ext>
            </a:extLst>
          </p:cNvPr>
          <p:cNvSpPr>
            <a:spLocks noGrp="1"/>
          </p:cNvSpPr>
          <p:nvPr>
            <p:ph type="body" sz="quarter" idx="17"/>
          </p:nvPr>
        </p:nvSpPr>
        <p:spPr/>
        <p:txBody>
          <a:bodyPr>
            <a:normAutofit fontScale="92500" lnSpcReduction="10000"/>
          </a:bodyPr>
          <a:lstStyle/>
          <a:p>
            <a:r>
              <a:rPr lang="de-DE" dirty="0"/>
              <a:t>@NextEconomyLab</a:t>
            </a:r>
          </a:p>
        </p:txBody>
      </p:sp>
      <p:sp>
        <p:nvSpPr>
          <p:cNvPr id="8" name="Textplatzhalter 7">
            <a:extLst>
              <a:ext uri="{FF2B5EF4-FFF2-40B4-BE49-F238E27FC236}">
                <a16:creationId xmlns:a16="http://schemas.microsoft.com/office/drawing/2014/main" id="{0C72EB39-D335-C565-D21E-F0A0D5B6F61F}"/>
              </a:ext>
            </a:extLst>
          </p:cNvPr>
          <p:cNvSpPr>
            <a:spLocks noGrp="1"/>
          </p:cNvSpPr>
          <p:nvPr>
            <p:ph type="body" sz="quarter" idx="20"/>
          </p:nvPr>
        </p:nvSpPr>
        <p:spPr/>
        <p:txBody>
          <a:bodyPr>
            <a:normAutofit fontScale="92500" lnSpcReduction="10000"/>
          </a:bodyPr>
          <a:lstStyle/>
          <a:p>
            <a:r>
              <a:rPr lang="de-DE" dirty="0"/>
              <a:t>@BFW-BB</a:t>
            </a:r>
          </a:p>
        </p:txBody>
      </p:sp>
      <p:sp>
        <p:nvSpPr>
          <p:cNvPr id="9" name="Textplatzhalter 8">
            <a:extLst>
              <a:ext uri="{FF2B5EF4-FFF2-40B4-BE49-F238E27FC236}">
                <a16:creationId xmlns:a16="http://schemas.microsoft.com/office/drawing/2014/main" id="{1D3FB28C-FE47-9339-FDB6-1B66C58F4DBE}"/>
              </a:ext>
            </a:extLst>
          </p:cNvPr>
          <p:cNvSpPr>
            <a:spLocks noGrp="1"/>
          </p:cNvSpPr>
          <p:nvPr>
            <p:ph type="body" sz="quarter" idx="21"/>
          </p:nvPr>
        </p:nvSpPr>
        <p:spPr/>
        <p:txBody>
          <a:bodyPr>
            <a:normAutofit fontScale="92500" lnSpcReduction="10000"/>
          </a:bodyPr>
          <a:lstStyle/>
          <a:p>
            <a:r>
              <a:rPr lang="de-DE" dirty="0"/>
              <a:t>@BAUDIRWASAUF</a:t>
            </a:r>
          </a:p>
        </p:txBody>
      </p:sp>
    </p:spTree>
    <p:extLst>
      <p:ext uri="{BB962C8B-B14F-4D97-AF65-F5344CB8AC3E}">
        <p14:creationId xmlns:p14="http://schemas.microsoft.com/office/powerpoint/2010/main" val="41266472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9"/>
          <p:cNvSpPr>
            <a:spLocks noGrp="1"/>
          </p:cNvSpPr>
          <p:nvPr>
            <p:ph type="title"/>
          </p:nvPr>
        </p:nvSpPr>
        <p:spPr/>
        <p:txBody>
          <a:bodyPr>
            <a:normAutofit fontScale="90000"/>
          </a:bodyPr>
          <a:lstStyle/>
          <a:p>
            <a:r>
              <a:rPr lang="de-DE" sz="3600" dirty="0">
                <a:solidFill>
                  <a:srgbClr val="172852"/>
                </a:solidFill>
                <a:latin typeface="Neue Plak Wide Black" panose="020B0A07030202020204" pitchFamily="34" charset="77"/>
              </a:rPr>
              <a:t>Setzen maßgeblich auf grünes Wachstum</a:t>
            </a:r>
          </a:p>
        </p:txBody>
      </p:sp>
      <p:sp>
        <p:nvSpPr>
          <p:cNvPr id="9" name="Textfeld 8">
            <a:extLst>
              <a:ext uri="{FF2B5EF4-FFF2-40B4-BE49-F238E27FC236}">
                <a16:creationId xmlns:a16="http://schemas.microsoft.com/office/drawing/2014/main" id="{C81DCE42-C983-4FD1-A09D-E1F010FFD24B}"/>
              </a:ext>
            </a:extLst>
          </p:cNvPr>
          <p:cNvSpPr txBox="1"/>
          <p:nvPr/>
        </p:nvSpPr>
        <p:spPr>
          <a:xfrm>
            <a:off x="2201935" y="2200885"/>
            <a:ext cx="6716514" cy="369332"/>
          </a:xfrm>
          <a:prstGeom prst="rect">
            <a:avLst/>
          </a:prstGeom>
          <a:noFill/>
        </p:spPr>
        <p:txBody>
          <a:bodyPr vert="horz" wrap="square" lIns="0" tIns="0" rIns="0" bIns="0" rtlCol="0" anchor="t" anchorCtr="0">
            <a:spAutoFit/>
          </a:bodyPr>
          <a:lstStyle/>
          <a:p>
            <a:pPr algn="ctr"/>
            <a:r>
              <a:rPr lang="de-DE" sz="2400" b="1" dirty="0">
                <a:solidFill>
                  <a:schemeClr val="tx1"/>
                </a:solidFill>
                <a:latin typeface="Neue Plak Text" panose="020B0804030202020204" pitchFamily="34" charset="77"/>
              </a:rPr>
              <a:t>Effizienz</a:t>
            </a:r>
            <a:r>
              <a:rPr lang="de-DE" sz="2400" b="1" dirty="0">
                <a:latin typeface="Neue Plak Text" panose="020B0804030202020204" pitchFamily="34" charset="77"/>
              </a:rPr>
              <a:t> + Konsistenz</a:t>
            </a:r>
            <a:endParaRPr lang="de-DE" sz="2400" b="1" dirty="0">
              <a:solidFill>
                <a:schemeClr val="tx1"/>
              </a:solidFill>
              <a:latin typeface="Neue Plak Text" panose="020B0804030202020204" pitchFamily="34" charset="77"/>
            </a:endParaRPr>
          </a:p>
        </p:txBody>
      </p:sp>
      <p:pic>
        <p:nvPicPr>
          <p:cNvPr id="4" name="Grafik 3" descr="Ein Bild, das Wolke, Himmel, draußen, Wärme enthält.&#10;&#10;KI-generierte Inhalte können fehlerhaft sein.">
            <a:extLst>
              <a:ext uri="{FF2B5EF4-FFF2-40B4-BE49-F238E27FC236}">
                <a16:creationId xmlns:a16="http://schemas.microsoft.com/office/drawing/2014/main" id="{33AD7913-7108-F413-AAB7-C637D28654B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7162" y="3071033"/>
            <a:ext cx="4891686" cy="3166857"/>
          </a:xfrm>
          <a:prstGeom prst="rect">
            <a:avLst/>
          </a:prstGeom>
        </p:spPr>
      </p:pic>
      <p:sp>
        <p:nvSpPr>
          <p:cNvPr id="5" name="Textplatzhalter 2">
            <a:extLst>
              <a:ext uri="{FF2B5EF4-FFF2-40B4-BE49-F238E27FC236}">
                <a16:creationId xmlns:a16="http://schemas.microsoft.com/office/drawing/2014/main" id="{8122C042-48CF-8332-EAD3-AD0689C7D760}"/>
              </a:ext>
            </a:extLst>
          </p:cNvPr>
          <p:cNvSpPr txBox="1">
            <a:spLocks/>
          </p:cNvSpPr>
          <p:nvPr/>
        </p:nvSpPr>
        <p:spPr>
          <a:xfrm>
            <a:off x="3376721" y="6333137"/>
            <a:ext cx="2302127"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bg1">
                    <a:lumMod val="50000"/>
                  </a:schemeClr>
                </a:solidFill>
                <a:latin typeface="FreightText Pro Book" panose="02000603060000020004" pitchFamily="50" charset="0"/>
              </a:rPr>
              <a:t>© </a:t>
            </a:r>
            <a:r>
              <a:rPr lang="de-DE" sz="1200" dirty="0" err="1">
                <a:solidFill>
                  <a:schemeClr val="bg1">
                    <a:lumMod val="50000"/>
                  </a:schemeClr>
                </a:solidFill>
                <a:latin typeface="FreightText Pro Book" panose="02000603060000020004" pitchFamily="50" charset="0"/>
              </a:rPr>
              <a:t>Pixabay</a:t>
            </a:r>
            <a:r>
              <a:rPr lang="de-DE" sz="1200" dirty="0">
                <a:solidFill>
                  <a:schemeClr val="bg1">
                    <a:lumMod val="50000"/>
                  </a:schemeClr>
                </a:solidFill>
                <a:latin typeface="FreightText Pro Book" panose="02000603060000020004" pitchFamily="50" charset="0"/>
              </a:rPr>
              <a:t> Juergen PM</a:t>
            </a:r>
          </a:p>
        </p:txBody>
      </p:sp>
      <p:pic>
        <p:nvPicPr>
          <p:cNvPr id="8" name="Grafik 7" descr="Ein Bild, das Gras, Pflanze, draußen, Feld enthält.&#10;&#10;KI-generierte Inhalte können fehlerhaft sein.">
            <a:extLst>
              <a:ext uri="{FF2B5EF4-FFF2-40B4-BE49-F238E27FC236}">
                <a16:creationId xmlns:a16="http://schemas.microsoft.com/office/drawing/2014/main" id="{F48BF34B-1054-8002-833A-82AF6CF2816E}"/>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6095998" y="3071033"/>
            <a:ext cx="4891686" cy="3166857"/>
          </a:xfrm>
          <a:prstGeom prst="rect">
            <a:avLst/>
          </a:prstGeom>
        </p:spPr>
      </p:pic>
      <p:sp>
        <p:nvSpPr>
          <p:cNvPr id="11" name="Textplatzhalter 2">
            <a:extLst>
              <a:ext uri="{FF2B5EF4-FFF2-40B4-BE49-F238E27FC236}">
                <a16:creationId xmlns:a16="http://schemas.microsoft.com/office/drawing/2014/main" id="{D210DB22-1496-0A38-EEA4-8EF6CF07B9F0}"/>
              </a:ext>
            </a:extLst>
          </p:cNvPr>
          <p:cNvSpPr txBox="1">
            <a:spLocks/>
          </p:cNvSpPr>
          <p:nvPr/>
        </p:nvSpPr>
        <p:spPr>
          <a:xfrm>
            <a:off x="8685557" y="6333137"/>
            <a:ext cx="2302127"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bg1">
                    <a:lumMod val="50000"/>
                  </a:schemeClr>
                </a:solidFill>
                <a:latin typeface="FreightText Pro Book" panose="02000603060000020004" pitchFamily="50" charset="0"/>
              </a:rPr>
              <a:t>© </a:t>
            </a:r>
            <a:r>
              <a:rPr lang="de-DE" sz="1200" dirty="0" err="1">
                <a:solidFill>
                  <a:schemeClr val="bg1">
                    <a:lumMod val="50000"/>
                  </a:schemeClr>
                </a:solidFill>
                <a:latin typeface="FreightText Pro Book" panose="02000603060000020004" pitchFamily="50" charset="0"/>
              </a:rPr>
              <a:t>Unsplash</a:t>
            </a:r>
            <a:r>
              <a:rPr lang="de-DE" sz="1200" dirty="0">
                <a:solidFill>
                  <a:schemeClr val="bg1">
                    <a:lumMod val="50000"/>
                  </a:schemeClr>
                </a:solidFill>
                <a:latin typeface="FreightText Pro Book" panose="02000603060000020004" pitchFamily="50" charset="0"/>
              </a:rPr>
              <a:t> Andreas </a:t>
            </a:r>
            <a:r>
              <a:rPr lang="de-DE" sz="1200" dirty="0" err="1">
                <a:solidFill>
                  <a:schemeClr val="bg1">
                    <a:lumMod val="50000"/>
                  </a:schemeClr>
                </a:solidFill>
                <a:latin typeface="FreightText Pro Book" panose="02000603060000020004" pitchFamily="50" charset="0"/>
              </a:rPr>
              <a:t>Gücklhorn</a:t>
            </a:r>
            <a:endParaRPr lang="de-DE" sz="1200" dirty="0">
              <a:solidFill>
                <a:schemeClr val="bg1">
                  <a:lumMod val="50000"/>
                </a:schemeClr>
              </a:solidFill>
              <a:latin typeface="FreightText Pro Book" panose="02000603060000020004" pitchFamily="50" charset="0"/>
            </a:endParaRPr>
          </a:p>
        </p:txBody>
      </p:sp>
    </p:spTree>
    <p:extLst>
      <p:ext uri="{BB962C8B-B14F-4D97-AF65-F5344CB8AC3E}">
        <p14:creationId xmlns:p14="http://schemas.microsoft.com/office/powerpoint/2010/main" val="1026175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EFF885-22C3-0936-8692-985CDC4F604E}"/>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B74CF231-2CA2-C158-4FBC-52D2FADC7E7C}"/>
              </a:ext>
            </a:extLst>
          </p:cNvPr>
          <p:cNvSpPr>
            <a:spLocks noGrp="1"/>
          </p:cNvSpPr>
          <p:nvPr>
            <p:ph type="title"/>
          </p:nvPr>
        </p:nvSpPr>
        <p:spPr/>
        <p:txBody>
          <a:bodyPr>
            <a:normAutofit/>
          </a:bodyPr>
          <a:lstStyle/>
          <a:p>
            <a:r>
              <a:rPr lang="de-DE"/>
              <a:t>Abschließende Reflexion</a:t>
            </a:r>
          </a:p>
        </p:txBody>
      </p:sp>
      <p:sp>
        <p:nvSpPr>
          <p:cNvPr id="6" name="Textplatzhalter 2">
            <a:extLst>
              <a:ext uri="{FF2B5EF4-FFF2-40B4-BE49-F238E27FC236}">
                <a16:creationId xmlns:a16="http://schemas.microsoft.com/office/drawing/2014/main" id="{50BEDB4E-091A-96E4-2458-3A5B142DFB3F}"/>
              </a:ext>
            </a:extLst>
          </p:cNvPr>
          <p:cNvSpPr>
            <a:spLocks noGrp="1"/>
          </p:cNvSpPr>
          <p:nvPr>
            <p:ph type="body" sz="quarter" idx="10"/>
          </p:nvPr>
        </p:nvSpPr>
        <p:spPr/>
        <p:txBody>
          <a:bodyPr>
            <a:normAutofit/>
          </a:bodyPr>
          <a:lstStyle/>
          <a:p>
            <a:pPr marL="0" indent="0">
              <a:buNone/>
            </a:pPr>
            <a:endParaRPr lang="de-DE" sz="2400" dirty="0">
              <a:latin typeface="FreightText Pro Book" panose="02000603060000020004" pitchFamily="50" charset="0"/>
            </a:endParaRPr>
          </a:p>
          <a:p>
            <a:pPr marL="342900" lvl="0" indent="-342900" fontAlgn="base">
              <a:lnSpc>
                <a:spcPct val="107000"/>
              </a:lnSpc>
              <a:buFont typeface="+mj-lt"/>
              <a:buAutoNum type="arabicParenR"/>
            </a:pPr>
            <a:r>
              <a:rPr lang="de-DE" b="0" dirty="0">
                <a:solidFill>
                  <a:schemeClr val="tx1"/>
                </a:solidFill>
                <a:latin typeface="FreightText Pro Book" panose="02000603060000020004" pitchFamily="50" charset="0"/>
              </a:rPr>
              <a:t>Was erachten Sie bei sich selbst als größte Hürde/Herausforderung in der Auseinandersetzung mit dem Thema Nachhaltigkeit?</a:t>
            </a:r>
          </a:p>
          <a:p>
            <a:pPr marL="342900" lvl="0" indent="-342900" fontAlgn="base">
              <a:lnSpc>
                <a:spcPct val="107000"/>
              </a:lnSpc>
              <a:buFont typeface="+mj-lt"/>
              <a:buAutoNum type="arabicParenR"/>
            </a:pPr>
            <a:r>
              <a:rPr lang="de-DE" b="0" dirty="0">
                <a:solidFill>
                  <a:schemeClr val="tx1"/>
                </a:solidFill>
                <a:latin typeface="FreightText Pro Book" panose="02000603060000020004" pitchFamily="50" charset="0"/>
              </a:rPr>
              <a:t>Was sehen Sie als Herausforderung in der Vermittlung des Themas im Bezug auf Ihre Auszubildenden an?</a:t>
            </a:r>
          </a:p>
          <a:p>
            <a:pPr marL="342900" lvl="0" indent="-342900" fontAlgn="base">
              <a:lnSpc>
                <a:spcPct val="107000"/>
              </a:lnSpc>
              <a:spcAft>
                <a:spcPts val="800"/>
              </a:spcAft>
              <a:buFont typeface="+mj-lt"/>
              <a:buAutoNum type="arabicParenR"/>
            </a:pPr>
            <a:r>
              <a:rPr lang="de-DE" b="0" dirty="0">
                <a:solidFill>
                  <a:schemeClr val="tx1"/>
                </a:solidFill>
                <a:latin typeface="FreightText Pro Book" panose="02000603060000020004" pitchFamily="50" charset="0"/>
              </a:rPr>
              <a:t>Welche Lösungsideen, diese Herausforderungen zu überwinden, fallen Ihnen ein?</a:t>
            </a:r>
          </a:p>
          <a:p>
            <a:endParaRPr lang="de-DE" sz="2400" dirty="0">
              <a:latin typeface="FreightText Pro Book" panose="02000603060000020004" pitchFamily="50" charset="0"/>
            </a:endParaRPr>
          </a:p>
          <a:p>
            <a:pPr marL="0" indent="0">
              <a:buNone/>
            </a:pPr>
            <a:endParaRPr lang="de-DE" sz="2400" dirty="0">
              <a:latin typeface="FreightText Pro Book" panose="02000603060000020004" pitchFamily="50" charset="0"/>
            </a:endParaRPr>
          </a:p>
          <a:p>
            <a:pPr marL="457200" indent="-457200">
              <a:buFont typeface="Wingdings" panose="05000000000000000000" pitchFamily="2" charset="2"/>
              <a:buChar char="à"/>
            </a:pPr>
            <a:endParaRPr lang="de-DE" sz="2800" b="0" dirty="0">
              <a:latin typeface="FreightText Pro Book" panose="02000603060000020004" pitchFamily="50" charset="0"/>
            </a:endParaRPr>
          </a:p>
          <a:p>
            <a:pPr marL="457200" indent="-457200">
              <a:buFont typeface="Wingdings" panose="05000000000000000000" pitchFamily="2" charset="2"/>
              <a:buChar char="à"/>
            </a:pPr>
            <a:endParaRPr lang="de-DE" sz="2800" b="0" dirty="0">
              <a:latin typeface="FreightText Pro Book" panose="02000603060000020004" pitchFamily="50" charset="0"/>
            </a:endParaRPr>
          </a:p>
          <a:p>
            <a:pPr marL="457200" indent="-457200">
              <a:buFont typeface="Wingdings" panose="05000000000000000000" pitchFamily="2" charset="2"/>
              <a:buChar char="à"/>
            </a:pPr>
            <a:endParaRPr lang="de-DE" sz="2800" b="0" dirty="0">
              <a:latin typeface="FreightText Pro Book" panose="02000603060000020004" pitchFamily="50" charset="0"/>
            </a:endParaRPr>
          </a:p>
          <a:p>
            <a:pPr marL="628650" lvl="1" indent="-457200">
              <a:buFont typeface="Wingdings" panose="05000000000000000000" pitchFamily="2" charset="2"/>
              <a:buChar char="à"/>
            </a:pPr>
            <a:endParaRPr lang="de-DE" b="0" dirty="0">
              <a:latin typeface="FreightText Pro Book" panose="02000603060000020004" pitchFamily="50" charset="0"/>
            </a:endParaRPr>
          </a:p>
          <a:p>
            <a:endParaRPr lang="de-DE" sz="2800" b="0" dirty="0">
              <a:latin typeface="FreightText Pro Book" panose="02000603060000020004" pitchFamily="50" charset="0"/>
            </a:endParaRPr>
          </a:p>
          <a:p>
            <a:pPr marL="457200" indent="-457200">
              <a:buFont typeface="Arial" panose="020B0604020202020204" pitchFamily="34" charset="0"/>
              <a:buChar char="•"/>
            </a:pPr>
            <a:endParaRPr lang="de-DE" b="0" dirty="0">
              <a:latin typeface="FreightText Pro Book" panose="02000603060000020004" pitchFamily="50" charset="0"/>
            </a:endParaRPr>
          </a:p>
          <a:p>
            <a:pPr marL="457200" indent="-457200">
              <a:buFont typeface="Arial" panose="020B0604020202020204" pitchFamily="34" charset="0"/>
              <a:buChar char="•"/>
            </a:pPr>
            <a:endParaRPr lang="de-DE" dirty="0">
              <a:latin typeface="FreightText Pro Book" panose="02000603060000020004" pitchFamily="50" charset="0"/>
            </a:endParaRPr>
          </a:p>
          <a:p>
            <a:pPr marL="457200" indent="-457200">
              <a:buFont typeface="Arial" panose="020B0604020202020204" pitchFamily="34" charset="0"/>
              <a:buChar char="•"/>
            </a:pPr>
            <a:endParaRPr lang="de-DE" dirty="0">
              <a:latin typeface="FreightText Pro Book" panose="02000603060000020004" pitchFamily="50" charset="0"/>
            </a:endParaRPr>
          </a:p>
          <a:p>
            <a:pPr marL="0" indent="0">
              <a:buNone/>
            </a:pPr>
            <a:endParaRPr lang="de-DE" dirty="0">
              <a:latin typeface="FreightText Pro Book" panose="02000603060000020004" pitchFamily="50" charset="0"/>
            </a:endParaRPr>
          </a:p>
        </p:txBody>
      </p:sp>
    </p:spTree>
    <p:extLst>
      <p:ext uri="{BB962C8B-B14F-4D97-AF65-F5344CB8AC3E}">
        <p14:creationId xmlns:p14="http://schemas.microsoft.com/office/powerpoint/2010/main" val="3915525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AF11CF-EF70-8739-7EAA-AB449A1BBE74}"/>
            </a:ext>
          </a:extLst>
        </p:cNvPr>
        <p:cNvGrpSpPr/>
        <p:nvPr/>
      </p:nvGrpSpPr>
      <p:grpSpPr>
        <a:xfrm>
          <a:off x="0" y="0"/>
          <a:ext cx="0" cy="0"/>
          <a:chOff x="0" y="0"/>
          <a:chExt cx="0" cy="0"/>
        </a:xfrm>
      </p:grpSpPr>
      <p:pic>
        <p:nvPicPr>
          <p:cNvPr id="8" name="Grafik 7">
            <a:extLst>
              <a:ext uri="{FF2B5EF4-FFF2-40B4-BE49-F238E27FC236}">
                <a16:creationId xmlns:a16="http://schemas.microsoft.com/office/drawing/2014/main" id="{59F03E0D-7E79-E374-FD65-314906801B72}"/>
              </a:ext>
            </a:extLst>
          </p:cNvPr>
          <p:cNvPicPr>
            <a:picLocks noChangeAspect="1"/>
          </p:cNvPicPr>
          <p:nvPr/>
        </p:nvPicPr>
        <p:blipFill>
          <a:blip r:embed="rId3" cstate="email">
            <a:extLst>
              <a:ext uri="{28A0092B-C50C-407E-A947-70E740481C1C}">
                <a14:useLocalDpi xmlns:a14="http://schemas.microsoft.com/office/drawing/2010/main"/>
              </a:ext>
            </a:extLst>
          </a:blip>
          <a:srcRect t="-1"/>
          <a:stretch>
            <a:fillRect/>
          </a:stretch>
        </p:blipFill>
        <p:spPr>
          <a:xfrm>
            <a:off x="559804" y="1874883"/>
            <a:ext cx="10618907" cy="4239314"/>
          </a:xfrm>
          <a:prstGeom prst="rect">
            <a:avLst/>
          </a:prstGeom>
        </p:spPr>
      </p:pic>
      <p:sp>
        <p:nvSpPr>
          <p:cNvPr id="2" name="Titel 1">
            <a:extLst>
              <a:ext uri="{FF2B5EF4-FFF2-40B4-BE49-F238E27FC236}">
                <a16:creationId xmlns:a16="http://schemas.microsoft.com/office/drawing/2014/main" id="{28D47377-430F-5FF3-C659-A97448D45F85}"/>
              </a:ext>
            </a:extLst>
          </p:cNvPr>
          <p:cNvSpPr>
            <a:spLocks noGrp="1"/>
          </p:cNvSpPr>
          <p:nvPr>
            <p:ph type="title"/>
          </p:nvPr>
        </p:nvSpPr>
        <p:spPr/>
        <p:txBody>
          <a:bodyPr/>
          <a:lstStyle/>
          <a:p>
            <a:r>
              <a:rPr lang="de-DE" dirty="0"/>
              <a:t>Ungleichheit in Deutschland</a:t>
            </a:r>
          </a:p>
        </p:txBody>
      </p:sp>
      <p:sp>
        <p:nvSpPr>
          <p:cNvPr id="4" name="Textplatzhalter 2">
            <a:extLst>
              <a:ext uri="{FF2B5EF4-FFF2-40B4-BE49-F238E27FC236}">
                <a16:creationId xmlns:a16="http://schemas.microsoft.com/office/drawing/2014/main" id="{3145257E-241B-EC8A-EFF7-93A55212384E}"/>
              </a:ext>
            </a:extLst>
          </p:cNvPr>
          <p:cNvSpPr txBox="1">
            <a:spLocks/>
          </p:cNvSpPr>
          <p:nvPr/>
        </p:nvSpPr>
        <p:spPr>
          <a:xfrm>
            <a:off x="8876584" y="6264899"/>
            <a:ext cx="2302127"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bg1">
                    <a:lumMod val="50000"/>
                  </a:schemeClr>
                </a:solidFill>
                <a:latin typeface="FreightText Pro Book" panose="02000603060000020004" pitchFamily="50" charset="0"/>
              </a:rPr>
              <a:t>© WSI 2024</a:t>
            </a:r>
          </a:p>
        </p:txBody>
      </p:sp>
    </p:spTree>
    <p:extLst>
      <p:ext uri="{BB962C8B-B14F-4D97-AF65-F5344CB8AC3E}">
        <p14:creationId xmlns:p14="http://schemas.microsoft.com/office/powerpoint/2010/main" val="10937527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BAEABDD0-8D2E-AF5F-EAC9-F8151B0FC01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9103" y="1874883"/>
            <a:ext cx="8284586" cy="4149472"/>
          </a:xfrm>
          <a:prstGeom prst="rect">
            <a:avLst/>
          </a:prstGeom>
        </p:spPr>
      </p:pic>
      <p:sp>
        <p:nvSpPr>
          <p:cNvPr id="3" name="Textplatzhalter 2">
            <a:extLst>
              <a:ext uri="{FF2B5EF4-FFF2-40B4-BE49-F238E27FC236}">
                <a16:creationId xmlns:a16="http://schemas.microsoft.com/office/drawing/2014/main" id="{A53A5F83-3E02-DD7A-6B5C-F7C48DEB2DBA}"/>
              </a:ext>
            </a:extLst>
          </p:cNvPr>
          <p:cNvSpPr txBox="1">
            <a:spLocks/>
          </p:cNvSpPr>
          <p:nvPr/>
        </p:nvSpPr>
        <p:spPr>
          <a:xfrm>
            <a:off x="8876584" y="6264899"/>
            <a:ext cx="2302127"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bg1">
                    <a:lumMod val="50000"/>
                  </a:schemeClr>
                </a:solidFill>
                <a:latin typeface="FreightText Pro Book" panose="02000603060000020004" pitchFamily="50" charset="0"/>
              </a:rPr>
              <a:t>© Deutscher Gewerkschaftsbund</a:t>
            </a:r>
          </a:p>
        </p:txBody>
      </p:sp>
      <p:sp>
        <p:nvSpPr>
          <p:cNvPr id="4" name="Titel 3">
            <a:extLst>
              <a:ext uri="{FF2B5EF4-FFF2-40B4-BE49-F238E27FC236}">
                <a16:creationId xmlns:a16="http://schemas.microsoft.com/office/drawing/2014/main" id="{433EAA1E-3D46-3C8F-0BC0-977F9AE649C9}"/>
              </a:ext>
            </a:extLst>
          </p:cNvPr>
          <p:cNvSpPr>
            <a:spLocks noGrp="1"/>
          </p:cNvSpPr>
          <p:nvPr>
            <p:ph type="title"/>
          </p:nvPr>
        </p:nvSpPr>
        <p:spPr/>
        <p:txBody>
          <a:bodyPr/>
          <a:lstStyle/>
          <a:p>
            <a:r>
              <a:rPr lang="de-DE" dirty="0"/>
              <a:t>Thema Bürgergeld</a:t>
            </a:r>
          </a:p>
        </p:txBody>
      </p:sp>
    </p:spTree>
    <p:extLst>
      <p:ext uri="{BB962C8B-B14F-4D97-AF65-F5344CB8AC3E}">
        <p14:creationId xmlns:p14="http://schemas.microsoft.com/office/powerpoint/2010/main" val="207781434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B7805F-033D-1161-8571-E0EA02AC0C88}"/>
            </a:ext>
          </a:extLst>
        </p:cNvPr>
        <p:cNvGrpSpPr/>
        <p:nvPr/>
      </p:nvGrpSpPr>
      <p:grpSpPr>
        <a:xfrm>
          <a:off x="0" y="0"/>
          <a:ext cx="0" cy="0"/>
          <a:chOff x="0" y="0"/>
          <a:chExt cx="0" cy="0"/>
        </a:xfrm>
      </p:grpSpPr>
      <p:sp>
        <p:nvSpPr>
          <p:cNvPr id="3" name="Textplatzhalter 2">
            <a:extLst>
              <a:ext uri="{FF2B5EF4-FFF2-40B4-BE49-F238E27FC236}">
                <a16:creationId xmlns:a16="http://schemas.microsoft.com/office/drawing/2014/main" id="{5B928BAE-3B94-297C-72FC-60CD6424319E}"/>
              </a:ext>
            </a:extLst>
          </p:cNvPr>
          <p:cNvSpPr txBox="1">
            <a:spLocks/>
          </p:cNvSpPr>
          <p:nvPr/>
        </p:nvSpPr>
        <p:spPr>
          <a:xfrm>
            <a:off x="8876584" y="6264899"/>
            <a:ext cx="2302127"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bg1">
                    <a:lumMod val="50000"/>
                  </a:schemeClr>
                </a:solidFill>
                <a:latin typeface="FreightText Pro Book" panose="02000603060000020004" pitchFamily="50" charset="0"/>
              </a:rPr>
              <a:t>© Deutscher Gewerkschaftsbund</a:t>
            </a:r>
          </a:p>
        </p:txBody>
      </p:sp>
      <p:sp>
        <p:nvSpPr>
          <p:cNvPr id="4" name="Titel 3">
            <a:extLst>
              <a:ext uri="{FF2B5EF4-FFF2-40B4-BE49-F238E27FC236}">
                <a16:creationId xmlns:a16="http://schemas.microsoft.com/office/drawing/2014/main" id="{C6820CA9-FCFF-F721-4369-3D14E18FCD57}"/>
              </a:ext>
            </a:extLst>
          </p:cNvPr>
          <p:cNvSpPr>
            <a:spLocks noGrp="1"/>
          </p:cNvSpPr>
          <p:nvPr>
            <p:ph type="title"/>
          </p:nvPr>
        </p:nvSpPr>
        <p:spPr/>
        <p:txBody>
          <a:bodyPr/>
          <a:lstStyle/>
          <a:p>
            <a:r>
              <a:rPr lang="de-DE" dirty="0"/>
              <a:t>Thema Bürgergeld</a:t>
            </a:r>
          </a:p>
        </p:txBody>
      </p:sp>
      <p:pic>
        <p:nvPicPr>
          <p:cNvPr id="2" name="Grafik 1">
            <a:extLst>
              <a:ext uri="{FF2B5EF4-FFF2-40B4-BE49-F238E27FC236}">
                <a16:creationId xmlns:a16="http://schemas.microsoft.com/office/drawing/2014/main" id="{545880F8-A9D3-BD30-C33F-0F24E0C2EF2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8205" y="1874883"/>
            <a:ext cx="8158379" cy="4388441"/>
          </a:xfrm>
          <a:prstGeom prst="rect">
            <a:avLst/>
          </a:prstGeom>
        </p:spPr>
      </p:pic>
    </p:spTree>
    <p:extLst>
      <p:ext uri="{BB962C8B-B14F-4D97-AF65-F5344CB8AC3E}">
        <p14:creationId xmlns:p14="http://schemas.microsoft.com/office/powerpoint/2010/main" val="375777203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B0247D-4E7C-2DB5-F54C-428C96710AF6}"/>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996B127A-9981-0899-0EAF-6BD1640BE253}"/>
              </a:ext>
            </a:extLst>
          </p:cNvPr>
          <p:cNvSpPr>
            <a:spLocks noGrp="1"/>
          </p:cNvSpPr>
          <p:nvPr>
            <p:ph type="title"/>
          </p:nvPr>
        </p:nvSpPr>
        <p:spPr>
          <a:xfrm>
            <a:off x="559805" y="1189083"/>
            <a:ext cx="11072387" cy="685800"/>
          </a:xfrm>
        </p:spPr>
        <p:txBody>
          <a:bodyPr>
            <a:normAutofit/>
          </a:bodyPr>
          <a:lstStyle/>
          <a:p>
            <a:r>
              <a:rPr lang="de-DE" dirty="0"/>
              <a:t>Beispiel physische Belastungen</a:t>
            </a:r>
          </a:p>
        </p:txBody>
      </p:sp>
      <p:pic>
        <p:nvPicPr>
          <p:cNvPr id="3" name="Grafik 2">
            <a:extLst>
              <a:ext uri="{FF2B5EF4-FFF2-40B4-BE49-F238E27FC236}">
                <a16:creationId xmlns:a16="http://schemas.microsoft.com/office/drawing/2014/main" id="{6989C9DB-590B-34E1-0588-2A2D33E94106}"/>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6207614" y="2463680"/>
            <a:ext cx="5387705" cy="3174372"/>
          </a:xfrm>
          <a:prstGeom prst="rect">
            <a:avLst/>
          </a:prstGeom>
        </p:spPr>
      </p:pic>
      <p:pic>
        <p:nvPicPr>
          <p:cNvPr id="11" name="Grafik 10">
            <a:extLst>
              <a:ext uri="{FF2B5EF4-FFF2-40B4-BE49-F238E27FC236}">
                <a16:creationId xmlns:a16="http://schemas.microsoft.com/office/drawing/2014/main" id="{AF2DFEAC-5AD9-9B1A-F399-05146AFB3B3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94039" y="2463679"/>
            <a:ext cx="5544572" cy="3174373"/>
          </a:xfrm>
          <a:prstGeom prst="rect">
            <a:avLst/>
          </a:prstGeom>
        </p:spPr>
      </p:pic>
      <p:sp>
        <p:nvSpPr>
          <p:cNvPr id="10" name="Textplatzhalter 2">
            <a:extLst>
              <a:ext uri="{FF2B5EF4-FFF2-40B4-BE49-F238E27FC236}">
                <a16:creationId xmlns:a16="http://schemas.microsoft.com/office/drawing/2014/main" id="{EDD78B61-42D8-B5DA-5427-A98E744EEFF7}"/>
              </a:ext>
            </a:extLst>
          </p:cNvPr>
          <p:cNvSpPr txBox="1">
            <a:spLocks/>
          </p:cNvSpPr>
          <p:nvPr/>
        </p:nvSpPr>
        <p:spPr>
          <a:xfrm>
            <a:off x="3636484" y="5788365"/>
            <a:ext cx="2302127"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bg1">
                    <a:lumMod val="50000"/>
                  </a:schemeClr>
                </a:solidFill>
                <a:latin typeface="FreightText Pro Book" panose="02000603060000020004" pitchFamily="50" charset="0"/>
              </a:rPr>
              <a:t>© gesund-bund.de</a:t>
            </a:r>
          </a:p>
        </p:txBody>
      </p:sp>
      <p:sp>
        <p:nvSpPr>
          <p:cNvPr id="12" name="Textplatzhalter 2">
            <a:extLst>
              <a:ext uri="{FF2B5EF4-FFF2-40B4-BE49-F238E27FC236}">
                <a16:creationId xmlns:a16="http://schemas.microsoft.com/office/drawing/2014/main" id="{60CBA479-5182-9C5C-303E-5F1DCA2A6B24}"/>
              </a:ext>
            </a:extLst>
          </p:cNvPr>
          <p:cNvSpPr txBox="1">
            <a:spLocks/>
          </p:cNvSpPr>
          <p:nvPr/>
        </p:nvSpPr>
        <p:spPr>
          <a:xfrm>
            <a:off x="9329486" y="5788365"/>
            <a:ext cx="2302127"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bg1">
                    <a:lumMod val="50000"/>
                  </a:schemeClr>
                </a:solidFill>
                <a:latin typeface="FreightText Pro Book" panose="02000603060000020004" pitchFamily="50" charset="0"/>
              </a:rPr>
              <a:t>© Suva</a:t>
            </a:r>
          </a:p>
        </p:txBody>
      </p:sp>
    </p:spTree>
    <p:extLst>
      <p:ext uri="{BB962C8B-B14F-4D97-AF65-F5344CB8AC3E}">
        <p14:creationId xmlns:p14="http://schemas.microsoft.com/office/powerpoint/2010/main" val="141113102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38F67D-2786-B99D-E99C-27A0C97CD1E2}"/>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3115F266-1611-1E6C-3DDE-D8D385F74BE8}"/>
              </a:ext>
            </a:extLst>
          </p:cNvPr>
          <p:cNvSpPr>
            <a:spLocks noGrp="1"/>
          </p:cNvSpPr>
          <p:nvPr>
            <p:ph type="title"/>
          </p:nvPr>
        </p:nvSpPr>
        <p:spPr/>
        <p:txBody>
          <a:bodyPr>
            <a:normAutofit fontScale="90000"/>
          </a:bodyPr>
          <a:lstStyle/>
          <a:p>
            <a:r>
              <a:rPr lang="de-DE"/>
              <a:t>Beispiel mentale Belastung</a:t>
            </a:r>
          </a:p>
        </p:txBody>
      </p:sp>
      <p:sp>
        <p:nvSpPr>
          <p:cNvPr id="6" name="Textplatzhalter 2">
            <a:extLst>
              <a:ext uri="{FF2B5EF4-FFF2-40B4-BE49-F238E27FC236}">
                <a16:creationId xmlns:a16="http://schemas.microsoft.com/office/drawing/2014/main" id="{B4BF5669-08DE-C62B-2042-8F01197D7CAF}"/>
              </a:ext>
            </a:extLst>
          </p:cNvPr>
          <p:cNvSpPr>
            <a:spLocks noGrp="1"/>
          </p:cNvSpPr>
          <p:nvPr>
            <p:ph type="body" sz="quarter" idx="12"/>
          </p:nvPr>
        </p:nvSpPr>
        <p:spPr/>
        <p:txBody>
          <a:bodyPr>
            <a:normAutofit/>
          </a:bodyPr>
          <a:lstStyle/>
          <a:p>
            <a:r>
              <a:rPr lang="de-DE" sz="2400" dirty="0">
                <a:latin typeface="FreightText Pro Book" panose="02000603060000020004" pitchFamily="50" charset="0"/>
              </a:rPr>
              <a:t>Chronischer Stress</a:t>
            </a:r>
          </a:p>
          <a:p>
            <a:r>
              <a:rPr lang="de-DE" sz="2400" dirty="0">
                <a:latin typeface="FreightText Pro Book" panose="02000603060000020004" pitchFamily="50" charset="0"/>
              </a:rPr>
              <a:t>Gereiztheit, Konzentrationsprobleme</a:t>
            </a:r>
          </a:p>
          <a:p>
            <a:r>
              <a:rPr lang="de-DE" sz="2400" dirty="0">
                <a:latin typeface="FreightText Pro Book" panose="02000603060000020004" pitchFamily="50" charset="0"/>
              </a:rPr>
              <a:t>Verspannungen im Rücken </a:t>
            </a:r>
          </a:p>
          <a:p>
            <a:r>
              <a:rPr lang="de-DE" sz="2400" dirty="0">
                <a:latin typeface="FreightText Pro Book" panose="02000603060000020004" pitchFamily="50" charset="0"/>
              </a:rPr>
              <a:t>Schlafstörungen</a:t>
            </a:r>
          </a:p>
          <a:p>
            <a:r>
              <a:rPr lang="de-DE" sz="2400" dirty="0">
                <a:latin typeface="FreightText Pro Book" panose="02000603060000020004" pitchFamily="50" charset="0"/>
              </a:rPr>
              <a:t>Kopfschmerzen und Migräne</a:t>
            </a:r>
          </a:p>
          <a:p>
            <a:r>
              <a:rPr lang="de-DE" sz="2400" dirty="0">
                <a:latin typeface="FreightText Pro Book" panose="02000603060000020004" pitchFamily="50" charset="0"/>
              </a:rPr>
              <a:t>Missbrauch von Alkohol und Nikotin</a:t>
            </a:r>
          </a:p>
          <a:p>
            <a:r>
              <a:rPr lang="de-DE" sz="2400" dirty="0">
                <a:latin typeface="FreightText Pro Book" panose="02000603060000020004" pitchFamily="50" charset="0"/>
              </a:rPr>
              <a:t>Unkontrolliertes Essverhalten</a:t>
            </a:r>
          </a:p>
          <a:p>
            <a:r>
              <a:rPr lang="de-DE" sz="2400" dirty="0">
                <a:latin typeface="FreightText Pro Book" panose="02000603060000020004" pitchFamily="50" charset="0"/>
              </a:rPr>
              <a:t>Isolation</a:t>
            </a:r>
          </a:p>
          <a:p>
            <a:r>
              <a:rPr lang="de-DE" sz="2400" dirty="0">
                <a:latin typeface="FreightText Pro Book" panose="02000603060000020004" pitchFamily="50" charset="0"/>
              </a:rPr>
              <a:t>Burnout und Depression</a:t>
            </a:r>
          </a:p>
          <a:p>
            <a:pPr marL="0" indent="0">
              <a:buNone/>
            </a:pPr>
            <a:endParaRPr lang="de-DE" dirty="0">
              <a:latin typeface="FreightText Pro Book" panose="02000603060000020004" pitchFamily="50" charset="0"/>
            </a:endParaRPr>
          </a:p>
        </p:txBody>
      </p:sp>
      <p:pic>
        <p:nvPicPr>
          <p:cNvPr id="8" name="Bildplatzhalter 7" descr="Ein Bild, das Im Haus, Person, Wand, Tisch enthält.&#10;&#10;KI-generierte Inhalte können fehlerhaft sein.">
            <a:extLst>
              <a:ext uri="{FF2B5EF4-FFF2-40B4-BE49-F238E27FC236}">
                <a16:creationId xmlns:a16="http://schemas.microsoft.com/office/drawing/2014/main" id="{AD818A50-ED36-DA6B-594E-041E268E2302}"/>
              </a:ext>
            </a:extLst>
          </p:cNvPr>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a:stretch>
            <a:fillRect/>
          </a:stretch>
        </p:blipFill>
        <p:spPr/>
      </p:pic>
      <p:sp>
        <p:nvSpPr>
          <p:cNvPr id="9" name="Textplatzhalter 2">
            <a:extLst>
              <a:ext uri="{FF2B5EF4-FFF2-40B4-BE49-F238E27FC236}">
                <a16:creationId xmlns:a16="http://schemas.microsoft.com/office/drawing/2014/main" id="{F389B48C-8D6F-B055-154A-8E67F71DE8FD}"/>
              </a:ext>
            </a:extLst>
          </p:cNvPr>
          <p:cNvSpPr txBox="1">
            <a:spLocks/>
          </p:cNvSpPr>
          <p:nvPr/>
        </p:nvSpPr>
        <p:spPr>
          <a:xfrm>
            <a:off x="9645196" y="6428402"/>
            <a:ext cx="2302127"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bg1">
                    <a:lumMod val="95000"/>
                  </a:schemeClr>
                </a:solidFill>
                <a:latin typeface="FreightText Pro Book" panose="02000603060000020004" pitchFamily="50" charset="0"/>
              </a:rPr>
              <a:t>©  </a:t>
            </a:r>
            <a:r>
              <a:rPr lang="de-DE" sz="1200" dirty="0" err="1">
                <a:solidFill>
                  <a:schemeClr val="bg1">
                    <a:lumMod val="95000"/>
                  </a:schemeClr>
                </a:solidFill>
                <a:latin typeface="FreightText Pro Book" panose="02000603060000020004" pitchFamily="50" charset="0"/>
              </a:rPr>
              <a:t>Unsplash</a:t>
            </a:r>
            <a:r>
              <a:rPr lang="de-DE" sz="1200" dirty="0">
                <a:solidFill>
                  <a:schemeClr val="bg1">
                    <a:lumMod val="95000"/>
                  </a:schemeClr>
                </a:solidFill>
                <a:latin typeface="FreightText Pro Book" panose="02000603060000020004" pitchFamily="50" charset="0"/>
              </a:rPr>
              <a:t> LARAM</a:t>
            </a:r>
          </a:p>
        </p:txBody>
      </p:sp>
    </p:spTree>
    <p:extLst>
      <p:ext uri="{BB962C8B-B14F-4D97-AF65-F5344CB8AC3E}">
        <p14:creationId xmlns:p14="http://schemas.microsoft.com/office/powerpoint/2010/main" val="379697530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FCE8DA90-B206-2AA0-A0AC-B81644FA0AB8}"/>
            </a:ext>
          </a:extLst>
        </p:cNvPr>
        <p:cNvGrpSpPr/>
        <p:nvPr/>
      </p:nvGrpSpPr>
      <p:grpSpPr bwMode="auto">
        <a:xfrm>
          <a:off x="0" y="0"/>
          <a:ext cx="0" cy="0"/>
          <a:chOff x="0" y="0"/>
          <a:chExt cx="0" cy="0"/>
        </a:xfrm>
      </p:grpSpPr>
      <p:sp>
        <p:nvSpPr>
          <p:cNvPr id="5" name="Rechteck 3">
            <a:extLst>
              <a:ext uri="{FF2B5EF4-FFF2-40B4-BE49-F238E27FC236}">
                <a16:creationId xmlns:a16="http://schemas.microsoft.com/office/drawing/2014/main" id="{F2B279D1-7F93-083D-CCB3-B9FD9D145FA0}"/>
              </a:ext>
            </a:extLst>
          </p:cNvPr>
          <p:cNvSpPr/>
          <p:nvPr/>
        </p:nvSpPr>
        <p:spPr bwMode="auto">
          <a:xfrm>
            <a:off x="2680377" y="2564903"/>
            <a:ext cx="6731026" cy="1754326"/>
          </a:xfrm>
          <a:prstGeom prst="rect">
            <a:avLst/>
          </a:prstGeom>
        </p:spPr>
        <p:txBody>
          <a:bodyPr wrap="square">
            <a:spAutoFit/>
          </a:bodyPr>
          <a:lstStyle/>
          <a:p>
            <a:pPr marL="0" marR="0" lvl="0" indent="0" algn="ctr" defTabSz="914400">
              <a:lnSpc>
                <a:spcPct val="100000"/>
              </a:lnSpc>
              <a:spcBef>
                <a:spcPts val="0"/>
              </a:spcBef>
              <a:spcAft>
                <a:spcPts val="0"/>
              </a:spcAft>
              <a:buClrTx/>
              <a:buSzTx/>
              <a:buFontTx/>
              <a:buNone/>
              <a:defRPr/>
            </a:pPr>
            <a:r>
              <a:rPr lang="de-DE" sz="3600" b="0" i="0" u="none" strike="noStrike" cap="none" spc="0" dirty="0">
                <a:ln>
                  <a:noFill/>
                </a:ln>
                <a:solidFill>
                  <a:prstClr val="white"/>
                </a:solidFill>
                <a:latin typeface="Neue Plak Wide Black" panose="020B0A07030202020204" pitchFamily="34" charset="77"/>
                <a:cs typeface="Arial"/>
              </a:rPr>
              <a:t>Und wie kann ich persönlich nachhaltiger handeln?</a:t>
            </a:r>
            <a:endParaRPr dirty="0">
              <a:latin typeface="Neue Plak Wide Black" panose="020B0A07030202020204" pitchFamily="34" charset="77"/>
            </a:endParaRPr>
          </a:p>
        </p:txBody>
      </p:sp>
    </p:spTree>
    <p:extLst>
      <p:ext uri="{BB962C8B-B14F-4D97-AF65-F5344CB8AC3E}">
        <p14:creationId xmlns:p14="http://schemas.microsoft.com/office/powerpoint/2010/main" val="158309252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1573CA-EADB-4EFD-AE98-BFF694C04DAB}"/>
              </a:ext>
            </a:extLst>
          </p:cNvPr>
          <p:cNvSpPr>
            <a:spLocks noGrp="1"/>
          </p:cNvSpPr>
          <p:nvPr>
            <p:ph type="title"/>
          </p:nvPr>
        </p:nvSpPr>
        <p:spPr/>
        <p:txBody>
          <a:bodyPr>
            <a:normAutofit/>
          </a:bodyPr>
          <a:lstStyle/>
          <a:p>
            <a:r>
              <a:rPr lang="en-GB"/>
              <a:t>Artensterben</a:t>
            </a:r>
            <a:endParaRPr lang="en-GB" dirty="0"/>
          </a:p>
        </p:txBody>
      </p:sp>
      <p:pic>
        <p:nvPicPr>
          <p:cNvPr id="15" name="Bildplatzhalter 14">
            <a:extLst>
              <a:ext uri="{FF2B5EF4-FFF2-40B4-BE49-F238E27FC236}">
                <a16:creationId xmlns:a16="http://schemas.microsoft.com/office/drawing/2014/main" id="{1D48A22B-09E2-AB40-0884-134E80E553F1}"/>
              </a:ext>
            </a:extLst>
          </p:cNvPr>
          <p:cNvPicPr>
            <a:picLocks noGrp="1" noChangeAspect="1"/>
          </p:cNvPicPr>
          <p:nvPr>
            <p:ph type="pic" sz="quarter" idx="13"/>
          </p:nvPr>
        </p:nvPicPr>
        <p:blipFill>
          <a:blip r:embed="rId7" cstate="email">
            <a:extLst>
              <a:ext uri="{28A0092B-C50C-407E-A947-70E740481C1C}">
                <a14:useLocalDpi xmlns:a14="http://schemas.microsoft.com/office/drawing/2010/main"/>
              </a:ext>
            </a:extLst>
          </a:blip>
          <a:srcRect/>
          <a:stretch>
            <a:fillRect/>
          </a:stretch>
        </p:blipFill>
        <p:spPr/>
      </p:pic>
      <p:grpSp>
        <p:nvGrpSpPr>
          <p:cNvPr id="8" name="Gruppieren 7">
            <a:extLst>
              <a:ext uri="{FF2B5EF4-FFF2-40B4-BE49-F238E27FC236}">
                <a16:creationId xmlns:a16="http://schemas.microsoft.com/office/drawing/2014/main" id="{C968470E-DCF8-40D8-B430-1F89AD2CEF84}"/>
              </a:ext>
            </a:extLst>
          </p:cNvPr>
          <p:cNvGrpSpPr/>
          <p:nvPr/>
        </p:nvGrpSpPr>
        <p:grpSpPr>
          <a:xfrm>
            <a:off x="521889" y="1993977"/>
            <a:ext cx="5574111" cy="3224029"/>
            <a:chOff x="588225" y="1408245"/>
            <a:chExt cx="5574111" cy="3224029"/>
          </a:xfrm>
        </p:grpSpPr>
        <p:pic>
          <p:nvPicPr>
            <p:cNvPr id="9" name="2 BPM - Metronome">
              <a:hlinkClick r:id="" action="ppaction://media"/>
              <a:extLst>
                <a:ext uri="{FF2B5EF4-FFF2-40B4-BE49-F238E27FC236}">
                  <a16:creationId xmlns:a16="http://schemas.microsoft.com/office/drawing/2014/main" id="{00EE9547-ECA6-47C4-9687-112647E435F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820000" y="2097490"/>
              <a:ext cx="609600" cy="609600"/>
            </a:xfrm>
            <a:prstGeom prst="rect">
              <a:avLst/>
            </a:prstGeom>
          </p:spPr>
        </p:pic>
        <p:pic>
          <p:nvPicPr>
            <p:cNvPr id="10" name="180 BPM - Metronome">
              <a:hlinkClick r:id="" action="ppaction://media"/>
              <a:extLst>
                <a:ext uri="{FF2B5EF4-FFF2-40B4-BE49-F238E27FC236}">
                  <a16:creationId xmlns:a16="http://schemas.microsoft.com/office/drawing/2014/main" id="{F02A2D0A-EC6F-4788-99A8-843E368808D1}"/>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820000" y="3175484"/>
              <a:ext cx="609600" cy="609600"/>
            </a:xfrm>
            <a:prstGeom prst="rect">
              <a:avLst/>
            </a:prstGeom>
          </p:spPr>
        </p:pic>
        <p:sp>
          <p:nvSpPr>
            <p:cNvPr id="3" name="Rechteck 2"/>
            <p:cNvSpPr/>
            <p:nvPr/>
          </p:nvSpPr>
          <p:spPr>
            <a:xfrm>
              <a:off x="588225" y="1408245"/>
              <a:ext cx="5574111" cy="461665"/>
            </a:xfrm>
            <a:prstGeom prst="rect">
              <a:avLst/>
            </a:prstGeom>
          </p:spPr>
          <p:txBody>
            <a:bodyPr wrap="square">
              <a:spAutoFit/>
            </a:bodyPr>
            <a:lstStyle/>
            <a:p>
              <a:r>
                <a:rPr lang="de-DE" sz="2400" dirty="0">
                  <a:latin typeface="FreightText Pro Book" panose="02000603060000020004" pitchFamily="50" charset="0"/>
                </a:rPr>
                <a:t>Artensterben vor der Industrialisierung</a:t>
              </a:r>
            </a:p>
          </p:txBody>
        </p:sp>
        <p:sp>
          <p:nvSpPr>
            <p:cNvPr id="7" name="Rechteck 6"/>
            <p:cNvSpPr/>
            <p:nvPr/>
          </p:nvSpPr>
          <p:spPr>
            <a:xfrm>
              <a:off x="596921" y="4170609"/>
              <a:ext cx="2621936" cy="461665"/>
            </a:xfrm>
            <a:prstGeom prst="rect">
              <a:avLst/>
            </a:prstGeom>
          </p:spPr>
          <p:txBody>
            <a:bodyPr wrap="none">
              <a:spAutoFit/>
            </a:bodyPr>
            <a:lstStyle/>
            <a:p>
              <a:r>
                <a:rPr lang="de-DE" sz="2400" dirty="0">
                  <a:latin typeface="FreightText Pro Book" panose="02000603060000020004" pitchFamily="50" charset="0"/>
                </a:rPr>
                <a:t>Artensterben heute</a:t>
              </a:r>
            </a:p>
          </p:txBody>
        </p:sp>
      </p:grpSp>
      <p:sp>
        <p:nvSpPr>
          <p:cNvPr id="16" name="Textplatzhalter 2">
            <a:extLst>
              <a:ext uri="{FF2B5EF4-FFF2-40B4-BE49-F238E27FC236}">
                <a16:creationId xmlns:a16="http://schemas.microsoft.com/office/drawing/2014/main" id="{D42AA272-E18D-BD6B-DD4D-AF1EF5E7D249}"/>
              </a:ext>
            </a:extLst>
          </p:cNvPr>
          <p:cNvSpPr txBox="1">
            <a:spLocks/>
          </p:cNvSpPr>
          <p:nvPr/>
        </p:nvSpPr>
        <p:spPr>
          <a:xfrm>
            <a:off x="9645196" y="6428402"/>
            <a:ext cx="2302127"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bg1">
                    <a:lumMod val="95000"/>
                  </a:schemeClr>
                </a:solidFill>
                <a:latin typeface="FreightText Pro Book" panose="02000603060000020004" pitchFamily="50" charset="0"/>
              </a:rPr>
              <a:t>©  </a:t>
            </a:r>
            <a:r>
              <a:rPr lang="de-DE" sz="1200" dirty="0" err="1">
                <a:solidFill>
                  <a:schemeClr val="bg1">
                    <a:lumMod val="95000"/>
                  </a:schemeClr>
                </a:solidFill>
                <a:latin typeface="FreightText Pro Book" panose="02000603060000020004" pitchFamily="50" charset="0"/>
              </a:rPr>
              <a:t>Unsplash</a:t>
            </a:r>
            <a:r>
              <a:rPr lang="de-DE" sz="1200" dirty="0">
                <a:solidFill>
                  <a:schemeClr val="bg1">
                    <a:lumMod val="95000"/>
                  </a:schemeClr>
                </a:solidFill>
                <a:latin typeface="FreightText Pro Book" panose="02000603060000020004" pitchFamily="50" charset="0"/>
              </a:rPr>
              <a:t> Jan </a:t>
            </a:r>
            <a:r>
              <a:rPr lang="de-DE" sz="1200" dirty="0" err="1">
                <a:solidFill>
                  <a:schemeClr val="bg1">
                    <a:lumMod val="95000"/>
                  </a:schemeClr>
                </a:solidFill>
                <a:latin typeface="FreightText Pro Book" panose="02000603060000020004" pitchFamily="50" charset="0"/>
              </a:rPr>
              <a:t>Meeus</a:t>
            </a:r>
            <a:endParaRPr lang="de-DE" sz="1200" dirty="0">
              <a:solidFill>
                <a:schemeClr val="bg1">
                  <a:lumMod val="95000"/>
                </a:schemeClr>
              </a:solidFill>
              <a:latin typeface="FreightText Pro Book" panose="02000603060000020004" pitchFamily="50" charset="0"/>
            </a:endParaRPr>
          </a:p>
        </p:txBody>
      </p:sp>
    </p:spTree>
    <p:extLst>
      <p:ext uri="{BB962C8B-B14F-4D97-AF65-F5344CB8AC3E}">
        <p14:creationId xmlns:p14="http://schemas.microsoft.com/office/powerpoint/2010/main" val="58018617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9b6327e-2b5b-4eb0-b264-096f24e8716b" xsi:nil="true"/>
    <lcf76f155ced4ddcb4097134ff3c332f xmlns="2b4e305d-4f8d-4494-a831-2ab793b4aa70">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D6E945EAD86754EBBFBF613E5D6CB42" ma:contentTypeVersion="16" ma:contentTypeDescription="Create a new document." ma:contentTypeScope="" ma:versionID="f71c36223d11a674f59235b9663ba23d">
  <xsd:schema xmlns:xsd="http://www.w3.org/2001/XMLSchema" xmlns:xs="http://www.w3.org/2001/XMLSchema" xmlns:p="http://schemas.microsoft.com/office/2006/metadata/properties" xmlns:ns2="2b4e305d-4f8d-4494-a831-2ab793b4aa70" xmlns:ns3="e9b6327e-2b5b-4eb0-b264-096f24e8716b" targetNamespace="http://schemas.microsoft.com/office/2006/metadata/properties" ma:root="true" ma:fieldsID="51d5ef47535e261fa67d0e51ed170d22" ns2:_="" ns3:_="">
    <xsd:import namespace="2b4e305d-4f8d-4494-a831-2ab793b4aa70"/>
    <xsd:import namespace="e9b6327e-2b5b-4eb0-b264-096f24e8716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3:SharedWithUsers" minOccurs="0"/>
                <xsd:element ref="ns3:SharedWithDetails" minOccurs="0"/>
                <xsd:element ref="ns2:MediaLengthInSecond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4e305d-4f8d-4494-a831-2ab793b4aa7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a8188561-da4c-4563-91c9-5ced32ac9181"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9b6327e-2b5b-4eb0-b264-096f24e8716b"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0ecc8bec-8604-4cbc-aa04-0b94da2edea3}" ma:internalName="TaxCatchAll" ma:showField="CatchAllData" ma:web="e9b6327e-2b5b-4eb0-b264-096f24e8716b">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BC71926-B306-4518-AF5F-7D7330AE2461}">
  <ds:schemaRefs>
    <ds:schemaRef ds:uri="http://purl.org/dc/dcmitype/"/>
    <ds:schemaRef ds:uri="http://purl.org/dc/elements/1.1/"/>
    <ds:schemaRef ds:uri="http://schemas.openxmlformats.org/package/2006/metadata/core-properties"/>
    <ds:schemaRef ds:uri="http://www.w3.org/XML/1998/namespace"/>
    <ds:schemaRef ds:uri="http://schemas.microsoft.com/office/2006/metadata/properties"/>
    <ds:schemaRef ds:uri="http://schemas.microsoft.com/office/2006/documentManagement/types"/>
    <ds:schemaRef ds:uri="http://purl.org/dc/terms/"/>
    <ds:schemaRef ds:uri="http://schemas.microsoft.com/office/infopath/2007/PartnerControls"/>
    <ds:schemaRef ds:uri="e9b6327e-2b5b-4eb0-b264-096f24e8716b"/>
    <ds:schemaRef ds:uri="2b4e305d-4f8d-4494-a831-2ab793b4aa70"/>
  </ds:schemaRefs>
</ds:datastoreItem>
</file>

<file path=customXml/itemProps2.xml><?xml version="1.0" encoding="utf-8"?>
<ds:datastoreItem xmlns:ds="http://schemas.openxmlformats.org/officeDocument/2006/customXml" ds:itemID="{96B59574-1D1D-4740-8E0B-3DC893CABA45}">
  <ds:schemaRefs>
    <ds:schemaRef ds:uri="http://schemas.microsoft.com/sharepoint/v3/contenttype/forms"/>
  </ds:schemaRefs>
</ds:datastoreItem>
</file>

<file path=customXml/itemProps3.xml><?xml version="1.0" encoding="utf-8"?>
<ds:datastoreItem xmlns:ds="http://schemas.openxmlformats.org/officeDocument/2006/customXml" ds:itemID="{28722A2E-CB51-4141-BCBD-8427260B1B5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b4e305d-4f8d-4494-a831-2ab793b4aa70"/>
    <ds:schemaRef ds:uri="e9b6327e-2b5b-4eb0-b264-096f24e8716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8220</Words>
  <Application>Microsoft Office PowerPoint</Application>
  <PresentationFormat>Breitbild</PresentationFormat>
  <Paragraphs>1095</Paragraphs>
  <Slides>107</Slides>
  <Notes>100</Notes>
  <HiddenSlides>0</HiddenSlides>
  <MMClips>3</MMClips>
  <ScaleCrop>false</ScaleCrop>
  <HeadingPairs>
    <vt:vector size="6" baseType="variant">
      <vt:variant>
        <vt:lpstr>Verwendete Schriftarten</vt:lpstr>
      </vt:variant>
      <vt:variant>
        <vt:i4>13</vt:i4>
      </vt:variant>
      <vt:variant>
        <vt:lpstr>Design</vt:lpstr>
      </vt:variant>
      <vt:variant>
        <vt:i4>1</vt:i4>
      </vt:variant>
      <vt:variant>
        <vt:lpstr>Folientitel</vt:lpstr>
      </vt:variant>
      <vt:variant>
        <vt:i4>107</vt:i4>
      </vt:variant>
    </vt:vector>
  </HeadingPairs>
  <TitlesOfParts>
    <vt:vector size="121" baseType="lpstr">
      <vt:lpstr>Aptos Display</vt:lpstr>
      <vt:lpstr>FreightText Pro Bold</vt:lpstr>
      <vt:lpstr>Calibri</vt:lpstr>
      <vt:lpstr>Wingdings</vt:lpstr>
      <vt:lpstr>Neue Plak Text</vt:lpstr>
      <vt:lpstr>nzz-serif</vt:lpstr>
      <vt:lpstr>Plak TEXT BLACK</vt:lpstr>
      <vt:lpstr>Neue Plak</vt:lpstr>
      <vt:lpstr>Aptos</vt:lpstr>
      <vt:lpstr>IBM Plex Sans</vt:lpstr>
      <vt:lpstr>FreightText Pro Book</vt:lpstr>
      <vt:lpstr>Arial</vt:lpstr>
      <vt:lpstr>Neue Plak Wide Black</vt:lpstr>
      <vt:lpstr>Office</vt:lpstr>
      <vt:lpstr> Nachhaltigkeit und planetare Grenzen - Grundlagen für eine zukunftsfähige Baupraxis </vt:lpstr>
      <vt:lpstr>PowerPoint-Präsentation</vt:lpstr>
      <vt:lpstr>PowerPoint-Präsentation</vt:lpstr>
      <vt:lpstr>PowerPoint-Präsentation</vt:lpstr>
      <vt:lpstr>1) Ist für Sie das Thema „Nachhaltigkeit“ eher positiv oder negativ besetzt?   2) Welche Ängste oder Sorgen gehen damit einher?    </vt:lpstr>
      <vt:lpstr>Gemeinsames Nachhaltigkeitsverständnis</vt:lpstr>
      <vt:lpstr>Kurzfilm: Einstieg Planetare Grenzen</vt:lpstr>
      <vt:lpstr>Kurzfilm: Vertiefung Planetare Grenzen</vt:lpstr>
      <vt:lpstr>Welche Erkenntnisse nehmen Sie aus den beiden Erklärfilmen zu den planetaren Grenzen mit?</vt:lpstr>
      <vt:lpstr>Noch einmal zusammengefasst:</vt:lpstr>
      <vt:lpstr>Die planetaren Grenzen</vt:lpstr>
      <vt:lpstr>Was läuft schief?</vt:lpstr>
      <vt:lpstr>Erkenntnisse</vt:lpstr>
      <vt:lpstr>Ideensammlung – Vermittlung an Azubis</vt:lpstr>
      <vt:lpstr>Ideensammlung – Vermittlung an Azubis</vt:lpstr>
      <vt:lpstr>PowerPoint-Präsentation</vt:lpstr>
      <vt:lpstr>PowerPoint-Präsentation</vt:lpstr>
      <vt:lpstr>Gemeinsames Nachhaltigkeitsverständnis</vt:lpstr>
      <vt:lpstr>Seitdem viele weitere Zielvorstellungen…</vt:lpstr>
      <vt:lpstr>Das 3- Säulen Modell</vt:lpstr>
      <vt:lpstr>Das Vorrangmodell</vt:lpstr>
      <vt:lpstr>17 Ziele für nachhaltige Entwicklung</vt:lpstr>
      <vt:lpstr>Das Donut Modell    </vt:lpstr>
      <vt:lpstr>Vergleich &amp; Diskussion der Modelle</vt:lpstr>
      <vt:lpstr>Ideensammlung – Vermittlung an Azubis</vt:lpstr>
      <vt:lpstr>Ideensammlung – Vermittlung an Azubis</vt:lpstr>
      <vt:lpstr>PowerPoint-Präsentation</vt:lpstr>
      <vt:lpstr>PowerPoint-Präsentation</vt:lpstr>
      <vt:lpstr>Planetare Grenzen</vt:lpstr>
      <vt:lpstr>Planetare Grenzen:  Ressourcenknappheit </vt:lpstr>
      <vt:lpstr>PowerPoint-Präsentation</vt:lpstr>
      <vt:lpstr>Erdüberlastungstag</vt:lpstr>
      <vt:lpstr>Ressourcenverbrauch durch Bauwerke und Infrastruktur in der EU</vt:lpstr>
      <vt:lpstr>PowerPoint-Präsentation</vt:lpstr>
      <vt:lpstr>Der Sand wird knapp</vt:lpstr>
      <vt:lpstr>Sandabbau</vt:lpstr>
      <vt:lpstr>PowerPoint-Präsentation</vt:lpstr>
      <vt:lpstr>PowerPoint-Präsentation</vt:lpstr>
      <vt:lpstr>Bau- und Abbruchabfälle</vt:lpstr>
      <vt:lpstr>PowerPoint-Präsentation</vt:lpstr>
      <vt:lpstr>PowerPoint-Präsentation</vt:lpstr>
      <vt:lpstr>Bodenaushub</vt:lpstr>
      <vt:lpstr>PowerPoint-Präsentation</vt:lpstr>
      <vt:lpstr>PowerPoint-Präsentation</vt:lpstr>
      <vt:lpstr>Plastik</vt:lpstr>
      <vt:lpstr>Beispiel: Plastik</vt:lpstr>
      <vt:lpstr>Plastik</vt:lpstr>
      <vt:lpstr>PowerPoint-Präsentation</vt:lpstr>
      <vt:lpstr>Beispiele</vt:lpstr>
      <vt:lpstr>Gesundheitliche Folgen</vt:lpstr>
      <vt:lpstr>Planetare Grenzen: Artensterben</vt:lpstr>
      <vt:lpstr>PowerPoint-Präsentation</vt:lpstr>
      <vt:lpstr>Beispiel Fischsterben an der Oder 2022</vt:lpstr>
      <vt:lpstr>Planetare Grenzen: Klimawandel</vt:lpstr>
      <vt:lpstr>PowerPoint-Präsentation</vt:lpstr>
      <vt:lpstr>Hohe CO₂ Emissionen der Baubranche</vt:lpstr>
      <vt:lpstr>Kurzfilm: was hat Kohlendioxid mit Zement zu tun?</vt:lpstr>
      <vt:lpstr>Vertiefende Infos: Nugget „Materialwende“</vt:lpstr>
      <vt:lpstr> Planetare Grenzen: Ungleichheit</vt:lpstr>
      <vt:lpstr>PowerPoint-Präsentation</vt:lpstr>
      <vt:lpstr>PowerPoint-Präsentation</vt:lpstr>
      <vt:lpstr>PowerPoint-Präsentation</vt:lpstr>
      <vt:lpstr>Kurzvideo ungerechte Klimapolitik: wer zahlt den Preis?</vt:lpstr>
      <vt:lpstr>Bürgergeld</vt:lpstr>
      <vt:lpstr>PowerPoint-Präsentation</vt:lpstr>
      <vt:lpstr>Zwischenfazit</vt:lpstr>
      <vt:lpstr>Erkenntnisse</vt:lpstr>
      <vt:lpstr>PowerPoint-Präsentation</vt:lpstr>
      <vt:lpstr>PowerPoint-Präsentation</vt:lpstr>
      <vt:lpstr>PowerPoint-Präsentation</vt:lpstr>
      <vt:lpstr>PowerPoint-Präsentation</vt:lpstr>
      <vt:lpstr>Lebenszufriedenheit</vt:lpstr>
      <vt:lpstr>Nachhaltigkeits-strategien    </vt:lpstr>
      <vt:lpstr>Effizienz – besser produzieren</vt:lpstr>
      <vt:lpstr>Konsistenz – anders produzieren</vt:lpstr>
      <vt:lpstr>Suffizienz – weniger konsumieren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Vergleich &amp; Diskussion der Strategien</vt:lpstr>
      <vt:lpstr>Ideensammlung – Vermittlung an Azubis</vt:lpstr>
      <vt:lpstr>Ideensammlung – Vermittlung an Azubis</vt:lpstr>
      <vt:lpstr>Reflexion</vt:lpstr>
      <vt:lpstr>PowerPoint-Präsentation</vt:lpstr>
      <vt:lpstr>Vielen Dank für die Aufmerksamkeit und Teilnahme!</vt:lpstr>
      <vt:lpstr>PowerPoint-Präsentation</vt:lpstr>
      <vt:lpstr>Setzen maßgeblich auf grünes Wachstum</vt:lpstr>
      <vt:lpstr>Abschließende Reflexion</vt:lpstr>
      <vt:lpstr>Ungleichheit in Deutschland</vt:lpstr>
      <vt:lpstr>Thema Bürgergeld</vt:lpstr>
      <vt:lpstr>Thema Bürgergeld</vt:lpstr>
      <vt:lpstr>Beispiel physische Belastungen</vt:lpstr>
      <vt:lpstr>Beispiel mentale Belastung</vt:lpstr>
      <vt:lpstr>PowerPoint-Präsentation</vt:lpstr>
      <vt:lpstr>Artensterben</vt:lpstr>
      <vt:lpstr>Reparieren &amp; Recyclen</vt:lpstr>
      <vt:lpstr>Nachhaltig einkaufen</vt:lpstr>
      <vt:lpstr>Nachhaltig essen </vt:lpstr>
      <vt:lpstr>Nachhaltige Mobilität &amp; Energie</vt:lpstr>
      <vt:lpstr>PowerPoint-Präsentation</vt:lpstr>
      <vt:lpstr>Donut Ökonomie </vt:lpstr>
      <vt:lpstr>Ökologische Steuerreform</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Louisa  Büsken</dc:creator>
  <cp:lastModifiedBy>Jennifer  Wagner</cp:lastModifiedBy>
  <cp:revision>4</cp:revision>
  <dcterms:created xsi:type="dcterms:W3CDTF">2024-11-12T08:47:53Z</dcterms:created>
  <dcterms:modified xsi:type="dcterms:W3CDTF">2026-04-22T07:52:26Z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0x010100AD6E945EAD86754EBBFBF613E5D6CB42</vt:lpwstr>
  </property>
  <property fmtid="{D5CDD505-2E9C-101B-9397-08002B2CF9AE}" pid="3" name="MediaServiceImageTags">
    <vt:lpwstr/>
  </property>
</Properties>
</file>