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70"/>
  </p:notesMasterIdLst>
  <p:handoutMasterIdLst>
    <p:handoutMasterId r:id="rId71"/>
  </p:handoutMasterIdLst>
  <p:sldIdLst>
    <p:sldId id="1213" r:id="rId5"/>
    <p:sldId id="968" r:id="rId6"/>
    <p:sldId id="1137" r:id="rId7"/>
    <p:sldId id="1138" r:id="rId8"/>
    <p:sldId id="1136" r:id="rId9"/>
    <p:sldId id="1043" r:id="rId10"/>
    <p:sldId id="1053" r:id="rId11"/>
    <p:sldId id="1134" r:id="rId12"/>
    <p:sldId id="1139" r:id="rId13"/>
    <p:sldId id="1130" r:id="rId14"/>
    <p:sldId id="1140" r:id="rId15"/>
    <p:sldId id="1141" r:id="rId16"/>
    <p:sldId id="977" r:id="rId17"/>
    <p:sldId id="972" r:id="rId18"/>
    <p:sldId id="986" r:id="rId19"/>
    <p:sldId id="1106" r:id="rId20"/>
    <p:sldId id="1142" r:id="rId21"/>
    <p:sldId id="1143" r:id="rId22"/>
    <p:sldId id="1144" r:id="rId23"/>
    <p:sldId id="1145" r:id="rId24"/>
    <p:sldId id="933" r:id="rId25"/>
    <p:sldId id="1146" r:id="rId26"/>
    <p:sldId id="1147" r:id="rId27"/>
    <p:sldId id="1148" r:id="rId28"/>
    <p:sldId id="1149" r:id="rId29"/>
    <p:sldId id="1067" r:id="rId30"/>
    <p:sldId id="1068" r:id="rId31"/>
    <p:sldId id="1069" r:id="rId32"/>
    <p:sldId id="1070" r:id="rId33"/>
    <p:sldId id="1071" r:id="rId34"/>
    <p:sldId id="1020" r:id="rId35"/>
    <p:sldId id="1062" r:id="rId36"/>
    <p:sldId id="1081" r:id="rId37"/>
    <p:sldId id="1041" r:id="rId38"/>
    <p:sldId id="1150" r:id="rId39"/>
    <p:sldId id="1151" r:id="rId40"/>
    <p:sldId id="1152" r:id="rId41"/>
    <p:sldId id="1153" r:id="rId42"/>
    <p:sldId id="1154" r:id="rId43"/>
    <p:sldId id="1037" r:id="rId44"/>
    <p:sldId id="1109" r:id="rId45"/>
    <p:sldId id="1155" r:id="rId46"/>
    <p:sldId id="1212" r:id="rId47"/>
    <p:sldId id="1156" r:id="rId48"/>
    <p:sldId id="1157" r:id="rId49"/>
    <p:sldId id="911" r:id="rId50"/>
    <p:sldId id="916" r:id="rId51"/>
    <p:sldId id="913" r:id="rId52"/>
    <p:sldId id="1089" r:id="rId53"/>
    <p:sldId id="1056" r:id="rId54"/>
    <p:sldId id="1158" r:id="rId55"/>
    <p:sldId id="1005" r:id="rId56"/>
    <p:sldId id="1002" r:id="rId57"/>
    <p:sldId id="1090" r:id="rId58"/>
    <p:sldId id="1123" r:id="rId59"/>
    <p:sldId id="1004" r:id="rId60"/>
    <p:sldId id="1125" r:id="rId61"/>
    <p:sldId id="1209" r:id="rId62"/>
    <p:sldId id="1210" r:id="rId63"/>
    <p:sldId id="1211" r:id="rId64"/>
    <p:sldId id="1132" r:id="rId65"/>
    <p:sldId id="1085" r:id="rId66"/>
    <p:sldId id="1075" r:id="rId67"/>
    <p:sldId id="846" r:id="rId68"/>
    <p:sldId id="998" r:id="rId69"/>
  </p:sldIdLst>
  <p:sldSz cx="12192000" cy="6858000"/>
  <p:notesSz cx="6858000" cy="9144000"/>
  <p:embeddedFontLst>
    <p:embeddedFont>
      <p:font typeface="FreightText Pro Bold" panose="02000803080000020004" pitchFamily="50" charset="0"/>
      <p:bold r:id="rId72"/>
      <p:boldItalic r:id="rId73"/>
    </p:embeddedFont>
    <p:embeddedFont>
      <p:font typeface="FreightText Pro Book" panose="02000603060000020004" pitchFamily="50" charset="0"/>
      <p:regular r:id="rId74"/>
      <p:italic r:id="rId75"/>
    </p:embeddedFont>
    <p:embeddedFont>
      <p:font typeface="Neue Plak" panose="020B0504030202020204" pitchFamily="34" charset="0"/>
      <p:regular r:id="rId76"/>
    </p:embeddedFont>
    <p:embeddedFont>
      <p:font typeface="Neue Plak Text" panose="020B0804030202020204" pitchFamily="34" charset="0"/>
      <p:bold r:id="rId77"/>
    </p:embeddedFont>
    <p:embeddedFont>
      <p:font typeface="Neue Plak Wide Black" panose="020B0A07030202020204" pitchFamily="34" charset="0"/>
      <p:bold r:id="rId7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D851DFC-0624-4300-8302-2185825E4CE3}">
          <p14:sldIdLst>
            <p14:sldId id="1213"/>
            <p14:sldId id="968"/>
          </p14:sldIdLst>
        </p14:section>
        <p14:section name="Abschnitt 1" id="{E7507820-01B1-43D6-B9AE-560C89ACFA24}">
          <p14:sldIdLst>
            <p14:sldId id="1137"/>
            <p14:sldId id="1138"/>
            <p14:sldId id="1136"/>
            <p14:sldId id="1043"/>
            <p14:sldId id="1053"/>
            <p14:sldId id="1134"/>
            <p14:sldId id="1139"/>
            <p14:sldId id="1130"/>
            <p14:sldId id="1140"/>
            <p14:sldId id="1141"/>
            <p14:sldId id="977"/>
            <p14:sldId id="972"/>
            <p14:sldId id="986"/>
            <p14:sldId id="1106"/>
            <p14:sldId id="1142"/>
            <p14:sldId id="1143"/>
            <p14:sldId id="1144"/>
            <p14:sldId id="1145"/>
            <p14:sldId id="933"/>
            <p14:sldId id="1146"/>
            <p14:sldId id="1147"/>
            <p14:sldId id="1148"/>
            <p14:sldId id="1149"/>
            <p14:sldId id="1067"/>
            <p14:sldId id="1068"/>
            <p14:sldId id="1069"/>
            <p14:sldId id="1070"/>
            <p14:sldId id="1071"/>
            <p14:sldId id="1020"/>
            <p14:sldId id="1062"/>
            <p14:sldId id="1081"/>
            <p14:sldId id="1041"/>
            <p14:sldId id="1150"/>
            <p14:sldId id="1151"/>
            <p14:sldId id="1152"/>
            <p14:sldId id="1153"/>
            <p14:sldId id="1154"/>
            <p14:sldId id="1037"/>
            <p14:sldId id="1109"/>
          </p14:sldIdLst>
        </p14:section>
        <p14:section name="Abschnitt 2" id="{52540C28-A678-4346-A73E-06DE919C0D54}">
          <p14:sldIdLst>
            <p14:sldId id="1155"/>
            <p14:sldId id="1212"/>
            <p14:sldId id="1156"/>
            <p14:sldId id="1157"/>
            <p14:sldId id="911"/>
            <p14:sldId id="916"/>
            <p14:sldId id="913"/>
            <p14:sldId id="1089"/>
            <p14:sldId id="1056"/>
          </p14:sldIdLst>
        </p14:section>
        <p14:section name="Abschnitt 3" id="{D74E3576-8072-4074-A23D-D14C8DC43612}">
          <p14:sldIdLst>
            <p14:sldId id="1158"/>
            <p14:sldId id="1005"/>
            <p14:sldId id="1002"/>
            <p14:sldId id="1090"/>
            <p14:sldId id="1123"/>
            <p14:sldId id="1004"/>
            <p14:sldId id="1125"/>
            <p14:sldId id="1209"/>
            <p14:sldId id="1210"/>
            <p14:sldId id="1211"/>
            <p14:sldId id="1132"/>
            <p14:sldId id="1085"/>
            <p14:sldId id="1075"/>
          </p14:sldIdLst>
        </p14:section>
        <p14:section name="Abschluss" id="{80CA3745-08AB-4152-95A7-9E7AF4C6E4E1}">
          <p14:sldIdLst>
            <p14:sldId id="846"/>
            <p14:sldId id="9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0D24-9C18-3AD1-21B9-B060B98DC781}" name="Jonas  Bothe" initials="" userId="S::bothe@nexteconomylab.de::9268123f-49b4-454c-904a-84aff71795e2" providerId="AD"/>
  <p188:author id="{FE008A6B-D18A-7F9F-09B4-CAF49468C937}" name="Hannah Strobel" initials="H" userId="Hannah Strobel" providerId="None"/>
  <p188:author id="{FC0D4E72-8D8F-76DF-A499-B5345355DEC2}" name="Laura Zimmermann" initials="LZ" userId="S::quast@nexteconomylab.de::f597a7f9-23fa-4e78-bade-21d5c631cad7" providerId="AD"/>
  <p188:author id="{A175AF8D-AA62-894C-3795-A9BB2367A83A}" name="Jonas Bothe" initials="JB" userId="Jonas Bothe" providerId="None"/>
  <p188:author id="{01E9A6A8-C9E5-8E05-1182-563782C7D31F}" name="Mirjam Neebe" initials="MN" userId="S::Neebe@nexteconomylab.de::d2f23708-5dd4-4644-838f-e3ba288b0f87" providerId="AD"/>
  <p188:author id="{D0AE38E4-33B1-EE07-D3CD-351F5486C066}" name="Genta Gashi" initials="GG" userId="S::Gashi@nexteconomylab.de::b75c6544-fa71-4b01-991c-a70a566548c5" providerId="AD"/>
  <p188:author id="{8E13A2EA-694D-E73E-7C97-0F21ED1A3BA4}" name="Louisa  Büsken" initials="LB" userId="S::Buesken@nexteconomylab.de::7d97b5d4-09f0-4c45-9e89-3735a48368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F8"/>
    <a:srgbClr val="0088BB"/>
    <a:srgbClr val="F3972B"/>
    <a:srgbClr val="182952"/>
    <a:srgbClr val="F2F0E9"/>
    <a:srgbClr val="00448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D1EEB-29C5-4B92-BD30-BFCEB5083B09}" v="34" dt="2026-04-17T13:26:4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jam Neebe" userId="d2f23708-5dd4-4644-838f-e3ba288b0f87" providerId="ADAL" clId="{1FFE6280-71F7-4749-A4A0-ADFF8EFABFD2}"/>
    <pc:docChg chg="undo custSel addSld delSld modSld sldOrd">
      <pc:chgData name="Mirjam Neebe" userId="d2f23708-5dd4-4644-838f-e3ba288b0f87" providerId="ADAL" clId="{1FFE6280-71F7-4749-A4A0-ADFF8EFABFD2}" dt="2026-04-10T13:01:02.485" v="2730" actId="1076"/>
      <pc:docMkLst>
        <pc:docMk/>
      </pc:docMkLst>
      <pc:sldChg chg="add modNotesTx">
        <pc:chgData name="Mirjam Neebe" userId="d2f23708-5dd4-4644-838f-e3ba288b0f87" providerId="ADAL" clId="{1FFE6280-71F7-4749-A4A0-ADFF8EFABFD2}" dt="2026-04-10T12:38:19.447" v="2116" actId="20577"/>
        <pc:sldMkLst>
          <pc:docMk/>
          <pc:sldMk cId="3696376157" sldId="911"/>
        </pc:sldMkLst>
      </pc:sldChg>
      <pc:sldChg chg="add modNotesTx">
        <pc:chgData name="Mirjam Neebe" userId="d2f23708-5dd4-4644-838f-e3ba288b0f87" providerId="ADAL" clId="{1FFE6280-71F7-4749-A4A0-ADFF8EFABFD2}" dt="2026-04-10T12:46:26.255" v="2118" actId="20577"/>
        <pc:sldMkLst>
          <pc:docMk/>
          <pc:sldMk cId="1455664992" sldId="913"/>
        </pc:sldMkLst>
      </pc:sldChg>
      <pc:sldChg chg="add">
        <pc:chgData name="Mirjam Neebe" userId="d2f23708-5dd4-4644-838f-e3ba288b0f87" providerId="ADAL" clId="{1FFE6280-71F7-4749-A4A0-ADFF8EFABFD2}" dt="2026-04-08T14:17:42.621" v="110"/>
        <pc:sldMkLst>
          <pc:docMk/>
          <pc:sldMk cId="355506374" sldId="916"/>
        </pc:sldMkLst>
      </pc:sldChg>
      <pc:sldChg chg="add del modNotesTx">
        <pc:chgData name="Mirjam Neebe" userId="d2f23708-5dd4-4644-838f-e3ba288b0f87" providerId="ADAL" clId="{1FFE6280-71F7-4749-A4A0-ADFF8EFABFD2}" dt="2026-04-10T12:29:55.534" v="1409" actId="20577"/>
        <pc:sldMkLst>
          <pc:docMk/>
          <pc:sldMk cId="886964655" sldId="933"/>
        </pc:sldMkLst>
      </pc:sldChg>
      <pc:sldChg chg="modSp mod modAnim">
        <pc:chgData name="Mirjam Neebe" userId="d2f23708-5dd4-4644-838f-e3ba288b0f87" providerId="ADAL" clId="{1FFE6280-71F7-4749-A4A0-ADFF8EFABFD2}" dt="2026-04-08T16:10:18.316" v="417" actId="108"/>
        <pc:sldMkLst>
          <pc:docMk/>
          <pc:sldMk cId="2469025829" sldId="968"/>
        </pc:sldMkLst>
        <pc:spChg chg="mod">
          <ac:chgData name="Mirjam Neebe" userId="d2f23708-5dd4-4644-838f-e3ba288b0f87" providerId="ADAL" clId="{1FFE6280-71F7-4749-A4A0-ADFF8EFABFD2}" dt="2026-04-08T16:10:18.316" v="417" actId="108"/>
          <ac:spMkLst>
            <pc:docMk/>
            <pc:sldMk cId="2469025829" sldId="968"/>
            <ac:spMk id="3" creationId="{602872C9-0779-414E-A20E-43EE3E3BB051}"/>
          </ac:spMkLst>
        </pc:spChg>
      </pc:sldChg>
      <pc:sldChg chg="modNotesTx">
        <pc:chgData name="Mirjam Neebe" userId="d2f23708-5dd4-4644-838f-e3ba288b0f87" providerId="ADAL" clId="{1FFE6280-71F7-4749-A4A0-ADFF8EFABFD2}" dt="2026-04-08T16:23:59.849" v="735" actId="20577"/>
        <pc:sldMkLst>
          <pc:docMk/>
          <pc:sldMk cId="754615561" sldId="977"/>
        </pc:sldMkLst>
      </pc:sldChg>
      <pc:sldChg chg="modSp add mod modNotesTx">
        <pc:chgData name="Mirjam Neebe" userId="d2f23708-5dd4-4644-838f-e3ba288b0f87" providerId="ADAL" clId="{1FFE6280-71F7-4749-A4A0-ADFF8EFABFD2}" dt="2026-04-10T12:49:32.128" v="2211" actId="20577"/>
        <pc:sldMkLst>
          <pc:docMk/>
          <pc:sldMk cId="3664836439" sldId="1002"/>
        </pc:sldMkLst>
        <pc:spChg chg="mod">
          <ac:chgData name="Mirjam Neebe" userId="d2f23708-5dd4-4644-838f-e3ba288b0f87" providerId="ADAL" clId="{1FFE6280-71F7-4749-A4A0-ADFF8EFABFD2}" dt="2026-04-08T14:37:46.840" v="408" actId="20577"/>
          <ac:spMkLst>
            <pc:docMk/>
            <pc:sldMk cId="3664836439" sldId="1002"/>
            <ac:spMk id="4" creationId="{0B610126-C97E-2CE0-AD9B-655570428B74}"/>
          </ac:spMkLst>
        </pc:spChg>
      </pc:sldChg>
      <pc:sldChg chg="add modNotesTx">
        <pc:chgData name="Mirjam Neebe" userId="d2f23708-5dd4-4644-838f-e3ba288b0f87" providerId="ADAL" clId="{1FFE6280-71F7-4749-A4A0-ADFF8EFABFD2}" dt="2026-04-10T12:52:39.902" v="2376" actId="20577"/>
        <pc:sldMkLst>
          <pc:docMk/>
          <pc:sldMk cId="572126312" sldId="1004"/>
        </pc:sldMkLst>
      </pc:sldChg>
      <pc:sldChg chg="add ord modNotesTx">
        <pc:chgData name="Mirjam Neebe" userId="d2f23708-5dd4-4644-838f-e3ba288b0f87" providerId="ADAL" clId="{1FFE6280-71F7-4749-A4A0-ADFF8EFABFD2}" dt="2026-04-10T12:49:00.210" v="2210" actId="20577"/>
        <pc:sldMkLst>
          <pc:docMk/>
          <pc:sldMk cId="3491775440" sldId="1005"/>
        </pc:sldMkLst>
      </pc:sldChg>
      <pc:sldChg chg="add del">
        <pc:chgData name="Mirjam Neebe" userId="d2f23708-5dd4-4644-838f-e3ba288b0f87" providerId="ADAL" clId="{1FFE6280-71F7-4749-A4A0-ADFF8EFABFD2}" dt="2026-04-08T14:06:31.578" v="102"/>
        <pc:sldMkLst>
          <pc:docMk/>
          <pc:sldMk cId="2160943155" sldId="1020"/>
        </pc:sldMkLst>
      </pc:sldChg>
      <pc:sldChg chg="add del">
        <pc:chgData name="Mirjam Neebe" userId="d2f23708-5dd4-4644-838f-e3ba288b0f87" providerId="ADAL" clId="{1FFE6280-71F7-4749-A4A0-ADFF8EFABFD2}" dt="2026-04-08T14:06:31.578" v="102"/>
        <pc:sldMkLst>
          <pc:docMk/>
          <pc:sldMk cId="478795726" sldId="1041"/>
        </pc:sldMkLst>
      </pc:sldChg>
      <pc:sldChg chg="add modNotesTx">
        <pc:chgData name="Mirjam Neebe" userId="d2f23708-5dd4-4644-838f-e3ba288b0f87" providerId="ADAL" clId="{1FFE6280-71F7-4749-A4A0-ADFF8EFABFD2}" dt="2026-04-08T16:20:32.502" v="468" actId="20577"/>
        <pc:sldMkLst>
          <pc:docMk/>
          <pc:sldMk cId="1191118899" sldId="1043"/>
        </pc:sldMkLst>
      </pc:sldChg>
      <pc:sldChg chg="add del">
        <pc:chgData name="Mirjam Neebe" userId="d2f23708-5dd4-4644-838f-e3ba288b0f87" providerId="ADAL" clId="{1FFE6280-71F7-4749-A4A0-ADFF8EFABFD2}" dt="2026-04-08T14:06:31.578" v="102"/>
        <pc:sldMkLst>
          <pc:docMk/>
          <pc:sldMk cId="1198640274" sldId="1062"/>
        </pc:sldMkLst>
      </pc:sldChg>
      <pc:sldChg chg="add del">
        <pc:chgData name="Mirjam Neebe" userId="d2f23708-5dd4-4644-838f-e3ba288b0f87" providerId="ADAL" clId="{1FFE6280-71F7-4749-A4A0-ADFF8EFABFD2}" dt="2026-04-08T14:06:31.578" v="102"/>
        <pc:sldMkLst>
          <pc:docMk/>
          <pc:sldMk cId="2266432294" sldId="1067"/>
        </pc:sldMkLst>
      </pc:sldChg>
      <pc:sldChg chg="add del">
        <pc:chgData name="Mirjam Neebe" userId="d2f23708-5dd4-4644-838f-e3ba288b0f87" providerId="ADAL" clId="{1FFE6280-71F7-4749-A4A0-ADFF8EFABFD2}" dt="2026-04-08T14:06:31.578" v="102"/>
        <pc:sldMkLst>
          <pc:docMk/>
          <pc:sldMk cId="3956342910" sldId="1068"/>
        </pc:sldMkLst>
      </pc:sldChg>
      <pc:sldChg chg="add del">
        <pc:chgData name="Mirjam Neebe" userId="d2f23708-5dd4-4644-838f-e3ba288b0f87" providerId="ADAL" clId="{1FFE6280-71F7-4749-A4A0-ADFF8EFABFD2}" dt="2026-04-08T14:06:31.578" v="102"/>
        <pc:sldMkLst>
          <pc:docMk/>
          <pc:sldMk cId="2761885503" sldId="1069"/>
        </pc:sldMkLst>
      </pc:sldChg>
      <pc:sldChg chg="add del">
        <pc:chgData name="Mirjam Neebe" userId="d2f23708-5dd4-4644-838f-e3ba288b0f87" providerId="ADAL" clId="{1FFE6280-71F7-4749-A4A0-ADFF8EFABFD2}" dt="2026-04-08T14:06:31.578" v="102"/>
        <pc:sldMkLst>
          <pc:docMk/>
          <pc:sldMk cId="962514831" sldId="1070"/>
        </pc:sldMkLst>
      </pc:sldChg>
      <pc:sldChg chg="add del">
        <pc:chgData name="Mirjam Neebe" userId="d2f23708-5dd4-4644-838f-e3ba288b0f87" providerId="ADAL" clId="{1FFE6280-71F7-4749-A4A0-ADFF8EFABFD2}" dt="2026-04-08T14:06:31.578" v="102"/>
        <pc:sldMkLst>
          <pc:docMk/>
          <pc:sldMk cId="3069869824" sldId="1071"/>
        </pc:sldMkLst>
      </pc:sldChg>
      <pc:sldChg chg="addSp modSp mod">
        <pc:chgData name="Mirjam Neebe" userId="d2f23708-5dd4-4644-838f-e3ba288b0f87" providerId="ADAL" clId="{1FFE6280-71F7-4749-A4A0-ADFF8EFABFD2}" dt="2026-04-10T13:01:02.485" v="2730" actId="1076"/>
        <pc:sldMkLst>
          <pc:docMk/>
          <pc:sldMk cId="3462730991" sldId="1075"/>
        </pc:sldMkLst>
        <pc:spChg chg="mod">
          <ac:chgData name="Mirjam Neebe" userId="d2f23708-5dd4-4644-838f-e3ba288b0f87" providerId="ADAL" clId="{1FFE6280-71F7-4749-A4A0-ADFF8EFABFD2}" dt="2026-04-10T13:00:57.072" v="2729" actId="1076"/>
          <ac:spMkLst>
            <pc:docMk/>
            <pc:sldMk cId="3462730991" sldId="1075"/>
            <ac:spMk id="2" creationId="{1F815734-D359-B452-4417-7D1EF9BA93B6}"/>
          </ac:spMkLst>
        </pc:spChg>
        <pc:spChg chg="add mod">
          <ac:chgData name="Mirjam Neebe" userId="d2f23708-5dd4-4644-838f-e3ba288b0f87" providerId="ADAL" clId="{1FFE6280-71F7-4749-A4A0-ADFF8EFABFD2}" dt="2026-04-10T13:01:02.485" v="2730" actId="1076"/>
          <ac:spMkLst>
            <pc:docMk/>
            <pc:sldMk cId="3462730991" sldId="1075"/>
            <ac:spMk id="3" creationId="{1C647AD1-3D7F-43D0-DC45-461A55602339}"/>
          </ac:spMkLst>
        </pc:spChg>
        <pc:picChg chg="mod">
          <ac:chgData name="Mirjam Neebe" userId="d2f23708-5dd4-4644-838f-e3ba288b0f87" providerId="ADAL" clId="{1FFE6280-71F7-4749-A4A0-ADFF8EFABFD2}" dt="2026-04-10T13:00:49.115" v="2728" actId="1076"/>
          <ac:picMkLst>
            <pc:docMk/>
            <pc:sldMk cId="3462730991" sldId="1075"/>
            <ac:picMk id="4" creationId="{CDE8024B-8FF4-2EDD-F021-A5375DA5F933}"/>
          </ac:picMkLst>
        </pc:picChg>
      </pc:sldChg>
      <pc:sldChg chg="add del">
        <pc:chgData name="Mirjam Neebe" userId="d2f23708-5dd4-4644-838f-e3ba288b0f87" providerId="ADAL" clId="{1FFE6280-71F7-4749-A4A0-ADFF8EFABFD2}" dt="2026-04-08T14:06:31.578" v="102"/>
        <pc:sldMkLst>
          <pc:docMk/>
          <pc:sldMk cId="1281255882" sldId="1081"/>
        </pc:sldMkLst>
      </pc:sldChg>
      <pc:sldChg chg="modSp add mod modNotesTx">
        <pc:chgData name="Mirjam Neebe" userId="d2f23708-5dd4-4644-838f-e3ba288b0f87" providerId="ADAL" clId="{1FFE6280-71F7-4749-A4A0-ADFF8EFABFD2}" dt="2026-04-10T12:47:28.988" v="2177" actId="20577"/>
        <pc:sldMkLst>
          <pc:docMk/>
          <pc:sldMk cId="3257964899" sldId="1089"/>
        </pc:sldMkLst>
        <pc:spChg chg="mod">
          <ac:chgData name="Mirjam Neebe" userId="d2f23708-5dd4-4644-838f-e3ba288b0f87" providerId="ADAL" clId="{1FFE6280-71F7-4749-A4A0-ADFF8EFABFD2}" dt="2026-04-10T12:47:08.705" v="2154" actId="20577"/>
          <ac:spMkLst>
            <pc:docMk/>
            <pc:sldMk cId="3257964899" sldId="1089"/>
            <ac:spMk id="3" creationId="{4CA30807-1A73-4EAF-2B1D-BEAC065D38DC}"/>
          </ac:spMkLst>
        </pc:spChg>
      </pc:sldChg>
      <pc:sldChg chg="add modNotesTx">
        <pc:chgData name="Mirjam Neebe" userId="d2f23708-5dd4-4644-838f-e3ba288b0f87" providerId="ADAL" clId="{1FFE6280-71F7-4749-A4A0-ADFF8EFABFD2}" dt="2026-04-10T12:50:24.220" v="2230" actId="20577"/>
        <pc:sldMkLst>
          <pc:docMk/>
          <pc:sldMk cId="1340279304" sldId="1090"/>
        </pc:sldMkLst>
      </pc:sldChg>
      <pc:sldChg chg="modNotesTx">
        <pc:chgData name="Mirjam Neebe" userId="d2f23708-5dd4-4644-838f-e3ba288b0f87" providerId="ADAL" clId="{1FFE6280-71F7-4749-A4A0-ADFF8EFABFD2}" dt="2026-04-08T16:24:38.310" v="799" actId="20577"/>
        <pc:sldMkLst>
          <pc:docMk/>
          <pc:sldMk cId="4194397810" sldId="1106"/>
        </pc:sldMkLst>
      </pc:sldChg>
      <pc:sldChg chg="ord modNotesTx">
        <pc:chgData name="Mirjam Neebe" userId="d2f23708-5dd4-4644-838f-e3ba288b0f87" providerId="ADAL" clId="{1FFE6280-71F7-4749-A4A0-ADFF8EFABFD2}" dt="2026-04-10T12:52:09.670" v="2355" actId="20577"/>
        <pc:sldMkLst>
          <pc:docMk/>
          <pc:sldMk cId="3135951931" sldId="1123"/>
        </pc:sldMkLst>
      </pc:sldChg>
      <pc:sldChg chg="ord modNotesTx">
        <pc:chgData name="Mirjam Neebe" userId="d2f23708-5dd4-4644-838f-e3ba288b0f87" providerId="ADAL" clId="{1FFE6280-71F7-4749-A4A0-ADFF8EFABFD2}" dt="2026-04-10T12:54:31.468" v="2550" actId="20577"/>
        <pc:sldMkLst>
          <pc:docMk/>
          <pc:sldMk cId="2304038082" sldId="1125"/>
        </pc:sldMkLst>
      </pc:sldChg>
      <pc:sldChg chg="modNotesTx">
        <pc:chgData name="Mirjam Neebe" userId="d2f23708-5dd4-4644-838f-e3ba288b0f87" providerId="ADAL" clId="{1FFE6280-71F7-4749-A4A0-ADFF8EFABFD2}" dt="2026-04-08T16:22:49.499" v="535" actId="20577"/>
        <pc:sldMkLst>
          <pc:docMk/>
          <pc:sldMk cId="1206365237" sldId="1130"/>
        </pc:sldMkLst>
      </pc:sldChg>
      <pc:sldChg chg="delSp modSp mod modClrScheme chgLayout modNotesTx">
        <pc:chgData name="Mirjam Neebe" userId="d2f23708-5dd4-4644-838f-e3ba288b0f87" providerId="ADAL" clId="{1FFE6280-71F7-4749-A4A0-ADFF8EFABFD2}" dt="2026-04-08T16:21:04.480" v="470" actId="20577"/>
        <pc:sldMkLst>
          <pc:docMk/>
          <pc:sldMk cId="3250121246" sldId="1134"/>
        </pc:sldMkLst>
        <pc:spChg chg="mod ord">
          <ac:chgData name="Mirjam Neebe" userId="d2f23708-5dd4-4644-838f-e3ba288b0f87" providerId="ADAL" clId="{1FFE6280-71F7-4749-A4A0-ADFF8EFABFD2}" dt="2026-04-08T13:49:59.873" v="78" actId="108"/>
          <ac:spMkLst>
            <pc:docMk/>
            <pc:sldMk cId="3250121246" sldId="1134"/>
            <ac:spMk id="3" creationId="{F6EE0BEC-A890-36E6-B994-8717F355A7BD}"/>
          </ac:spMkLst>
        </pc:spChg>
      </pc:sldChg>
      <pc:sldChg chg="add modNotesTx">
        <pc:chgData name="Mirjam Neebe" userId="d2f23708-5dd4-4644-838f-e3ba288b0f87" providerId="ADAL" clId="{1FFE6280-71F7-4749-A4A0-ADFF8EFABFD2}" dt="2026-04-08T16:11:35.383" v="461" actId="20577"/>
        <pc:sldMkLst>
          <pc:docMk/>
          <pc:sldMk cId="3910850809" sldId="1136"/>
        </pc:sldMkLst>
      </pc:sldChg>
      <pc:sldChg chg="add">
        <pc:chgData name="Mirjam Neebe" userId="d2f23708-5dd4-4644-838f-e3ba288b0f87" providerId="ADAL" clId="{1FFE6280-71F7-4749-A4A0-ADFF8EFABFD2}" dt="2026-04-08T13:46:13.237" v="57"/>
        <pc:sldMkLst>
          <pc:docMk/>
          <pc:sldMk cId="89060507" sldId="1137"/>
        </pc:sldMkLst>
      </pc:sldChg>
      <pc:sldChg chg="add">
        <pc:chgData name="Mirjam Neebe" userId="d2f23708-5dd4-4644-838f-e3ba288b0f87" providerId="ADAL" clId="{1FFE6280-71F7-4749-A4A0-ADFF8EFABFD2}" dt="2026-04-08T13:46:13.237" v="57"/>
        <pc:sldMkLst>
          <pc:docMk/>
          <pc:sldMk cId="1428783410" sldId="1138"/>
        </pc:sldMkLst>
      </pc:sldChg>
      <pc:sldChg chg="add modNotesTx">
        <pc:chgData name="Mirjam Neebe" userId="d2f23708-5dd4-4644-838f-e3ba288b0f87" providerId="ADAL" clId="{1FFE6280-71F7-4749-A4A0-ADFF8EFABFD2}" dt="2026-04-08T16:21:59.715" v="513" actId="20577"/>
        <pc:sldMkLst>
          <pc:docMk/>
          <pc:sldMk cId="3775982959" sldId="1139"/>
        </pc:sldMkLst>
      </pc:sldChg>
      <pc:sldChg chg="modSp add mod modNotesTx">
        <pc:chgData name="Mirjam Neebe" userId="d2f23708-5dd4-4644-838f-e3ba288b0f87" providerId="ADAL" clId="{1FFE6280-71F7-4749-A4A0-ADFF8EFABFD2}" dt="2026-04-10T12:27:09.585" v="1307" actId="1035"/>
        <pc:sldMkLst>
          <pc:docMk/>
          <pc:sldMk cId="1234109662" sldId="1140"/>
        </pc:sldMkLst>
        <pc:spChg chg="mod">
          <ac:chgData name="Mirjam Neebe" userId="d2f23708-5dd4-4644-838f-e3ba288b0f87" providerId="ADAL" clId="{1FFE6280-71F7-4749-A4A0-ADFF8EFABFD2}" dt="2026-04-10T12:27:09.585" v="1307" actId="1035"/>
          <ac:spMkLst>
            <pc:docMk/>
            <pc:sldMk cId="1234109662" sldId="1140"/>
            <ac:spMk id="8" creationId="{0F2F3EDD-1002-4E4D-1B6D-AFB4CAC2F394}"/>
          </ac:spMkLst>
        </pc:spChg>
      </pc:sldChg>
      <pc:sldChg chg="add modNotesTx">
        <pc:chgData name="Mirjam Neebe" userId="d2f23708-5dd4-4644-838f-e3ba288b0f87" providerId="ADAL" clId="{1FFE6280-71F7-4749-A4A0-ADFF8EFABFD2}" dt="2026-04-08T16:23:33.868" v="621" actId="20577"/>
        <pc:sldMkLst>
          <pc:docMk/>
          <pc:sldMk cId="2084033268" sldId="1141"/>
        </pc:sldMkLst>
      </pc:sldChg>
      <pc:sldChg chg="add modNotesTx">
        <pc:chgData name="Mirjam Neebe" userId="d2f23708-5dd4-4644-838f-e3ba288b0f87" providerId="ADAL" clId="{1FFE6280-71F7-4749-A4A0-ADFF8EFABFD2}" dt="2026-04-08T16:24:46.791" v="801" actId="20577"/>
        <pc:sldMkLst>
          <pc:docMk/>
          <pc:sldMk cId="2458202927" sldId="1142"/>
        </pc:sldMkLst>
      </pc:sldChg>
      <pc:sldChg chg="add modNotesTx">
        <pc:chgData name="Mirjam Neebe" userId="d2f23708-5dd4-4644-838f-e3ba288b0f87" providerId="ADAL" clId="{1FFE6280-71F7-4749-A4A0-ADFF8EFABFD2}" dt="2026-04-08T16:25:01.676" v="813" actId="20577"/>
        <pc:sldMkLst>
          <pc:docMk/>
          <pc:sldMk cId="1687634143" sldId="1143"/>
        </pc:sldMkLst>
      </pc:sldChg>
      <pc:sldChg chg="add modNotesTx">
        <pc:chgData name="Mirjam Neebe" userId="d2f23708-5dd4-4644-838f-e3ba288b0f87" providerId="ADAL" clId="{1FFE6280-71F7-4749-A4A0-ADFF8EFABFD2}" dt="2026-04-08T16:27:00.949" v="817" actId="20577"/>
        <pc:sldMkLst>
          <pc:docMk/>
          <pc:sldMk cId="277946330" sldId="1144"/>
        </pc:sldMkLst>
      </pc:sldChg>
      <pc:sldChg chg="add">
        <pc:chgData name="Mirjam Neebe" userId="d2f23708-5dd4-4644-838f-e3ba288b0f87" providerId="ADAL" clId="{1FFE6280-71F7-4749-A4A0-ADFF8EFABFD2}" dt="2026-04-08T14:00:36.193" v="96"/>
        <pc:sldMkLst>
          <pc:docMk/>
          <pc:sldMk cId="572838893" sldId="1145"/>
        </pc:sldMkLst>
      </pc:sldChg>
      <pc:sldChg chg="modSp add mod">
        <pc:chgData name="Mirjam Neebe" userId="d2f23708-5dd4-4644-838f-e3ba288b0f87" providerId="ADAL" clId="{1FFE6280-71F7-4749-A4A0-ADFF8EFABFD2}" dt="2026-04-08T16:28:55.638" v="952" actId="14100"/>
        <pc:sldMkLst>
          <pc:docMk/>
          <pc:sldMk cId="1231525556" sldId="1146"/>
        </pc:sldMkLst>
        <pc:spChg chg="mod">
          <ac:chgData name="Mirjam Neebe" userId="d2f23708-5dd4-4644-838f-e3ba288b0f87" providerId="ADAL" clId="{1FFE6280-71F7-4749-A4A0-ADFF8EFABFD2}" dt="2026-04-08T16:28:55.638" v="952" actId="14100"/>
          <ac:spMkLst>
            <pc:docMk/>
            <pc:sldMk cId="1231525556" sldId="1146"/>
            <ac:spMk id="3" creationId="{64F2E60D-B6D4-0438-80AC-6DEF1E215B54}"/>
          </ac:spMkLst>
        </pc:spChg>
      </pc:sldChg>
      <pc:sldChg chg="add modNotesTx">
        <pc:chgData name="Mirjam Neebe" userId="d2f23708-5dd4-4644-838f-e3ba288b0f87" providerId="ADAL" clId="{1FFE6280-71F7-4749-A4A0-ADFF8EFABFD2}" dt="2026-04-08T16:29:20.354" v="1020" actId="20577"/>
        <pc:sldMkLst>
          <pc:docMk/>
          <pc:sldMk cId="3009144653" sldId="1147"/>
        </pc:sldMkLst>
      </pc:sldChg>
      <pc:sldChg chg="add modNotesTx">
        <pc:chgData name="Mirjam Neebe" userId="d2f23708-5dd4-4644-838f-e3ba288b0f87" providerId="ADAL" clId="{1FFE6280-71F7-4749-A4A0-ADFF8EFABFD2}" dt="2026-04-10T12:31:33.017" v="1508" actId="20577"/>
        <pc:sldMkLst>
          <pc:docMk/>
          <pc:sldMk cId="570476323" sldId="1148"/>
        </pc:sldMkLst>
      </pc:sldChg>
      <pc:sldChg chg="add">
        <pc:chgData name="Mirjam Neebe" userId="d2f23708-5dd4-4644-838f-e3ba288b0f87" providerId="ADAL" clId="{1FFE6280-71F7-4749-A4A0-ADFF8EFABFD2}" dt="2026-04-08T14:04:17.889" v="99"/>
        <pc:sldMkLst>
          <pc:docMk/>
          <pc:sldMk cId="23103546" sldId="1149"/>
        </pc:sldMkLst>
      </pc:sldChg>
      <pc:sldChg chg="add">
        <pc:chgData name="Mirjam Neebe" userId="d2f23708-5dd4-4644-838f-e3ba288b0f87" providerId="ADAL" clId="{1FFE6280-71F7-4749-A4A0-ADFF8EFABFD2}" dt="2026-04-08T14:07:24.565" v="103"/>
        <pc:sldMkLst>
          <pc:docMk/>
          <pc:sldMk cId="3013044127" sldId="1150"/>
        </pc:sldMkLst>
      </pc:sldChg>
      <pc:sldChg chg="add">
        <pc:chgData name="Mirjam Neebe" userId="d2f23708-5dd4-4644-838f-e3ba288b0f87" providerId="ADAL" clId="{1FFE6280-71F7-4749-A4A0-ADFF8EFABFD2}" dt="2026-04-08T14:07:24.565" v="103"/>
        <pc:sldMkLst>
          <pc:docMk/>
          <pc:sldMk cId="2225990361" sldId="1151"/>
        </pc:sldMkLst>
      </pc:sldChg>
      <pc:sldChg chg="add">
        <pc:chgData name="Mirjam Neebe" userId="d2f23708-5dd4-4644-838f-e3ba288b0f87" providerId="ADAL" clId="{1FFE6280-71F7-4749-A4A0-ADFF8EFABFD2}" dt="2026-04-08T14:07:24.565" v="103"/>
        <pc:sldMkLst>
          <pc:docMk/>
          <pc:sldMk cId="576560295" sldId="1152"/>
        </pc:sldMkLst>
      </pc:sldChg>
      <pc:sldChg chg="add modNotesTx">
        <pc:chgData name="Mirjam Neebe" userId="d2f23708-5dd4-4644-838f-e3ba288b0f87" providerId="ADAL" clId="{1FFE6280-71F7-4749-A4A0-ADFF8EFABFD2}" dt="2026-04-08T16:35:58.557" v="1170" actId="20577"/>
        <pc:sldMkLst>
          <pc:docMk/>
          <pc:sldMk cId="2844673476" sldId="1153"/>
        </pc:sldMkLst>
      </pc:sldChg>
      <pc:sldChg chg="add modNotesTx">
        <pc:chgData name="Mirjam Neebe" userId="d2f23708-5dd4-4644-838f-e3ba288b0f87" providerId="ADAL" clId="{1FFE6280-71F7-4749-A4A0-ADFF8EFABFD2}" dt="2026-04-08T16:36:07.725" v="1185" actId="6549"/>
        <pc:sldMkLst>
          <pc:docMk/>
          <pc:sldMk cId="504302249" sldId="1154"/>
        </pc:sldMkLst>
      </pc:sldChg>
      <pc:sldChg chg="modSp add mod">
        <pc:chgData name="Mirjam Neebe" userId="d2f23708-5dd4-4644-838f-e3ba288b0f87" providerId="ADAL" clId="{1FFE6280-71F7-4749-A4A0-ADFF8EFABFD2}" dt="2026-04-08T16:19:50.227" v="466" actId="20577"/>
        <pc:sldMkLst>
          <pc:docMk/>
          <pc:sldMk cId="835996296" sldId="1155"/>
        </pc:sldMkLst>
        <pc:spChg chg="mod">
          <ac:chgData name="Mirjam Neebe" userId="d2f23708-5dd4-4644-838f-e3ba288b0f87" providerId="ADAL" clId="{1FFE6280-71F7-4749-A4A0-ADFF8EFABFD2}" dt="2026-04-08T16:19:50.227" v="466" actId="20577"/>
          <ac:spMkLst>
            <pc:docMk/>
            <pc:sldMk cId="835996296" sldId="1155"/>
            <ac:spMk id="2" creationId="{60FE09D6-34F2-EA3A-3A2F-1EAA039FCFE4}"/>
          </ac:spMkLst>
        </pc:spChg>
      </pc:sldChg>
      <pc:sldChg chg="add modNotesTx">
        <pc:chgData name="Mirjam Neebe" userId="d2f23708-5dd4-4644-838f-e3ba288b0f87" providerId="ADAL" clId="{1FFE6280-71F7-4749-A4A0-ADFF8EFABFD2}" dt="2026-04-10T12:35:49.419" v="1628" actId="20577"/>
        <pc:sldMkLst>
          <pc:docMk/>
          <pc:sldMk cId="1423088335" sldId="1156"/>
        </pc:sldMkLst>
      </pc:sldChg>
      <pc:sldChg chg="add modNotesTx">
        <pc:chgData name="Mirjam Neebe" userId="d2f23708-5dd4-4644-838f-e3ba288b0f87" providerId="ADAL" clId="{1FFE6280-71F7-4749-A4A0-ADFF8EFABFD2}" dt="2026-04-10T12:35:08.864" v="1522" actId="20577"/>
        <pc:sldMkLst>
          <pc:docMk/>
          <pc:sldMk cId="97794320" sldId="1157"/>
        </pc:sldMkLst>
      </pc:sldChg>
      <pc:sldChg chg="modSp add mod">
        <pc:chgData name="Mirjam Neebe" userId="d2f23708-5dd4-4644-838f-e3ba288b0f87" providerId="ADAL" clId="{1FFE6280-71F7-4749-A4A0-ADFF8EFABFD2}" dt="2026-04-10T12:47:53.213" v="2178" actId="20577"/>
        <pc:sldMkLst>
          <pc:docMk/>
          <pc:sldMk cId="3065378812" sldId="1158"/>
        </pc:sldMkLst>
        <pc:spChg chg="mod">
          <ac:chgData name="Mirjam Neebe" userId="d2f23708-5dd4-4644-838f-e3ba288b0f87" providerId="ADAL" clId="{1FFE6280-71F7-4749-A4A0-ADFF8EFABFD2}" dt="2026-04-10T12:47:53.213" v="2178" actId="20577"/>
          <ac:spMkLst>
            <pc:docMk/>
            <pc:sldMk cId="3065378812" sldId="1158"/>
            <ac:spMk id="2" creationId="{6E666F28-A546-B095-D0AC-E47098CFA34C}"/>
          </ac:spMkLst>
        </pc:spChg>
      </pc:sldChg>
      <pc:sldChg chg="add modNotesTx">
        <pc:chgData name="Mirjam Neebe" userId="d2f23708-5dd4-4644-838f-e3ba288b0f87" providerId="ADAL" clId="{1FFE6280-71F7-4749-A4A0-ADFF8EFABFD2}" dt="2026-04-10T12:55:16.429" v="2570" actId="20577"/>
        <pc:sldMkLst>
          <pc:docMk/>
          <pc:sldMk cId="295142786" sldId="1209"/>
        </pc:sldMkLst>
      </pc:sldChg>
      <pc:sldChg chg="add modNotesTx">
        <pc:chgData name="Mirjam Neebe" userId="d2f23708-5dd4-4644-838f-e3ba288b0f87" providerId="ADAL" clId="{1FFE6280-71F7-4749-A4A0-ADFF8EFABFD2}" dt="2026-04-10T12:55:39.591" v="2580" actId="20577"/>
        <pc:sldMkLst>
          <pc:docMk/>
          <pc:sldMk cId="2066749425" sldId="1210"/>
        </pc:sldMkLst>
      </pc:sldChg>
      <pc:sldChg chg="add">
        <pc:chgData name="Mirjam Neebe" userId="d2f23708-5dd4-4644-838f-e3ba288b0f87" providerId="ADAL" clId="{1FFE6280-71F7-4749-A4A0-ADFF8EFABFD2}" dt="2026-04-08T14:33:27.245" v="213"/>
        <pc:sldMkLst>
          <pc:docMk/>
          <pc:sldMk cId="295230395" sldId="1211"/>
        </pc:sldMkLst>
      </pc:sldChg>
      <pc:sldChg chg="add">
        <pc:chgData name="Mirjam Neebe" userId="d2f23708-5dd4-4644-838f-e3ba288b0f87" providerId="ADAL" clId="{1FFE6280-71F7-4749-A4A0-ADFF8EFABFD2}" dt="2026-04-08T14:17:42.621" v="110"/>
        <pc:sldMkLst>
          <pc:docMk/>
          <pc:sldMk cId="641089317" sldId="1212"/>
        </pc:sldMkLst>
      </pc:sldChg>
      <pc:sldChg chg="add modNotesTx">
        <pc:chgData name="Mirjam Neebe" userId="d2f23708-5dd4-4644-838f-e3ba288b0f87" providerId="ADAL" clId="{1FFE6280-71F7-4749-A4A0-ADFF8EFABFD2}" dt="2026-04-10T12:25:10.288" v="1293" actId="20577"/>
        <pc:sldMkLst>
          <pc:docMk/>
          <pc:sldMk cId="1337888461" sldId="1213"/>
        </pc:sldMkLst>
      </pc:sldChg>
      <pc:sldMasterChg chg="delSldLayout">
        <pc:chgData name="Mirjam Neebe" userId="d2f23708-5dd4-4644-838f-e3ba288b0f87" providerId="ADAL" clId="{1FFE6280-71F7-4749-A4A0-ADFF8EFABFD2}" dt="2026-04-08T14:15:56.251" v="107" actId="47"/>
        <pc:sldMasterMkLst>
          <pc:docMk/>
          <pc:sldMasterMk cId="349716224" sldId="2147483648"/>
        </pc:sldMasterMkLst>
      </pc:sldMasterChg>
    </pc:docChg>
  </pc:docChgLst>
  <pc:docChgLst>
    <pc:chgData name="Louisa  Büsken" userId="7d97b5d4-09f0-4c45-9e89-3735a4836822" providerId="ADAL" clId="{4BCFD602-B71A-4D12-93D1-DD4A30F610C6}"/>
    <pc:docChg chg="modSld sldOrd addSection modSection">
      <pc:chgData name="Louisa  Büsken" userId="7d97b5d4-09f0-4c45-9e89-3735a4836822" providerId="ADAL" clId="{4BCFD602-B71A-4D12-93D1-DD4A30F610C6}" dt="2026-04-17T13:26:47.879" v="34" actId="20577"/>
      <pc:docMkLst>
        <pc:docMk/>
      </pc:docMkLst>
      <pc:sldChg chg="modSp mod ord">
        <pc:chgData name="Louisa  Büsken" userId="7d97b5d4-09f0-4c45-9e89-3735a4836822" providerId="ADAL" clId="{4BCFD602-B71A-4D12-93D1-DD4A30F610C6}" dt="2026-04-17T13:26:47.879" v="34" actId="20577"/>
        <pc:sldMkLst>
          <pc:docMk/>
          <pc:sldMk cId="412664724" sldId="846"/>
        </pc:sldMkLst>
        <pc:spChg chg="mod">
          <ac:chgData name="Louisa  Büsken" userId="7d97b5d4-09f0-4c45-9e89-3735a4836822" providerId="ADAL" clId="{4BCFD602-B71A-4D12-93D1-DD4A30F610C6}" dt="2026-04-17T13:26:47.879" v="34" actId="20577"/>
          <ac:spMkLst>
            <pc:docMk/>
            <pc:sldMk cId="412664724" sldId="846"/>
            <ac:spMk id="2" creationId="{63F88A55-9F88-A9D9-E75F-2150FF8EF4DF}"/>
          </ac:spMkLst>
        </pc:spChg>
      </pc:sldChg>
      <pc:sldChg chg="modSp mod">
        <pc:chgData name="Louisa  Büsken" userId="7d97b5d4-09f0-4c45-9e89-3735a4836822" providerId="ADAL" clId="{4BCFD602-B71A-4D12-93D1-DD4A30F610C6}" dt="2026-04-17T13:22:32.243" v="14" actId="20577"/>
        <pc:sldMkLst>
          <pc:docMk/>
          <pc:sldMk cId="1337888461" sldId="1213"/>
        </pc:sldMkLst>
        <pc:spChg chg="mod">
          <ac:chgData name="Louisa  Büsken" userId="7d97b5d4-09f0-4c45-9e89-3735a4836822" providerId="ADAL" clId="{4BCFD602-B71A-4D12-93D1-DD4A30F610C6}" dt="2026-04-17T13:22:27.013" v="13" actId="20577"/>
          <ac:spMkLst>
            <pc:docMk/>
            <pc:sldMk cId="1337888461" sldId="1213"/>
            <ac:spMk id="13" creationId="{BA95510F-A3FD-C8A2-C887-EE92CB0E8264}"/>
          </ac:spMkLst>
        </pc:spChg>
        <pc:spChg chg="mod">
          <ac:chgData name="Louisa  Büsken" userId="7d97b5d4-09f0-4c45-9e89-3735a4836822" providerId="ADAL" clId="{4BCFD602-B71A-4D12-93D1-DD4A30F610C6}" dt="2026-04-17T13:22:32.243" v="14" actId="20577"/>
          <ac:spMkLst>
            <pc:docMk/>
            <pc:sldMk cId="1337888461" sldId="1213"/>
            <ac:spMk id="15" creationId="{66DFAB92-9510-D5D6-461B-8A840FBC4F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48DDF5D-9FAB-1264-3C35-1FB955B54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251713F-715E-B1B8-C6C9-E19DF73949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B9E5A-0281-42B9-831D-29110479DF5C}" type="datetimeFigureOut">
              <a:rPr lang="de-DE" smtClean="0"/>
              <a:t>22.04.2026</a:t>
            </a:fld>
            <a:endParaRPr lang="de-DE"/>
          </a:p>
        </p:txBody>
      </p:sp>
      <p:sp>
        <p:nvSpPr>
          <p:cNvPr id="4" name="Fußzeilenplatzhalter 3">
            <a:extLst>
              <a:ext uri="{FF2B5EF4-FFF2-40B4-BE49-F238E27FC236}">
                <a16:creationId xmlns:a16="http://schemas.microsoft.com/office/drawing/2014/main" id="{FB7B285C-4E30-BCBB-5B8A-1C20A00CF5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E9F1591-B18F-6CD1-26C4-7CC1739DAA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F6FDB7-274C-4E68-9624-9E2EC0AC1786}" type="slidenum">
              <a:rPr lang="de-DE" smtClean="0"/>
              <a:t>‹Nr.›</a:t>
            </a:fld>
            <a:endParaRPr lang="de-DE"/>
          </a:p>
        </p:txBody>
      </p:sp>
    </p:spTree>
    <p:extLst>
      <p:ext uri="{BB962C8B-B14F-4D97-AF65-F5344CB8AC3E}">
        <p14:creationId xmlns:p14="http://schemas.microsoft.com/office/powerpoint/2010/main" val="6245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CBA64-ECC8-4978-8891-8DF2B1FB534C}" type="datetimeFigureOut">
              <a:rPr lang="de-DE" smtClean="0"/>
              <a:t>22.04.2026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F42F7-6364-4D22-9CE0-F57BEDCBB657}" type="slidenum">
              <a:rPr lang="de-DE" smtClean="0"/>
              <a:t>‹Nr.›</a:t>
            </a:fld>
            <a:endParaRPr lang="de-DE"/>
          </a:p>
        </p:txBody>
      </p:sp>
    </p:spTree>
    <p:extLst>
      <p:ext uri="{BB962C8B-B14F-4D97-AF65-F5344CB8AC3E}">
        <p14:creationId xmlns:p14="http://schemas.microsoft.com/office/powerpoint/2010/main" val="7431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_inhalt.html#23639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vcrecyclingfinder.de/pvc-recycling-in-deutschland/"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nabu.de/umwelt-und-ressourcen/abfall-und-recycling/26205.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oell.de/sites/default/files/2020-02/Plastikatlas%202019%204.%20Auflage.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mweltbundesamt.de/service/glossar/s?tag=Synergist#alphaba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7716-9617-BCCA-E1DE-0636DD9D60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865F73-8641-BC12-E098-EA5BD01C4709}"/>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18E4624-A222-1FD4-9771-26D4B29D650B}"/>
              </a:ext>
            </a:extLst>
          </p:cNvPr>
          <p:cNvSpPr>
            <a:spLocks noGrp="1"/>
          </p:cNvSpPr>
          <p:nvPr>
            <p:ph type="body" idx="1"/>
          </p:nvPr>
        </p:nvSpPr>
        <p:spPr/>
        <p:txBody>
          <a:bodyPr/>
          <a:lstStyle/>
          <a:p>
            <a:r>
              <a:rPr lang="de-DE"/>
              <a:t>Modul „Nachhaltigkeit und planetare Grenzen – Grundlagen für eine zukunftsfähige Baupraxis“  </a:t>
            </a:r>
          </a:p>
          <a:p>
            <a:endParaRPr lang="de-DE"/>
          </a:p>
          <a:p>
            <a:r>
              <a:rPr lang="de-DE"/>
              <a:t>Das ist die kurze Variante des Moduls. Modul Nachhaltigkeit in der Berufsbildung ist hier integriert. </a:t>
            </a:r>
          </a:p>
        </p:txBody>
      </p:sp>
      <p:sp>
        <p:nvSpPr>
          <p:cNvPr id="4" name="Foliennummernplatzhalter 3">
            <a:extLst>
              <a:ext uri="{FF2B5EF4-FFF2-40B4-BE49-F238E27FC236}">
                <a16:creationId xmlns:a16="http://schemas.microsoft.com/office/drawing/2014/main" id="{5411B1DA-9C12-3A8B-497E-870B71C459D7}"/>
              </a:ext>
            </a:extLst>
          </p:cNvPr>
          <p:cNvSpPr>
            <a:spLocks noGrp="1"/>
          </p:cNvSpPr>
          <p:nvPr>
            <p:ph type="sldNum" sz="quarter" idx="5"/>
          </p:nvPr>
        </p:nvSpPr>
        <p:spPr/>
        <p:txBody>
          <a:bodyPr/>
          <a:lstStyle/>
          <a:p>
            <a:fld id="{27666E0F-443F-8B4B-998E-90E85D0072D1}" type="slidenum">
              <a:rPr lang="de-DE" smtClean="0"/>
              <a:t>1</a:t>
            </a:fld>
            <a:endParaRPr lang="de-DE"/>
          </a:p>
        </p:txBody>
      </p:sp>
    </p:spTree>
    <p:extLst>
      <p:ext uri="{BB962C8B-B14F-4D97-AF65-F5344CB8AC3E}">
        <p14:creationId xmlns:p14="http://schemas.microsoft.com/office/powerpoint/2010/main" val="190759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Film gemeinsam ansehen</a:t>
            </a:r>
          </a:p>
        </p:txBody>
      </p:sp>
      <p:sp>
        <p:nvSpPr>
          <p:cNvPr id="4" name="Foliennummernplatzhalter 3"/>
          <p:cNvSpPr>
            <a:spLocks noGrp="1"/>
          </p:cNvSpPr>
          <p:nvPr>
            <p:ph type="sldNum" sz="quarter" idx="5"/>
          </p:nvPr>
        </p:nvSpPr>
        <p:spPr/>
        <p:txBody>
          <a:bodyPr/>
          <a:lstStyle/>
          <a:p>
            <a:fld id="{1C5F42F7-6364-4D22-9CE0-F57BEDCBB657}" type="slidenum">
              <a:rPr lang="de-DE" smtClean="0"/>
              <a:t>10</a:t>
            </a:fld>
            <a:endParaRPr lang="de-DE"/>
          </a:p>
        </p:txBody>
      </p:sp>
    </p:spTree>
    <p:extLst>
      <p:ext uri="{BB962C8B-B14F-4D97-AF65-F5344CB8AC3E}">
        <p14:creationId xmlns:p14="http://schemas.microsoft.com/office/powerpoint/2010/main" val="397259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F1CE-B68E-3357-0291-26EC074884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87FAB5-FA5C-8E6A-9B2F-A03D16B18A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970886-0868-4A39-DB1D-DFC8DF3573F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Diese ökologischen Gründe für Nachhaltigkeit im Bauwesen können genannt werden</a:t>
            </a:r>
          </a:p>
          <a:p>
            <a:endParaRPr lang="de-DE"/>
          </a:p>
        </p:txBody>
      </p:sp>
      <p:sp>
        <p:nvSpPr>
          <p:cNvPr id="4" name="Foliennummernplatzhalter 3">
            <a:extLst>
              <a:ext uri="{FF2B5EF4-FFF2-40B4-BE49-F238E27FC236}">
                <a16:creationId xmlns:a16="http://schemas.microsoft.com/office/drawing/2014/main" id="{D5133869-D66A-0B04-EDC4-6CA505A863C9}"/>
              </a:ext>
            </a:extLst>
          </p:cNvPr>
          <p:cNvSpPr>
            <a:spLocks noGrp="1"/>
          </p:cNvSpPr>
          <p:nvPr>
            <p:ph type="sldNum" sz="quarter" idx="5"/>
          </p:nvPr>
        </p:nvSpPr>
        <p:spPr/>
        <p:txBody>
          <a:bodyPr/>
          <a:lstStyle/>
          <a:p>
            <a:fld id="{1C5F42F7-6364-4D22-9CE0-F57BEDCBB657}" type="slidenum">
              <a:rPr lang="de-DE" smtClean="0"/>
              <a:t>11</a:t>
            </a:fld>
            <a:endParaRPr lang="de-DE"/>
          </a:p>
        </p:txBody>
      </p:sp>
    </p:spTree>
    <p:extLst>
      <p:ext uri="{BB962C8B-B14F-4D97-AF65-F5344CB8AC3E}">
        <p14:creationId xmlns:p14="http://schemas.microsoft.com/office/powerpoint/2010/main" val="225348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7529-AC61-94C0-2C43-F8D2A3C246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50D978-5D9A-D37B-C79B-75E0E35F65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C796CE-A8F4-E152-D20C-0CAFEF537BE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Diese sozialen Gründe für Nachhaltigkeit im Bauwesen können genannt werden</a:t>
            </a:r>
          </a:p>
          <a:p>
            <a:endParaRPr lang="de-DE"/>
          </a:p>
        </p:txBody>
      </p:sp>
      <p:sp>
        <p:nvSpPr>
          <p:cNvPr id="4" name="Foliennummernplatzhalter 3">
            <a:extLst>
              <a:ext uri="{FF2B5EF4-FFF2-40B4-BE49-F238E27FC236}">
                <a16:creationId xmlns:a16="http://schemas.microsoft.com/office/drawing/2014/main" id="{D7B31B07-2000-BCBD-B696-0A05DE7BEEA7}"/>
              </a:ext>
            </a:extLst>
          </p:cNvPr>
          <p:cNvSpPr>
            <a:spLocks noGrp="1"/>
          </p:cNvSpPr>
          <p:nvPr>
            <p:ph type="sldNum" sz="quarter" idx="5"/>
          </p:nvPr>
        </p:nvSpPr>
        <p:spPr/>
        <p:txBody>
          <a:bodyPr/>
          <a:lstStyle/>
          <a:p>
            <a:fld id="{1C5F42F7-6364-4D22-9CE0-F57BEDCBB657}" type="slidenum">
              <a:rPr lang="de-DE" smtClean="0"/>
              <a:t>12</a:t>
            </a:fld>
            <a:endParaRPr lang="de-DE"/>
          </a:p>
        </p:txBody>
      </p:sp>
    </p:spTree>
    <p:extLst>
      <p:ext uri="{BB962C8B-B14F-4D97-AF65-F5344CB8AC3E}">
        <p14:creationId xmlns:p14="http://schemas.microsoft.com/office/powerpoint/2010/main" val="337762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sym typeface="Wingdings" panose="05000000000000000000" pitchFamily="2" charset="2"/>
              </a:rPr>
              <a:t> finaler Grund für Nachhaltigkeit in der Bauausbildung ist, dass die Neuordnung der Bauberufe ab 01. August 2026 in Kraft tritt und dann unweigerlich Teil der Berufsausbildung wird </a:t>
            </a:r>
          </a:p>
          <a:p>
            <a:pPr marL="171450" indent="-171450">
              <a:buFont typeface="Arial" panose="020B0604020202020204" pitchFamily="34" charset="0"/>
              <a:buChar char="•"/>
            </a:pPr>
            <a:endParaRPr lang="de-DE">
              <a:sym typeface="Wingdings" panose="05000000000000000000" pitchFamily="2" charset="2"/>
            </a:endParaRP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13</a:t>
            </a:fld>
            <a:endParaRPr lang="de-DE"/>
          </a:p>
        </p:txBody>
      </p:sp>
    </p:spTree>
    <p:extLst>
      <p:ext uri="{BB962C8B-B14F-4D97-AF65-F5344CB8AC3E}">
        <p14:creationId xmlns:p14="http://schemas.microsoft.com/office/powerpoint/2010/main" val="402963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Seminarleitung gibt Einblick in die Gründe für die Neuordnung (sieh Folie)</a:t>
            </a:r>
          </a:p>
          <a:p>
            <a:endParaRPr lang="de-DE"/>
          </a:p>
          <a:p>
            <a:r>
              <a:rPr lang="de-DE"/>
              <a:t>Quelle Informationen: </a:t>
            </a:r>
            <a:r>
              <a:rPr lang="de-DE" err="1"/>
              <a:t>bibb</a:t>
            </a:r>
            <a:r>
              <a:rPr lang="de-DE"/>
              <a:t>-Veranstaltung 27.März 2025, Einführung Hefte „Ausbildung gestalten“ </a:t>
            </a:r>
          </a:p>
        </p:txBody>
      </p:sp>
      <p:sp>
        <p:nvSpPr>
          <p:cNvPr id="4" name="Foliennummernplatzhalter 3"/>
          <p:cNvSpPr>
            <a:spLocks noGrp="1"/>
          </p:cNvSpPr>
          <p:nvPr>
            <p:ph type="sldNum" sz="quarter" idx="5"/>
          </p:nvPr>
        </p:nvSpPr>
        <p:spPr/>
        <p:txBody>
          <a:bodyPr/>
          <a:lstStyle/>
          <a:p>
            <a:fld id="{1C5F42F7-6364-4D22-9CE0-F57BEDCBB657}" type="slidenum">
              <a:rPr lang="de-DE" smtClean="0"/>
              <a:t>14</a:t>
            </a:fld>
            <a:endParaRPr lang="de-DE"/>
          </a:p>
        </p:txBody>
      </p:sp>
    </p:spTree>
    <p:extLst>
      <p:ext uri="{BB962C8B-B14F-4D97-AF65-F5344CB8AC3E}">
        <p14:creationId xmlns:p14="http://schemas.microsoft.com/office/powerpoint/2010/main" val="353782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Fragen/Anmerkungen/Diskussion klären</a:t>
            </a:r>
          </a:p>
        </p:txBody>
      </p:sp>
      <p:sp>
        <p:nvSpPr>
          <p:cNvPr id="4" name="Foliennummernplatzhalter 3"/>
          <p:cNvSpPr>
            <a:spLocks noGrp="1"/>
          </p:cNvSpPr>
          <p:nvPr>
            <p:ph type="sldNum" sz="quarter" idx="5"/>
          </p:nvPr>
        </p:nvSpPr>
        <p:spPr/>
        <p:txBody>
          <a:bodyPr/>
          <a:lstStyle/>
          <a:p>
            <a:fld id="{1C5F42F7-6364-4D22-9CE0-F57BEDCBB657}" type="slidenum">
              <a:rPr lang="de-DE" smtClean="0"/>
              <a:t>15</a:t>
            </a:fld>
            <a:endParaRPr lang="de-DE"/>
          </a:p>
        </p:txBody>
      </p:sp>
    </p:spTree>
    <p:extLst>
      <p:ext uri="{BB962C8B-B14F-4D97-AF65-F5344CB8AC3E}">
        <p14:creationId xmlns:p14="http://schemas.microsoft.com/office/powerpoint/2010/main" val="166252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2DFD-60BC-6A13-C37A-FD0E1098E8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F8152C-990B-299F-3E02-F822B946A5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1C2E24-FED5-0C26-B42D-956E7FE27398}"/>
              </a:ext>
            </a:extLst>
          </p:cNvPr>
          <p:cNvSpPr>
            <a:spLocks noGrp="1"/>
          </p:cNvSpPr>
          <p:nvPr>
            <p:ph type="body" idx="1"/>
          </p:nvPr>
        </p:nvSpPr>
        <p:spPr/>
        <p:txBody>
          <a:bodyPr/>
          <a:lstStyle/>
          <a:p>
            <a:r>
              <a:rPr lang="de-DE"/>
              <a:t>Ziel 3: Probleme der aktuellen Lebensweise identifizieren</a:t>
            </a:r>
          </a:p>
        </p:txBody>
      </p:sp>
      <p:sp>
        <p:nvSpPr>
          <p:cNvPr id="4" name="Foliennummernplatzhalter 3">
            <a:extLst>
              <a:ext uri="{FF2B5EF4-FFF2-40B4-BE49-F238E27FC236}">
                <a16:creationId xmlns:a16="http://schemas.microsoft.com/office/drawing/2014/main" id="{2B8368A4-E9EB-0DDB-145D-F2001B900FEF}"/>
              </a:ext>
            </a:extLst>
          </p:cNvPr>
          <p:cNvSpPr>
            <a:spLocks noGrp="1"/>
          </p:cNvSpPr>
          <p:nvPr>
            <p:ph type="sldNum" sz="quarter" idx="5"/>
          </p:nvPr>
        </p:nvSpPr>
        <p:spPr/>
        <p:txBody>
          <a:bodyPr/>
          <a:lstStyle/>
          <a:p>
            <a:fld id="{1C5F42F7-6364-4D22-9CE0-F57BEDCBB657}" type="slidenum">
              <a:rPr lang="de-DE" smtClean="0"/>
              <a:t>16</a:t>
            </a:fld>
            <a:endParaRPr lang="de-DE"/>
          </a:p>
        </p:txBody>
      </p:sp>
    </p:spTree>
    <p:extLst>
      <p:ext uri="{BB962C8B-B14F-4D97-AF65-F5344CB8AC3E}">
        <p14:creationId xmlns:p14="http://schemas.microsoft.com/office/powerpoint/2010/main" val="3846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B6EC-4389-8358-4511-AFF46B4ED63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DEF48B-AB5F-E9B0-B736-4DF1C49432B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BFFA859C-3596-907D-746A-08B154667C6A}"/>
              </a:ext>
            </a:extLst>
          </p:cNvPr>
          <p:cNvSpPr>
            <a:spLocks noGrp="1"/>
          </p:cNvSpPr>
          <p:nvPr>
            <p:ph type="body" idx="1"/>
          </p:nvPr>
        </p:nvSpPr>
        <p:spPr/>
        <p:txBody>
          <a:bodyPr/>
          <a:lstStyle/>
          <a:p>
            <a:pPr marL="171450" indent="-171450" fontAlgn="base">
              <a:lnSpc>
                <a:spcPct val="107000"/>
              </a:lnSpc>
              <a:spcAft>
                <a:spcPts val="800"/>
              </a:spcAft>
              <a:buFont typeface="Arial" panose="020B0604020202020204" pitchFamily="34" charset="0"/>
              <a:buChar char="•"/>
            </a:pPr>
            <a:r>
              <a:rPr lang="de-DE"/>
              <a:t>Erklärfilm zu den planetaren Grenzen</a:t>
            </a:r>
          </a:p>
          <a:p>
            <a:pPr marL="171450" indent="-171450" fontAlgn="base">
              <a:lnSpc>
                <a:spcPct val="107000"/>
              </a:lnSpc>
              <a:spcAft>
                <a:spcPts val="800"/>
              </a:spcAft>
              <a:buFont typeface="Arial" panose="020B0604020202020204" pitchFamily="34" charset="0"/>
              <a:buChar char="•"/>
            </a:pPr>
            <a:r>
              <a:rPr lang="de-DE"/>
              <a:t>Nur den Ausschnitt Minute 0:42 – 4:29 zeigen</a:t>
            </a:r>
          </a:p>
          <a:p>
            <a:pPr fontAlgn="base">
              <a:lnSpc>
                <a:spcPct val="107000"/>
              </a:lnSpc>
              <a:spcAft>
                <a:spcPts val="800"/>
              </a:spcAft>
            </a:pPr>
            <a:endParaRPr lang="de-DE"/>
          </a:p>
        </p:txBody>
      </p:sp>
      <p:sp>
        <p:nvSpPr>
          <p:cNvPr id="4" name="Foliennummernplatzhalter 3">
            <a:extLst>
              <a:ext uri="{FF2B5EF4-FFF2-40B4-BE49-F238E27FC236}">
                <a16:creationId xmlns:a16="http://schemas.microsoft.com/office/drawing/2014/main" id="{7A937541-EFE9-9BDE-C37E-D36B72F39055}"/>
              </a:ext>
            </a:extLst>
          </p:cNvPr>
          <p:cNvSpPr>
            <a:spLocks noGrp="1"/>
          </p:cNvSpPr>
          <p:nvPr>
            <p:ph type="sldNum" sz="quarter" idx="5"/>
          </p:nvPr>
        </p:nvSpPr>
        <p:spPr/>
        <p:txBody>
          <a:bodyPr/>
          <a:lstStyle/>
          <a:p>
            <a:fld id="{1C5F42F7-6364-4D22-9CE0-F57BEDCBB657}" type="slidenum">
              <a:rPr lang="de-DE" smtClean="0"/>
              <a:t>17</a:t>
            </a:fld>
            <a:endParaRPr lang="de-DE"/>
          </a:p>
        </p:txBody>
      </p:sp>
    </p:spTree>
    <p:extLst>
      <p:ext uri="{BB962C8B-B14F-4D97-AF65-F5344CB8AC3E}">
        <p14:creationId xmlns:p14="http://schemas.microsoft.com/office/powerpoint/2010/main" val="166956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Zusammenfassung von zentralen Fakten aus dem Erklärvideo zu den planetaren Grenzen: 3 Fakten </a:t>
            </a:r>
          </a:p>
          <a:p>
            <a:pPr marL="171450" indent="-171450">
              <a:buFont typeface="Arial" panose="020B0604020202020204" pitchFamily="34" charset="0"/>
              <a:buChar char="•"/>
            </a:pPr>
            <a:r>
              <a:rPr lang="de-DE"/>
              <a:t>Wichtig: hier Kritik und Fragen zulassen! Die TN sollen sich ernstgenommen und mitgenommen fühlen. Es ist ok, wenn sie diese Infos nicht vollständig annehmen. Hier gerne Zeit für eine Diskussion nehmen</a:t>
            </a:r>
          </a:p>
        </p:txBody>
      </p:sp>
      <p:sp>
        <p:nvSpPr>
          <p:cNvPr id="4" name="Foliennummernplatzhalter 3"/>
          <p:cNvSpPr>
            <a:spLocks noGrp="1"/>
          </p:cNvSpPr>
          <p:nvPr>
            <p:ph type="sldNum" sz="quarter" idx="5"/>
          </p:nvPr>
        </p:nvSpPr>
        <p:spPr/>
        <p:txBody>
          <a:bodyPr/>
          <a:lstStyle/>
          <a:p>
            <a:fld id="{1C5F42F7-6364-4D22-9CE0-F57BEDCBB657}" type="slidenum">
              <a:rPr lang="de-DE" smtClean="0"/>
              <a:t>18</a:t>
            </a:fld>
            <a:endParaRPr lang="de-DE"/>
          </a:p>
        </p:txBody>
      </p:sp>
    </p:spTree>
    <p:extLst>
      <p:ext uri="{BB962C8B-B14F-4D97-AF65-F5344CB8AC3E}">
        <p14:creationId xmlns:p14="http://schemas.microsoft.com/office/powerpoint/2010/main" val="4249915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Abbildung zu den planetaren Grenzen (bekannt aus dem </a:t>
            </a:r>
            <a:r>
              <a:rPr lang="de-DE" err="1"/>
              <a:t>Erklärfilm</a:t>
            </a:r>
            <a:r>
              <a:rPr lang="de-DE"/>
              <a:t>) </a:t>
            </a:r>
          </a:p>
          <a:p>
            <a:pPr marL="171450" indent="-171450">
              <a:buFont typeface="Arial" panose="020B0604020202020204" pitchFamily="34" charset="0"/>
              <a:buChar char="•"/>
            </a:pPr>
            <a:endParaRPr lang="de-DE"/>
          </a:p>
          <a:p>
            <a:pPr marL="0" indent="0">
              <a:buFont typeface="Arial" panose="020B0604020202020204" pitchFamily="34" charset="0"/>
              <a:buNone/>
            </a:pPr>
            <a:r>
              <a:rPr lang="de-DE"/>
              <a:t>Die Moderation stellt die Grafik noch einmal in Ruhe vor: </a:t>
            </a:r>
          </a:p>
          <a:p>
            <a:pPr marL="171450" indent="-171450">
              <a:buFont typeface="Arial" panose="020B0604020202020204" pitchFamily="34" charset="0"/>
              <a:buChar char="•"/>
            </a:pPr>
            <a:r>
              <a:rPr lang="de-DE"/>
              <a:t>Es gibt 9 planetare Grenzen, die ähnlich wie eine Dartscheibe dargestellt sind </a:t>
            </a:r>
          </a:p>
          <a:p>
            <a:pPr marL="171450" indent="-171450">
              <a:buFont typeface="Arial" panose="020B0604020202020204" pitchFamily="34" charset="0"/>
              <a:buChar char="•"/>
            </a:pPr>
            <a:r>
              <a:rPr lang="de-DE"/>
              <a:t>Für jeden der 9 Bereiche wird gemessen, wie weit gefährdet diese Grenze bereits ist. Das wird auf einer Farbskala von hellgrün bis dunkelrot/lila dargestellt. Grün ist der sichere Handlungsraum, rot der Hochrisikobereich</a:t>
            </a:r>
          </a:p>
          <a:p>
            <a:pPr marL="171450" indent="-171450">
              <a:buFont typeface="Arial" panose="020B0604020202020204" pitchFamily="34" charset="0"/>
              <a:buChar char="•"/>
            </a:pPr>
            <a:r>
              <a:rPr lang="de-DE"/>
              <a:t>Aktuell (Stand 2024) überschreiten wir global betrachtet bereits 7 von 9 planetaren Grenzen </a:t>
            </a:r>
          </a:p>
          <a:p>
            <a:pPr marL="171450" indent="-171450">
              <a:buFont typeface="Arial" panose="020B0604020202020204" pitchFamily="34" charset="0"/>
              <a:buChar char="•"/>
            </a:pPr>
            <a:r>
              <a:rPr lang="de-DE"/>
              <a:t>Das Problem: die Grenzen beeinflussen sich gegenseitig und können nicht isoliert voneinander betrachtet werden. Heißt die Überladung mit neuartigen Stoffen belastet </a:t>
            </a:r>
            <a:r>
              <a:rPr lang="de-DE" err="1"/>
              <a:t>bswp</a:t>
            </a:r>
            <a:r>
              <a:rPr lang="de-DE"/>
              <a:t>. auch die Süßwassersysteme </a:t>
            </a: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Es werden Fragen und Bedenken der TN diskutiert. Diese Fragen und Bedenken gerne auch verschriftlichen und im Seminarraum aufhängen, sodass im Laufe der Fortbildung drauf zurückgegriffen werden kann </a:t>
            </a: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19</a:t>
            </a:fld>
            <a:endParaRPr lang="de-DE"/>
          </a:p>
        </p:txBody>
      </p:sp>
    </p:spTree>
    <p:extLst>
      <p:ext uri="{BB962C8B-B14F-4D97-AF65-F5344CB8AC3E}">
        <p14:creationId xmlns:p14="http://schemas.microsoft.com/office/powerpoint/2010/main" val="314164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2</a:t>
            </a:fld>
            <a:endParaRPr lang="de-DE"/>
          </a:p>
        </p:txBody>
      </p:sp>
    </p:spTree>
    <p:extLst>
      <p:ext uri="{BB962C8B-B14F-4D97-AF65-F5344CB8AC3E}">
        <p14:creationId xmlns:p14="http://schemas.microsoft.com/office/powerpoint/2010/main" val="266579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Alles, was wir konsumieren (jeder Atemzug) verbraucht Natur. </a:t>
            </a:r>
          </a:p>
          <a:p>
            <a:r>
              <a:rPr lang="de-DE"/>
              <a:t>Auch alles, was wir bauen, verbraucht Natur, also Ressourcen. Das geschieht durch Gewinnung, Umwandlung, Nutzung und Entsorgung. </a:t>
            </a:r>
          </a:p>
        </p:txBody>
      </p:sp>
      <p:sp>
        <p:nvSpPr>
          <p:cNvPr id="4" name="Foliennummernplatzhalter 3"/>
          <p:cNvSpPr>
            <a:spLocks noGrp="1"/>
          </p:cNvSpPr>
          <p:nvPr>
            <p:ph type="sldNum" sz="quarter" idx="5"/>
          </p:nvPr>
        </p:nvSpPr>
        <p:spPr/>
        <p:txBody>
          <a:bodyPr/>
          <a:lstStyle/>
          <a:p>
            <a:fld id="{1C5F42F7-6364-4D22-9CE0-F57BEDCBB657}" type="slidenum">
              <a:rPr lang="de-DE" smtClean="0"/>
              <a:t>21</a:t>
            </a:fld>
            <a:endParaRPr lang="de-DE"/>
          </a:p>
        </p:txBody>
      </p:sp>
    </p:spTree>
    <p:extLst>
      <p:ext uri="{BB962C8B-B14F-4D97-AF65-F5344CB8AC3E}">
        <p14:creationId xmlns:p14="http://schemas.microsoft.com/office/powerpoint/2010/main" val="237074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7439-C5F4-8FDC-8D82-E3BFB4D285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7432A4-9E04-6712-7D47-BBEA223223E5}"/>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F33E43F-5582-280B-87B9-EE08830723F7}"/>
              </a:ext>
            </a:extLst>
          </p:cNvPr>
          <p:cNvSpPr>
            <a:spLocks noGrp="1"/>
          </p:cNvSpPr>
          <p:nvPr>
            <p:ph type="body" idx="1"/>
          </p:nvPr>
        </p:nvSpPr>
        <p:spPr/>
        <p:txBody>
          <a:bodyPr/>
          <a:lstStyle/>
          <a:p>
            <a:r>
              <a:rPr lang="de-DE"/>
              <a:t>Betrachtet man den Ressourcenverbrauch über den gesamten Lebenszyklus von Gebäuden und Infrastruktur, also Ressourcenabbau, Bau, Gebäudenutzung und Abriss, verbrauchen Bau und Infrastruktur in der EU...</a:t>
            </a:r>
          </a:p>
          <a:p>
            <a:pPr marL="171450" indent="-171450">
              <a:buFont typeface="Arial" panose="020B0604020202020204" pitchFamily="34" charset="0"/>
              <a:buChar char="•"/>
            </a:pPr>
            <a:r>
              <a:rPr lang="de-DE" sz="1200" b="0">
                <a:solidFill>
                  <a:schemeClr val="tx1"/>
                </a:solidFill>
                <a:latin typeface="FreightText Pro Book" panose="02000603060000020004" pitchFamily="50" charset="0"/>
              </a:rPr>
              <a:t>Die Hälfte des Energieverbrauchs</a:t>
            </a:r>
          </a:p>
          <a:p>
            <a:pPr marL="171450" indent="-171450">
              <a:buFont typeface="Arial" panose="020B0604020202020204" pitchFamily="34" charset="0"/>
              <a:buChar char="•"/>
            </a:pPr>
            <a:r>
              <a:rPr lang="de-DE" sz="1200" b="0">
                <a:solidFill>
                  <a:schemeClr val="tx1"/>
                </a:solidFill>
                <a:latin typeface="FreightText Pro Book" panose="02000603060000020004" pitchFamily="50" charset="0"/>
              </a:rPr>
              <a:t>Die Hälfte der Rohstoffgewinnung</a:t>
            </a:r>
          </a:p>
          <a:p>
            <a:pPr marL="171450" indent="-171450">
              <a:buFont typeface="Arial" panose="020B0604020202020204" pitchFamily="34" charset="0"/>
              <a:buChar char="•"/>
            </a:pPr>
            <a:r>
              <a:rPr lang="de-DE" sz="1200" b="0">
                <a:solidFill>
                  <a:schemeClr val="tx1"/>
                </a:solidFill>
                <a:latin typeface="FreightText Pro Book" panose="02000603060000020004" pitchFamily="50" charset="0"/>
              </a:rPr>
              <a:t>1/3 des Wasserverbrauchs</a:t>
            </a:r>
          </a:p>
          <a:p>
            <a:pPr marL="0" indent="0">
              <a:buFont typeface="Arial" panose="020B0604020202020204" pitchFamily="34" charset="0"/>
              <a:buNone/>
            </a:pPr>
            <a:r>
              <a:rPr lang="de-DE" sz="1200" b="0">
                <a:solidFill>
                  <a:schemeClr val="tx1"/>
                </a:solidFill>
                <a:latin typeface="FreightText Pro Book" panose="02000603060000020004" pitchFamily="50" charset="0"/>
              </a:rPr>
              <a:t>Wo fallen die meisten Ressourcen an?</a:t>
            </a:r>
          </a:p>
          <a:p>
            <a:pPr marL="457200" indent="-457200">
              <a:buFont typeface="Arial" panose="020B0604020202020204" pitchFamily="34" charset="0"/>
              <a:buChar char="•"/>
            </a:pPr>
            <a:r>
              <a:rPr lang="de-DE" sz="1200">
                <a:solidFill>
                  <a:schemeClr val="tx1"/>
                </a:solidFill>
                <a:latin typeface="FreightText Pro Book" panose="02000603060000020004" pitchFamily="50" charset="0"/>
              </a:rPr>
              <a:t>Insbesondere Tief- und Rohbauarbeiten sind sehr Ressourcenintensiv</a:t>
            </a:r>
          </a:p>
          <a:p>
            <a:endParaRPr lang="de-DE"/>
          </a:p>
          <a:p>
            <a:r>
              <a:rPr lang="de-DE"/>
              <a:t>Quelle: Amt für Veröffentlichungen der Europäischen Union (2019): Level(s): </a:t>
            </a:r>
            <a:r>
              <a:rPr lang="de-DE" err="1"/>
              <a:t>Taking</a:t>
            </a:r>
            <a:r>
              <a:rPr lang="de-DE"/>
              <a:t> Actio on </a:t>
            </a:r>
            <a:r>
              <a:rPr lang="de-DE" err="1"/>
              <a:t>the</a:t>
            </a:r>
            <a:r>
              <a:rPr lang="de-DE"/>
              <a:t> TOTAL </a:t>
            </a:r>
            <a:r>
              <a:rPr lang="de-DE" err="1"/>
              <a:t>impact</a:t>
            </a:r>
            <a:r>
              <a:rPr lang="de-DE"/>
              <a:t> </a:t>
            </a:r>
            <a:r>
              <a:rPr lang="de-DE" err="1"/>
              <a:t>of</a:t>
            </a:r>
            <a:r>
              <a:rPr lang="de-DE"/>
              <a:t> </a:t>
            </a:r>
            <a:r>
              <a:rPr lang="de-DE" err="1"/>
              <a:t>the</a:t>
            </a:r>
            <a:r>
              <a:rPr lang="de-DE"/>
              <a:t> </a:t>
            </a:r>
            <a:r>
              <a:rPr lang="de-DE" err="1"/>
              <a:t>construction</a:t>
            </a:r>
            <a:r>
              <a:rPr lang="de-DE"/>
              <a:t> </a:t>
            </a:r>
            <a:r>
              <a:rPr lang="de-DE" err="1"/>
              <a:t>sector</a:t>
            </a:r>
            <a:r>
              <a:rPr lang="de-DE"/>
              <a:t>. </a:t>
            </a:r>
            <a:r>
              <a:rPr lang="de-DE" err="1"/>
              <a:t>Hg</a:t>
            </a:r>
            <a:r>
              <a:rPr lang="de-DE"/>
              <a:t>. V. Europäische Kommission Luxemburg, S. 5. (https://de.scribd.com/document/402282054/Taking-Action-on-the-TOTAL-Impact-of-the-Construction-Sector)</a:t>
            </a:r>
          </a:p>
          <a:p>
            <a:endParaRPr lang="de-DE"/>
          </a:p>
          <a:p>
            <a:endParaRPr lang="de-DE"/>
          </a:p>
        </p:txBody>
      </p:sp>
      <p:sp>
        <p:nvSpPr>
          <p:cNvPr id="4" name="Foliennummernplatzhalter 3">
            <a:extLst>
              <a:ext uri="{FF2B5EF4-FFF2-40B4-BE49-F238E27FC236}">
                <a16:creationId xmlns:a16="http://schemas.microsoft.com/office/drawing/2014/main" id="{94E120D0-29CF-2CA6-FE2D-FC8B5C7F8DB1}"/>
              </a:ext>
            </a:extLst>
          </p:cNvPr>
          <p:cNvSpPr>
            <a:spLocks noGrp="1"/>
          </p:cNvSpPr>
          <p:nvPr>
            <p:ph type="sldNum" sz="quarter" idx="5"/>
          </p:nvPr>
        </p:nvSpPr>
        <p:spPr/>
        <p:txBody>
          <a:bodyPr/>
          <a:lstStyle/>
          <a:p>
            <a:fld id="{1C5F42F7-6364-4D22-9CE0-F57BEDCBB657}" type="slidenum">
              <a:rPr lang="de-DE" smtClean="0"/>
              <a:t>22</a:t>
            </a:fld>
            <a:endParaRPr lang="de-DE"/>
          </a:p>
        </p:txBody>
      </p:sp>
    </p:spTree>
    <p:extLst>
      <p:ext uri="{BB962C8B-B14F-4D97-AF65-F5344CB8AC3E}">
        <p14:creationId xmlns:p14="http://schemas.microsoft.com/office/powerpoint/2010/main" val="408242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Eine planetare Grenze wird im Folgenden in Detail betrachtet. </a:t>
            </a:r>
          </a:p>
        </p:txBody>
      </p:sp>
      <p:sp>
        <p:nvSpPr>
          <p:cNvPr id="4" name="Foliennummernplatzhalter 3"/>
          <p:cNvSpPr>
            <a:spLocks noGrp="1"/>
          </p:cNvSpPr>
          <p:nvPr>
            <p:ph type="sldNum" sz="quarter" idx="5"/>
          </p:nvPr>
        </p:nvSpPr>
        <p:spPr/>
        <p:txBody>
          <a:bodyPr/>
          <a:lstStyle/>
          <a:p>
            <a:fld id="{1C5F42F7-6364-4D22-9CE0-F57BEDCBB657}" type="slidenum">
              <a:rPr lang="de-DE" smtClean="0"/>
              <a:t>23</a:t>
            </a:fld>
            <a:endParaRPr lang="de-DE"/>
          </a:p>
        </p:txBody>
      </p:sp>
    </p:spTree>
    <p:extLst>
      <p:ext uri="{BB962C8B-B14F-4D97-AF65-F5344CB8AC3E}">
        <p14:creationId xmlns:p14="http://schemas.microsoft.com/office/powerpoint/2010/main" val="335422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E800-1B53-170A-4B8B-3B465E71DD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1B287AC-F554-1225-93A2-5AE1C04D3F28}"/>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FB03AA9-5ADF-06E9-DA4E-DA2E4F8BE3DE}"/>
              </a:ext>
            </a:extLst>
          </p:cNvPr>
          <p:cNvSpPr>
            <a:spLocks noGrp="1"/>
          </p:cNvSpPr>
          <p:nvPr>
            <p:ph type="body" idx="1"/>
          </p:nvPr>
        </p:nvSpPr>
        <p:spPr/>
        <p:txBody>
          <a:bodyPr/>
          <a:lstStyle/>
          <a:p>
            <a:r>
              <a:rPr lang="de-DE"/>
              <a:t>Die planetare Grenze Überladung mit neuartigen Stoffen.</a:t>
            </a:r>
          </a:p>
          <a:p>
            <a:r>
              <a:rPr lang="de-DE"/>
              <a:t>Sie beschreibt chemische oder andere vom Menschen erzeugte Stoffe, die neu in der Umwelt sind oder in unnatürlich hoher Konzentration vorkommen. Diese Grenze gilt als überschritten, d.h. die natürlichen Systeme sind nicht mehr in der Lage, sie ausreichend abzubauen, zu filtern oder zu neutralisieren. Die Produktion von Chemikalien hat sich seit 1950 </a:t>
            </a:r>
            <a:r>
              <a:rPr lang="de-DE" err="1"/>
              <a:t>verfünfzigfacht</a:t>
            </a:r>
            <a:r>
              <a:rPr lang="de-DE"/>
              <a:t> und wird sich bis 2050 voraussichtlich noch einmal verdreifachen. Allein die Plastikproduktion ist zwischen 2000 und 2015 um 79 % gestiegen. Schäden für Mensch und Umwelt resultieren daraus. </a:t>
            </a:r>
          </a:p>
          <a:p>
            <a:pPr marL="171450" indent="-171450">
              <a:buFont typeface="Arial" panose="020B0604020202020204" pitchFamily="34" charset="0"/>
              <a:buChar char="•"/>
            </a:pPr>
            <a:r>
              <a:rPr lang="de-DE" sz="1200" kern="1200">
                <a:solidFill>
                  <a:schemeClr val="tx1"/>
                </a:solidFill>
                <a:latin typeface="+mn-lt"/>
                <a:ea typeface="+mn-ea"/>
                <a:cs typeface="+mn-cs"/>
              </a:rPr>
              <a:t>Kunststoffe</a:t>
            </a:r>
            <a:r>
              <a:rPr lang="de-DE"/>
              <a:t> und Mikroplastik</a:t>
            </a:r>
          </a:p>
          <a:p>
            <a:pPr marL="171450" indent="-171450">
              <a:buFont typeface="Arial" panose="020B0604020202020204" pitchFamily="34" charset="0"/>
              <a:buChar char="•"/>
            </a:pPr>
            <a:r>
              <a:rPr lang="de-DE"/>
              <a:t>Industriechemikalien</a:t>
            </a:r>
          </a:p>
          <a:p>
            <a:pPr marL="171450" indent="-171450">
              <a:buFont typeface="Arial" panose="020B0604020202020204" pitchFamily="34" charset="0"/>
              <a:buChar char="•"/>
            </a:pPr>
            <a:r>
              <a:rPr lang="de-DE"/>
              <a:t>Pestizide und Herbizide in der Landwirtschaft</a:t>
            </a:r>
          </a:p>
          <a:p>
            <a:pPr marL="171450" indent="-171450">
              <a:buFont typeface="Arial" panose="020B0604020202020204" pitchFamily="34" charset="0"/>
              <a:buChar char="•"/>
            </a:pPr>
            <a:r>
              <a:rPr lang="de-DE"/>
              <a:t>Schwermetalle</a:t>
            </a:r>
          </a:p>
          <a:p>
            <a:pPr marL="171450" indent="-171450">
              <a:buFont typeface="Arial" panose="020B0604020202020204" pitchFamily="34" charset="0"/>
              <a:buChar char="•"/>
            </a:pPr>
            <a:r>
              <a:rPr lang="de-DE"/>
              <a:t>Radioaktive Stoffe</a:t>
            </a:r>
          </a:p>
          <a:p>
            <a:pPr marL="171450" indent="-171450">
              <a:buFont typeface="Arial" panose="020B0604020202020204" pitchFamily="34" charset="0"/>
              <a:buChar char="•"/>
            </a:pPr>
            <a:r>
              <a:rPr lang="de-DE"/>
              <a:t>Nanomaterialien</a:t>
            </a:r>
          </a:p>
        </p:txBody>
      </p:sp>
      <p:sp>
        <p:nvSpPr>
          <p:cNvPr id="4" name="Foliennummernplatzhalter 3">
            <a:extLst>
              <a:ext uri="{FF2B5EF4-FFF2-40B4-BE49-F238E27FC236}">
                <a16:creationId xmlns:a16="http://schemas.microsoft.com/office/drawing/2014/main" id="{6A147291-96FF-F0A7-19EC-90778BCCD702}"/>
              </a:ext>
            </a:extLst>
          </p:cNvPr>
          <p:cNvSpPr>
            <a:spLocks noGrp="1"/>
          </p:cNvSpPr>
          <p:nvPr>
            <p:ph type="sldNum" sz="quarter" idx="5"/>
          </p:nvPr>
        </p:nvSpPr>
        <p:spPr/>
        <p:txBody>
          <a:bodyPr/>
          <a:lstStyle/>
          <a:p>
            <a:fld id="{1C5F42F7-6364-4D22-9CE0-F57BEDCBB657}" type="slidenum">
              <a:rPr lang="de-DE" smtClean="0"/>
              <a:t>24</a:t>
            </a:fld>
            <a:endParaRPr lang="de-DE"/>
          </a:p>
        </p:txBody>
      </p:sp>
    </p:spTree>
    <p:extLst>
      <p:ext uri="{BB962C8B-B14F-4D97-AF65-F5344CB8AC3E}">
        <p14:creationId xmlns:p14="http://schemas.microsoft.com/office/powerpoint/2010/main" val="1679513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B8DE7-1E1F-8E2E-54AB-3BE26B5ABA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94DE25-4D8D-093E-6985-2B79878FA082}"/>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C88DC2E7-6373-5927-33D1-A3D7BB29C847}"/>
              </a:ext>
            </a:extLst>
          </p:cNvPr>
          <p:cNvSpPr>
            <a:spLocks noGrp="1"/>
          </p:cNvSpPr>
          <p:nvPr>
            <p:ph type="body" idx="1"/>
          </p:nvPr>
        </p:nvSpPr>
        <p:spPr/>
        <p:txBody>
          <a:bodyPr/>
          <a:lstStyle/>
          <a:p>
            <a:pPr>
              <a:buNone/>
            </a:pPr>
            <a:r>
              <a:rPr lang="de-DE" b="1"/>
              <a:t>Mülldeponien</a:t>
            </a:r>
            <a:r>
              <a:rPr lang="de-DE"/>
              <a:t> und </a:t>
            </a:r>
            <a:r>
              <a:rPr lang="de-DE" b="1"/>
              <a:t>Verbrennungsanlagen</a:t>
            </a:r>
            <a:r>
              <a:rPr lang="de-DE"/>
              <a:t> setzen </a:t>
            </a:r>
            <a:r>
              <a:rPr lang="de-DE" b="1"/>
              <a:t>giftige Gase</a:t>
            </a:r>
            <a:r>
              <a:rPr lang="de-DE"/>
              <a:t> (z. B. Dioxine, Schwermetalle) frei.</a:t>
            </a:r>
          </a:p>
          <a:p>
            <a:r>
              <a:rPr lang="de-DE" b="1"/>
              <a:t>Illegale Müllentsorgung</a:t>
            </a:r>
            <a:r>
              <a:rPr lang="de-DE"/>
              <a:t> und schlecht geregeltes Recycling tragen zur Ausbreitung gefährlicher Stoffe bei.</a:t>
            </a:r>
          </a:p>
          <a:p>
            <a:endParaRPr lang="de-DE"/>
          </a:p>
        </p:txBody>
      </p:sp>
      <p:sp>
        <p:nvSpPr>
          <p:cNvPr id="4" name="Foliennummernplatzhalter 3">
            <a:extLst>
              <a:ext uri="{FF2B5EF4-FFF2-40B4-BE49-F238E27FC236}">
                <a16:creationId xmlns:a16="http://schemas.microsoft.com/office/drawing/2014/main" id="{90A34E43-03AA-CF07-40E6-96F1F047786F}"/>
              </a:ext>
            </a:extLst>
          </p:cNvPr>
          <p:cNvSpPr>
            <a:spLocks noGrp="1"/>
          </p:cNvSpPr>
          <p:nvPr>
            <p:ph type="sldNum" sz="quarter" idx="5"/>
          </p:nvPr>
        </p:nvSpPr>
        <p:spPr/>
        <p:txBody>
          <a:bodyPr/>
          <a:lstStyle/>
          <a:p>
            <a:fld id="{1C5F42F7-6364-4D22-9CE0-F57BEDCBB657}" type="slidenum">
              <a:rPr lang="de-DE" smtClean="0"/>
              <a:t>25</a:t>
            </a:fld>
            <a:endParaRPr lang="de-DE"/>
          </a:p>
        </p:txBody>
      </p:sp>
    </p:spTree>
    <p:extLst>
      <p:ext uri="{BB962C8B-B14F-4D97-AF65-F5344CB8AC3E}">
        <p14:creationId xmlns:p14="http://schemas.microsoft.com/office/powerpoint/2010/main" val="255691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In Deutschland stammt über die Hälfte des Abfallaufkommens aus dem Bausektor. Das liegt daran, dass das Bauwesen heute ist nicht mehr geprägt ist von Wiederverwendung und Reparatur, wie es noch im Mittelalter und bis in die Neuzeit der Fall war, sondern von </a:t>
            </a:r>
            <a:r>
              <a:rPr lang="de-DE" b="0">
                <a:latin typeface="FreightText Pro Book" panose="02000603060000020004" pitchFamily="50" charset="0"/>
              </a:rPr>
              <a:t>Rohstoffgewinnung, Nutzung, Entsorgung und einer kurzen Lebensdauer von Gebäuden.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latin typeface="FreightText Pro Book" panose="02000603060000020004" pitchFamily="50" charset="0"/>
              </a:rPr>
              <a:t>Kommen Einwände? Z.B. wir recyclen doch viel? Dann können die nächsten Folien mehr Einblick geben. </a:t>
            </a:r>
            <a:endParaRPr lang="de-DE" u="none">
              <a:hlinkClick r:id="rId3"/>
            </a:endParaRPr>
          </a:p>
          <a:p>
            <a:endParaRPr lang="de-DE">
              <a:hlinkClick r:id="" action="ppaction://noaction"/>
            </a:endParaRPr>
          </a:p>
          <a:p>
            <a:r>
              <a:rPr lang="de-DE">
                <a:hlinkClick r:id="" action="ppaction://noaction"/>
              </a:rPr>
              <a:t>Abfallwirtschaft - Statistisches Bundesamt (destatis.de</a:t>
            </a:r>
            <a:endParaRPr lang="de-DE"/>
          </a:p>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26</a:t>
            </a:fld>
            <a:endParaRPr lang="de-DE"/>
          </a:p>
        </p:txBody>
      </p:sp>
    </p:spTree>
    <p:extLst>
      <p:ext uri="{BB962C8B-B14F-4D97-AF65-F5344CB8AC3E}">
        <p14:creationId xmlns:p14="http://schemas.microsoft.com/office/powerpoint/2010/main" val="1907375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Das Kreislaufwirtschaftsgesetz sieht eine Abfallhierarchie vor. Was denken Sie, was geschieht mit den Bauabfällen? Wo in der Hierarchie ist der Umgang mit Bauabfällen zu verorten?</a:t>
            </a:r>
          </a:p>
          <a:p>
            <a:endParaRPr lang="de-DE"/>
          </a:p>
          <a:p>
            <a:r>
              <a:rPr lang="de-DE"/>
              <a:t>https://birkhauser.com/de/book/9783955534165</a:t>
            </a:r>
          </a:p>
        </p:txBody>
      </p:sp>
      <p:sp>
        <p:nvSpPr>
          <p:cNvPr id="4" name="Foliennummernplatzhalter 3"/>
          <p:cNvSpPr>
            <a:spLocks noGrp="1"/>
          </p:cNvSpPr>
          <p:nvPr>
            <p:ph type="sldNum" sz="quarter" idx="5"/>
          </p:nvPr>
        </p:nvSpPr>
        <p:spPr/>
        <p:txBody>
          <a:bodyPr/>
          <a:lstStyle/>
          <a:p>
            <a:fld id="{1C5F42F7-6364-4D22-9CE0-F57BEDCBB657}" type="slidenum">
              <a:rPr lang="de-DE" smtClean="0"/>
              <a:t>27</a:t>
            </a:fld>
            <a:endParaRPr lang="de-DE"/>
          </a:p>
        </p:txBody>
      </p:sp>
    </p:spTree>
    <p:extLst>
      <p:ext uri="{BB962C8B-B14F-4D97-AF65-F5344CB8AC3E}">
        <p14:creationId xmlns:p14="http://schemas.microsoft.com/office/powerpoint/2010/main" val="159091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Wie setzen sich die mineralischen Bauabfälle zusammen?</a:t>
            </a:r>
          </a:p>
          <a:p>
            <a:r>
              <a:rPr lang="de-DE"/>
              <a:t>Boden und Steine machen über die Hälfte der mineralischen Bauabfälle aus. Was passiert damit?</a:t>
            </a:r>
          </a:p>
          <a:p>
            <a:r>
              <a:rPr lang="de-DE"/>
              <a:t>https://www.umweltbundesamt.de/daten/ressourcen-abfall/verwertung-entsorgung-ausgewaehlter-abfallarten/bauabfaelle#verwertung-von-bau-und-abbruchabfallen</a:t>
            </a:r>
          </a:p>
        </p:txBody>
      </p:sp>
      <p:sp>
        <p:nvSpPr>
          <p:cNvPr id="4" name="Foliennummernplatzhalter 3"/>
          <p:cNvSpPr>
            <a:spLocks noGrp="1"/>
          </p:cNvSpPr>
          <p:nvPr>
            <p:ph type="sldNum" sz="quarter" idx="5"/>
          </p:nvPr>
        </p:nvSpPr>
        <p:spPr/>
        <p:txBody>
          <a:bodyPr/>
          <a:lstStyle/>
          <a:p>
            <a:fld id="{1C5F42F7-6364-4D22-9CE0-F57BEDCBB657}" type="slidenum">
              <a:rPr lang="de-DE" smtClean="0"/>
              <a:t>28</a:t>
            </a:fld>
            <a:endParaRPr lang="de-DE"/>
          </a:p>
        </p:txBody>
      </p:sp>
    </p:spTree>
    <p:extLst>
      <p:ext uri="{BB962C8B-B14F-4D97-AF65-F5344CB8AC3E}">
        <p14:creationId xmlns:p14="http://schemas.microsoft.com/office/powerpoint/2010/main" val="2944713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75% werden im Tagebau verwertet. Verwertung ist in der </a:t>
            </a:r>
            <a:r>
              <a:rPr lang="de-DE" err="1"/>
              <a:t>Abfallhirarchie</a:t>
            </a:r>
            <a:r>
              <a:rPr lang="de-DE"/>
              <a:t> fast ganz unten verortet. Das ist kein Recycling und erst recht keine Wiederverwertung. </a:t>
            </a:r>
          </a:p>
          <a:p>
            <a:r>
              <a:rPr lang="de-DE"/>
              <a:t>https://www.umweltbundesamt.de/daten/ressourcen-abfall/verwertung-entsorgung-ausgewaehlter-abfallarten/bauabfaelle#verwertung-von-bau-und-abbruchabfallen</a:t>
            </a:r>
          </a:p>
        </p:txBody>
      </p:sp>
      <p:sp>
        <p:nvSpPr>
          <p:cNvPr id="4" name="Foliennummernplatzhalter 3"/>
          <p:cNvSpPr>
            <a:spLocks noGrp="1"/>
          </p:cNvSpPr>
          <p:nvPr>
            <p:ph type="sldNum" sz="quarter" idx="5"/>
          </p:nvPr>
        </p:nvSpPr>
        <p:spPr/>
        <p:txBody>
          <a:bodyPr/>
          <a:lstStyle/>
          <a:p>
            <a:fld id="{1C5F42F7-6364-4D22-9CE0-F57BEDCBB657}" type="slidenum">
              <a:rPr lang="de-DE" smtClean="0"/>
              <a:t>29</a:t>
            </a:fld>
            <a:endParaRPr lang="de-DE"/>
          </a:p>
        </p:txBody>
      </p:sp>
    </p:spTree>
    <p:extLst>
      <p:ext uri="{BB962C8B-B14F-4D97-AF65-F5344CB8AC3E}">
        <p14:creationId xmlns:p14="http://schemas.microsoft.com/office/powerpoint/2010/main" val="358979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Bauschutt ist der zweitgrößte Posten der Bauabfälle. Straßenaufbruch kommt an dritter Stelle. </a:t>
            </a:r>
          </a:p>
          <a:p>
            <a:r>
              <a:rPr lang="de-DE"/>
              <a:t>Hier sehen Sie den Verbleib. Ein Großteil wird recycelt. </a:t>
            </a:r>
          </a:p>
          <a:p>
            <a:r>
              <a:rPr lang="de-DE"/>
              <a:t>https://www.umweltbundesamt.de/daten/ressourcen-abfall/verwertung-entsorgung-ausgewaehlter-abfallarten/bauabfaelle#verwertung-von-bau-und-abbruchabfallen</a:t>
            </a:r>
          </a:p>
        </p:txBody>
      </p:sp>
      <p:sp>
        <p:nvSpPr>
          <p:cNvPr id="4" name="Foliennummernplatzhalter 3"/>
          <p:cNvSpPr>
            <a:spLocks noGrp="1"/>
          </p:cNvSpPr>
          <p:nvPr>
            <p:ph type="sldNum" sz="quarter" idx="5"/>
          </p:nvPr>
        </p:nvSpPr>
        <p:spPr/>
        <p:txBody>
          <a:bodyPr/>
          <a:lstStyle/>
          <a:p>
            <a:fld id="{1C5F42F7-6364-4D22-9CE0-F57BEDCBB657}" type="slidenum">
              <a:rPr lang="de-DE" smtClean="0"/>
              <a:t>30</a:t>
            </a:fld>
            <a:endParaRPr lang="de-DE"/>
          </a:p>
        </p:txBody>
      </p:sp>
    </p:spTree>
    <p:extLst>
      <p:ext uri="{BB962C8B-B14F-4D97-AF65-F5344CB8AC3E}">
        <p14:creationId xmlns:p14="http://schemas.microsoft.com/office/powerpoint/2010/main" val="86564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Abschnitt 1 des Moduls: Warum brauchen wir das (Nachhaltigkeit)? </a:t>
            </a:r>
          </a:p>
          <a:p>
            <a:pPr marL="171450" indent="-171450">
              <a:buFont typeface="Arial" panose="020B0604020202020204" pitchFamily="34" charset="0"/>
              <a:buChar char="•"/>
            </a:pPr>
            <a:r>
              <a:rPr lang="de-DE"/>
              <a:t>Start mit Lernziel 1: Ein gemeinsames Nachhaltigkeitsverständnis etablieren – Grundlage für die Diskussion im Verlauf der Fortbildung schaffen</a:t>
            </a:r>
          </a:p>
        </p:txBody>
      </p:sp>
      <p:sp>
        <p:nvSpPr>
          <p:cNvPr id="4" name="Foliennummernplatzhalter 3"/>
          <p:cNvSpPr>
            <a:spLocks noGrp="1"/>
          </p:cNvSpPr>
          <p:nvPr>
            <p:ph type="sldNum" sz="quarter" idx="5"/>
          </p:nvPr>
        </p:nvSpPr>
        <p:spPr/>
        <p:txBody>
          <a:bodyPr/>
          <a:lstStyle/>
          <a:p>
            <a:fld id="{1C5F42F7-6364-4D22-9CE0-F57BEDCBB657}" type="slidenum">
              <a:rPr lang="de-DE" smtClean="0"/>
              <a:t>3</a:t>
            </a:fld>
            <a:endParaRPr lang="de-DE"/>
          </a:p>
        </p:txBody>
      </p:sp>
    </p:spTree>
    <p:extLst>
      <p:ext uri="{BB962C8B-B14F-4D97-AF65-F5344CB8AC3E}">
        <p14:creationId xmlns:p14="http://schemas.microsoft.com/office/powerpoint/2010/main" val="256198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Recycling ist nicht die Wunderlösung, zu wenig wird recycelt, meist zu Stoffen minderer Qualität</a:t>
            </a:r>
          </a:p>
          <a:p>
            <a:r>
              <a:rPr lang="de-DE"/>
              <a:t>Recycling kosten sind hoch. </a:t>
            </a:r>
          </a:p>
          <a:p>
            <a:r>
              <a:rPr lang="de-DE"/>
              <a:t>https://www.umweltbundesamt.de/daten/ressourcen-abfall/verwertung-entsorgung-ausgewaehlter-abfallarten/bauabfaelle#verwertung-von-bau-und-abbruchabfallentet Energie für Transport und den Recyclingprozess</a:t>
            </a:r>
          </a:p>
        </p:txBody>
      </p:sp>
      <p:sp>
        <p:nvSpPr>
          <p:cNvPr id="4" name="Foliennummernplatzhalter 3"/>
          <p:cNvSpPr>
            <a:spLocks noGrp="1"/>
          </p:cNvSpPr>
          <p:nvPr>
            <p:ph type="sldNum" sz="quarter" idx="5"/>
          </p:nvPr>
        </p:nvSpPr>
        <p:spPr/>
        <p:txBody>
          <a:bodyPr/>
          <a:lstStyle/>
          <a:p>
            <a:fld id="{1C5F42F7-6364-4D22-9CE0-F57BEDCBB657}" type="slidenum">
              <a:rPr lang="de-DE" smtClean="0"/>
              <a:t>31</a:t>
            </a:fld>
            <a:endParaRPr lang="de-DE"/>
          </a:p>
        </p:txBody>
      </p:sp>
    </p:spTree>
    <p:extLst>
      <p:ext uri="{BB962C8B-B14F-4D97-AF65-F5344CB8AC3E}">
        <p14:creationId xmlns:p14="http://schemas.microsoft.com/office/powerpoint/2010/main" val="2673193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200">
                <a:solidFill>
                  <a:schemeClr val="tx1"/>
                </a:solidFill>
                <a:latin typeface="FreightText Pro Book" panose="02000603060000020004" pitchFamily="50" charset="0"/>
              </a:rPr>
              <a:t>- Geschätzt befindet sich 79 Prozent des Plastiks, das seit 1950 produziert wurde auf Mülldeponien, in unseren Flüssen, Seen, dem Boden und in der Luft.</a:t>
            </a:r>
          </a:p>
          <a:p>
            <a:pPr>
              <a:buNone/>
            </a:pPr>
            <a:r>
              <a:rPr lang="de-DE"/>
              <a:t>- Recycling großes Problem: Kunststoff lässt sich nur sortenrein wiederverwerten. Häufig lässt sich das aber durch die derzeitigen </a:t>
            </a:r>
            <a:r>
              <a:rPr lang="de-DE" err="1"/>
              <a:t>Verbauarten</a:t>
            </a:r>
            <a:r>
              <a:rPr lang="de-DE"/>
              <a:t> nicht wirtschaftlich umsetzen, weshalb dieser häufig als Brennstoff </a:t>
            </a:r>
            <a:r>
              <a:rPr lang="de-DE">
                <a:hlinkClick r:id="rId3"/>
              </a:rPr>
              <a:t>weiterverwertet</a:t>
            </a:r>
            <a:r>
              <a:rPr lang="de-DE"/>
              <a:t> wird. Der hohe Heizwert der Kunststoffe fördert diese energetische Verwertung. Durch die Verbrennung entstehen gefährdende Stoffe, welche durch Filter aufgefangen und im Anschluss endgelagert werden.</a:t>
            </a:r>
          </a:p>
          <a:p>
            <a:r>
              <a:rPr lang="de-DE"/>
              <a:t>- Nicht in allen Ländern wird moderne und angemessene Filtertechnik eingesetzt. Deutschland exportiert pro Jahr etwa </a:t>
            </a:r>
            <a:r>
              <a:rPr lang="de-DE">
                <a:hlinkClick r:id="rId4"/>
              </a:rPr>
              <a:t>eine Million Tonnen Kunststoffabfälle</a:t>
            </a:r>
            <a:r>
              <a:rPr lang="de-DE"/>
              <a:t>. Das entspricht einem Sechstel aller erzeugten Kunststoffabfälle in Deutschland. </a:t>
            </a:r>
          </a:p>
          <a:p>
            <a:r>
              <a:rPr lang="de-DE"/>
              <a:t>https://klimaforum-bau.de/2021/06/kunststoffprodukte-in-der-baubranche-vorteile-probleme-loesungsansaetze/?utm_source=chatgpt.com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p:txBody>
      </p:sp>
      <p:sp>
        <p:nvSpPr>
          <p:cNvPr id="4" name="Foliennummernplatzhalter 3"/>
          <p:cNvSpPr>
            <a:spLocks noGrp="1"/>
          </p:cNvSpPr>
          <p:nvPr>
            <p:ph type="sldNum" sz="quarter" idx="5"/>
          </p:nvPr>
        </p:nvSpPr>
        <p:spPr/>
        <p:txBody>
          <a:bodyPr/>
          <a:lstStyle/>
          <a:p>
            <a:fld id="{1C5F42F7-6364-4D22-9CE0-F57BEDCBB657}" type="slidenum">
              <a:rPr lang="de-DE" smtClean="0"/>
              <a:t>32</a:t>
            </a:fld>
            <a:endParaRPr lang="de-DE"/>
          </a:p>
        </p:txBody>
      </p:sp>
    </p:spTree>
    <p:extLst>
      <p:ext uri="{BB962C8B-B14F-4D97-AF65-F5344CB8AC3E}">
        <p14:creationId xmlns:p14="http://schemas.microsoft.com/office/powerpoint/2010/main" val="70240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Jährlich werden weltweit über </a:t>
            </a:r>
            <a:r>
              <a:rPr lang="de-DE">
                <a:hlinkClick r:id="rId3"/>
              </a:rPr>
              <a:t>400 Millionen Tonnen</a:t>
            </a:r>
            <a:r>
              <a:rPr lang="de-DE"/>
              <a:t> Kunststoff produziert. Die Baubranche besitzt mit etwa 65 Millionen Tonnen einen Anteil von 16 % und liegt damit auf Platz zwei der kunststoffverarbeitenden Industriezweige. </a:t>
            </a:r>
            <a:endParaRPr lang="de-DE" sz="1200"/>
          </a:p>
          <a:p>
            <a:r>
              <a:rPr lang="de-DE"/>
              <a:t>Kunststoff zeichnet sich durch seine </a:t>
            </a:r>
            <a:r>
              <a:rPr lang="de-DE">
                <a:hlinkClick r:id="rId3"/>
              </a:rPr>
              <a:t>lange Lebenszeit, Flexibilität und Beständigkeit gegen Fäulnis und Korrosion</a:t>
            </a:r>
            <a:r>
              <a:rPr lang="de-DE"/>
              <a:t> aus. Er ist leicht zu installieren und zu warten. Spielt vorwiegend in untergeordneten, nicht tragenden Bauteilen wie Fenstern, Bodenbelägen, Rohren oder Abdichtungen eine Rolle. Der häufigste verwendete Kunststoff in der Baubranche ist PVC.</a:t>
            </a:r>
          </a:p>
          <a:p>
            <a:pPr>
              <a:buNone/>
            </a:pPr>
            <a:r>
              <a:rPr lang="de-DE"/>
              <a:t>„Kunststoff herzustellen ist keine Kunst mehr, aber diesen Stoff zu beseitigen, ist eine Kunst“, mahnt der deutsche Mediziner und Aphoristiker Gerhard Uhlenbruck. Langlebigkeit und hohe Widerstandsfähigkeit: hohes Umwelt- und Gesundheitsrisiko in Gewässer, Böden oder Atemluft. </a:t>
            </a:r>
          </a:p>
          <a:p>
            <a:endParaRPr lang="de-DE"/>
          </a:p>
          <a:p>
            <a:r>
              <a:rPr lang="de-DE"/>
              <a:t>https://de.statista.com/statistik/daten/studie/167099/umfrage/weltproduktion-von-kunststoff-seit-1950/</a:t>
            </a:r>
          </a:p>
        </p:txBody>
      </p:sp>
      <p:sp>
        <p:nvSpPr>
          <p:cNvPr id="4" name="Foliennummernplatzhalter 3"/>
          <p:cNvSpPr>
            <a:spLocks noGrp="1"/>
          </p:cNvSpPr>
          <p:nvPr>
            <p:ph type="sldNum" sz="quarter" idx="5"/>
          </p:nvPr>
        </p:nvSpPr>
        <p:spPr/>
        <p:txBody>
          <a:bodyPr/>
          <a:lstStyle/>
          <a:p>
            <a:fld id="{1C5F42F7-6364-4D22-9CE0-F57BEDCBB657}" type="slidenum">
              <a:rPr lang="de-DE" smtClean="0"/>
              <a:t>33</a:t>
            </a:fld>
            <a:endParaRPr lang="de-DE"/>
          </a:p>
        </p:txBody>
      </p:sp>
    </p:spTree>
    <p:extLst>
      <p:ext uri="{BB962C8B-B14F-4D97-AF65-F5344CB8AC3E}">
        <p14:creationId xmlns:p14="http://schemas.microsoft.com/office/powerpoint/2010/main" val="3035725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A516A-F0C4-D02B-4488-796EBED814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7C8C19-3E7D-4E06-64C7-DFED70B04131}"/>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466F939-E1AB-8DEF-515F-9F534D973B9B}"/>
              </a:ext>
            </a:extLst>
          </p:cNvPr>
          <p:cNvSpPr>
            <a:spLocks noGrp="1"/>
          </p:cNvSpPr>
          <p:nvPr>
            <p:ph type="body" idx="1"/>
          </p:nvPr>
        </p:nvSpPr>
        <p:spPr/>
        <p:txBody>
          <a:bodyPr/>
          <a:lstStyle/>
          <a:p>
            <a:r>
              <a:rPr lang="de-DE" sz="1200" b="0" u="none" strike="noStrike" kern="1200">
                <a:solidFill>
                  <a:schemeClr val="tx1"/>
                </a:solidFill>
                <a:effectLst/>
                <a:latin typeface="+mn-lt"/>
                <a:ea typeface="+mn-ea"/>
                <a:cs typeface="+mn-cs"/>
              </a:rPr>
              <a:t>Die Plastikteppiche im Meer stellen eine der größten Umweltkrisen dar. Das Kernproblem ist, dass Plastik nicht biologisch abbaubar ist, sondern durch UV-Strahlung und Reibung lediglich in immer kleinere Teilchen zerfällt.</a:t>
            </a:r>
          </a:p>
          <a:p>
            <a:r>
              <a:rPr lang="de-DE" sz="1200" b="0" u="none" strike="noStrike" kern="1200">
                <a:solidFill>
                  <a:schemeClr val="tx1"/>
                </a:solidFill>
                <a:effectLst/>
                <a:latin typeface="+mn-lt"/>
                <a:ea typeface="+mn-ea"/>
                <a:cs typeface="+mn-cs"/>
              </a:rPr>
              <a:t>Hier sind die Hauptprobleme im Detail:</a:t>
            </a:r>
          </a:p>
          <a:p>
            <a:r>
              <a:rPr lang="de-DE" sz="1200" b="1" u="none" strike="noStrike" kern="1200">
                <a:solidFill>
                  <a:schemeClr val="tx1"/>
                </a:solidFill>
                <a:effectLst/>
                <a:latin typeface="+mn-lt"/>
                <a:ea typeface="+mn-ea"/>
                <a:cs typeface="+mn-cs"/>
              </a:rPr>
              <a:t>Tödliche Gefahr für Tiere:</a:t>
            </a:r>
            <a:r>
              <a:rPr lang="de-DE" sz="1200" b="0" u="none" strike="noStrike" kern="1200">
                <a:solidFill>
                  <a:schemeClr val="tx1"/>
                </a:solidFill>
                <a:effectLst/>
                <a:latin typeface="+mn-lt"/>
                <a:ea typeface="+mn-ea"/>
                <a:cs typeface="+mn-cs"/>
              </a:rPr>
              <a:t> Meerestiere verwechseln Plastikteile mit Nahrung (z. B. Schildkröten verwechseln Plastiktüten mit Quallen) oder verheddern sich in Müll, insbesondere in alten Fischernetzen, den sogenannten "Geisternetzen".</a:t>
            </a:r>
          </a:p>
          <a:p>
            <a:r>
              <a:rPr lang="de-DE" sz="1200" b="1" u="none" strike="noStrike" kern="1200">
                <a:solidFill>
                  <a:schemeClr val="tx1"/>
                </a:solidFill>
                <a:effectLst/>
                <a:latin typeface="+mn-lt"/>
                <a:ea typeface="+mn-ea"/>
                <a:cs typeface="+mn-cs"/>
              </a:rPr>
              <a:t>Verhungern mit vollem Magen:</a:t>
            </a:r>
            <a:r>
              <a:rPr lang="de-DE" sz="1200" b="0" u="none" strike="noStrike" kern="1200">
                <a:solidFill>
                  <a:schemeClr val="tx1"/>
                </a:solidFill>
                <a:effectLst/>
                <a:latin typeface="+mn-lt"/>
                <a:ea typeface="+mn-ea"/>
                <a:cs typeface="+mn-cs"/>
              </a:rPr>
              <a:t> Tiere, wie Seevögel und Fische, fressen das Plastik, was ihre Mägen verstopft. Sie verhungern trotz vollem Magen, da sie keine echten Nährstoffe aufnehmen können.</a:t>
            </a:r>
          </a:p>
          <a:p>
            <a:r>
              <a:rPr lang="de-DE" sz="1200" b="1" u="none" strike="noStrike" kern="1200">
                <a:solidFill>
                  <a:schemeClr val="tx1"/>
                </a:solidFill>
                <a:effectLst/>
                <a:latin typeface="+mn-lt"/>
                <a:ea typeface="+mn-ea"/>
                <a:cs typeface="+mn-cs"/>
              </a:rPr>
              <a:t>Mikroplastik und Schadstoffe:</a:t>
            </a:r>
            <a:r>
              <a:rPr lang="de-DE" sz="1200" b="0" u="none" strike="noStrike" kern="1200">
                <a:solidFill>
                  <a:schemeClr val="tx1"/>
                </a:solidFill>
                <a:effectLst/>
                <a:latin typeface="+mn-lt"/>
                <a:ea typeface="+mn-ea"/>
                <a:cs typeface="+mn-cs"/>
              </a:rPr>
              <a:t> Das zerfallene Mikroplastik (kleiner als 5 mm) reichert sich im Ökosystem an. Es zieht toxische Chemikalien aus dem Wasser an, die dann über die Nahrungskette aufgenommen werden und auch für den Menschen potenziell gesundheitsschädlich sind.</a:t>
            </a:r>
          </a:p>
          <a:p>
            <a:r>
              <a:rPr lang="de-DE" sz="1200" b="1" u="none" strike="noStrike" kern="1200">
                <a:solidFill>
                  <a:schemeClr val="tx1"/>
                </a:solidFill>
                <a:effectLst/>
                <a:latin typeface="+mn-lt"/>
                <a:ea typeface="+mn-ea"/>
                <a:cs typeface="+mn-cs"/>
              </a:rPr>
              <a:t>Verteilung und Zerstörung von Lebensräumen:</a:t>
            </a:r>
            <a:r>
              <a:rPr lang="de-DE" sz="1200" b="0" u="none" strike="noStrike" kern="1200">
                <a:solidFill>
                  <a:schemeClr val="tx1"/>
                </a:solidFill>
                <a:effectLst/>
                <a:latin typeface="+mn-lt"/>
                <a:ea typeface="+mn-ea"/>
                <a:cs typeface="+mn-cs"/>
              </a:rPr>
              <a:t> Strömungen sammeln den Müll in riesigen Wirbeln (z. B. Great Pacific </a:t>
            </a:r>
            <a:r>
              <a:rPr lang="de-DE" sz="1200" b="0" u="none" strike="noStrike" kern="1200" err="1">
                <a:solidFill>
                  <a:schemeClr val="tx1"/>
                </a:solidFill>
                <a:effectLst/>
                <a:latin typeface="+mn-lt"/>
                <a:ea typeface="+mn-ea"/>
                <a:cs typeface="+mn-cs"/>
              </a:rPr>
              <a:t>Garbage</a:t>
            </a:r>
            <a:r>
              <a:rPr lang="de-DE" sz="1200" b="0" u="none" strike="noStrike" kern="1200">
                <a:solidFill>
                  <a:schemeClr val="tx1"/>
                </a:solidFill>
                <a:effectLst/>
                <a:latin typeface="+mn-lt"/>
                <a:ea typeface="+mn-ea"/>
                <a:cs typeface="+mn-cs"/>
              </a:rPr>
              <a:t> Patch, der geschätzt viereinhalbmal so groß wie Deutschland ist). Korallenriffe können durch Plastikmüll verletzt werden und erkranken schneller.</a:t>
            </a:r>
          </a:p>
          <a:p>
            <a:r>
              <a:rPr lang="de-DE" sz="1200" b="1" u="none" strike="noStrike" kern="1200">
                <a:solidFill>
                  <a:schemeClr val="tx1"/>
                </a:solidFill>
                <a:effectLst/>
                <a:latin typeface="+mn-lt"/>
                <a:ea typeface="+mn-ea"/>
                <a:cs typeface="+mn-cs"/>
              </a:rPr>
              <a:t>Schwierige Reinigung:</a:t>
            </a:r>
            <a:r>
              <a:rPr lang="de-DE" sz="1200" b="0" u="none" strike="noStrike" kern="1200">
                <a:solidFill>
                  <a:schemeClr val="tx1"/>
                </a:solidFill>
                <a:effectLst/>
                <a:latin typeface="+mn-lt"/>
                <a:ea typeface="+mn-ea"/>
                <a:cs typeface="+mn-cs"/>
              </a:rPr>
              <a:t> Da das Plastik in feine Partikel zerfällt und sich teilweise in der Tiefsee absetzt, ist es kaum möglich, die Meere wieder vollständig zu reinigen.</a:t>
            </a:r>
          </a:p>
          <a:p>
            <a:r>
              <a:rPr lang="de-DE" sz="1200" b="0" u="none" strike="noStrike" kern="1200">
                <a:solidFill>
                  <a:schemeClr val="tx1"/>
                </a:solidFill>
                <a:effectLst/>
                <a:latin typeface="+mn-lt"/>
                <a:ea typeface="+mn-ea"/>
                <a:cs typeface="+mn-cs"/>
              </a:rPr>
              <a:t>Jährlich gelangen schätzungsweise 5 bis 13 Millionen Tonnen Plastikmüll in die Meere, was zu einer anhaltenden Verschmutzung führt.</a:t>
            </a:r>
          </a:p>
          <a:p>
            <a:endParaRPr lang="de-DE"/>
          </a:p>
          <a:p>
            <a:endParaRPr lang="de-DE"/>
          </a:p>
          <a:p>
            <a:r>
              <a:rPr lang="de-DE"/>
              <a:t>https://www.tauchen.de/wissen/biologie/muellkippe-meer-ein-toedliches-problem/</a:t>
            </a:r>
          </a:p>
        </p:txBody>
      </p:sp>
      <p:sp>
        <p:nvSpPr>
          <p:cNvPr id="4" name="Foliennummernplatzhalter 3">
            <a:extLst>
              <a:ext uri="{FF2B5EF4-FFF2-40B4-BE49-F238E27FC236}">
                <a16:creationId xmlns:a16="http://schemas.microsoft.com/office/drawing/2014/main" id="{0CF93613-9773-14F3-E392-A608C6E18154}"/>
              </a:ext>
            </a:extLst>
          </p:cNvPr>
          <p:cNvSpPr>
            <a:spLocks noGrp="1"/>
          </p:cNvSpPr>
          <p:nvPr>
            <p:ph type="sldNum" sz="quarter" idx="5"/>
          </p:nvPr>
        </p:nvSpPr>
        <p:spPr/>
        <p:txBody>
          <a:bodyPr/>
          <a:lstStyle/>
          <a:p>
            <a:fld id="{1C5F42F7-6364-4D22-9CE0-F57BEDCBB657}" type="slidenum">
              <a:rPr lang="de-DE" smtClean="0"/>
              <a:t>34</a:t>
            </a:fld>
            <a:endParaRPr lang="de-DE"/>
          </a:p>
        </p:txBody>
      </p:sp>
    </p:spTree>
    <p:extLst>
      <p:ext uri="{BB962C8B-B14F-4D97-AF65-F5344CB8AC3E}">
        <p14:creationId xmlns:p14="http://schemas.microsoft.com/office/powerpoint/2010/main" val="90585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90703-66B0-6F0E-023D-1F3EFFF7CA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53F8B5-4DC4-AC2C-C724-C6921A8EE33D}"/>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3C35D4E-81D1-5CC0-72FE-62144F2EE768}"/>
              </a:ext>
            </a:extLst>
          </p:cNvPr>
          <p:cNvSpPr>
            <a:spLocks noGrp="1"/>
          </p:cNvSpPr>
          <p:nvPr>
            <p:ph type="body" idx="1"/>
          </p:nvPr>
        </p:nvSpPr>
        <p:spPr/>
        <p:txBody>
          <a:bodyPr/>
          <a:lstStyle/>
          <a:p>
            <a:r>
              <a:rPr lang="de-DE"/>
              <a:t>Welche Giftstoffe sind in Baustoffen enthalten?</a:t>
            </a:r>
          </a:p>
        </p:txBody>
      </p:sp>
      <p:sp>
        <p:nvSpPr>
          <p:cNvPr id="4" name="Foliennummernplatzhalter 3">
            <a:extLst>
              <a:ext uri="{FF2B5EF4-FFF2-40B4-BE49-F238E27FC236}">
                <a16:creationId xmlns:a16="http://schemas.microsoft.com/office/drawing/2014/main" id="{6621A0FA-2398-C9BC-75F6-563DC3CF77ED}"/>
              </a:ext>
            </a:extLst>
          </p:cNvPr>
          <p:cNvSpPr>
            <a:spLocks noGrp="1"/>
          </p:cNvSpPr>
          <p:nvPr>
            <p:ph type="sldNum" sz="quarter" idx="5"/>
          </p:nvPr>
        </p:nvSpPr>
        <p:spPr/>
        <p:txBody>
          <a:bodyPr/>
          <a:lstStyle/>
          <a:p>
            <a:fld id="{1C5F42F7-6364-4D22-9CE0-F57BEDCBB657}" type="slidenum">
              <a:rPr lang="de-DE" smtClean="0"/>
              <a:t>35</a:t>
            </a:fld>
            <a:endParaRPr lang="de-DE"/>
          </a:p>
        </p:txBody>
      </p:sp>
    </p:spTree>
    <p:extLst>
      <p:ext uri="{BB962C8B-B14F-4D97-AF65-F5344CB8AC3E}">
        <p14:creationId xmlns:p14="http://schemas.microsoft.com/office/powerpoint/2010/main" val="2835214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Viele der Baustoffe, die verwendet werden und mit denen Sie täglich arbeiten, enthalten Schad- und Risikostoffe. Über Ausdünstung und in Kombination mit anderen Stoffen gelangen sie in die Luft und können eingeatmet werden, oder wir nehmen sie – zum Bsp. beim verarbeiten – über die Haut auf. </a:t>
            </a:r>
          </a:p>
          <a:p>
            <a:r>
              <a:rPr lang="de-DE"/>
              <a:t>Das europäische Chemikalienrecht schränkt die Verarbeitung von Giftstoffen ein. Aber: Grenzwerte beziehen sich auf gesunde Erwachsene. Grenzwerte sind teilweise umstritten. </a:t>
            </a:r>
          </a:p>
          <a:p>
            <a:r>
              <a:rPr lang="de-DE"/>
              <a:t>Es ist hilfreich, sich mit Inhaltsstoffen auseinanderzusetzen, </a:t>
            </a:r>
            <a:r>
              <a:rPr lang="de-DE" err="1"/>
              <a:t>Produktbeizettel</a:t>
            </a:r>
            <a:r>
              <a:rPr lang="de-DE"/>
              <a:t> genau zu lesen und sich anderweitig zu informieren. </a:t>
            </a:r>
          </a:p>
          <a:p>
            <a:r>
              <a:rPr lang="de-DE"/>
              <a:t>Es gibt mittlerweile viele gesunde Alternativen auf dem Markt.</a:t>
            </a:r>
          </a:p>
          <a:p>
            <a:endParaRPr lang="de-DE"/>
          </a:p>
          <a:p>
            <a:r>
              <a:rPr lang="de-DE"/>
              <a:t>Grafik zeigt verschiedene Baustoffe und wo sie im Hausbau verwendet werden. Sowie welche Schadstoffe jeweils enthalten sind, z.B. VOC und Flammschutzmittel. Nächste Folie erklärt, warum die Stoffe schädlich sind. </a:t>
            </a:r>
          </a:p>
          <a:p>
            <a:endParaRPr lang="de-DE"/>
          </a:p>
          <a:p>
            <a:r>
              <a:rPr lang="de-DE"/>
              <a:t>Quelle: DGNB (2022): Bauprodukte im Blick der Nachhaltigkeit</a:t>
            </a:r>
          </a:p>
        </p:txBody>
      </p:sp>
      <p:sp>
        <p:nvSpPr>
          <p:cNvPr id="4" name="Foliennummernplatzhalter 3"/>
          <p:cNvSpPr>
            <a:spLocks noGrp="1"/>
          </p:cNvSpPr>
          <p:nvPr>
            <p:ph type="sldNum" sz="quarter" idx="5"/>
          </p:nvPr>
        </p:nvSpPr>
        <p:spPr/>
        <p:txBody>
          <a:bodyPr/>
          <a:lstStyle/>
          <a:p>
            <a:fld id="{1C5F42F7-6364-4D22-9CE0-F57BEDCBB657}" type="slidenum">
              <a:rPr lang="de-DE" smtClean="0"/>
              <a:t>36</a:t>
            </a:fld>
            <a:endParaRPr lang="de-DE"/>
          </a:p>
        </p:txBody>
      </p:sp>
    </p:spTree>
    <p:extLst>
      <p:ext uri="{BB962C8B-B14F-4D97-AF65-F5344CB8AC3E}">
        <p14:creationId xmlns:p14="http://schemas.microsoft.com/office/powerpoint/2010/main" val="335837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 VOC, Volatile </a:t>
            </a:r>
            <a:r>
              <a:rPr lang="de-DE" err="1"/>
              <a:t>Organic</a:t>
            </a:r>
            <a:r>
              <a:rPr lang="de-DE"/>
              <a:t> Compounds, flüchtige organische Verbindungen</a:t>
            </a:r>
          </a:p>
          <a:p>
            <a:r>
              <a:rPr lang="de-DE"/>
              <a:t>- Flammschutzmittel: bromierten Verbindungen, halogenhaltigen beziehungsweise halogenfreien phosphororganischen Verbindungen oder Chlorparaffinen. Als anorganische Flammschutzmittel werden in erster Linie </a:t>
            </a:r>
            <a:r>
              <a:rPr lang="de-DE" err="1"/>
              <a:t>Aluminiumtrihydroxid</a:t>
            </a:r>
            <a:r>
              <a:rPr lang="de-DE"/>
              <a:t>, </a:t>
            </a:r>
            <a:r>
              <a:rPr lang="de-DE" err="1"/>
              <a:t>Magnesiumdihydroxid</a:t>
            </a:r>
            <a:r>
              <a:rPr lang="de-DE"/>
              <a:t> oder Antimontrioxid (als ⁠</a:t>
            </a:r>
            <a:r>
              <a:rPr lang="de-DE">
                <a:hlinkClick r:id="rId3"/>
              </a:rPr>
              <a:t>Synergist</a:t>
            </a:r>
            <a:r>
              <a:rPr lang="de-DE"/>
              <a:t>⁠ bromierter FSM)</a:t>
            </a:r>
          </a:p>
          <a:p>
            <a:pPr marL="171450" indent="-171450">
              <a:buFontTx/>
              <a:buChar char="-"/>
            </a:pPr>
            <a:r>
              <a:rPr lang="de-DE"/>
              <a:t>phosphor- oder halogenhaltigen Mitteln aus: Sie können über den Hautkontakt in den Organismus gelangen und schädigen das Nervensystem. Sie können zudem nur sehr schwer natürlich abgebaut werden und sammeln sich im Fettgewebe, in der Muttermilch wie auch im Hausstaub an. Im Brandfall bilden sich zudem giftige Dioxine</a:t>
            </a:r>
          </a:p>
          <a:p>
            <a:pPr marL="171450" indent="-171450">
              <a:buFontTx/>
              <a:buChar cha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DGNB (2022): Bauprodukte im Blick der Nachhaltigkeit</a:t>
            </a:r>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37</a:t>
            </a:fld>
            <a:endParaRPr lang="de-DE"/>
          </a:p>
        </p:txBody>
      </p:sp>
    </p:spTree>
    <p:extLst>
      <p:ext uri="{BB962C8B-B14F-4D97-AF65-F5344CB8AC3E}">
        <p14:creationId xmlns:p14="http://schemas.microsoft.com/office/powerpoint/2010/main" val="1993363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C2809-F1CB-2519-8D27-AB5F0FE4CB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C40370-5BAE-1BC8-F2FF-5B35C556599C}"/>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CDF8E0CE-80AE-E4B9-E61D-535F688B8E14}"/>
              </a:ext>
            </a:extLst>
          </p:cNvPr>
          <p:cNvSpPr>
            <a:spLocks noGrp="1"/>
          </p:cNvSpPr>
          <p:nvPr>
            <p:ph type="body" idx="1"/>
          </p:nvPr>
        </p:nvSpPr>
        <p:spPr/>
        <p:txBody>
          <a:bodyPr/>
          <a:lstStyle/>
          <a:p>
            <a:endParaRPr lang="de-DE"/>
          </a:p>
          <a:p>
            <a:r>
              <a:rPr lang="de-DE"/>
              <a:t>Wir ziehen ein Zwischenfazit. Folie vorlesen. </a:t>
            </a:r>
          </a:p>
        </p:txBody>
      </p:sp>
      <p:sp>
        <p:nvSpPr>
          <p:cNvPr id="4" name="Foliennummernplatzhalter 3">
            <a:extLst>
              <a:ext uri="{FF2B5EF4-FFF2-40B4-BE49-F238E27FC236}">
                <a16:creationId xmlns:a16="http://schemas.microsoft.com/office/drawing/2014/main" id="{C757928F-17AE-DBE5-F377-DDFBBEF720B2}"/>
              </a:ext>
            </a:extLst>
          </p:cNvPr>
          <p:cNvSpPr>
            <a:spLocks noGrp="1"/>
          </p:cNvSpPr>
          <p:nvPr>
            <p:ph type="sldNum" sz="quarter" idx="5"/>
          </p:nvPr>
        </p:nvSpPr>
        <p:spPr/>
        <p:txBody>
          <a:bodyPr/>
          <a:lstStyle/>
          <a:p>
            <a:fld id="{1C5F42F7-6364-4D22-9CE0-F57BEDCBB657}" type="slidenum">
              <a:rPr lang="de-DE" smtClean="0"/>
              <a:t>38</a:t>
            </a:fld>
            <a:endParaRPr lang="de-DE"/>
          </a:p>
        </p:txBody>
      </p:sp>
    </p:spTree>
    <p:extLst>
      <p:ext uri="{BB962C8B-B14F-4D97-AF65-F5344CB8AC3E}">
        <p14:creationId xmlns:p14="http://schemas.microsoft.com/office/powerpoint/2010/main" val="1399689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A4A7B-805A-7EC5-0A9C-897DA90247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BAFD35-BCAA-B8A4-D069-E4EB846C708C}"/>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2F46E41C-3E3B-A7F2-EC0F-24B20487FC31}"/>
              </a:ext>
            </a:extLst>
          </p:cNvPr>
          <p:cNvSpPr>
            <a:spLocks noGrp="1"/>
          </p:cNvSpPr>
          <p:nvPr>
            <p:ph type="body" idx="1"/>
          </p:nvPr>
        </p:nvSpPr>
        <p:spPr/>
        <p:txBody>
          <a:bodyPr/>
          <a:lstStyle/>
          <a:p>
            <a:r>
              <a:rPr lang="de-DE"/>
              <a:t>Folie vorlesen</a:t>
            </a:r>
          </a:p>
        </p:txBody>
      </p:sp>
      <p:sp>
        <p:nvSpPr>
          <p:cNvPr id="4" name="Foliennummernplatzhalter 3">
            <a:extLst>
              <a:ext uri="{FF2B5EF4-FFF2-40B4-BE49-F238E27FC236}">
                <a16:creationId xmlns:a16="http://schemas.microsoft.com/office/drawing/2014/main" id="{50CB891F-257D-6BD6-9355-749F10CD9161}"/>
              </a:ext>
            </a:extLst>
          </p:cNvPr>
          <p:cNvSpPr>
            <a:spLocks noGrp="1"/>
          </p:cNvSpPr>
          <p:nvPr>
            <p:ph type="sldNum" sz="quarter" idx="5"/>
          </p:nvPr>
        </p:nvSpPr>
        <p:spPr/>
        <p:txBody>
          <a:bodyPr/>
          <a:lstStyle/>
          <a:p>
            <a:fld id="{1C5F42F7-6364-4D22-9CE0-F57BEDCBB657}" type="slidenum">
              <a:rPr lang="de-DE" smtClean="0"/>
              <a:t>39</a:t>
            </a:fld>
            <a:endParaRPr lang="de-DE"/>
          </a:p>
        </p:txBody>
      </p:sp>
    </p:spTree>
    <p:extLst>
      <p:ext uri="{BB962C8B-B14F-4D97-AF65-F5344CB8AC3E}">
        <p14:creationId xmlns:p14="http://schemas.microsoft.com/office/powerpoint/2010/main" val="3730217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7C037-9530-078A-1541-9FD72963FF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B26E4C-3597-E42F-9A25-6770BC45B35C}"/>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55B82D02-3D0C-CC59-C681-F82275016CAC}"/>
              </a:ext>
            </a:extLst>
          </p:cNvPr>
          <p:cNvSpPr>
            <a:spLocks noGrp="1"/>
          </p:cNvSpPr>
          <p:nvPr>
            <p:ph type="body" idx="1"/>
          </p:nvPr>
        </p:nvSpPr>
        <p:spPr/>
        <p:txBody>
          <a:bodyPr/>
          <a:lstStyle/>
          <a:p>
            <a:pPr marL="171450" indent="-171450">
              <a:buFont typeface="Arial" panose="020B0604020202020204" pitchFamily="34" charset="0"/>
              <a:buChar char="•"/>
            </a:pPr>
            <a:r>
              <a:rPr lang="de-DE"/>
              <a:t>Abschnitt 2 des Moduls: Was wollen wir erreichen?</a:t>
            </a:r>
          </a:p>
          <a:p>
            <a:pPr marL="171450" indent="-171450">
              <a:buFont typeface="Arial" panose="020B0604020202020204" pitchFamily="34" charset="0"/>
              <a:buChar char="•"/>
            </a:pPr>
            <a:r>
              <a:rPr lang="de-DE"/>
              <a:t>weitergehen mit Lernziel 3: Zielbilder und Modelle nachhaltiger Entwicklung kennenlernen </a:t>
            </a:r>
          </a:p>
          <a:p>
            <a:endParaRPr lang="de-DE"/>
          </a:p>
        </p:txBody>
      </p:sp>
      <p:sp>
        <p:nvSpPr>
          <p:cNvPr id="4" name="Foliennummernplatzhalter 3">
            <a:extLst>
              <a:ext uri="{FF2B5EF4-FFF2-40B4-BE49-F238E27FC236}">
                <a16:creationId xmlns:a16="http://schemas.microsoft.com/office/drawing/2014/main" id="{5E3B41DE-4B43-4076-D4B0-B8E003852CA5}"/>
              </a:ext>
            </a:extLst>
          </p:cNvPr>
          <p:cNvSpPr>
            <a:spLocks noGrp="1"/>
          </p:cNvSpPr>
          <p:nvPr>
            <p:ph type="sldNum" sz="quarter" idx="5"/>
          </p:nvPr>
        </p:nvSpPr>
        <p:spPr/>
        <p:txBody>
          <a:bodyPr/>
          <a:lstStyle/>
          <a:p>
            <a:fld id="{1C5F42F7-6364-4D22-9CE0-F57BEDCBB657}" type="slidenum">
              <a:rPr lang="de-DE" smtClean="0"/>
              <a:t>42</a:t>
            </a:fld>
            <a:endParaRPr lang="de-DE"/>
          </a:p>
        </p:txBody>
      </p:sp>
    </p:spTree>
    <p:extLst>
      <p:ext uri="{BB962C8B-B14F-4D97-AF65-F5344CB8AC3E}">
        <p14:creationId xmlns:p14="http://schemas.microsoft.com/office/powerpoint/2010/main" val="107843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Sozialform: Gespräch im Plenum </a:t>
            </a:r>
          </a:p>
        </p:txBody>
      </p:sp>
      <p:sp>
        <p:nvSpPr>
          <p:cNvPr id="4" name="Foliennummernplatzhalter 3"/>
          <p:cNvSpPr>
            <a:spLocks noGrp="1"/>
          </p:cNvSpPr>
          <p:nvPr>
            <p:ph type="sldNum" sz="quarter" idx="5"/>
          </p:nvPr>
        </p:nvSpPr>
        <p:spPr/>
        <p:txBody>
          <a:bodyPr/>
          <a:lstStyle/>
          <a:p>
            <a:fld id="{1C5F42F7-6364-4D22-9CE0-F57BEDCBB657}" type="slidenum">
              <a:rPr lang="de-DE" smtClean="0"/>
              <a:t>4</a:t>
            </a:fld>
            <a:endParaRPr lang="de-DE"/>
          </a:p>
        </p:txBody>
      </p:sp>
    </p:spTree>
    <p:extLst>
      <p:ext uri="{BB962C8B-B14F-4D97-AF65-F5344CB8AC3E}">
        <p14:creationId xmlns:p14="http://schemas.microsoft.com/office/powerpoint/2010/main" val="3813305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EF9F-7D19-3BF8-C857-7302644AE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D42D05-0C4B-2935-29A2-DBFC616284BB}"/>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AE965FF8-68F5-E1AD-66B4-85634B8B3D40}"/>
              </a:ext>
            </a:extLst>
          </p:cNvPr>
          <p:cNvSpPr>
            <a:spLocks noGrp="1"/>
          </p:cNvSpPr>
          <p:nvPr>
            <p:ph type="body" idx="1"/>
          </p:nvPr>
        </p:nvSpPr>
        <p:spPr/>
        <p:txBody>
          <a:bodyPr/>
          <a:lstStyle/>
          <a:p>
            <a:pPr marL="171450" indent="-171450">
              <a:buFont typeface="Arial" panose="020B0604020202020204" pitchFamily="34" charset="0"/>
              <a:buChar char="•"/>
            </a:pPr>
            <a:r>
              <a:rPr lang="de-DE"/>
              <a:t>Als Einstieg in den neuen Abschnitt wiederholt die Moderation noch einmal das bereits bekannte Zitat von Carlowitz </a:t>
            </a:r>
            <a:r>
              <a:rPr lang="de-DE">
                <a:sym typeface="Wingdings" panose="05000000000000000000" pitchFamily="2" charset="2"/>
              </a:rPr>
              <a:t> so an die gemeinsame Grundlage erinnern </a:t>
            </a:r>
            <a:endParaRPr lang="de-DE"/>
          </a:p>
        </p:txBody>
      </p:sp>
      <p:sp>
        <p:nvSpPr>
          <p:cNvPr id="4" name="Foliennummernplatzhalter 3">
            <a:extLst>
              <a:ext uri="{FF2B5EF4-FFF2-40B4-BE49-F238E27FC236}">
                <a16:creationId xmlns:a16="http://schemas.microsoft.com/office/drawing/2014/main" id="{54406E6D-0265-0B7F-C1C8-4B1452D45D79}"/>
              </a:ext>
            </a:extLst>
          </p:cNvPr>
          <p:cNvSpPr>
            <a:spLocks noGrp="1"/>
          </p:cNvSpPr>
          <p:nvPr>
            <p:ph type="sldNum" sz="quarter" idx="5"/>
          </p:nvPr>
        </p:nvSpPr>
        <p:spPr/>
        <p:txBody>
          <a:bodyPr/>
          <a:lstStyle/>
          <a:p>
            <a:fld id="{1C5F42F7-6364-4D22-9CE0-F57BEDCBB657}" type="slidenum">
              <a:rPr lang="de-DE" smtClean="0"/>
              <a:t>43</a:t>
            </a:fld>
            <a:endParaRPr lang="de-DE"/>
          </a:p>
        </p:txBody>
      </p:sp>
    </p:spTree>
    <p:extLst>
      <p:ext uri="{BB962C8B-B14F-4D97-AF65-F5344CB8AC3E}">
        <p14:creationId xmlns:p14="http://schemas.microsoft.com/office/powerpoint/2010/main" val="113746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39BC-38C7-1CAF-BD2A-455E19E224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E92EE50-5578-E361-2C78-7D38F1D57316}"/>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3532137E-8593-57C1-552A-0C1F3348767D}"/>
              </a:ext>
            </a:extLst>
          </p:cNvPr>
          <p:cNvSpPr>
            <a:spLocks noGrp="1"/>
          </p:cNvSpPr>
          <p:nvPr>
            <p:ph type="body" idx="1"/>
          </p:nvPr>
        </p:nvSpPr>
        <p:spPr/>
        <p:txBody>
          <a:bodyPr/>
          <a:lstStyle/>
          <a:p>
            <a:pPr marL="171450" indent="-171450">
              <a:buFont typeface="Arial" panose="020B0604020202020204" pitchFamily="34" charset="0"/>
              <a:buChar char="•"/>
            </a:pPr>
            <a:r>
              <a:rPr lang="de-DE"/>
              <a:t>Im Folgenden stellt die Moderation die vier hier abgebildeten Nachhaltigkeitsmodelle kurz vor</a:t>
            </a:r>
          </a:p>
          <a:p>
            <a:pPr marL="171450" indent="-171450">
              <a:buFont typeface="Arial" panose="020B0604020202020204" pitchFamily="34" charset="0"/>
              <a:buChar char="•"/>
            </a:pPr>
            <a:r>
              <a:rPr lang="de-DE"/>
              <a:t>Die TN können dann in einem zweiten Schritt Fragen stellen und ihre Kritik/Lob an einzelnen Modellen abgeben. Sie sollen die Modelle vergleichen und jeweils Stärken/Schwächen der Modelle benennen (mündlich, im Plenum) </a:t>
            </a:r>
          </a:p>
          <a:p>
            <a:pPr marL="171450" indent="-171450">
              <a:buFont typeface="Arial" panose="020B0604020202020204" pitchFamily="34" charset="0"/>
              <a:buChar char="•"/>
            </a:pPr>
            <a:r>
              <a:rPr lang="de-DE"/>
              <a:t>Das 3 Säulen Modell haben wir bereits vorhin kennengelernt. Es gibt noch andere Modelle.</a:t>
            </a:r>
          </a:p>
        </p:txBody>
      </p:sp>
      <p:sp>
        <p:nvSpPr>
          <p:cNvPr id="4" name="Foliennummernplatzhalter 3">
            <a:extLst>
              <a:ext uri="{FF2B5EF4-FFF2-40B4-BE49-F238E27FC236}">
                <a16:creationId xmlns:a16="http://schemas.microsoft.com/office/drawing/2014/main" id="{05DDFA30-77BC-E3BC-1E8B-4E39CE79C148}"/>
              </a:ext>
            </a:extLst>
          </p:cNvPr>
          <p:cNvSpPr>
            <a:spLocks noGrp="1"/>
          </p:cNvSpPr>
          <p:nvPr>
            <p:ph type="sldNum" sz="quarter" idx="5"/>
          </p:nvPr>
        </p:nvSpPr>
        <p:spPr/>
        <p:txBody>
          <a:bodyPr/>
          <a:lstStyle/>
          <a:p>
            <a:fld id="{1C5F42F7-6364-4D22-9CE0-F57BEDCBB657}" type="slidenum">
              <a:rPr lang="de-DE" smtClean="0"/>
              <a:t>44</a:t>
            </a:fld>
            <a:endParaRPr lang="de-DE"/>
          </a:p>
        </p:txBody>
      </p:sp>
    </p:spTree>
    <p:extLst>
      <p:ext uri="{BB962C8B-B14F-4D97-AF65-F5344CB8AC3E}">
        <p14:creationId xmlns:p14="http://schemas.microsoft.com/office/powerpoint/2010/main" val="106685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Das 3-Säulen-Modell - Wiederholung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Seminarleitung oder die TN lesen das Zitat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Dreiteilung ökologisch-ökonomisch-sozial, die bereits aus dem Modul „Nachhaltigkeit in der Berufsbildung“ bekannt ist, entspricht der Nachhaltigkeitsdefinition vom „3-Säulen 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Modell ist eines von vielen Nachhaltigkeitsmodellen, die es im deutschen und internationalen Raum gibt.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Stellung zum Modell beziehen. Fragen können sein: Was sagt das Modell aus? Fehlt ihnen eine Säule oder finden sie eine der Säulen überflüssig? Was können Stärken und Schwächen des Modells sein? </a:t>
            </a:r>
            <a:r>
              <a:rPr lang="de-DE">
                <a:sym typeface="Wingdings" panose="05000000000000000000" pitchFamily="2" charset="2"/>
              </a:rPr>
              <a:t> für Methodenvielfalt kann hier wieder die „Ampelmethode“ mit grünen und roten Karten zu Abstimmung benutzt werden</a:t>
            </a:r>
            <a:endParaRPr lang="de-D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45</a:t>
            </a:fld>
            <a:endParaRPr lang="de-DE"/>
          </a:p>
        </p:txBody>
      </p:sp>
    </p:spTree>
    <p:extLst>
      <p:ext uri="{BB962C8B-B14F-4D97-AF65-F5344CB8AC3E}">
        <p14:creationId xmlns:p14="http://schemas.microsoft.com/office/powerpoint/2010/main" val="2253231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Das Vorrangmodell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Seminarleitung oder die TN lesen das Zitat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Dreiteilung ökologisch-ökonomisch-sozial, ist bereits aus dem 3-Säulen Modell bekannt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Hier sind die drei nicht gleichberechtigt, sondern die Ökologie hat Vorrang. Ohne sie sind die anderen Säulen nicht möglich. Ohne eine funktionierende Ökologie, gibt es keine funktionierende Gesellschaft und keine funktionierende Wirtschaft. Ohne eine funktionierende Gesellschaft wiederum gibt es keine funktionierende Wirtschaft. Wirtschaft ist also am wenigsten wichtig.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Modell ist eines von vielen Nachhaltigkeitsmodellen, die es im deutschen und internationalen Raum gibt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Stellung zum Modell beziehen. Fragen können sein: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sagt das Modell aus?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sind Unterschiede zum 3-Säulen-Modell?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können Stärken und Schwächen des Modells sein?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sym typeface="Wingdings" panose="05000000000000000000" pitchFamily="2" charset="2"/>
              </a:rPr>
              <a:t> für Methodenvielfalt kann hier wieder die „Ampelmethode“ mit grünen und roten Karten zu Abstimmung benutzt werden</a:t>
            </a:r>
            <a:endParaRPr lang="de-DE"/>
          </a:p>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46</a:t>
            </a:fld>
            <a:endParaRPr lang="de-DE"/>
          </a:p>
        </p:txBody>
      </p:sp>
    </p:spTree>
    <p:extLst>
      <p:ext uri="{BB962C8B-B14F-4D97-AF65-F5344CB8AC3E}">
        <p14:creationId xmlns:p14="http://schemas.microsoft.com/office/powerpoint/2010/main" val="3254572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Die 17 Ziele für nachhaltige Entwicklung von den vereinten Nationen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Seminarleitung oder die TN lesen die Stichpunkte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Modell ist eines von vielen Nachhaltigkeitsmodellen, die es im deutschen und internationalen Raum gibt. Es ist die Grundlage für viele Strategiepapiere auch von der Bundesregierung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Stellung zum Modell beziehen. Fragen können sein: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sagt das Modell aus?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sind Unterschiede zum 3-Säulen-Modell und zum Vorrangmodell?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Warum ist eine Unterteilung in 17 Ziele vielleicht sinnvoll (oder auch nicht)?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können Stärken und Schwächen des Modells sein?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sym typeface="Wingdings" panose="05000000000000000000" pitchFamily="2" charset="2"/>
              </a:rPr>
              <a:t> für Methodenvielfalt kann hier wieder die „Ampelmethode“ mit grünen und roten Karten zu Abstimmung benutzt werden</a:t>
            </a:r>
            <a:endParaRPr lang="de-DE"/>
          </a:p>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47</a:t>
            </a:fld>
            <a:endParaRPr lang="de-DE"/>
          </a:p>
        </p:txBody>
      </p:sp>
    </p:spTree>
    <p:extLst>
      <p:ext uri="{BB962C8B-B14F-4D97-AF65-F5344CB8AC3E}">
        <p14:creationId xmlns:p14="http://schemas.microsoft.com/office/powerpoint/2010/main" val="2665663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Das Donut Modell </a:t>
            </a:r>
            <a:r>
              <a:rPr lang="de-DE">
                <a:sym typeface="Wingdings" panose="05000000000000000000" pitchFamily="2" charset="2"/>
              </a:rPr>
              <a:t> Achtung, sehr komplex. Hier mehr Zeit für Fragen einplanen </a:t>
            </a:r>
            <a:endParaRPr lang="de-D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Seminarleitung oder die TN lesen die Stichpunkte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Donut Modell greift das Konzept der planetaren Grenzen auf und zeigt, was eine Gesellschaft braucht, um die planetaren Grenzen zu sichern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Modell ist eines von vielen Nachhaltigkeitsmodellen, die es im deutschen und internationalen Raum gibt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Stellung zum Modell beziehen. Fragen können sein: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sagt das Modell aus?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sind Unterschiede zu den bisherigen drei Modellen?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können Stärken und Schwächen des Modells sein?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sym typeface="Wingdings" panose="05000000000000000000" pitchFamily="2" charset="2"/>
              </a:rPr>
              <a:t> für Methodenvielfalt kann hier wieder die „Ampelmethode“ mit grünen und roten Karten zu Abstimmung benutzt werden</a:t>
            </a:r>
            <a:endParaRPr lang="de-DE"/>
          </a:p>
          <a:p>
            <a:endParaRPr lang="de-DE"/>
          </a:p>
          <a:p>
            <a:r>
              <a:rPr lang="de-DE"/>
              <a:t>Wenn Sie sich als Moderation tiefer zum Donut Modell einlesen wollen, finden Sie hier Infos: https://difu.de/nachrichten/was-ist-eigentlich-donut-oekonomie </a:t>
            </a:r>
          </a:p>
        </p:txBody>
      </p:sp>
      <p:sp>
        <p:nvSpPr>
          <p:cNvPr id="4" name="Foliennummernplatzhalter 3"/>
          <p:cNvSpPr>
            <a:spLocks noGrp="1"/>
          </p:cNvSpPr>
          <p:nvPr>
            <p:ph type="sldNum" sz="quarter" idx="5"/>
          </p:nvPr>
        </p:nvSpPr>
        <p:spPr/>
        <p:txBody>
          <a:bodyPr/>
          <a:lstStyle/>
          <a:p>
            <a:fld id="{1C5F42F7-6364-4D22-9CE0-F57BEDCBB657}" type="slidenum">
              <a:rPr lang="de-DE" smtClean="0"/>
              <a:t>48</a:t>
            </a:fld>
            <a:endParaRPr lang="de-DE"/>
          </a:p>
        </p:txBody>
      </p:sp>
    </p:spTree>
    <p:extLst>
      <p:ext uri="{BB962C8B-B14F-4D97-AF65-F5344CB8AC3E}">
        <p14:creationId xmlns:p14="http://schemas.microsoft.com/office/powerpoint/2010/main" val="104308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75AB-41ED-0BF1-A0E4-849A0BD719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8B0436-5731-CEE3-7BC2-BD3EBCFA10CF}"/>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3F020BE1-B000-ECCC-9285-0820CF9E38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Vergleich &amp; Diskussion der Modelle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die Modelle vergleichen und diskutieren, welche sie gut/schlecht finden und warum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Hierfür die 3 Leitfragen verwenden: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Welche Zielbilder/Modelle finden sie am besten &amp; warum?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sind jeweils Stärken und Schwächen der Modelle?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Welches Modell glauben Sie ist Grundlage von der Ausbildungsneuverordnung der Bauhauptberufe (bekannt von Tag 1 der Fortbildung)?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3 Säulen Modell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Sozialform: im Plenum oder in Kleingruppen, je nach Präferenz der TN. Wichtig: die Antworten vorne an der Tafel/Moderationswand sammeln </a:t>
            </a:r>
          </a:p>
        </p:txBody>
      </p:sp>
      <p:sp>
        <p:nvSpPr>
          <p:cNvPr id="4" name="Foliennummernplatzhalter 3">
            <a:extLst>
              <a:ext uri="{FF2B5EF4-FFF2-40B4-BE49-F238E27FC236}">
                <a16:creationId xmlns:a16="http://schemas.microsoft.com/office/drawing/2014/main" id="{73E15EF0-5748-FCA5-3329-73E87BC765C5}"/>
              </a:ext>
            </a:extLst>
          </p:cNvPr>
          <p:cNvSpPr>
            <a:spLocks noGrp="1"/>
          </p:cNvSpPr>
          <p:nvPr>
            <p:ph type="sldNum" sz="quarter" idx="5"/>
          </p:nvPr>
        </p:nvSpPr>
        <p:spPr/>
        <p:txBody>
          <a:bodyPr/>
          <a:lstStyle/>
          <a:p>
            <a:fld id="{1C5F42F7-6364-4D22-9CE0-F57BEDCBB657}" type="slidenum">
              <a:rPr lang="de-DE" smtClean="0"/>
              <a:t>49</a:t>
            </a:fld>
            <a:endParaRPr lang="de-DE"/>
          </a:p>
        </p:txBody>
      </p:sp>
    </p:spTree>
    <p:extLst>
      <p:ext uri="{BB962C8B-B14F-4D97-AF65-F5344CB8AC3E}">
        <p14:creationId xmlns:p14="http://schemas.microsoft.com/office/powerpoint/2010/main" val="2878339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0B7D-9357-1EB2-9CD8-D1F9ECA100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BD0119-CD42-922A-24B8-389B5942B36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4F6CD7F-4DD8-3D2C-47A9-4A5D09CFF66B}"/>
              </a:ext>
            </a:extLst>
          </p:cNvPr>
          <p:cNvSpPr>
            <a:spLocks noGrp="1"/>
          </p:cNvSpPr>
          <p:nvPr>
            <p:ph type="body" idx="1"/>
          </p:nvPr>
        </p:nvSpPr>
        <p:spPr/>
        <p:txBody>
          <a:bodyPr/>
          <a:lstStyle/>
          <a:p>
            <a:pPr marL="171450" indent="-171450">
              <a:buFont typeface="Arial" panose="020B0604020202020204" pitchFamily="34" charset="0"/>
              <a:buChar char="•"/>
            </a:pPr>
            <a:r>
              <a:rPr lang="de-DE"/>
              <a:t>Wir sind nun in Abschnitt 3 des Moduls: Wie erreichen wir unser Ziel?</a:t>
            </a:r>
          </a:p>
          <a:p>
            <a:pPr marL="171450" indent="-171450">
              <a:buFont typeface="Arial" panose="020B0604020202020204" pitchFamily="34" charset="0"/>
              <a:buChar char="•"/>
            </a:pPr>
            <a:r>
              <a:rPr lang="de-DE"/>
              <a:t>Start mit Lernziel 4: Kennenlernen von Nachhaltigkeitsstrategien </a:t>
            </a:r>
          </a:p>
          <a:p>
            <a:endParaRPr lang="de-DE"/>
          </a:p>
        </p:txBody>
      </p:sp>
      <p:sp>
        <p:nvSpPr>
          <p:cNvPr id="4" name="Foliennummernplatzhalter 3">
            <a:extLst>
              <a:ext uri="{FF2B5EF4-FFF2-40B4-BE49-F238E27FC236}">
                <a16:creationId xmlns:a16="http://schemas.microsoft.com/office/drawing/2014/main" id="{AE121F31-EF01-ECDD-8C4F-F474BAC80490}"/>
              </a:ext>
            </a:extLst>
          </p:cNvPr>
          <p:cNvSpPr>
            <a:spLocks noGrp="1"/>
          </p:cNvSpPr>
          <p:nvPr>
            <p:ph type="sldNum" sz="quarter" idx="5"/>
          </p:nvPr>
        </p:nvSpPr>
        <p:spPr/>
        <p:txBody>
          <a:bodyPr/>
          <a:lstStyle/>
          <a:p>
            <a:fld id="{1C5F42F7-6364-4D22-9CE0-F57BEDCBB657}" type="slidenum">
              <a:rPr lang="de-DE" smtClean="0"/>
              <a:t>51</a:t>
            </a:fld>
            <a:endParaRPr lang="de-DE"/>
          </a:p>
        </p:txBody>
      </p:sp>
    </p:spTree>
    <p:extLst>
      <p:ext uri="{BB962C8B-B14F-4D97-AF65-F5344CB8AC3E}">
        <p14:creationId xmlns:p14="http://schemas.microsoft.com/office/powerpoint/2010/main" val="1868427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Vorstellen von drei bekannten Nachhaltigkeitsstrategien </a:t>
            </a:r>
          </a:p>
          <a:p>
            <a:pPr marL="171450" indent="-171450">
              <a:buFont typeface="Arial" panose="020B0604020202020204" pitchFamily="34" charset="0"/>
              <a:buChar char="•"/>
            </a:pPr>
            <a:r>
              <a:rPr lang="de-DE"/>
              <a:t>Im Folgenden werden 3 bekannte Strategien für mehr Nachhaltigkeit vorgestellt </a:t>
            </a:r>
          </a:p>
          <a:p>
            <a:pPr marL="171450" indent="-171450">
              <a:buFont typeface="Arial" panose="020B0604020202020204" pitchFamily="34" charset="0"/>
              <a:buChar char="•"/>
            </a:pPr>
            <a:r>
              <a:rPr lang="de-DE"/>
              <a:t>Kurz sagen, welche das sind</a:t>
            </a:r>
          </a:p>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52</a:t>
            </a:fld>
            <a:endParaRPr lang="de-DE"/>
          </a:p>
        </p:txBody>
      </p:sp>
    </p:spTree>
    <p:extLst>
      <p:ext uri="{BB962C8B-B14F-4D97-AF65-F5344CB8AC3E}">
        <p14:creationId xmlns:p14="http://schemas.microsoft.com/office/powerpoint/2010/main" val="3230526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a:t>Effizienz </a:t>
            </a:r>
          </a:p>
          <a:p>
            <a:pPr marL="171450" indent="-171450">
              <a:buFont typeface="Arial" panose="020B0604020202020204" pitchFamily="34" charset="0"/>
              <a:buChar char="•"/>
            </a:pPr>
            <a:r>
              <a:rPr lang="de-DE"/>
              <a:t>Die Effizienzstrategie besagt, dass wir Ressourcen einsparen können, indem wir besser produzieren </a:t>
            </a:r>
          </a:p>
          <a:p>
            <a:pPr marL="171450" indent="-171450">
              <a:buFont typeface="Arial" panose="020B0604020202020204" pitchFamily="34" charset="0"/>
              <a:buChar char="•"/>
            </a:pPr>
            <a:r>
              <a:rPr lang="de-DE"/>
              <a:t>Bspw. mit neuen Verfahren, Maschinen usw. </a:t>
            </a:r>
          </a:p>
          <a:p>
            <a:pPr marL="171450" indent="-171450">
              <a:buFont typeface="Arial" panose="020B0604020202020204" pitchFamily="34" charset="0"/>
              <a:buChar char="•"/>
            </a:pPr>
            <a:r>
              <a:rPr lang="de-DE"/>
              <a:t>Beispiel aus dem Bau: Materialverschnitt meiden, indem man bessere Zuschnitte macht (präzisere Säge) </a:t>
            </a:r>
          </a:p>
          <a:p>
            <a:pPr marL="171450" indent="-171450">
              <a:buFont typeface="Arial" panose="020B0604020202020204" pitchFamily="34" charset="0"/>
              <a:buChar char="•"/>
            </a:pPr>
            <a:r>
              <a:rPr lang="de-DE"/>
              <a:t>Devise: Das Gleiche produzieren, aber mit weniger Ressourcenverbraucht </a:t>
            </a:r>
          </a:p>
          <a:p>
            <a:pPr marL="171450" indent="-171450">
              <a:buFont typeface="Arial" panose="020B0604020202020204" pitchFamily="34" charset="0"/>
              <a:buChar char="•"/>
            </a:pPr>
            <a:r>
              <a:rPr lang="de-DE"/>
              <a:t>Kritik an dieser Strategie: es wird nichts wesentliches an der Produktion von unnützen Gütern verändert. Solange sie effizienter produziert werden, lässt der Markt nach dieser Logik ihre Produktion zu (Bspw. Schlüsselanhänger aus Plastik – braucht es sowas?)</a:t>
            </a: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a:p>
            <a:pPr marL="0" indent="0">
              <a:buFont typeface="Arial" panose="020B0604020202020204" pitchFamily="34" charset="0"/>
              <a:buNone/>
            </a:pPr>
            <a:r>
              <a:rPr lang="de-DE"/>
              <a:t>Verständnisfragen der TN klären </a:t>
            </a:r>
          </a:p>
        </p:txBody>
      </p:sp>
      <p:sp>
        <p:nvSpPr>
          <p:cNvPr id="4" name="Foliennummernplatzhalter 3"/>
          <p:cNvSpPr>
            <a:spLocks noGrp="1"/>
          </p:cNvSpPr>
          <p:nvPr>
            <p:ph type="sldNum" sz="quarter" idx="5"/>
          </p:nvPr>
        </p:nvSpPr>
        <p:spPr/>
        <p:txBody>
          <a:bodyPr/>
          <a:lstStyle/>
          <a:p>
            <a:fld id="{1C5F42F7-6364-4D22-9CE0-F57BEDCBB657}" type="slidenum">
              <a:rPr lang="de-DE" smtClean="0"/>
              <a:t>53</a:t>
            </a:fld>
            <a:endParaRPr lang="de-DE"/>
          </a:p>
        </p:txBody>
      </p:sp>
    </p:spTree>
    <p:extLst>
      <p:ext uri="{BB962C8B-B14F-4D97-AF65-F5344CB8AC3E}">
        <p14:creationId xmlns:p14="http://schemas.microsoft.com/office/powerpoint/2010/main" val="343163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9E89-AA8D-B24E-4F42-D8FD615D69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E90801-DA39-9FE2-3847-CC0F0E38BCB8}"/>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856A01CF-511F-296B-F54F-16F2579D064B}"/>
              </a:ext>
            </a:extLst>
          </p:cNvPr>
          <p:cNvSpPr>
            <a:spLocks noGrp="1"/>
          </p:cNvSpPr>
          <p:nvPr>
            <p:ph type="body" idx="1"/>
          </p:nvPr>
        </p:nvSpPr>
        <p:spPr/>
        <p:txBody>
          <a:bodyPr/>
          <a:lstStyle/>
          <a:p>
            <a:pPr marL="171450" indent="-171450" fontAlgn="base">
              <a:lnSpc>
                <a:spcPct val="107000"/>
              </a:lnSpc>
              <a:spcAft>
                <a:spcPts val="800"/>
              </a:spcAft>
              <a:buFont typeface="Arial" panose="020B0604020202020204" pitchFamily="34" charset="0"/>
              <a:buChar char="•"/>
            </a:pPr>
            <a:r>
              <a:rPr lang="de-DE"/>
              <a:t>Fragen mit den TN im Plenum besprechen und Antworten auf Flip Chart notieren</a:t>
            </a:r>
          </a:p>
          <a:p>
            <a:pPr marL="171450" indent="-171450" fontAlgn="base">
              <a:lnSpc>
                <a:spcPct val="107000"/>
              </a:lnSpc>
              <a:spcAft>
                <a:spcPts val="800"/>
              </a:spcAft>
              <a:buFont typeface="Arial" panose="020B0604020202020204" pitchFamily="34" charset="0"/>
              <a:buChar char="•"/>
            </a:pPr>
            <a:r>
              <a:rPr lang="de-DE"/>
              <a:t>Optional: Antworten auf Moderationskarten verschriftlichen lassen und vorne an Tafel/Magnetwand sammeln und ordnen </a:t>
            </a:r>
          </a:p>
        </p:txBody>
      </p:sp>
      <p:sp>
        <p:nvSpPr>
          <p:cNvPr id="4" name="Foliennummernplatzhalter 3">
            <a:extLst>
              <a:ext uri="{FF2B5EF4-FFF2-40B4-BE49-F238E27FC236}">
                <a16:creationId xmlns:a16="http://schemas.microsoft.com/office/drawing/2014/main" id="{5EFE0AEB-32FF-4422-8294-EE0E60651345}"/>
              </a:ext>
            </a:extLst>
          </p:cNvPr>
          <p:cNvSpPr>
            <a:spLocks noGrp="1"/>
          </p:cNvSpPr>
          <p:nvPr>
            <p:ph type="sldNum" sz="quarter" idx="5"/>
          </p:nvPr>
        </p:nvSpPr>
        <p:spPr/>
        <p:txBody>
          <a:bodyPr/>
          <a:lstStyle/>
          <a:p>
            <a:fld id="{1C5F42F7-6364-4D22-9CE0-F57BEDCBB657}" type="slidenum">
              <a:rPr lang="de-DE" smtClean="0"/>
              <a:t>5</a:t>
            </a:fld>
            <a:endParaRPr lang="de-DE"/>
          </a:p>
        </p:txBody>
      </p:sp>
    </p:spTree>
    <p:extLst>
      <p:ext uri="{BB962C8B-B14F-4D97-AF65-F5344CB8AC3E}">
        <p14:creationId xmlns:p14="http://schemas.microsoft.com/office/powerpoint/2010/main" val="4257062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66FB-8845-0B33-85FE-ABCA2A3441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F3D6B0-1151-1978-2D77-164A37F82DDF}"/>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8521816A-BD8E-B928-04CC-033104EADDE7}"/>
              </a:ext>
            </a:extLst>
          </p:cNvPr>
          <p:cNvSpPr>
            <a:spLocks noGrp="1"/>
          </p:cNvSpPr>
          <p:nvPr>
            <p:ph type="body" idx="1"/>
          </p:nvPr>
        </p:nvSpPr>
        <p:spPr/>
        <p:txBody>
          <a:bodyPr/>
          <a:lstStyle/>
          <a:p>
            <a:r>
              <a:rPr lang="de-DE"/>
              <a:t>Konsistenz </a:t>
            </a:r>
          </a:p>
          <a:p>
            <a:pPr marL="171450" indent="-171450">
              <a:buFont typeface="Arial" panose="020B0604020202020204" pitchFamily="34" charset="0"/>
              <a:buChar char="•"/>
            </a:pPr>
            <a:r>
              <a:rPr lang="de-DE"/>
              <a:t>Die Konsistenzstrategie besagt, dass wir Ressourcen einsparen können, indem wir sie wieder in den Stoffkreislauf einspeisen und recyclen </a:t>
            </a:r>
          </a:p>
          <a:p>
            <a:pPr marL="171450" indent="-171450">
              <a:buFont typeface="Arial" panose="020B0604020202020204" pitchFamily="34" charset="0"/>
              <a:buChar char="•"/>
            </a:pPr>
            <a:r>
              <a:rPr lang="de-DE"/>
              <a:t>Bspw. mit neuen Verfahren, Maschinen usw. </a:t>
            </a:r>
          </a:p>
          <a:p>
            <a:pPr marL="171450" indent="-171450">
              <a:buFont typeface="Arial" panose="020B0604020202020204" pitchFamily="34" charset="0"/>
              <a:buChar char="•"/>
            </a:pPr>
            <a:r>
              <a:rPr lang="de-DE"/>
              <a:t>Beispiel aus dem Bau: Bauschutt im Straßenbau verwenden </a:t>
            </a:r>
          </a:p>
          <a:p>
            <a:pPr marL="171450" indent="-171450">
              <a:buFont typeface="Arial" panose="020B0604020202020204" pitchFamily="34" charset="0"/>
              <a:buChar char="•"/>
            </a:pPr>
            <a:r>
              <a:rPr lang="de-DE"/>
              <a:t>Devise: Produzieren nach dem Vorbild der Natur: nichts wird „Müll“, alles wird wiederverwendet </a:t>
            </a:r>
          </a:p>
          <a:p>
            <a:pPr marL="171450" indent="-171450">
              <a:buFont typeface="Arial" panose="020B0604020202020204" pitchFamily="34" charset="0"/>
              <a:buChar char="•"/>
            </a:pPr>
            <a:r>
              <a:rPr lang="de-DE"/>
              <a:t>Kritik an dieser Strategie: Noch gibt es keine volle Verwertung von Stoffen und es entstehen immer Abfallprodukte, die nicht wieder in den Kreislauf eingespeist werden können. Außerdem wird nichts wesentliches an der Produktion von unnützen Gütern verändert. Solange sie recycelt werden, dürfen sie weiterhin produziert werden. (Bspw. Schlüsselanhänger aus Plastik)</a:t>
            </a:r>
          </a:p>
          <a:p>
            <a:endParaRPr lang="de-DE"/>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Verständnisfragen der TN klären </a:t>
            </a:r>
          </a:p>
          <a:p>
            <a:endParaRPr lang="de-DE"/>
          </a:p>
        </p:txBody>
      </p:sp>
      <p:sp>
        <p:nvSpPr>
          <p:cNvPr id="4" name="Foliennummernplatzhalter 3">
            <a:extLst>
              <a:ext uri="{FF2B5EF4-FFF2-40B4-BE49-F238E27FC236}">
                <a16:creationId xmlns:a16="http://schemas.microsoft.com/office/drawing/2014/main" id="{42FF325E-E5AF-043F-209A-2E01AA69490C}"/>
              </a:ext>
            </a:extLst>
          </p:cNvPr>
          <p:cNvSpPr>
            <a:spLocks noGrp="1"/>
          </p:cNvSpPr>
          <p:nvPr>
            <p:ph type="sldNum" sz="quarter" idx="5"/>
          </p:nvPr>
        </p:nvSpPr>
        <p:spPr/>
        <p:txBody>
          <a:bodyPr/>
          <a:lstStyle/>
          <a:p>
            <a:fld id="{1C5F42F7-6364-4D22-9CE0-F57BEDCBB657}" type="slidenum">
              <a:rPr lang="de-DE" smtClean="0"/>
              <a:t>54</a:t>
            </a:fld>
            <a:endParaRPr lang="de-DE"/>
          </a:p>
        </p:txBody>
      </p:sp>
    </p:spTree>
    <p:extLst>
      <p:ext uri="{BB962C8B-B14F-4D97-AF65-F5344CB8AC3E}">
        <p14:creationId xmlns:p14="http://schemas.microsoft.com/office/powerpoint/2010/main" val="303026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Beispiel für Konsistenz ist die Kreislaufwirtschaft</a:t>
            </a:r>
          </a:p>
          <a:p>
            <a:r>
              <a:rPr lang="de-DE"/>
              <a:t>Minimierung von Bauschutt, Material bleibt im Wertstoffkreislauf.</a:t>
            </a:r>
          </a:p>
          <a:p>
            <a:r>
              <a:rPr lang="de-DE"/>
              <a:t>Ziegel mit lösbarem Mörtel, Supermarkt, der wieder auseinander gebaut werden kann</a:t>
            </a:r>
          </a:p>
          <a:p>
            <a:r>
              <a:rPr lang="de-DE"/>
              <a:t>Fliesen, die wieder gelöst und wiederverwendet werden können</a:t>
            </a:r>
          </a:p>
        </p:txBody>
      </p:sp>
      <p:sp>
        <p:nvSpPr>
          <p:cNvPr id="4" name="Foliennummernplatzhalter 3"/>
          <p:cNvSpPr>
            <a:spLocks noGrp="1"/>
          </p:cNvSpPr>
          <p:nvPr>
            <p:ph type="sldNum" sz="quarter" idx="5"/>
          </p:nvPr>
        </p:nvSpPr>
        <p:spPr/>
        <p:txBody>
          <a:bodyPr/>
          <a:lstStyle/>
          <a:p>
            <a:fld id="{1C5F42F7-6364-4D22-9CE0-F57BEDCBB657}" type="slidenum">
              <a:rPr lang="de-DE" smtClean="0"/>
              <a:t>55</a:t>
            </a:fld>
            <a:endParaRPr lang="de-DE"/>
          </a:p>
        </p:txBody>
      </p:sp>
    </p:spTree>
    <p:extLst>
      <p:ext uri="{BB962C8B-B14F-4D97-AF65-F5344CB8AC3E}">
        <p14:creationId xmlns:p14="http://schemas.microsoft.com/office/powerpoint/2010/main" val="752608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Suffizienz</a:t>
            </a:r>
          </a:p>
          <a:p>
            <a:pPr marL="171450" indent="-171450">
              <a:buFont typeface="Arial" panose="020B0604020202020204" pitchFamily="34" charset="0"/>
              <a:buChar char="•"/>
            </a:pPr>
            <a:r>
              <a:rPr lang="de-DE"/>
              <a:t>Die </a:t>
            </a:r>
            <a:r>
              <a:rPr lang="de-DE" err="1"/>
              <a:t>Suffizienzstrategie</a:t>
            </a:r>
            <a:r>
              <a:rPr lang="de-DE"/>
              <a:t> besagt, dass wir Ressourcen einsparen können, indem wir generell weniger (unnütze) Güter konsumieren und uns auf das Wesentliche konzentrieren</a:t>
            </a:r>
          </a:p>
          <a:p>
            <a:pPr marL="171450" indent="-171450">
              <a:buFont typeface="Arial" panose="020B0604020202020204" pitchFamily="34" charset="0"/>
              <a:buChar char="•"/>
            </a:pPr>
            <a:r>
              <a:rPr lang="de-DE"/>
              <a:t>Abkehr von Besitz, stattdessen Verleih und Tausch von Gütern </a:t>
            </a:r>
          </a:p>
          <a:p>
            <a:pPr marL="171450" indent="-171450">
              <a:buFont typeface="Arial" panose="020B0604020202020204" pitchFamily="34" charset="0"/>
              <a:buChar char="•"/>
            </a:pPr>
            <a:r>
              <a:rPr lang="de-DE"/>
              <a:t>Beispiel aus dem Bau: vorausschauende Bauweise mit veränderbarer Raumnutzung statt ständigem Abriss und Neubau </a:t>
            </a: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Verständnisfragen der TN klären </a:t>
            </a:r>
          </a:p>
          <a:p>
            <a:pPr marL="171450" indent="-171450">
              <a:buFont typeface="Arial" panose="020B0604020202020204" pitchFamily="34" charset="0"/>
              <a:buChar char="•"/>
            </a:pPr>
            <a:endParaRPr lang="de-DE"/>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56</a:t>
            </a:fld>
            <a:endParaRPr lang="de-DE"/>
          </a:p>
        </p:txBody>
      </p:sp>
    </p:spTree>
    <p:extLst>
      <p:ext uri="{BB962C8B-B14F-4D97-AF65-F5344CB8AC3E}">
        <p14:creationId xmlns:p14="http://schemas.microsoft.com/office/powerpoint/2010/main" val="2732061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Beispiel für </a:t>
            </a:r>
            <a:r>
              <a:rPr lang="de-DE" err="1"/>
              <a:t>Suffizienzstrategie</a:t>
            </a:r>
            <a:r>
              <a:rPr lang="de-DE"/>
              <a:t> ist das Postwachstumskonzept, das Wirtschaftswachstum als alleiniges Kriterium für Wohlstand kritisiert </a:t>
            </a:r>
          </a:p>
          <a:p>
            <a:r>
              <a:rPr lang="de-DE"/>
              <a:t>Weniger versiegelte Fläche, geringerer Materialbedarf, mehr soziale Interaktion</a:t>
            </a:r>
          </a:p>
        </p:txBody>
      </p:sp>
      <p:sp>
        <p:nvSpPr>
          <p:cNvPr id="4" name="Foliennummernplatzhalter 3"/>
          <p:cNvSpPr>
            <a:spLocks noGrp="1"/>
          </p:cNvSpPr>
          <p:nvPr>
            <p:ph type="sldNum" sz="quarter" idx="5"/>
          </p:nvPr>
        </p:nvSpPr>
        <p:spPr/>
        <p:txBody>
          <a:bodyPr/>
          <a:lstStyle/>
          <a:p>
            <a:fld id="{1C5F42F7-6364-4D22-9CE0-F57BEDCBB657}" type="slidenum">
              <a:rPr lang="de-DE" smtClean="0"/>
              <a:t>57</a:t>
            </a:fld>
            <a:endParaRPr lang="de-DE"/>
          </a:p>
        </p:txBody>
      </p:sp>
    </p:spTree>
    <p:extLst>
      <p:ext uri="{BB962C8B-B14F-4D97-AF65-F5344CB8AC3E}">
        <p14:creationId xmlns:p14="http://schemas.microsoft.com/office/powerpoint/2010/main" val="2323195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EBDAF-6334-5E3B-A7FB-9497E3774D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29B7EE-C0C4-8AB3-665A-CC44F1D9A7BF}"/>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F61E5596-25F7-BFD3-F070-C212608906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Vergleich &amp; Diskussion der Strategien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sollen die Strategien vergleichen und diskutieren, welche sie gut/schlecht finden und warum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Hierfür die 3 Leitfragen verwenden: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Welche Strategien finden Sie sinnvoll oder nicht sinnvoll und warum?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Was sind jeweils Stärken und Schwächen der Strategien?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Fallen Ihnen Beispiele für politische oder wirtschaftliche Maßnahmen ein, die eine der Strategien aufgreifen? – Bspw. Reduktion vom Preis von Elektronik wenn man Altgeräte abgibt, deren Rohstoffe dann recycelt werden können – Beispiel für Konsistenz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t>Sozialform: im Plenum oder in Kleingruppen, je nach Präferenz der TN. Wichtig: die Antworten vorne an der Tafel/Moderationswand sammeln </a:t>
            </a:r>
          </a:p>
        </p:txBody>
      </p:sp>
      <p:sp>
        <p:nvSpPr>
          <p:cNvPr id="4" name="Foliennummernplatzhalter 3">
            <a:extLst>
              <a:ext uri="{FF2B5EF4-FFF2-40B4-BE49-F238E27FC236}">
                <a16:creationId xmlns:a16="http://schemas.microsoft.com/office/drawing/2014/main" id="{6B2496CE-7750-C818-C672-D426CBC39703}"/>
              </a:ext>
            </a:extLst>
          </p:cNvPr>
          <p:cNvSpPr>
            <a:spLocks noGrp="1"/>
          </p:cNvSpPr>
          <p:nvPr>
            <p:ph type="sldNum" sz="quarter" idx="5"/>
          </p:nvPr>
        </p:nvSpPr>
        <p:spPr/>
        <p:txBody>
          <a:bodyPr/>
          <a:lstStyle/>
          <a:p>
            <a:fld id="{1C5F42F7-6364-4D22-9CE0-F57BEDCBB657}" type="slidenum">
              <a:rPr lang="de-DE" smtClean="0"/>
              <a:t>58</a:t>
            </a:fld>
            <a:endParaRPr lang="de-DE"/>
          </a:p>
        </p:txBody>
      </p:sp>
    </p:spTree>
    <p:extLst>
      <p:ext uri="{BB962C8B-B14F-4D97-AF65-F5344CB8AC3E}">
        <p14:creationId xmlns:p14="http://schemas.microsoft.com/office/powerpoint/2010/main" val="3533788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3171-92BE-8BF8-7651-A4D073B6F5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C87C0E-8777-198A-6594-0B4F2FC8B89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366EDF81-58E4-B5AB-6320-79F90645A94F}"/>
              </a:ext>
            </a:extLst>
          </p:cNvPr>
          <p:cNvSpPr>
            <a:spLocks noGrp="1"/>
          </p:cNvSpPr>
          <p:nvPr>
            <p:ph type="body" idx="1"/>
          </p:nvPr>
        </p:nvSpPr>
        <p:spPr/>
        <p:txBody>
          <a:bodyPr/>
          <a:lstStyle/>
          <a:p>
            <a:pPr marL="171450" indent="-171450">
              <a:buFont typeface="Arial" panose="020B0604020202020204" pitchFamily="34" charset="0"/>
              <a:buChar char="•"/>
            </a:pPr>
            <a:r>
              <a:rPr lang="de-DE"/>
              <a:t>Da Suffizienz wahrscheinlich kritisiert wird, folgt hier diese Übung. </a:t>
            </a:r>
          </a:p>
          <a:p>
            <a:pPr marL="171450" indent="-171450">
              <a:buFont typeface="Arial" panose="020B0604020202020204" pitchFamily="34" charset="0"/>
              <a:buChar char="•"/>
            </a:pPr>
            <a:r>
              <a:rPr lang="de-DE"/>
              <a:t>Offene Frage an das Plenum. Antworten auf dem Flipchart sammeln</a:t>
            </a:r>
          </a:p>
          <a:p>
            <a:pPr marL="171450" indent="-171450">
              <a:buFont typeface="Arial" panose="020B0604020202020204" pitchFamily="34" charset="0"/>
              <a:buChar char="•"/>
            </a:pPr>
            <a:r>
              <a:rPr lang="de-DE"/>
              <a:t>Kann man das, was auf dem Flip Chart steht, mit Geld kaufen?</a:t>
            </a:r>
          </a:p>
          <a:p>
            <a:pPr marL="171450" indent="-171450">
              <a:buFont typeface="Arial" panose="020B0604020202020204" pitchFamily="34" charset="0"/>
              <a:buChar char="•"/>
            </a:pPr>
            <a:r>
              <a:rPr lang="de-DE"/>
              <a:t>Nicht weiter kommentieren. Stehen lassen. Kurze Pause machen. </a:t>
            </a:r>
          </a:p>
        </p:txBody>
      </p:sp>
      <p:sp>
        <p:nvSpPr>
          <p:cNvPr id="4" name="Foliennummernplatzhalter 3">
            <a:extLst>
              <a:ext uri="{FF2B5EF4-FFF2-40B4-BE49-F238E27FC236}">
                <a16:creationId xmlns:a16="http://schemas.microsoft.com/office/drawing/2014/main" id="{E3915CD9-9975-23EA-1657-7B811E0C4AB9}"/>
              </a:ext>
            </a:extLst>
          </p:cNvPr>
          <p:cNvSpPr>
            <a:spLocks noGrp="1"/>
          </p:cNvSpPr>
          <p:nvPr>
            <p:ph type="sldNum" sz="quarter" idx="5"/>
          </p:nvPr>
        </p:nvSpPr>
        <p:spPr/>
        <p:txBody>
          <a:bodyPr/>
          <a:lstStyle/>
          <a:p>
            <a:fld id="{1C5F42F7-6364-4D22-9CE0-F57BEDCBB657}" type="slidenum">
              <a:rPr lang="de-DE" smtClean="0"/>
              <a:t>59</a:t>
            </a:fld>
            <a:endParaRPr lang="de-DE"/>
          </a:p>
        </p:txBody>
      </p:sp>
    </p:spTree>
    <p:extLst>
      <p:ext uri="{BB962C8B-B14F-4D97-AF65-F5344CB8AC3E}">
        <p14:creationId xmlns:p14="http://schemas.microsoft.com/office/powerpoint/2010/main" val="2654647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B59A-01A8-E4BA-3818-DA6BF115ED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9904BF1-0CB6-DF34-F55A-86F360B0678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B3923597-C392-E25C-FFD8-FB3D06F7D2C2}"/>
              </a:ext>
            </a:extLst>
          </p:cNvPr>
          <p:cNvSpPr>
            <a:spLocks noGrp="1"/>
          </p:cNvSpPr>
          <p:nvPr>
            <p:ph type="body" idx="1"/>
          </p:nvPr>
        </p:nvSpPr>
        <p:spPr/>
        <p:txBody>
          <a:bodyPr/>
          <a:lstStyle/>
          <a:p>
            <a:r>
              <a:rPr lang="de-DE"/>
              <a:t>Grafik zu Lebenszufriedenheit </a:t>
            </a:r>
          </a:p>
          <a:p>
            <a:pPr marL="171450" indent="-171450">
              <a:buFont typeface="Arial" panose="020B0604020202020204" pitchFamily="34" charset="0"/>
              <a:buChar char="•"/>
            </a:pPr>
            <a:r>
              <a:rPr lang="de-DE"/>
              <a:t>Sichtbar ist: parallel zum steigenden realen Einkommen ist zunächst in Westdeutschland und seit 1990 auch im vereinten Deutschland lange Zeit keine entsprechende Steigerung im Niveau der durchschnittlichen Lebenszufriedenheit der erwachsenen Bevölkerung zu beobachten.</a:t>
            </a:r>
          </a:p>
          <a:p>
            <a:pPr marL="171450" indent="-171450">
              <a:buFont typeface="Arial" panose="020B0604020202020204" pitchFamily="34" charset="0"/>
              <a:buChar char="•"/>
            </a:pPr>
            <a:r>
              <a:rPr lang="de-DE"/>
              <a:t>Fragen/Kommentare der TN aufgreifen, Diskussion zulassen </a:t>
            </a:r>
          </a:p>
          <a:p>
            <a:pPr marL="171450" indent="-171450">
              <a:buFont typeface="Arial" panose="020B0604020202020204" pitchFamily="34" charset="0"/>
              <a:buChar char="•"/>
            </a:pPr>
            <a:r>
              <a:rPr lang="de-DE"/>
              <a:t>Bildquelle: https://www.wirtschaftsdienst.eu/inhalt/jahr/2017/heft/6/beitrag/gehts-uns-wirklich-so-gut-lebensqualitaet-ist-mehr-als-nur-subjektive-oder-objektive-lebenslage.html</a:t>
            </a:r>
          </a:p>
          <a:p>
            <a:endParaRPr lang="de-DE"/>
          </a:p>
        </p:txBody>
      </p:sp>
      <p:sp>
        <p:nvSpPr>
          <p:cNvPr id="4" name="Foliennummernplatzhalter 3">
            <a:extLst>
              <a:ext uri="{FF2B5EF4-FFF2-40B4-BE49-F238E27FC236}">
                <a16:creationId xmlns:a16="http://schemas.microsoft.com/office/drawing/2014/main" id="{FAFB3765-521E-AE6A-39D4-8E84BEA9611D}"/>
              </a:ext>
            </a:extLst>
          </p:cNvPr>
          <p:cNvSpPr>
            <a:spLocks noGrp="1"/>
          </p:cNvSpPr>
          <p:nvPr>
            <p:ph type="sldNum" sz="quarter" idx="5"/>
          </p:nvPr>
        </p:nvSpPr>
        <p:spPr/>
        <p:txBody>
          <a:bodyPr/>
          <a:lstStyle/>
          <a:p>
            <a:fld id="{1C5F42F7-6364-4D22-9CE0-F57BEDCBB657}" type="slidenum">
              <a:rPr lang="de-DE" smtClean="0"/>
              <a:t>60</a:t>
            </a:fld>
            <a:endParaRPr lang="de-DE"/>
          </a:p>
        </p:txBody>
      </p:sp>
    </p:spTree>
    <p:extLst>
      <p:ext uri="{BB962C8B-B14F-4D97-AF65-F5344CB8AC3E}">
        <p14:creationId xmlns:p14="http://schemas.microsoft.com/office/powerpoint/2010/main" val="457269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Wenn Menschen gefragt werden, ob sie ihr Leben unter Berücksichtigung aller Umstände zu einem bestimmten Zeitpunkt als glücklich oder unglücklich empfinden, geben immer weniger Menschen an, glücklich zu sein. Dieser Trend hält in den Vereinigten Staaten seit Jahrzehnten an – in Europa sieht es besser aus. </a:t>
            </a:r>
          </a:p>
          <a:p>
            <a:endParaRPr lang="de-DE"/>
          </a:p>
          <a:p>
            <a:r>
              <a:rPr lang="de-DE"/>
              <a:t>Der Markt verspricht uns Glück über Konsum. Wir arbeiten, wollen Geld verdienen und verbringen wenig Zeit mit anderen Menschen. Aber die Dinge, die Menschen wirklich glücklich machen, sind außerhalb des Marktes. Man kann sie mit Geld nicht kaufen. </a:t>
            </a:r>
          </a:p>
        </p:txBody>
      </p:sp>
      <p:sp>
        <p:nvSpPr>
          <p:cNvPr id="4" name="Foliennummernplatzhalter 3"/>
          <p:cNvSpPr>
            <a:spLocks noGrp="1"/>
          </p:cNvSpPr>
          <p:nvPr>
            <p:ph type="sldNum" sz="quarter" idx="5"/>
          </p:nvPr>
        </p:nvSpPr>
        <p:spPr/>
        <p:txBody>
          <a:bodyPr/>
          <a:lstStyle/>
          <a:p>
            <a:fld id="{1C5F42F7-6364-4D22-9CE0-F57BEDCBB657}" type="slidenum">
              <a:rPr lang="de-DE" smtClean="0"/>
              <a:t>61</a:t>
            </a:fld>
            <a:endParaRPr lang="de-DE"/>
          </a:p>
        </p:txBody>
      </p:sp>
    </p:spTree>
    <p:extLst>
      <p:ext uri="{BB962C8B-B14F-4D97-AF65-F5344CB8AC3E}">
        <p14:creationId xmlns:p14="http://schemas.microsoft.com/office/powerpoint/2010/main" val="1096406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Centre</a:t>
            </a:r>
            <a:r>
              <a:rPr lang="de-DE"/>
              <a:t> </a:t>
            </a:r>
            <a:r>
              <a:rPr lang="de-DE" err="1"/>
              <a:t>for</a:t>
            </a:r>
            <a:r>
              <a:rPr lang="de-DE"/>
              <a:t> Science and Environment: A </a:t>
            </a:r>
            <a:r>
              <a:rPr lang="de-DE" err="1"/>
              <a:t>Wastwater</a:t>
            </a:r>
            <a:r>
              <a:rPr lang="de-DE"/>
              <a:t> Recycling Manual </a:t>
            </a:r>
            <a:r>
              <a:rPr lang="de-DE" err="1"/>
              <a:t>for</a:t>
            </a:r>
            <a:r>
              <a:rPr lang="de-DE"/>
              <a:t> urban </a:t>
            </a:r>
            <a:r>
              <a:rPr lang="de-DE" err="1"/>
              <a:t>areas</a:t>
            </a:r>
            <a:r>
              <a:rPr lang="de-DE"/>
              <a:t> </a:t>
            </a:r>
            <a:r>
              <a:rPr lang="de-DE" err="1"/>
              <a:t>with</a:t>
            </a:r>
            <a:r>
              <a:rPr lang="de-DE"/>
              <a:t> </a:t>
            </a:r>
            <a:r>
              <a:rPr lang="de-DE" err="1"/>
              <a:t>case</a:t>
            </a:r>
            <a:r>
              <a:rPr lang="de-DE"/>
              <a:t> </a:t>
            </a:r>
            <a:r>
              <a:rPr lang="de-DE" err="1"/>
              <a:t>studies</a:t>
            </a: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63</a:t>
            </a:fld>
            <a:endParaRPr lang="de-DE"/>
          </a:p>
        </p:txBody>
      </p:sp>
    </p:spTree>
    <p:extLst>
      <p:ext uri="{BB962C8B-B14F-4D97-AF65-F5344CB8AC3E}">
        <p14:creationId xmlns:p14="http://schemas.microsoft.com/office/powerpoint/2010/main" val="2482230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DB09A-0381-1EEB-AB08-4E9721E738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054391-8EB8-056C-096A-AABE981E98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B007B7F-3604-3472-E12B-1BF1A425B6A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DEC278E-B0DE-916C-4702-1E05596B524B}"/>
              </a:ext>
            </a:extLst>
          </p:cNvPr>
          <p:cNvSpPr>
            <a:spLocks noGrp="1"/>
          </p:cNvSpPr>
          <p:nvPr>
            <p:ph type="sldNum" sz="quarter" idx="5"/>
          </p:nvPr>
        </p:nvSpPr>
        <p:spPr/>
        <p:txBody>
          <a:bodyPr/>
          <a:lstStyle/>
          <a:p>
            <a:fld id="{27666E0F-443F-8B4B-998E-90E85D0072D1}" type="slidenum">
              <a:rPr lang="de-DE" smtClean="0"/>
              <a:t>65</a:t>
            </a:fld>
            <a:endParaRPr lang="de-DE"/>
          </a:p>
        </p:txBody>
      </p:sp>
    </p:spTree>
    <p:extLst>
      <p:ext uri="{BB962C8B-B14F-4D97-AF65-F5344CB8AC3E}">
        <p14:creationId xmlns:p14="http://schemas.microsoft.com/office/powerpoint/2010/main" val="126404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89855-E27D-5460-1A9E-8604A6EE54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094DEF-D530-052F-F038-818C6463764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31D4DED-8205-0973-E91D-8C611CCF5EF4}"/>
              </a:ext>
            </a:extLst>
          </p:cNvPr>
          <p:cNvSpPr>
            <a:spLocks noGrp="1"/>
          </p:cNvSpPr>
          <p:nvPr>
            <p:ph type="body" idx="1"/>
          </p:nvPr>
        </p:nvSpPr>
        <p:spPr/>
        <p:txBody>
          <a:bodyPr/>
          <a:lstStyle/>
          <a:p>
            <a:pPr marL="171450" indent="-171450">
              <a:buFont typeface="Arial" panose="020B0604020202020204" pitchFamily="34" charset="0"/>
              <a:buChar char="•"/>
            </a:pPr>
            <a:r>
              <a:rPr lang="de-DE"/>
              <a:t>Moderation oder TN lesen das Zitat laut vor </a:t>
            </a:r>
          </a:p>
          <a:p>
            <a:pPr marL="171450" indent="-171450">
              <a:buFont typeface="Arial" panose="020B0604020202020204" pitchFamily="34" charset="0"/>
              <a:buChar char="•"/>
            </a:pPr>
            <a:r>
              <a:rPr lang="de-DE"/>
              <a:t>Anschließend sollen einzelne TN es in eigenen Worten wiedergeben: was sagt diese Nachhaltigkeitsdefinition aus?</a:t>
            </a:r>
          </a:p>
          <a:p>
            <a:pPr marL="171450" indent="-171450">
              <a:buFont typeface="Arial" panose="020B0604020202020204" pitchFamily="34" charset="0"/>
              <a:buChar char="•"/>
            </a:pPr>
            <a:r>
              <a:rPr lang="de-DE"/>
              <a:t>Die TN um ein Stimmungsbild bitten: wie finden sie die Definition?</a:t>
            </a:r>
          </a:p>
        </p:txBody>
      </p:sp>
      <p:sp>
        <p:nvSpPr>
          <p:cNvPr id="4" name="Foliennummernplatzhalter 3">
            <a:extLst>
              <a:ext uri="{FF2B5EF4-FFF2-40B4-BE49-F238E27FC236}">
                <a16:creationId xmlns:a16="http://schemas.microsoft.com/office/drawing/2014/main" id="{F4A1D1AF-273F-FA9A-BF62-BE6B5828A140}"/>
              </a:ext>
            </a:extLst>
          </p:cNvPr>
          <p:cNvSpPr>
            <a:spLocks noGrp="1"/>
          </p:cNvSpPr>
          <p:nvPr>
            <p:ph type="sldNum" sz="quarter" idx="5"/>
          </p:nvPr>
        </p:nvSpPr>
        <p:spPr/>
        <p:txBody>
          <a:bodyPr/>
          <a:lstStyle/>
          <a:p>
            <a:fld id="{1C5F42F7-6364-4D22-9CE0-F57BEDCBB657}" type="slidenum">
              <a:rPr lang="de-DE" smtClean="0"/>
              <a:t>6</a:t>
            </a:fld>
            <a:endParaRPr lang="de-DE"/>
          </a:p>
        </p:txBody>
      </p:sp>
    </p:spTree>
    <p:extLst>
      <p:ext uri="{BB962C8B-B14F-4D97-AF65-F5344CB8AC3E}">
        <p14:creationId xmlns:p14="http://schemas.microsoft.com/office/powerpoint/2010/main" val="244538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Seminarleitung oder die TN lesen das Zitat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Dreiteilung ökologisch-ökonomisch-sozial entspricht der Nachhaltigkeitsdefinition vom „3-Säulen 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Modell ist eines von vielen Nachhaltigkeitsmodellen, die es im deutschen und internationalen Raum gibt. Weitere Informationen hierzu folgen im Modul „Nachhaltigkeit und planetare Grenzen“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TN dürfen Stellung zum Modell beziehen. Fragen können sein: Was sagt das Modell aus? Fehlt ihnen eine Säule oder finden sie eine der Säulen überflüssig? Was können Stärken und Schwächen des Modells sein?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7</a:t>
            </a:fld>
            <a:endParaRPr lang="de-DE"/>
          </a:p>
        </p:txBody>
      </p:sp>
    </p:spTree>
    <p:extLst>
      <p:ext uri="{BB962C8B-B14F-4D97-AF65-F5344CB8AC3E}">
        <p14:creationId xmlns:p14="http://schemas.microsoft.com/office/powerpoint/2010/main" val="225323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5367-11C1-DA3A-F364-DF04FCA7A5B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834A36-CB0A-2365-C508-6D2C25E9AA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85874D0-63A7-3BC8-2FBA-AA4410827523}"/>
              </a:ext>
            </a:extLst>
          </p:cNvPr>
          <p:cNvSpPr>
            <a:spLocks noGrp="1"/>
          </p:cNvSpPr>
          <p:nvPr>
            <p:ph type="body" idx="1"/>
          </p:nvPr>
        </p:nvSpPr>
        <p:spPr/>
        <p:txBody>
          <a:bodyPr/>
          <a:lstStyle/>
          <a:p>
            <a:r>
              <a:rPr lang="de-DE"/>
              <a:t>Ziel 2: Verstehen, warum Nachhaltigkeit in der Berufsausbildung vermittelt werden soll. </a:t>
            </a:r>
          </a:p>
        </p:txBody>
      </p:sp>
      <p:sp>
        <p:nvSpPr>
          <p:cNvPr id="4" name="Foliennummernplatzhalter 3">
            <a:extLst>
              <a:ext uri="{FF2B5EF4-FFF2-40B4-BE49-F238E27FC236}">
                <a16:creationId xmlns:a16="http://schemas.microsoft.com/office/drawing/2014/main" id="{7FF37E06-3615-3F40-7EE4-40662A78B321}"/>
              </a:ext>
            </a:extLst>
          </p:cNvPr>
          <p:cNvSpPr>
            <a:spLocks noGrp="1"/>
          </p:cNvSpPr>
          <p:nvPr>
            <p:ph type="sldNum" sz="quarter" idx="5"/>
          </p:nvPr>
        </p:nvSpPr>
        <p:spPr/>
        <p:txBody>
          <a:bodyPr/>
          <a:lstStyle/>
          <a:p>
            <a:fld id="{1C5F42F7-6364-4D22-9CE0-F57BEDCBB657}" type="slidenum">
              <a:rPr lang="de-DE" smtClean="0"/>
              <a:t>8</a:t>
            </a:fld>
            <a:endParaRPr lang="de-DE"/>
          </a:p>
        </p:txBody>
      </p:sp>
    </p:spTree>
    <p:extLst>
      <p:ext uri="{BB962C8B-B14F-4D97-AF65-F5344CB8AC3E}">
        <p14:creationId xmlns:p14="http://schemas.microsoft.com/office/powerpoint/2010/main" val="195741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Diese ökonomischen Gründe für Nachhaltigkeit im Bauwesen können genannt werden. </a:t>
            </a:r>
          </a:p>
          <a:p>
            <a:pPr marL="171450" indent="-171450">
              <a:buFont typeface="Arial" panose="020B0604020202020204" pitchFamily="34" charset="0"/>
              <a:buChar char="•"/>
            </a:pPr>
            <a:r>
              <a:rPr lang="de-DE"/>
              <a:t>Die Webseite „Nachhaltiges Handwerk“ stellt spannende nachhaltige Betriebe vor. Dort gibt es viele Videos aus diversen Gewerken. Gerne gemeinsam anschauen oder den TN die Webseite empfehlen </a:t>
            </a:r>
          </a:p>
          <a:p>
            <a:endParaRPr lang="de-DE"/>
          </a:p>
        </p:txBody>
      </p:sp>
      <p:sp>
        <p:nvSpPr>
          <p:cNvPr id="4" name="Foliennummernplatzhalter 3"/>
          <p:cNvSpPr>
            <a:spLocks noGrp="1"/>
          </p:cNvSpPr>
          <p:nvPr>
            <p:ph type="sldNum" sz="quarter" idx="5"/>
          </p:nvPr>
        </p:nvSpPr>
        <p:spPr/>
        <p:txBody>
          <a:bodyPr/>
          <a:lstStyle/>
          <a:p>
            <a:fld id="{1C5F42F7-6364-4D22-9CE0-F57BEDCBB657}" type="slidenum">
              <a:rPr lang="de-DE" smtClean="0"/>
              <a:t>9</a:t>
            </a:fld>
            <a:endParaRPr lang="de-DE"/>
          </a:p>
        </p:txBody>
      </p:sp>
    </p:spTree>
    <p:extLst>
      <p:ext uri="{BB962C8B-B14F-4D97-AF65-F5344CB8AC3E}">
        <p14:creationId xmlns:p14="http://schemas.microsoft.com/office/powerpoint/2010/main" val="138021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41F58-D170-266F-6B48-6C0216AB1FD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B825B90-5DA0-D7C7-E57D-946BD3927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0868D79-10EF-FB20-75D4-9BE990880A79}"/>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BCC93614-11C2-BED7-5D7E-13D01AD630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07989-2481-03FB-8837-FD7F0996A276}"/>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420615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8B938-441A-FE86-2E77-74727BFCAC7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8E94856-B466-F2D0-6D6B-F37C96EEBE8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145C7B-A579-E00A-C5E6-16624D707635}"/>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4844129D-FB09-B0D0-20D0-A716A3A49F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91E630-8F49-D6F1-68FE-0A1E2EFDCC6B}"/>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319456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601C3BA-2126-D2BC-C788-24B6DCD092C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32F60EB-B4D9-8CE6-37C0-08C55D8BAEC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793B6D-5EC3-6300-B439-9D628024BF5A}"/>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11A93ABF-E4C8-F7AC-69B8-953D3F41B9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12CAE7-AE22-D0F0-79C5-34D52100171A}"/>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311725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1">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588356F-AB5C-D909-8A4D-57D7E2106F6D}"/>
              </a:ext>
            </a:extLst>
          </p:cNvPr>
          <p:cNvSpPr/>
          <p:nvPr userDrawn="1"/>
        </p:nvSpPr>
        <p:spPr>
          <a:xfrm>
            <a:off x="0" y="934224"/>
            <a:ext cx="12192000" cy="4634622"/>
          </a:xfrm>
          <a:prstGeom prst="rect">
            <a:avLst/>
          </a:prstGeom>
          <a:solidFill>
            <a:srgbClr val="18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C3818"/>
              </a:solidFill>
            </a:endParaRPr>
          </a:p>
        </p:txBody>
      </p:sp>
      <p:sp>
        <p:nvSpPr>
          <p:cNvPr id="18" name="Titel 17">
            <a:extLst>
              <a:ext uri="{FF2B5EF4-FFF2-40B4-BE49-F238E27FC236}">
                <a16:creationId xmlns:a16="http://schemas.microsoft.com/office/drawing/2014/main" id="{25E496D7-74D2-C511-BA23-768B4232B66B}"/>
              </a:ext>
            </a:extLst>
          </p:cNvPr>
          <p:cNvSpPr>
            <a:spLocks noGrp="1"/>
          </p:cNvSpPr>
          <p:nvPr>
            <p:ph type="title" hasCustomPrompt="1"/>
          </p:nvPr>
        </p:nvSpPr>
        <p:spPr>
          <a:xfrm>
            <a:off x="505251" y="1101286"/>
            <a:ext cx="5923696" cy="1969423"/>
          </a:xfrm>
        </p:spPr>
        <p:txBody>
          <a:bodyPr>
            <a:normAutofit/>
          </a:bodyPr>
          <a:lstStyle>
            <a:lvl1pPr>
              <a:defRPr sz="3600">
                <a:solidFill>
                  <a:schemeClr val="bg1"/>
                </a:solidFill>
                <a:latin typeface="Neue Plak Wide Black" panose="020B0A07030202020204" pitchFamily="34" charset="77"/>
              </a:defRPr>
            </a:lvl1pPr>
          </a:lstStyle>
          <a:p>
            <a:r>
              <a:rPr lang="de-DE"/>
              <a:t>Titel</a:t>
            </a:r>
          </a:p>
        </p:txBody>
      </p:sp>
      <p:sp>
        <p:nvSpPr>
          <p:cNvPr id="21" name="Textplatzhalter 20">
            <a:extLst>
              <a:ext uri="{FF2B5EF4-FFF2-40B4-BE49-F238E27FC236}">
                <a16:creationId xmlns:a16="http://schemas.microsoft.com/office/drawing/2014/main" id="{613AB729-1F1C-4312-877E-59CF3006C98C}"/>
              </a:ext>
            </a:extLst>
          </p:cNvPr>
          <p:cNvSpPr>
            <a:spLocks noGrp="1"/>
          </p:cNvSpPr>
          <p:nvPr>
            <p:ph type="body" sz="quarter" idx="13" hasCustomPrompt="1"/>
          </p:nvPr>
        </p:nvSpPr>
        <p:spPr>
          <a:xfrm>
            <a:off x="505251" y="3346531"/>
            <a:ext cx="5923695" cy="1149649"/>
          </a:xfrm>
        </p:spPr>
        <p:txBody>
          <a:bodyPr>
            <a:normAutofit/>
          </a:bodyPr>
          <a:lstStyle>
            <a:lvl1pPr marL="0" indent="0">
              <a:buNone/>
              <a:defRPr sz="2200" b="1">
                <a:solidFill>
                  <a:schemeClr val="bg1"/>
                </a:solidFill>
                <a:latin typeface="Neue Plak" panose="020B0504030202020204"/>
              </a:defRPr>
            </a:lvl1pPr>
          </a:lstStyle>
          <a:p>
            <a:pPr lvl="0"/>
            <a:r>
              <a:rPr lang="de-DE"/>
              <a:t>Untertitel, Name Vortragende</a:t>
            </a:r>
          </a:p>
        </p:txBody>
      </p:sp>
      <p:sp>
        <p:nvSpPr>
          <p:cNvPr id="25" name="Textplatzhalter 24">
            <a:extLst>
              <a:ext uri="{FF2B5EF4-FFF2-40B4-BE49-F238E27FC236}">
                <a16:creationId xmlns:a16="http://schemas.microsoft.com/office/drawing/2014/main" id="{79E376CF-B4C3-2000-FDCB-F5B6CEBCF8C4}"/>
              </a:ext>
            </a:extLst>
          </p:cNvPr>
          <p:cNvSpPr>
            <a:spLocks noGrp="1"/>
          </p:cNvSpPr>
          <p:nvPr>
            <p:ph type="body" sz="quarter" idx="15" hasCustomPrompt="1"/>
          </p:nvPr>
        </p:nvSpPr>
        <p:spPr>
          <a:xfrm>
            <a:off x="505251" y="4772002"/>
            <a:ext cx="5923694" cy="473075"/>
          </a:xfrm>
        </p:spPr>
        <p:txBody>
          <a:bodyPr>
            <a:normAutofit/>
          </a:bodyPr>
          <a:lstStyle>
            <a:lvl1pPr marL="0" indent="0">
              <a:buNone/>
              <a:defRPr sz="1600" b="1" i="1">
                <a:solidFill>
                  <a:schemeClr val="bg1"/>
                </a:solidFill>
                <a:latin typeface="FreightText Pro Bold" panose="02000803080000020004" charset="0"/>
              </a:defRPr>
            </a:lvl1pPr>
          </a:lstStyle>
          <a:p>
            <a:pPr lvl="0"/>
            <a:r>
              <a:rPr lang="de-DE"/>
              <a:t>Ort, Datum</a:t>
            </a:r>
          </a:p>
        </p:txBody>
      </p:sp>
      <p:sp>
        <p:nvSpPr>
          <p:cNvPr id="27" name="Bildplatzhalter 26">
            <a:extLst>
              <a:ext uri="{FF2B5EF4-FFF2-40B4-BE49-F238E27FC236}">
                <a16:creationId xmlns:a16="http://schemas.microsoft.com/office/drawing/2014/main" id="{2A45A7D6-89D9-7407-8744-2B871BE69BEC}"/>
              </a:ext>
            </a:extLst>
          </p:cNvPr>
          <p:cNvSpPr>
            <a:spLocks noGrp="1"/>
          </p:cNvSpPr>
          <p:nvPr>
            <p:ph type="pic" sz="quarter" idx="16"/>
          </p:nvPr>
        </p:nvSpPr>
        <p:spPr>
          <a:xfrm>
            <a:off x="6842125" y="934224"/>
            <a:ext cx="5349875" cy="4634622"/>
          </a:xfrm>
        </p:spPr>
        <p:txBody>
          <a:bodyPr/>
          <a:lstStyle>
            <a:lvl1pPr>
              <a:defRPr>
                <a:solidFill>
                  <a:schemeClr val="bg1"/>
                </a:solidFill>
              </a:defRPr>
            </a:lvl1pPr>
          </a:lstStyle>
          <a:p>
            <a:endParaRPr lang="de-DE"/>
          </a:p>
        </p:txBody>
      </p:sp>
      <p:pic>
        <p:nvPicPr>
          <p:cNvPr id="23" name="Grafik 22" descr="Ein Bild, das Grafiken, Screenshot, Schrift, Grafikdesign enthält.&#10;&#10;Automatisch generierte Beschreibung">
            <a:extLst>
              <a:ext uri="{FF2B5EF4-FFF2-40B4-BE49-F238E27FC236}">
                <a16:creationId xmlns:a16="http://schemas.microsoft.com/office/drawing/2014/main" id="{FA0E1F6C-E08B-BC4B-6E98-B47565717B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6DFA9EF9-76AB-BCA4-B15E-7D31CF331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4" name="Grafik 3" descr="Ein Bild, das Schrift, Grafiken, Schwarz, Design enthält.&#10;&#10;Automatisch generierte Beschreibung">
            <a:extLst>
              <a:ext uri="{FF2B5EF4-FFF2-40B4-BE49-F238E27FC236}">
                <a16:creationId xmlns:a16="http://schemas.microsoft.com/office/drawing/2014/main" id="{99973D7A-109B-2904-82D0-0ACA6D53FAD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74227" y="233677"/>
            <a:ext cx="967675" cy="500914"/>
          </a:xfrm>
          <a:prstGeom prst="rect">
            <a:avLst/>
          </a:prstGeom>
        </p:spPr>
      </p:pic>
      <p:pic>
        <p:nvPicPr>
          <p:cNvPr id="6" name="Grafik 5" descr="Ein Bild, das Screenshot, Grafiken, Schrift, Grafikdesign enthält.&#10;&#10;Automatisch generierte Beschreibung">
            <a:extLst>
              <a:ext uri="{FF2B5EF4-FFF2-40B4-BE49-F238E27FC236}">
                <a16:creationId xmlns:a16="http://schemas.microsoft.com/office/drawing/2014/main" id="{2AC6A454-46D9-DBFE-BF65-4DCA6563E74B}"/>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38721" y="233678"/>
            <a:ext cx="1858513" cy="500914"/>
          </a:xfrm>
          <a:prstGeom prst="rect">
            <a:avLst/>
          </a:prstGeom>
        </p:spPr>
      </p:pic>
      <p:pic>
        <p:nvPicPr>
          <p:cNvPr id="2" name="Grafik 1">
            <a:extLst>
              <a:ext uri="{FF2B5EF4-FFF2-40B4-BE49-F238E27FC236}">
                <a16:creationId xmlns:a16="http://schemas.microsoft.com/office/drawing/2014/main" id="{011D9BE9-11F9-09F8-129C-70146E3F22A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097" y="5595706"/>
            <a:ext cx="4455155" cy="1262294"/>
          </a:xfrm>
          <a:prstGeom prst="rect">
            <a:avLst/>
          </a:prstGeom>
        </p:spPr>
      </p:pic>
    </p:spTree>
    <p:extLst>
      <p:ext uri="{BB962C8B-B14F-4D97-AF65-F5344CB8AC3E}">
        <p14:creationId xmlns:p14="http://schemas.microsoft.com/office/powerpoint/2010/main" val="357312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ufgaben/Fragen 1.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938FD85-6981-67C7-2CE1-87BBE6F6E997}"/>
              </a:ext>
            </a:extLst>
          </p:cNvPr>
          <p:cNvSpPr/>
          <p:nvPr userDrawn="1"/>
        </p:nvSpPr>
        <p:spPr>
          <a:xfrm>
            <a:off x="422694" y="942975"/>
            <a:ext cx="11395495" cy="5484432"/>
          </a:xfrm>
          <a:prstGeom prst="rect">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A6936B9F-A779-496C-6316-3F0E34F39B09}"/>
              </a:ext>
            </a:extLst>
          </p:cNvPr>
          <p:cNvSpPr>
            <a:spLocks noGrp="1"/>
          </p:cNvSpPr>
          <p:nvPr>
            <p:ph type="body" sz="quarter" idx="11" hasCustomPrompt="1"/>
          </p:nvPr>
        </p:nvSpPr>
        <p:spPr>
          <a:xfrm>
            <a:off x="1097622" y="1510761"/>
            <a:ext cx="9996756" cy="4253501"/>
          </a:xfrm>
        </p:spPr>
        <p:txBody>
          <a:bodyPr>
            <a:normAutofit/>
          </a:bodyPr>
          <a:lstStyle>
            <a:lvl1pPr marL="0" indent="0">
              <a:buNone/>
              <a:defRPr sz="3600">
                <a:solidFill>
                  <a:schemeClr val="bg1"/>
                </a:solidFill>
                <a:latin typeface="Neue Plak Wide Black" panose="020B0A0703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latin typeface="Neue Plak Wide Black" panose="020B0A07030202020204" pitchFamily="34" charset="77"/>
              </a:rPr>
              <a:t>Frage z.B. </a:t>
            </a: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Was braucht es,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um diese Herausforderungen anzugehen, Verantwortung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zu übernehmen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und sie zu lösen?</a:t>
            </a:r>
          </a:p>
          <a:p>
            <a:pPr lvl="0"/>
            <a:endParaRPr lang="de-DE"/>
          </a:p>
        </p:txBody>
      </p:sp>
      <p:pic>
        <p:nvPicPr>
          <p:cNvPr id="2" name="Grafik 1" descr="Ein Bild, das Text, Screenshot, Schrift, Grafiken enthält.&#10;&#10;Automatisch generierte Beschreibung">
            <a:extLst>
              <a:ext uri="{FF2B5EF4-FFF2-40B4-BE49-F238E27FC236}">
                <a16:creationId xmlns:a16="http://schemas.microsoft.com/office/drawing/2014/main" id="{CC15C311-4A2B-339F-6030-F7077807F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9" name="Grafik 8" descr="Ein Bild, das Grafiken, Screenshot, Schrift, Grafikdesign enthält.&#10;&#10;Automatisch generierte Beschreibung">
            <a:extLst>
              <a:ext uri="{FF2B5EF4-FFF2-40B4-BE49-F238E27FC236}">
                <a16:creationId xmlns:a16="http://schemas.microsoft.com/office/drawing/2014/main" id="{B5584395-E9DF-2397-DE50-16CC53A8D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35261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ufgaben/Fragen 3.1">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67CE1CA-718D-1351-152F-885021239BE3}"/>
              </a:ext>
            </a:extLst>
          </p:cNvPr>
          <p:cNvSpPr/>
          <p:nvPr userDrawn="1"/>
        </p:nvSpPr>
        <p:spPr>
          <a:xfrm>
            <a:off x="422694" y="942975"/>
            <a:ext cx="11395495" cy="5484432"/>
          </a:xfrm>
          <a:prstGeom prst="rect">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a:extLst>
              <a:ext uri="{FF2B5EF4-FFF2-40B4-BE49-F238E27FC236}">
                <a16:creationId xmlns:a16="http://schemas.microsoft.com/office/drawing/2014/main" id="{579236BB-83ED-EF78-7C71-33AD99373B28}"/>
              </a:ext>
            </a:extLst>
          </p:cNvPr>
          <p:cNvSpPr>
            <a:spLocks noGrp="1"/>
          </p:cNvSpPr>
          <p:nvPr>
            <p:ph type="body" sz="quarter" idx="11" hasCustomPrompt="1"/>
          </p:nvPr>
        </p:nvSpPr>
        <p:spPr>
          <a:xfrm>
            <a:off x="1883568" y="2244725"/>
            <a:ext cx="8424862" cy="2368550"/>
          </a:xfr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a:latin typeface="Neue Plak Wide Black" panose="020B0A07030202020204" pitchFamily="34" charset="77"/>
              </a:rPr>
              <a:t>Aufgabe/Frage?</a:t>
            </a:r>
            <a:endParaRPr lang="de-DE"/>
          </a:p>
        </p:txBody>
      </p:sp>
      <p:pic>
        <p:nvPicPr>
          <p:cNvPr id="2" name="Grafik 1" descr="Ein Bild, das Grafiken, Screenshot, Schrift, Grafikdesign enthält.&#10;&#10;Automatisch generierte Beschreibung">
            <a:extLst>
              <a:ext uri="{FF2B5EF4-FFF2-40B4-BE49-F238E27FC236}">
                <a16:creationId xmlns:a16="http://schemas.microsoft.com/office/drawing/2014/main" id="{42AB68D7-4950-EBF7-E09A-62B25DDCD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9" name="Grafik 8" descr="Ein Bild, das Text, Screenshot, Schrift, Grafiken enthält.&#10;&#10;Automatisch generierte Beschreibung">
            <a:extLst>
              <a:ext uri="{FF2B5EF4-FFF2-40B4-BE49-F238E27FC236}">
                <a16:creationId xmlns:a16="http://schemas.microsoft.com/office/drawing/2014/main" id="{482A4C68-A791-2B77-42D3-0B18004954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spTree>
    <p:extLst>
      <p:ext uri="{BB962C8B-B14F-4D97-AF65-F5344CB8AC3E}">
        <p14:creationId xmlns:p14="http://schemas.microsoft.com/office/powerpoint/2010/main" val="368441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ontaktfolie2.1">
    <p:bg>
      <p:bgPr>
        <a:solidFill>
          <a:schemeClr val="bg1"/>
        </a:solidFill>
        <a:effectLst/>
      </p:bgPr>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92B2E21D-10D7-2ADC-A8D4-273D5D10B161}"/>
              </a:ext>
            </a:extLst>
          </p:cNvPr>
          <p:cNvSpPr/>
          <p:nvPr userDrawn="1"/>
        </p:nvSpPr>
        <p:spPr>
          <a:xfrm>
            <a:off x="486299" y="962667"/>
            <a:ext cx="11315176" cy="736663"/>
          </a:xfrm>
          <a:prstGeom prst="rect">
            <a:avLst/>
          </a:prstGeom>
          <a:solidFill>
            <a:srgbClr val="E8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5">
            <a:extLst>
              <a:ext uri="{FF2B5EF4-FFF2-40B4-BE49-F238E27FC236}">
                <a16:creationId xmlns:a16="http://schemas.microsoft.com/office/drawing/2014/main" id="{ADAAD358-6D56-BF67-23FB-CF1DA327C6E6}"/>
              </a:ext>
            </a:extLst>
          </p:cNvPr>
          <p:cNvSpPr>
            <a:spLocks noGrp="1"/>
          </p:cNvSpPr>
          <p:nvPr>
            <p:ph type="body" sz="quarter" idx="13" hasCustomPrompt="1"/>
          </p:nvPr>
        </p:nvSpPr>
        <p:spPr>
          <a:xfrm>
            <a:off x="505251" y="4037408"/>
            <a:ext cx="4765071" cy="505393"/>
          </a:xfr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a:t>E-Mailadresse der vortragenden Person(en)</a:t>
            </a:r>
          </a:p>
        </p:txBody>
      </p:sp>
      <p:sp>
        <p:nvSpPr>
          <p:cNvPr id="11" name="Textfeld 10">
            <a:extLst>
              <a:ext uri="{FF2B5EF4-FFF2-40B4-BE49-F238E27FC236}">
                <a16:creationId xmlns:a16="http://schemas.microsoft.com/office/drawing/2014/main" id="{A59A8FE2-EFE7-952B-A2B8-3189203C43D1}"/>
              </a:ext>
            </a:extLst>
          </p:cNvPr>
          <p:cNvSpPr txBox="1"/>
          <p:nvPr userDrawn="1"/>
        </p:nvSpPr>
        <p:spPr>
          <a:xfrm>
            <a:off x="511266" y="3213064"/>
            <a:ext cx="5742215" cy="707886"/>
          </a:xfrm>
          <a:prstGeom prst="rect">
            <a:avLst/>
          </a:prstGeom>
          <a:noFill/>
        </p:spPr>
        <p:txBody>
          <a:bodyPr wrap="square" rtlCol="0">
            <a:spAutoFit/>
          </a:bodyPr>
          <a:lstStyle/>
          <a:p>
            <a:pPr lvl="0"/>
            <a:r>
              <a:rPr lang="de-DE" sz="2000">
                <a:latin typeface="FreightText Pro Book" panose="02000603060000020004" pitchFamily="2" charset="0"/>
              </a:rPr>
              <a:t>Thomas-Mann-Str. 36</a:t>
            </a:r>
          </a:p>
          <a:p>
            <a:pPr lvl="0"/>
            <a:r>
              <a:rPr lang="de-DE" sz="2000">
                <a:latin typeface="FreightText Pro Book" panose="02000603060000020004" pitchFamily="2" charset="0"/>
              </a:rPr>
              <a:t>53111 Bonn</a:t>
            </a:r>
          </a:p>
        </p:txBody>
      </p:sp>
      <p:sp>
        <p:nvSpPr>
          <p:cNvPr id="12" name="Textfeld 11">
            <a:extLst>
              <a:ext uri="{FF2B5EF4-FFF2-40B4-BE49-F238E27FC236}">
                <a16:creationId xmlns:a16="http://schemas.microsoft.com/office/drawing/2014/main" id="{6AEC9CB0-BE03-66B7-2534-AD28886AE58E}"/>
              </a:ext>
            </a:extLst>
          </p:cNvPr>
          <p:cNvSpPr txBox="1"/>
          <p:nvPr userDrawn="1"/>
        </p:nvSpPr>
        <p:spPr>
          <a:xfrm>
            <a:off x="511266" y="2787186"/>
            <a:ext cx="5742214" cy="369332"/>
          </a:xfrm>
          <a:prstGeom prst="rect">
            <a:avLst/>
          </a:prstGeom>
          <a:noFill/>
        </p:spPr>
        <p:txBody>
          <a:bodyPr wrap="square" rtlCol="0">
            <a:spAutoFit/>
          </a:bodyPr>
          <a:lstStyle/>
          <a:p>
            <a:r>
              <a:rPr lang="de-DE" sz="1800">
                <a:solidFill>
                  <a:srgbClr val="182952"/>
                </a:solidFill>
                <a:latin typeface="Neue Plak Text" panose="020B0804030202020204" pitchFamily="34" charset="0"/>
              </a:rPr>
              <a:t>NELA. Next Economy Lab</a:t>
            </a:r>
          </a:p>
        </p:txBody>
      </p:sp>
      <p:sp>
        <p:nvSpPr>
          <p:cNvPr id="13" name="Textfeld 12">
            <a:extLst>
              <a:ext uri="{FF2B5EF4-FFF2-40B4-BE49-F238E27FC236}">
                <a16:creationId xmlns:a16="http://schemas.microsoft.com/office/drawing/2014/main" id="{261F5FA7-5C7A-2762-BEDF-15B7F1FC1CE5}"/>
              </a:ext>
            </a:extLst>
          </p:cNvPr>
          <p:cNvSpPr txBox="1"/>
          <p:nvPr userDrawn="1"/>
        </p:nvSpPr>
        <p:spPr>
          <a:xfrm>
            <a:off x="486298" y="961912"/>
            <a:ext cx="57422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a:solidFill>
                  <a:srgbClr val="182952"/>
                </a:solidFill>
                <a:latin typeface="Neue Plak Wide Black" panose="020B0A07030202020204" pitchFamily="34" charset="77"/>
              </a:rPr>
              <a:t>Kontakt</a:t>
            </a:r>
          </a:p>
        </p:txBody>
      </p:sp>
      <p:sp>
        <p:nvSpPr>
          <p:cNvPr id="2" name="Textfeld 2">
            <a:extLst>
              <a:ext uri="{FF2B5EF4-FFF2-40B4-BE49-F238E27FC236}">
                <a16:creationId xmlns:a16="http://schemas.microsoft.com/office/drawing/2014/main" id="{3A349834-2108-2527-9645-D573AEB1F494}"/>
              </a:ext>
            </a:extLst>
          </p:cNvPr>
          <p:cNvSpPr txBox="1"/>
          <p:nvPr userDrawn="1"/>
        </p:nvSpPr>
        <p:spPr>
          <a:xfrm>
            <a:off x="878218" y="4753094"/>
            <a:ext cx="3036670" cy="33855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a:latin typeface="FreightText Pro Book" panose="02000603060000020004" pitchFamily="2" charset="0"/>
              </a:rPr>
              <a:t>@NELA Next Economy Lab</a:t>
            </a:r>
          </a:p>
        </p:txBody>
      </p:sp>
      <p:sp>
        <p:nvSpPr>
          <p:cNvPr id="5" name="Textfeld 4">
            <a:extLst>
              <a:ext uri="{FF2B5EF4-FFF2-40B4-BE49-F238E27FC236}">
                <a16:creationId xmlns:a16="http://schemas.microsoft.com/office/drawing/2014/main" id="{C5FD892D-93F1-12EC-FA29-4789B97B2BD3}"/>
              </a:ext>
            </a:extLst>
          </p:cNvPr>
          <p:cNvSpPr txBox="1"/>
          <p:nvPr userDrawn="1"/>
        </p:nvSpPr>
        <p:spPr>
          <a:xfrm>
            <a:off x="878218" y="5224272"/>
            <a:ext cx="3341579" cy="33855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a:latin typeface="FreightText Pro Book" panose="02000603060000020004" pitchFamily="2" charset="0"/>
              </a:rPr>
              <a:t>@NELA. Next Economy Lab</a:t>
            </a:r>
          </a:p>
        </p:txBody>
      </p:sp>
      <p:pic>
        <p:nvPicPr>
          <p:cNvPr id="8" name="Grafik 7" descr="Ein Bild, das Schwarz, Dunkelheit enthält.&#10;&#10;Automatisch generierte Beschreibung">
            <a:extLst>
              <a:ext uri="{FF2B5EF4-FFF2-40B4-BE49-F238E27FC236}">
                <a16:creationId xmlns:a16="http://schemas.microsoft.com/office/drawing/2014/main" id="{D9BAA91C-B3A9-9747-8758-A9F9DD24F4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298" y="5148194"/>
            <a:ext cx="474453" cy="474453"/>
          </a:xfrm>
          <a:prstGeom prst="rect">
            <a:avLst/>
          </a:prstGeom>
        </p:spPr>
      </p:pic>
      <p:pic>
        <p:nvPicPr>
          <p:cNvPr id="14" name="Grafik 13" descr="Ein Bild, das Schwarz, Dunkelheit, Schwarzweiß, Screenshot enthält.&#10;&#10;Automatisch generierte Beschreibung">
            <a:extLst>
              <a:ext uri="{FF2B5EF4-FFF2-40B4-BE49-F238E27FC236}">
                <a16:creationId xmlns:a16="http://schemas.microsoft.com/office/drawing/2014/main" id="{30BBDCA1-113D-AB74-BD84-FD422C244A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238" y="4709917"/>
            <a:ext cx="448574" cy="448574"/>
          </a:xfrm>
          <a:prstGeom prst="rect">
            <a:avLst/>
          </a:prstGeom>
        </p:spPr>
      </p:pic>
      <p:sp>
        <p:nvSpPr>
          <p:cNvPr id="15" name="Textfeld 14">
            <a:extLst>
              <a:ext uri="{FF2B5EF4-FFF2-40B4-BE49-F238E27FC236}">
                <a16:creationId xmlns:a16="http://schemas.microsoft.com/office/drawing/2014/main" id="{5DA6F6BB-978E-A778-F09B-BB087604A68F}"/>
              </a:ext>
            </a:extLst>
          </p:cNvPr>
          <p:cNvSpPr txBox="1"/>
          <p:nvPr userDrawn="1"/>
        </p:nvSpPr>
        <p:spPr>
          <a:xfrm>
            <a:off x="6821289" y="2504964"/>
            <a:ext cx="9891624" cy="646331"/>
          </a:xfrm>
          <a:prstGeom prst="rect">
            <a:avLst/>
          </a:prstGeom>
          <a:noFill/>
        </p:spPr>
        <p:txBody>
          <a:bodyPr wrap="square" rtlCol="0">
            <a:spAutoFit/>
          </a:bodyPr>
          <a:lstStyle/>
          <a:p>
            <a:r>
              <a:rPr lang="de-DE" sz="1800">
                <a:solidFill>
                  <a:srgbClr val="182952"/>
                </a:solidFill>
                <a:latin typeface="Neue Plak Text" panose="020B0804030202020204" pitchFamily="34" charset="0"/>
              </a:rPr>
              <a:t>Berufsförderungswerk der Bauindustrie </a:t>
            </a:r>
          </a:p>
          <a:p>
            <a:r>
              <a:rPr lang="de-DE" sz="1800">
                <a:solidFill>
                  <a:srgbClr val="182952"/>
                </a:solidFill>
                <a:latin typeface="Neue Plak Text" panose="020B0804030202020204" pitchFamily="34" charset="0"/>
              </a:rPr>
              <a:t>Berlin-Brandenburg e.V.</a:t>
            </a:r>
          </a:p>
        </p:txBody>
      </p:sp>
      <p:sp>
        <p:nvSpPr>
          <p:cNvPr id="16" name="Textfeld 15">
            <a:extLst>
              <a:ext uri="{FF2B5EF4-FFF2-40B4-BE49-F238E27FC236}">
                <a16:creationId xmlns:a16="http://schemas.microsoft.com/office/drawing/2014/main" id="{4F3A5B93-9364-F078-5790-314DE8C79BD5}"/>
              </a:ext>
            </a:extLst>
          </p:cNvPr>
          <p:cNvSpPr txBox="1"/>
          <p:nvPr userDrawn="1"/>
        </p:nvSpPr>
        <p:spPr>
          <a:xfrm>
            <a:off x="6811633" y="3211701"/>
            <a:ext cx="5742215" cy="707886"/>
          </a:xfrm>
          <a:prstGeom prst="rect">
            <a:avLst/>
          </a:prstGeom>
          <a:noFill/>
        </p:spPr>
        <p:txBody>
          <a:bodyPr wrap="square" rtlCol="0">
            <a:spAutoFit/>
          </a:bodyPr>
          <a:lstStyle/>
          <a:p>
            <a:pPr lvl="0"/>
            <a:r>
              <a:rPr lang="de-DE" sz="2000" err="1">
                <a:solidFill>
                  <a:schemeClr val="tx1"/>
                </a:solidFill>
                <a:latin typeface="FreightText Pro Book" panose="02000603060000020004" pitchFamily="2" charset="0"/>
              </a:rPr>
              <a:t>Dissenchener</a:t>
            </a:r>
            <a:r>
              <a:rPr lang="de-DE" sz="2000">
                <a:solidFill>
                  <a:schemeClr val="tx1"/>
                </a:solidFill>
                <a:latin typeface="FreightText Pro Book" panose="02000603060000020004" pitchFamily="2" charset="0"/>
              </a:rPr>
              <a:t> Schulstraße 15</a:t>
            </a:r>
          </a:p>
          <a:p>
            <a:pPr lvl="0"/>
            <a:r>
              <a:rPr lang="de-DE" sz="2000">
                <a:solidFill>
                  <a:schemeClr val="tx1"/>
                </a:solidFill>
                <a:latin typeface="FreightText Pro Book" panose="02000603060000020004" pitchFamily="2" charset="0"/>
              </a:rPr>
              <a:t>03052 Cottbus-</a:t>
            </a:r>
            <a:r>
              <a:rPr lang="de-DE" sz="2000" err="1">
                <a:solidFill>
                  <a:schemeClr val="tx1"/>
                </a:solidFill>
                <a:latin typeface="FreightText Pro Book" panose="02000603060000020004" pitchFamily="2" charset="0"/>
              </a:rPr>
              <a:t>Dissenchen</a:t>
            </a:r>
            <a:endParaRPr lang="de-DE" sz="2000">
              <a:solidFill>
                <a:schemeClr val="tx1"/>
              </a:solidFill>
              <a:latin typeface="FreightText Pro Book" panose="02000603060000020004" pitchFamily="2" charset="0"/>
            </a:endParaRPr>
          </a:p>
        </p:txBody>
      </p:sp>
      <p:sp>
        <p:nvSpPr>
          <p:cNvPr id="18" name="Textfeld 2">
            <a:extLst>
              <a:ext uri="{FF2B5EF4-FFF2-40B4-BE49-F238E27FC236}">
                <a16:creationId xmlns:a16="http://schemas.microsoft.com/office/drawing/2014/main" id="{AE445B1E-6E99-3434-CBB4-2357E9A5FEBC}"/>
              </a:ext>
            </a:extLst>
          </p:cNvPr>
          <p:cNvSpPr txBox="1"/>
          <p:nvPr userDrawn="1"/>
        </p:nvSpPr>
        <p:spPr>
          <a:xfrm>
            <a:off x="7250550" y="5182019"/>
            <a:ext cx="3036670" cy="33855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a:latin typeface="FreightText Pro Book" panose="02000603060000020004" pitchFamily="2" charset="0"/>
              </a:rPr>
              <a:t>@baudirwasauf</a:t>
            </a:r>
          </a:p>
        </p:txBody>
      </p:sp>
      <p:pic>
        <p:nvPicPr>
          <p:cNvPr id="20" name="Grafik 19" descr="Ein Bild, das Logo, Symbol, Grafiken, Schwarz enthält.&#10;&#10;Automatisch generierte Beschreibung">
            <a:extLst>
              <a:ext uri="{FF2B5EF4-FFF2-40B4-BE49-F238E27FC236}">
                <a16:creationId xmlns:a16="http://schemas.microsoft.com/office/drawing/2014/main" id="{C18DC9DA-DCE4-9E09-089B-17641AD0582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821289" y="5115176"/>
            <a:ext cx="429261" cy="464389"/>
          </a:xfrm>
          <a:prstGeom prst="rect">
            <a:avLst/>
          </a:prstGeom>
        </p:spPr>
      </p:pic>
      <p:pic>
        <p:nvPicPr>
          <p:cNvPr id="21" name="Grafik 20" descr="Ein Bild, das Schwarz, Dunkelheit, Schwarzweiß, Screenshot enthält.&#10;&#10;Automatisch generierte Beschreibung">
            <a:extLst>
              <a:ext uri="{FF2B5EF4-FFF2-40B4-BE49-F238E27FC236}">
                <a16:creationId xmlns:a16="http://schemas.microsoft.com/office/drawing/2014/main" id="{CFFB1FA3-FBB3-E48E-7B2F-61AA0D9259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11633" y="4666602"/>
            <a:ext cx="448574" cy="448574"/>
          </a:xfrm>
          <a:prstGeom prst="rect">
            <a:avLst/>
          </a:prstGeom>
        </p:spPr>
      </p:pic>
      <p:sp>
        <p:nvSpPr>
          <p:cNvPr id="22" name="Textfeld 2">
            <a:extLst>
              <a:ext uri="{FF2B5EF4-FFF2-40B4-BE49-F238E27FC236}">
                <a16:creationId xmlns:a16="http://schemas.microsoft.com/office/drawing/2014/main" id="{EDCCB808-0054-3C74-1E73-37B6B79C8B2B}"/>
              </a:ext>
            </a:extLst>
          </p:cNvPr>
          <p:cNvSpPr txBox="1"/>
          <p:nvPr userDrawn="1"/>
        </p:nvSpPr>
        <p:spPr>
          <a:xfrm>
            <a:off x="7260207" y="4733445"/>
            <a:ext cx="3036670" cy="33855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a:latin typeface="FreightText Pro Book" panose="02000603060000020004" pitchFamily="2" charset="0"/>
              </a:rPr>
              <a:t>@BFW-BB</a:t>
            </a:r>
          </a:p>
        </p:txBody>
      </p:sp>
      <p:sp>
        <p:nvSpPr>
          <p:cNvPr id="19" name="Textplatzhalter 5">
            <a:extLst>
              <a:ext uri="{FF2B5EF4-FFF2-40B4-BE49-F238E27FC236}">
                <a16:creationId xmlns:a16="http://schemas.microsoft.com/office/drawing/2014/main" id="{14C4BA22-598D-498A-CDAB-322FFA9AA80C}"/>
              </a:ext>
            </a:extLst>
          </p:cNvPr>
          <p:cNvSpPr>
            <a:spLocks noGrp="1"/>
          </p:cNvSpPr>
          <p:nvPr>
            <p:ph type="body" sz="quarter" idx="14" hasCustomPrompt="1"/>
          </p:nvPr>
        </p:nvSpPr>
        <p:spPr>
          <a:xfrm>
            <a:off x="6821289" y="4040398"/>
            <a:ext cx="4765071" cy="505393"/>
          </a:xfr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a:t>E-Mailadresse der vortragenden Person(en)</a:t>
            </a:r>
          </a:p>
        </p:txBody>
      </p:sp>
      <p:pic>
        <p:nvPicPr>
          <p:cNvPr id="3" name="Grafik 2" descr="Ein Bild, das Grafiken, Screenshot, Schrift, Grafikdesign enthält.&#10;&#10;Automatisch generierte Beschreibung">
            <a:extLst>
              <a:ext uri="{FF2B5EF4-FFF2-40B4-BE49-F238E27FC236}">
                <a16:creationId xmlns:a16="http://schemas.microsoft.com/office/drawing/2014/main" id="{585C079A-57ED-E10A-9833-930FF51ED4E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17" name="Grafik 16" descr="Ein Bild, das Text, Screenshot, Schrift, Grafiken enthält.&#10;&#10;Automatisch generierte Beschreibung">
            <a:extLst>
              <a:ext uri="{FF2B5EF4-FFF2-40B4-BE49-F238E27FC236}">
                <a16:creationId xmlns:a16="http://schemas.microsoft.com/office/drawing/2014/main" id="{FC115E6E-9965-635E-F594-54F2A474781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spTree>
    <p:extLst>
      <p:ext uri="{BB962C8B-B14F-4D97-AF65-F5344CB8AC3E}">
        <p14:creationId xmlns:p14="http://schemas.microsoft.com/office/powerpoint/2010/main" val="81551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Ziele1">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BCE0808-C8A5-7B3A-DAC9-84FC36D9343B}"/>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9DE1CE2-78B4-055F-18A8-76EB8F83940B}"/>
              </a:ext>
            </a:extLst>
          </p:cNvPr>
          <p:cNvSpPr>
            <a:spLocks noGrp="1"/>
          </p:cNvSpPr>
          <p:nvPr>
            <p:ph type="title" hasCustomPrompt="1"/>
          </p:nvPr>
        </p:nvSpPr>
        <p:spPr>
          <a:xfrm>
            <a:off x="559806" y="1047376"/>
            <a:ext cx="11072387" cy="685800"/>
          </a:xfrm>
        </p:spPr>
        <p:txBody>
          <a:bodyPr anchor="t">
            <a:normAutofit/>
          </a:bodyPr>
          <a:lstStyle>
            <a:lvl1pPr>
              <a:defRPr sz="3200" b="0">
                <a:solidFill>
                  <a:srgbClr val="182952"/>
                </a:solidFill>
                <a:latin typeface="Neue Plak Wide Black" panose="020B0A07030202020204" pitchFamily="34" charset="0"/>
              </a:defRPr>
            </a:lvl1pPr>
          </a:lstStyle>
          <a:p>
            <a:r>
              <a:rPr lang="de-DE"/>
              <a:t>Ziele/Ablauf der Präsentation</a:t>
            </a:r>
          </a:p>
        </p:txBody>
      </p:sp>
      <p:sp>
        <p:nvSpPr>
          <p:cNvPr id="10" name="Textplatzhalter 9">
            <a:extLst>
              <a:ext uri="{FF2B5EF4-FFF2-40B4-BE49-F238E27FC236}">
                <a16:creationId xmlns:a16="http://schemas.microsoft.com/office/drawing/2014/main" id="{596ED105-A951-DB5B-3278-2C68E7898799}"/>
              </a:ext>
            </a:extLst>
          </p:cNvPr>
          <p:cNvSpPr>
            <a:spLocks noGrp="1" noRot="1" noMove="1" noResize="1" noEditPoints="1" noAdjustHandles="1" noChangeArrowheads="1" noChangeShapeType="1"/>
          </p:cNvSpPr>
          <p:nvPr>
            <p:ph type="body" sz="quarter" idx="10" hasCustomPrompt="1"/>
          </p:nvPr>
        </p:nvSpPr>
        <p:spPr>
          <a:xfrm>
            <a:off x="614363" y="2111466"/>
            <a:ext cx="10515600" cy="2500313"/>
          </a:xfrm>
        </p:spPr>
        <p:txBody>
          <a:bodyPr>
            <a:normAutofit/>
          </a:bodyPr>
          <a:lstStyle>
            <a:lvl1pPr marL="514350" indent="-514350">
              <a:buAutoNum type="arabicPeriod"/>
              <a:defRPr sz="2600" b="1">
                <a:solidFill>
                  <a:srgbClr val="182952"/>
                </a:solidFill>
                <a:latin typeface="Neue Plak" panose="020B0504030202020204"/>
              </a:defRPr>
            </a:lvl1pPr>
          </a:lstStyle>
          <a:p>
            <a:pPr lvl="0"/>
            <a:r>
              <a:rPr lang="de-DE"/>
              <a:t>XYZ</a:t>
            </a:r>
          </a:p>
          <a:p>
            <a:pPr lvl="0"/>
            <a:r>
              <a:rPr lang="de-DE"/>
              <a:t>XYZ</a:t>
            </a:r>
          </a:p>
          <a:p>
            <a:pPr lvl="0"/>
            <a:r>
              <a:rPr lang="de-DE"/>
              <a:t>XYZ</a:t>
            </a:r>
          </a:p>
        </p:txBody>
      </p:sp>
      <p:pic>
        <p:nvPicPr>
          <p:cNvPr id="3" name="Grafik 2" descr="Ein Bild, das Text, Screenshot, Schrift, Grafiken enthält.&#10;&#10;Automatisch generierte Beschreibung">
            <a:extLst>
              <a:ext uri="{FF2B5EF4-FFF2-40B4-BE49-F238E27FC236}">
                <a16:creationId xmlns:a16="http://schemas.microsoft.com/office/drawing/2014/main" id="{05E71F46-E836-2BEA-3D27-562EA3750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BEE409A8-BFE4-1A49-89DA-E2CF47F73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394227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Energizer1">
    <p:bg>
      <p:bgPr>
        <a:solidFill>
          <a:srgbClr val="E8EDF8"/>
        </a:solidFill>
        <a:effectLst/>
      </p:bgPr>
    </p:bg>
    <p:spTree>
      <p:nvGrpSpPr>
        <p:cNvPr id="1" name=""/>
        <p:cNvGrpSpPr/>
        <p:nvPr/>
      </p:nvGrpSpPr>
      <p:grpSpPr>
        <a:xfrm>
          <a:off x="0" y="0"/>
          <a:ext cx="0" cy="0"/>
          <a:chOff x="0" y="0"/>
          <a:chExt cx="0" cy="0"/>
        </a:xfrm>
      </p:grpSpPr>
      <p:sp>
        <p:nvSpPr>
          <p:cNvPr id="11" name="Oval 3">
            <a:extLst>
              <a:ext uri="{FF2B5EF4-FFF2-40B4-BE49-F238E27FC236}">
                <a16:creationId xmlns:a16="http://schemas.microsoft.com/office/drawing/2014/main" id="{4C7C5CA4-A2C5-786C-705B-1E2900BB9CF3}"/>
              </a:ext>
            </a:extLst>
          </p:cNvPr>
          <p:cNvSpPr/>
          <p:nvPr userDrawn="1"/>
        </p:nvSpPr>
        <p:spPr>
          <a:xfrm>
            <a:off x="916110" y="1790189"/>
            <a:ext cx="10359777" cy="10135621"/>
          </a:xfrm>
          <a:prstGeom prst="ellipse">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Grafiken enthält.&#10;&#10;Automatisch generierte Beschreibung">
            <a:extLst>
              <a:ext uri="{FF2B5EF4-FFF2-40B4-BE49-F238E27FC236}">
                <a16:creationId xmlns:a16="http://schemas.microsoft.com/office/drawing/2014/main" id="{66CA15AB-3380-FA92-683D-F1E347D617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6" name="Grafik 5" descr="Ein Bild, das Grafiken, Screenshot, Schrift, Grafikdesign enthält.&#10;&#10;Automatisch generierte Beschreibung">
            <a:extLst>
              <a:ext uri="{FF2B5EF4-FFF2-40B4-BE49-F238E27FC236}">
                <a16:creationId xmlns:a16="http://schemas.microsoft.com/office/drawing/2014/main" id="{E828A12A-D62C-22A1-54C8-C84D330A29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155699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usenfolie1">
    <p:bg>
      <p:bgPr>
        <a:solidFill>
          <a:srgbClr val="E8EDF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C38AC1A-A127-037F-E0A4-603BCD9E9BFD}"/>
              </a:ext>
            </a:extLst>
          </p:cNvPr>
          <p:cNvSpPr/>
          <p:nvPr userDrawn="1"/>
        </p:nvSpPr>
        <p:spPr>
          <a:xfrm>
            <a:off x="916110" y="1790189"/>
            <a:ext cx="10359777" cy="10135621"/>
          </a:xfrm>
          <a:prstGeom prst="ellipse">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BD622B2-C5DF-0BA4-8A36-1D4E97C5E862}"/>
              </a:ext>
            </a:extLst>
          </p:cNvPr>
          <p:cNvSpPr txBox="1"/>
          <p:nvPr userDrawn="1"/>
        </p:nvSpPr>
        <p:spPr>
          <a:xfrm>
            <a:off x="3589562" y="4730282"/>
            <a:ext cx="5012872" cy="707886"/>
          </a:xfrm>
          <a:prstGeom prst="rect">
            <a:avLst/>
          </a:prstGeom>
          <a:noFill/>
        </p:spPr>
        <p:txBody>
          <a:bodyPr wrap="square" rtlCol="0">
            <a:spAutoFit/>
          </a:bodyPr>
          <a:lstStyle/>
          <a:p>
            <a:pPr algn="ctr"/>
            <a:r>
              <a:rPr lang="de-DE" sz="4000">
                <a:solidFill>
                  <a:schemeClr val="bg1"/>
                </a:solidFill>
                <a:latin typeface="Neue Plak Wide Black" panose="020B0A07030202020204" pitchFamily="34" charset="77"/>
              </a:rPr>
              <a:t>Pause</a:t>
            </a:r>
          </a:p>
        </p:txBody>
      </p:sp>
      <p:pic>
        <p:nvPicPr>
          <p:cNvPr id="12" name="Grafik 11" descr="Kaffee mit einfarbiger Füllung">
            <a:extLst>
              <a:ext uri="{FF2B5EF4-FFF2-40B4-BE49-F238E27FC236}">
                <a16:creationId xmlns:a16="http://schemas.microsoft.com/office/drawing/2014/main" id="{605B049B-6185-1F1A-2C95-D6796E37DF1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22185" y="3230245"/>
            <a:ext cx="1347629" cy="1347629"/>
          </a:xfrm>
          <a:prstGeom prst="rect">
            <a:avLst/>
          </a:prstGeom>
        </p:spPr>
      </p:pic>
      <p:pic>
        <p:nvPicPr>
          <p:cNvPr id="2" name="Grafik 1" descr="Ein Bild, das Text, Screenshot, Schrift, Grafiken enthält.&#10;&#10;Automatisch generierte Beschreibung">
            <a:extLst>
              <a:ext uri="{FF2B5EF4-FFF2-40B4-BE49-F238E27FC236}">
                <a16:creationId xmlns:a16="http://schemas.microsoft.com/office/drawing/2014/main" id="{0289906A-AA64-80B5-2777-513E6E94E6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F4AC7C5F-8DB6-3693-16A7-4FB6111882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360894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ur Tex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BCE0808-C8A5-7B3A-DAC9-84FC36D9343B}"/>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9DE1CE2-78B4-055F-18A8-76EB8F83940B}"/>
              </a:ext>
            </a:extLst>
          </p:cNvPr>
          <p:cNvSpPr>
            <a:spLocks noGrp="1"/>
          </p:cNvSpPr>
          <p:nvPr>
            <p:ph type="title" hasCustomPrompt="1"/>
          </p:nvPr>
        </p:nvSpPr>
        <p:spPr>
          <a:xfrm>
            <a:off x="559805" y="1189083"/>
            <a:ext cx="11072387" cy="685800"/>
          </a:xfrm>
          <a:prstGeom prst="rect">
            <a:avLst/>
          </a:prstGeom>
        </p:spPr>
        <p:txBody>
          <a:bodyPr anchor="t">
            <a:normAutofit/>
          </a:bodyPr>
          <a:lstStyle>
            <a:lvl1pPr>
              <a:defRPr sz="3200" b="0">
                <a:solidFill>
                  <a:srgbClr val="182952"/>
                </a:solidFill>
                <a:latin typeface="Neue Plak Wide Black" panose="020B0A07030202020204" pitchFamily="34" charset="0"/>
              </a:defRPr>
            </a:lvl1pPr>
          </a:lstStyle>
          <a:p>
            <a:r>
              <a:rPr lang="de-DE"/>
              <a:t>Überschrift</a:t>
            </a:r>
          </a:p>
        </p:txBody>
      </p:sp>
      <p:sp>
        <p:nvSpPr>
          <p:cNvPr id="10" name="Textplatzhalter 9">
            <a:extLst>
              <a:ext uri="{FF2B5EF4-FFF2-40B4-BE49-F238E27FC236}">
                <a16:creationId xmlns:a16="http://schemas.microsoft.com/office/drawing/2014/main" id="{596ED105-A951-DB5B-3278-2C68E7898799}"/>
              </a:ext>
            </a:extLst>
          </p:cNvPr>
          <p:cNvSpPr>
            <a:spLocks noGrp="1"/>
          </p:cNvSpPr>
          <p:nvPr>
            <p:ph type="body" sz="quarter" idx="10" hasCustomPrompt="1"/>
          </p:nvPr>
        </p:nvSpPr>
        <p:spPr>
          <a:xfrm>
            <a:off x="614362" y="2111466"/>
            <a:ext cx="11017829" cy="4090926"/>
          </a:xfrm>
          <a:prstGeom prst="rect">
            <a:avLst/>
          </a:prstGeom>
        </p:spPr>
        <p:txBody>
          <a:bodyPr>
            <a:normAutofit/>
          </a:bodyPr>
          <a:lstStyle>
            <a:lvl1pPr marL="514350" indent="-514350">
              <a:buFont typeface="Arial" panose="020B0604020202020204" pitchFamily="34" charset="0"/>
              <a:buChar char="•"/>
              <a:defRPr sz="2400" b="0">
                <a:solidFill>
                  <a:schemeClr val="tx1"/>
                </a:solidFill>
                <a:latin typeface="FreightText Pro Book" panose="02000603060000020004" pitchFamily="50" charset="0"/>
              </a:defRPr>
            </a:lvl1pPr>
          </a:lstStyle>
          <a:p>
            <a:pPr lvl="0"/>
            <a:r>
              <a:rPr lang="de-DE"/>
              <a:t>Text hinzufügen</a:t>
            </a:r>
          </a:p>
        </p:txBody>
      </p:sp>
      <p:pic>
        <p:nvPicPr>
          <p:cNvPr id="3" name="Grafik 2" descr="Ein Bild, das Text, Screenshot, Schrift, Grafiken enthält.&#10;&#10;Automatisch generierte Beschreibung">
            <a:extLst>
              <a:ext uri="{FF2B5EF4-FFF2-40B4-BE49-F238E27FC236}">
                <a16:creationId xmlns:a16="http://schemas.microsoft.com/office/drawing/2014/main" id="{05E71F46-E836-2BEA-3D27-562EA3750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BEE409A8-BFE4-1A49-89DA-E2CF47F73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367406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BEFE9-D26E-1857-C7C1-6B22AF16439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9160646-A691-9B2F-FC18-30144261ABC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F8C5F-49E8-E899-A367-DA32870A87F5}"/>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3BEED43C-C0D1-F8DB-9613-8BC8BA5ED01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0F81E7-F825-C8F2-C953-0D5F0CC6426D}"/>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1662823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bschnittswechsel, Frage, Diskussion">
    <p:bg>
      <p:bgPr>
        <a:solidFill>
          <a:srgbClr val="E8EDF8"/>
        </a:solidFill>
        <a:effectLst/>
      </p:bgPr>
    </p:bg>
    <p:spTree>
      <p:nvGrpSpPr>
        <p:cNvPr id="1" name=""/>
        <p:cNvGrpSpPr/>
        <p:nvPr/>
      </p:nvGrpSpPr>
      <p:grpSpPr>
        <a:xfrm>
          <a:off x="0" y="0"/>
          <a:ext cx="0" cy="0"/>
          <a:chOff x="0" y="0"/>
          <a:chExt cx="0" cy="0"/>
        </a:xfrm>
      </p:grpSpPr>
      <p:sp>
        <p:nvSpPr>
          <p:cNvPr id="11" name="Oval 3">
            <a:extLst>
              <a:ext uri="{FF2B5EF4-FFF2-40B4-BE49-F238E27FC236}">
                <a16:creationId xmlns:a16="http://schemas.microsoft.com/office/drawing/2014/main" id="{4C7C5CA4-A2C5-786C-705B-1E2900BB9CF3}"/>
              </a:ext>
            </a:extLst>
          </p:cNvPr>
          <p:cNvSpPr/>
          <p:nvPr userDrawn="1"/>
        </p:nvSpPr>
        <p:spPr>
          <a:xfrm>
            <a:off x="916110" y="1790189"/>
            <a:ext cx="10359777" cy="10135621"/>
          </a:xfrm>
          <a:prstGeom prst="ellipse">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Grafiken enthält.&#10;&#10;Automatisch generierte Beschreibung">
            <a:extLst>
              <a:ext uri="{FF2B5EF4-FFF2-40B4-BE49-F238E27FC236}">
                <a16:creationId xmlns:a16="http://schemas.microsoft.com/office/drawing/2014/main" id="{66CA15AB-3380-FA92-683D-F1E347D617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6" name="Grafik 5" descr="Ein Bild, das Grafiken, Screenshot, Schrift, Grafikdesign enthält.&#10;&#10;Automatisch generierte Beschreibung">
            <a:extLst>
              <a:ext uri="{FF2B5EF4-FFF2-40B4-BE49-F238E27FC236}">
                <a16:creationId xmlns:a16="http://schemas.microsoft.com/office/drawing/2014/main" id="{E828A12A-D62C-22A1-54C8-C84D330A29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
        <p:nvSpPr>
          <p:cNvPr id="3" name="Textplatzhalter 6">
            <a:extLst>
              <a:ext uri="{FF2B5EF4-FFF2-40B4-BE49-F238E27FC236}">
                <a16:creationId xmlns:a16="http://schemas.microsoft.com/office/drawing/2014/main" id="{A93352AF-F58C-5503-6693-A5B11C51A8AF}"/>
              </a:ext>
            </a:extLst>
          </p:cNvPr>
          <p:cNvSpPr>
            <a:spLocks noGrp="1"/>
          </p:cNvSpPr>
          <p:nvPr>
            <p:ph type="body" sz="quarter" idx="11" hasCustomPrompt="1"/>
          </p:nvPr>
        </p:nvSpPr>
        <p:spPr>
          <a:xfrm>
            <a:off x="3706551" y="4209689"/>
            <a:ext cx="4778898" cy="947049"/>
          </a:xfrm>
          <a:prstGeom prst="rect">
            <a:avLst/>
          </a:prstGeo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a:latin typeface="Neue Plak Wide Black" panose="020B0A07030202020204" pitchFamily="34" charset="77"/>
              </a:rPr>
              <a:t>Text</a:t>
            </a:r>
            <a:endParaRPr lang="de-DE"/>
          </a:p>
        </p:txBody>
      </p:sp>
    </p:spTree>
    <p:extLst>
      <p:ext uri="{BB962C8B-B14F-4D97-AF65-F5344CB8AC3E}">
        <p14:creationId xmlns:p14="http://schemas.microsoft.com/office/powerpoint/2010/main" val="122544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und Bi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91571A0-49BE-6C75-112E-8504C49FB21F}"/>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10E684C-097D-4224-083C-A8654297D5B4}"/>
              </a:ext>
            </a:extLst>
          </p:cNvPr>
          <p:cNvSpPr>
            <a:spLocks noGrp="1"/>
          </p:cNvSpPr>
          <p:nvPr>
            <p:ph type="title" hasCustomPrompt="1"/>
          </p:nvPr>
        </p:nvSpPr>
        <p:spPr>
          <a:xfrm>
            <a:off x="505249" y="1167116"/>
            <a:ext cx="6643063" cy="826861"/>
          </a:xfrm>
          <a:prstGeom prst="rect">
            <a:avLst/>
          </a:prstGeom>
        </p:spPr>
        <p:txBody>
          <a:bodyPr anchor="t"/>
          <a:lstStyle>
            <a:lvl1pPr>
              <a:defRPr sz="3200">
                <a:solidFill>
                  <a:srgbClr val="182952"/>
                </a:solidFill>
                <a:latin typeface="Neue Plak Wide Black" panose="020B0A07030202020204" pitchFamily="34" charset="0"/>
              </a:defRPr>
            </a:lvl1pPr>
          </a:lstStyle>
          <a:p>
            <a:r>
              <a:rPr lang="de-DE"/>
              <a:t>Überschrift</a:t>
            </a:r>
          </a:p>
        </p:txBody>
      </p:sp>
      <p:sp>
        <p:nvSpPr>
          <p:cNvPr id="9" name="Textplatzhalter 8">
            <a:extLst>
              <a:ext uri="{FF2B5EF4-FFF2-40B4-BE49-F238E27FC236}">
                <a16:creationId xmlns:a16="http://schemas.microsoft.com/office/drawing/2014/main" id="{429C4A1D-9F88-7832-AD52-A9C32D22EC25}"/>
              </a:ext>
            </a:extLst>
          </p:cNvPr>
          <p:cNvSpPr>
            <a:spLocks noGrp="1"/>
          </p:cNvSpPr>
          <p:nvPr>
            <p:ph type="body" sz="quarter" idx="12"/>
          </p:nvPr>
        </p:nvSpPr>
        <p:spPr>
          <a:xfrm>
            <a:off x="505250" y="2208592"/>
            <a:ext cx="6643062" cy="4380489"/>
          </a:xfrm>
          <a:prstGeom prst="rect">
            <a:avLst/>
          </a:prstGeom>
        </p:spPr>
        <p:txBody>
          <a:bodyPr>
            <a:normAutofit/>
          </a:bodyPr>
          <a:lstStyle>
            <a:lvl1pPr>
              <a:defRPr sz="2400">
                <a:solidFill>
                  <a:schemeClr val="tx1"/>
                </a:solidFill>
                <a:latin typeface="FreightText Pro Book" panose="02000603060000020004" pitchFamily="50" charset="0"/>
              </a:defRPr>
            </a:lvl1pPr>
          </a:lstStyle>
          <a:p>
            <a:pPr lvl="0"/>
            <a:endParaRPr lang="de-DE"/>
          </a:p>
        </p:txBody>
      </p:sp>
      <p:sp>
        <p:nvSpPr>
          <p:cNvPr id="6" name="Bildplatzhalter 5">
            <a:extLst>
              <a:ext uri="{FF2B5EF4-FFF2-40B4-BE49-F238E27FC236}">
                <a16:creationId xmlns:a16="http://schemas.microsoft.com/office/drawing/2014/main" id="{2EFCE420-E2E7-8C22-F727-DABBCE062D06}"/>
              </a:ext>
            </a:extLst>
          </p:cNvPr>
          <p:cNvSpPr>
            <a:spLocks noGrp="1"/>
          </p:cNvSpPr>
          <p:nvPr>
            <p:ph type="pic" sz="quarter" idx="13"/>
          </p:nvPr>
        </p:nvSpPr>
        <p:spPr>
          <a:xfrm>
            <a:off x="7591425" y="952500"/>
            <a:ext cx="4600575" cy="5905500"/>
          </a:xfrm>
          <a:prstGeom prst="rect">
            <a:avLst/>
          </a:prstGeom>
        </p:spPr>
        <p:txBody>
          <a:bodyPr/>
          <a:lstStyle/>
          <a:p>
            <a:endParaRPr lang="de-DE"/>
          </a:p>
        </p:txBody>
      </p:sp>
      <p:pic>
        <p:nvPicPr>
          <p:cNvPr id="3" name="Grafik 2" descr="Ein Bild, das Text, Screenshot, Schrift, Grafiken enthält.&#10;&#10;Automatisch generierte Beschreibung">
            <a:extLst>
              <a:ext uri="{FF2B5EF4-FFF2-40B4-BE49-F238E27FC236}">
                <a16:creationId xmlns:a16="http://schemas.microsoft.com/office/drawing/2014/main" id="{DDF8853A-65E6-15EF-1757-8BE464F14F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11" name="Grafik 10" descr="Ein Bild, das Grafiken, Screenshot, Schrift, Grafikdesign enthält.&#10;&#10;Automatisch generierte Beschreibung">
            <a:extLst>
              <a:ext uri="{FF2B5EF4-FFF2-40B4-BE49-F238E27FC236}">
                <a16:creationId xmlns:a16="http://schemas.microsoft.com/office/drawing/2014/main" id="{2D967D00-B118-5702-9595-381305BE32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164729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bschnittswechsel/Struktur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67CE1CA-718D-1351-152F-885021239BE3}"/>
              </a:ext>
            </a:extLst>
          </p:cNvPr>
          <p:cNvSpPr/>
          <p:nvPr userDrawn="1"/>
        </p:nvSpPr>
        <p:spPr>
          <a:xfrm>
            <a:off x="422694" y="942975"/>
            <a:ext cx="11395495" cy="5484432"/>
          </a:xfrm>
          <a:prstGeom prst="rect">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a:extLst>
              <a:ext uri="{FF2B5EF4-FFF2-40B4-BE49-F238E27FC236}">
                <a16:creationId xmlns:a16="http://schemas.microsoft.com/office/drawing/2014/main" id="{579236BB-83ED-EF78-7C71-33AD99373B28}"/>
              </a:ext>
            </a:extLst>
          </p:cNvPr>
          <p:cNvSpPr>
            <a:spLocks noGrp="1"/>
          </p:cNvSpPr>
          <p:nvPr>
            <p:ph type="body" sz="quarter" idx="11" hasCustomPrompt="1"/>
          </p:nvPr>
        </p:nvSpPr>
        <p:spPr>
          <a:xfrm>
            <a:off x="1883568" y="2244725"/>
            <a:ext cx="8424862" cy="2368550"/>
          </a:xfrm>
          <a:prstGeom prst="rect">
            <a:avLst/>
          </a:prstGeo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a:latin typeface="Neue Plak Wide Black" panose="020B0A07030202020204" pitchFamily="34" charset="77"/>
              </a:rPr>
              <a:t>Strukturfolie</a:t>
            </a:r>
            <a:endParaRPr lang="de-DE"/>
          </a:p>
        </p:txBody>
      </p:sp>
      <p:pic>
        <p:nvPicPr>
          <p:cNvPr id="2" name="Grafik 1" descr="Ein Bild, das Grafiken, Screenshot, Schrift, Grafikdesign enthält.&#10;&#10;Automatisch generierte Beschreibung">
            <a:extLst>
              <a:ext uri="{FF2B5EF4-FFF2-40B4-BE49-F238E27FC236}">
                <a16:creationId xmlns:a16="http://schemas.microsoft.com/office/drawing/2014/main" id="{42AB68D7-4950-EBF7-E09A-62B25DDCD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9" name="Grafik 8" descr="Ein Bild, das Text, Screenshot, Schrift, Grafiken enthält.&#10;&#10;Automatisch generierte Beschreibung">
            <a:extLst>
              <a:ext uri="{FF2B5EF4-FFF2-40B4-BE49-F238E27FC236}">
                <a16:creationId xmlns:a16="http://schemas.microsoft.com/office/drawing/2014/main" id="{482A4C68-A791-2B77-42D3-0B18004954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spTree>
    <p:extLst>
      <p:ext uri="{BB962C8B-B14F-4D97-AF65-F5344CB8AC3E}">
        <p14:creationId xmlns:p14="http://schemas.microsoft.com/office/powerpoint/2010/main" val="22866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ufgabe/Frag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938FD85-6981-67C7-2CE1-87BBE6F6E997}"/>
              </a:ext>
            </a:extLst>
          </p:cNvPr>
          <p:cNvSpPr/>
          <p:nvPr userDrawn="1"/>
        </p:nvSpPr>
        <p:spPr>
          <a:xfrm>
            <a:off x="422694" y="942975"/>
            <a:ext cx="11395495" cy="5484432"/>
          </a:xfrm>
          <a:prstGeom prst="rect">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A6936B9F-A779-496C-6316-3F0E34F39B09}"/>
              </a:ext>
            </a:extLst>
          </p:cNvPr>
          <p:cNvSpPr>
            <a:spLocks noGrp="1"/>
          </p:cNvSpPr>
          <p:nvPr>
            <p:ph type="body" sz="quarter" idx="11" hasCustomPrompt="1"/>
          </p:nvPr>
        </p:nvSpPr>
        <p:spPr>
          <a:xfrm>
            <a:off x="1867248" y="1600502"/>
            <a:ext cx="8457504" cy="4169378"/>
          </a:xfrm>
          <a:prstGeom prst="rect">
            <a:avLst/>
          </a:prstGeom>
        </p:spPr>
        <p:txBody>
          <a:bodyPr>
            <a:normAutofit/>
          </a:bodyPr>
          <a:lstStyle>
            <a:lvl1pPr marL="0" indent="0" algn="ctr">
              <a:buNone/>
              <a:defRPr sz="3600">
                <a:solidFill>
                  <a:schemeClr val="bg1"/>
                </a:solidFill>
                <a:latin typeface="Neue Plak Wide Black" panose="020B0A0703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latin typeface="Neue Plak Wide Black" panose="020B0A07030202020204" pitchFamily="34" charset="77"/>
              </a:rPr>
              <a:t>Frage z.B. </a:t>
            </a: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Was braucht es,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um diese Herausforderungen anzugehen, Verantwortung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zu übernehmen </a:t>
            </a:r>
            <a:b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a:ln>
                  <a:noFill/>
                </a:ln>
                <a:solidFill>
                  <a:srgbClr val="182851"/>
                </a:solidFill>
                <a:effectLst/>
                <a:uLnTx/>
                <a:uFillTx/>
                <a:latin typeface="Neue Plak Wide Black" panose="020B0504030202020204" pitchFamily="34" charset="77"/>
                <a:ea typeface="+mn-ea"/>
                <a:cs typeface="+mn-cs"/>
              </a:rPr>
              <a:t>und sie zu lösen?</a:t>
            </a:r>
          </a:p>
          <a:p>
            <a:pPr lvl="0"/>
            <a:endParaRPr lang="de-DE"/>
          </a:p>
        </p:txBody>
      </p:sp>
      <p:pic>
        <p:nvPicPr>
          <p:cNvPr id="2" name="Grafik 1" descr="Ein Bild, das Text, Screenshot, Schrift, Grafiken enthält.&#10;&#10;Automatisch generierte Beschreibung">
            <a:extLst>
              <a:ext uri="{FF2B5EF4-FFF2-40B4-BE49-F238E27FC236}">
                <a16:creationId xmlns:a16="http://schemas.microsoft.com/office/drawing/2014/main" id="{CC15C311-4A2B-339F-6030-F7077807F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9" name="Grafik 8" descr="Ein Bild, das Grafiken, Screenshot, Schrift, Grafikdesign enthält.&#10;&#10;Automatisch generierte Beschreibung">
            <a:extLst>
              <a:ext uri="{FF2B5EF4-FFF2-40B4-BE49-F238E27FC236}">
                <a16:creationId xmlns:a16="http://schemas.microsoft.com/office/drawing/2014/main" id="{B5584395-E9DF-2397-DE50-16CC53A8D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348742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bschnittswechsel, Diskussion, Frage">
    <p:bg>
      <p:bgPr>
        <a:solidFill>
          <a:srgbClr val="E8EDF8"/>
        </a:solidFill>
        <a:effectLst/>
      </p:bgPr>
    </p:bg>
    <p:spTree>
      <p:nvGrpSpPr>
        <p:cNvPr id="1" name=""/>
        <p:cNvGrpSpPr/>
        <p:nvPr/>
      </p:nvGrpSpPr>
      <p:grpSpPr>
        <a:xfrm>
          <a:off x="0" y="0"/>
          <a:ext cx="0" cy="0"/>
          <a:chOff x="0" y="0"/>
          <a:chExt cx="0" cy="0"/>
        </a:xfrm>
      </p:grpSpPr>
      <p:sp>
        <p:nvSpPr>
          <p:cNvPr id="11" name="Oval 3">
            <a:extLst>
              <a:ext uri="{FF2B5EF4-FFF2-40B4-BE49-F238E27FC236}">
                <a16:creationId xmlns:a16="http://schemas.microsoft.com/office/drawing/2014/main" id="{4C7C5CA4-A2C5-786C-705B-1E2900BB9CF3}"/>
              </a:ext>
            </a:extLst>
          </p:cNvPr>
          <p:cNvSpPr/>
          <p:nvPr userDrawn="1"/>
        </p:nvSpPr>
        <p:spPr>
          <a:xfrm>
            <a:off x="916110" y="1790189"/>
            <a:ext cx="10359777" cy="10135621"/>
          </a:xfrm>
          <a:prstGeom prst="ellipse">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Grafiken enthält.&#10;&#10;Automatisch generierte Beschreibung">
            <a:extLst>
              <a:ext uri="{FF2B5EF4-FFF2-40B4-BE49-F238E27FC236}">
                <a16:creationId xmlns:a16="http://schemas.microsoft.com/office/drawing/2014/main" id="{66CA15AB-3380-FA92-683D-F1E347D617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6" name="Grafik 5" descr="Ein Bild, das Grafiken, Screenshot, Schrift, Grafikdesign enthält.&#10;&#10;Automatisch generierte Beschreibung">
            <a:extLst>
              <a:ext uri="{FF2B5EF4-FFF2-40B4-BE49-F238E27FC236}">
                <a16:creationId xmlns:a16="http://schemas.microsoft.com/office/drawing/2014/main" id="{E828A12A-D62C-22A1-54C8-C84D330A29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
        <p:nvSpPr>
          <p:cNvPr id="3" name="Textplatzhalter 6">
            <a:extLst>
              <a:ext uri="{FF2B5EF4-FFF2-40B4-BE49-F238E27FC236}">
                <a16:creationId xmlns:a16="http://schemas.microsoft.com/office/drawing/2014/main" id="{A93352AF-F58C-5503-6693-A5B11C51A8AF}"/>
              </a:ext>
            </a:extLst>
          </p:cNvPr>
          <p:cNvSpPr>
            <a:spLocks noGrp="1"/>
          </p:cNvSpPr>
          <p:nvPr>
            <p:ph type="body" sz="quarter" idx="11" hasCustomPrompt="1"/>
          </p:nvPr>
        </p:nvSpPr>
        <p:spPr>
          <a:xfrm>
            <a:off x="3706551" y="4209689"/>
            <a:ext cx="4778898" cy="947049"/>
          </a:xfrm>
          <a:prstGeom prst="rect">
            <a:avLst/>
          </a:prstGeo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a:latin typeface="Neue Plak Wide Black" panose="020B0A07030202020204" pitchFamily="34" charset="77"/>
              </a:rPr>
              <a:t>Text</a:t>
            </a:r>
            <a:endParaRPr lang="de-DE"/>
          </a:p>
        </p:txBody>
      </p:sp>
    </p:spTree>
    <p:extLst>
      <p:ext uri="{BB962C8B-B14F-4D97-AF65-F5344CB8AC3E}">
        <p14:creationId xmlns:p14="http://schemas.microsoft.com/office/powerpoint/2010/main" val="225867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588356F-AB5C-D909-8A4D-57D7E2106F6D}"/>
              </a:ext>
            </a:extLst>
          </p:cNvPr>
          <p:cNvSpPr/>
          <p:nvPr userDrawn="1"/>
        </p:nvSpPr>
        <p:spPr>
          <a:xfrm>
            <a:off x="0" y="934224"/>
            <a:ext cx="12192000" cy="4634622"/>
          </a:xfrm>
          <a:prstGeom prst="rect">
            <a:avLst/>
          </a:prstGeom>
          <a:solidFill>
            <a:srgbClr val="18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C3818"/>
              </a:solidFill>
            </a:endParaRPr>
          </a:p>
        </p:txBody>
      </p:sp>
      <p:sp>
        <p:nvSpPr>
          <p:cNvPr id="18" name="Titel 17">
            <a:extLst>
              <a:ext uri="{FF2B5EF4-FFF2-40B4-BE49-F238E27FC236}">
                <a16:creationId xmlns:a16="http://schemas.microsoft.com/office/drawing/2014/main" id="{25E496D7-74D2-C511-BA23-768B4232B66B}"/>
              </a:ext>
            </a:extLst>
          </p:cNvPr>
          <p:cNvSpPr>
            <a:spLocks noGrp="1"/>
          </p:cNvSpPr>
          <p:nvPr>
            <p:ph type="title" hasCustomPrompt="1"/>
          </p:nvPr>
        </p:nvSpPr>
        <p:spPr>
          <a:xfrm>
            <a:off x="505251" y="1289154"/>
            <a:ext cx="5923696" cy="1781555"/>
          </a:xfrm>
          <a:prstGeom prst="rect">
            <a:avLst/>
          </a:prstGeom>
        </p:spPr>
        <p:txBody>
          <a:bodyPr>
            <a:normAutofit/>
          </a:bodyPr>
          <a:lstStyle>
            <a:lvl1pPr>
              <a:defRPr sz="3200">
                <a:solidFill>
                  <a:schemeClr val="bg1"/>
                </a:solidFill>
                <a:latin typeface="Neue Plak Wide Black" panose="020B0A07030202020204" pitchFamily="34" charset="77"/>
              </a:defRPr>
            </a:lvl1pPr>
          </a:lstStyle>
          <a:p>
            <a:r>
              <a:rPr lang="de-DE"/>
              <a:t>Titel</a:t>
            </a:r>
          </a:p>
        </p:txBody>
      </p:sp>
      <p:sp>
        <p:nvSpPr>
          <p:cNvPr id="21" name="Textplatzhalter 20">
            <a:extLst>
              <a:ext uri="{FF2B5EF4-FFF2-40B4-BE49-F238E27FC236}">
                <a16:creationId xmlns:a16="http://schemas.microsoft.com/office/drawing/2014/main" id="{613AB729-1F1C-4312-877E-59CF3006C98C}"/>
              </a:ext>
            </a:extLst>
          </p:cNvPr>
          <p:cNvSpPr>
            <a:spLocks noGrp="1"/>
          </p:cNvSpPr>
          <p:nvPr>
            <p:ph type="body" sz="quarter" idx="13" hasCustomPrompt="1"/>
          </p:nvPr>
        </p:nvSpPr>
        <p:spPr>
          <a:xfrm>
            <a:off x="505251" y="3346531"/>
            <a:ext cx="5923695" cy="1149649"/>
          </a:xfrm>
          <a:prstGeom prst="rect">
            <a:avLst/>
          </a:prstGeom>
        </p:spPr>
        <p:txBody>
          <a:bodyPr>
            <a:normAutofit/>
          </a:bodyPr>
          <a:lstStyle>
            <a:lvl1pPr marL="0" indent="0">
              <a:buNone/>
              <a:defRPr sz="2400" b="0">
                <a:solidFill>
                  <a:schemeClr val="bg1"/>
                </a:solidFill>
                <a:latin typeface="Neue Plak Text" panose="020B0804030202020204" pitchFamily="34" charset="0"/>
              </a:defRPr>
            </a:lvl1pPr>
          </a:lstStyle>
          <a:p>
            <a:pPr lvl="0"/>
            <a:r>
              <a:rPr lang="de-DE"/>
              <a:t>Name Vortragende</a:t>
            </a:r>
          </a:p>
        </p:txBody>
      </p:sp>
      <p:sp>
        <p:nvSpPr>
          <p:cNvPr id="25" name="Textplatzhalter 24">
            <a:extLst>
              <a:ext uri="{FF2B5EF4-FFF2-40B4-BE49-F238E27FC236}">
                <a16:creationId xmlns:a16="http://schemas.microsoft.com/office/drawing/2014/main" id="{79E376CF-B4C3-2000-FDCB-F5B6CEBCF8C4}"/>
              </a:ext>
            </a:extLst>
          </p:cNvPr>
          <p:cNvSpPr>
            <a:spLocks noGrp="1" noRot="1" noMove="1" noResize="1" noEditPoints="1" noAdjustHandles="1" noChangeArrowheads="1" noChangeShapeType="1"/>
          </p:cNvSpPr>
          <p:nvPr>
            <p:ph type="body" sz="quarter" idx="15" hasCustomPrompt="1"/>
          </p:nvPr>
        </p:nvSpPr>
        <p:spPr>
          <a:xfrm>
            <a:off x="505251" y="4772002"/>
            <a:ext cx="5923694" cy="473075"/>
          </a:xfrm>
          <a:prstGeom prst="rect">
            <a:avLst/>
          </a:prstGeom>
        </p:spPr>
        <p:txBody>
          <a:bodyPr>
            <a:normAutofit/>
          </a:bodyPr>
          <a:lstStyle>
            <a:lvl1pPr marL="0" indent="0">
              <a:buNone/>
              <a:defRPr sz="1600" b="1" i="0">
                <a:solidFill>
                  <a:schemeClr val="bg1"/>
                </a:solidFill>
                <a:latin typeface="FreightText Pro Bold" panose="02000803080000020004" charset="0"/>
              </a:defRPr>
            </a:lvl1pPr>
          </a:lstStyle>
          <a:p>
            <a:pPr lvl="0"/>
            <a:r>
              <a:rPr lang="de-DE"/>
              <a:t>Ort, Datum</a:t>
            </a:r>
          </a:p>
        </p:txBody>
      </p:sp>
      <p:sp>
        <p:nvSpPr>
          <p:cNvPr id="27" name="Bildplatzhalter 26">
            <a:extLst>
              <a:ext uri="{FF2B5EF4-FFF2-40B4-BE49-F238E27FC236}">
                <a16:creationId xmlns:a16="http://schemas.microsoft.com/office/drawing/2014/main" id="{2A45A7D6-89D9-7407-8744-2B871BE69BEC}"/>
              </a:ext>
            </a:extLst>
          </p:cNvPr>
          <p:cNvSpPr>
            <a:spLocks noGrp="1"/>
          </p:cNvSpPr>
          <p:nvPr>
            <p:ph type="pic" sz="quarter" idx="16"/>
          </p:nvPr>
        </p:nvSpPr>
        <p:spPr>
          <a:xfrm>
            <a:off x="6842125" y="934224"/>
            <a:ext cx="5349875" cy="4634622"/>
          </a:xfrm>
          <a:prstGeom prst="rect">
            <a:avLst/>
          </a:prstGeom>
        </p:spPr>
        <p:txBody>
          <a:bodyPr/>
          <a:lstStyle>
            <a:lvl1pPr>
              <a:defRPr>
                <a:solidFill>
                  <a:schemeClr val="bg1"/>
                </a:solidFill>
              </a:defRPr>
            </a:lvl1pPr>
          </a:lstStyle>
          <a:p>
            <a:endParaRPr lang="de-DE"/>
          </a:p>
        </p:txBody>
      </p:sp>
      <p:pic>
        <p:nvPicPr>
          <p:cNvPr id="23" name="Grafik 22" descr="Ein Bild, das Grafiken, Screenshot, Schrift, Grafikdesign enthält.&#10;&#10;Automatisch generierte Beschreibung">
            <a:extLst>
              <a:ext uri="{FF2B5EF4-FFF2-40B4-BE49-F238E27FC236}">
                <a16:creationId xmlns:a16="http://schemas.microsoft.com/office/drawing/2014/main" id="{FA0E1F6C-E08B-BC4B-6E98-B47565717B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6DFA9EF9-76AB-BCA4-B15E-7D31CF331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4" name="Grafik 3">
            <a:extLst>
              <a:ext uri="{FF2B5EF4-FFF2-40B4-BE49-F238E27FC236}">
                <a16:creationId xmlns:a16="http://schemas.microsoft.com/office/drawing/2014/main" id="{99973D7A-109B-2904-82D0-0ACA6D53FAD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2826451" y="232447"/>
            <a:ext cx="1154483" cy="571915"/>
          </a:xfrm>
          <a:prstGeom prst="rect">
            <a:avLst/>
          </a:prstGeom>
        </p:spPr>
      </p:pic>
      <p:pic>
        <p:nvPicPr>
          <p:cNvPr id="6" name="Grafik 5" descr="Ein Bild, das Screenshot, Grafiken, Schrift, Grafikdesign enthält.&#10;&#10;Automatisch generierte Beschreibung">
            <a:extLst>
              <a:ext uri="{FF2B5EF4-FFF2-40B4-BE49-F238E27FC236}">
                <a16:creationId xmlns:a16="http://schemas.microsoft.com/office/drawing/2014/main" id="{2AC6A454-46D9-DBFE-BF65-4DCA6563E74B}"/>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38721" y="233678"/>
            <a:ext cx="1858513" cy="500914"/>
          </a:xfrm>
          <a:prstGeom prst="rect">
            <a:avLst/>
          </a:prstGeom>
        </p:spPr>
      </p:pic>
      <p:pic>
        <p:nvPicPr>
          <p:cNvPr id="2" name="Grafik 1">
            <a:extLst>
              <a:ext uri="{FF2B5EF4-FFF2-40B4-BE49-F238E27FC236}">
                <a16:creationId xmlns:a16="http://schemas.microsoft.com/office/drawing/2014/main" id="{246883CB-7B22-45B3-D773-27D90ED1936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097" y="5595706"/>
            <a:ext cx="4455155" cy="1262294"/>
          </a:xfrm>
          <a:prstGeom prst="rect">
            <a:avLst/>
          </a:prstGeom>
        </p:spPr>
      </p:pic>
    </p:spTree>
    <p:extLst>
      <p:ext uri="{BB962C8B-B14F-4D97-AF65-F5344CB8AC3E}">
        <p14:creationId xmlns:p14="http://schemas.microsoft.com/office/powerpoint/2010/main" val="302962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3EDE5-BDBC-968B-8CA2-F58AA7452A8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F32FCAC-1EE0-2E41-897B-2AAE5BE41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2C583A4-0B47-3BA1-022B-A8D89E5B5B78}"/>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582E9702-6AF1-1250-497F-45F7BB97B3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7937A1-3CA2-AF76-3B2F-EC32D4BDB102}"/>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120542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8AC78-B1D2-88E2-1F62-E3BF81AA91D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700B69B-299F-9F88-086D-8AC2E2DBE49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7A865C-1DC1-859B-6AA1-14982B4E3F8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EA437CF-7BA6-11FF-431B-1F68A715BFA8}"/>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6" name="Fußzeilenplatzhalter 5">
            <a:extLst>
              <a:ext uri="{FF2B5EF4-FFF2-40B4-BE49-F238E27FC236}">
                <a16:creationId xmlns:a16="http://schemas.microsoft.com/office/drawing/2014/main" id="{BB4F3030-3516-161C-323B-64745E445B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8AEFAD0-5DDA-6CEA-B628-00590FECFAEE}"/>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265152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D6BC3-222A-690C-AB62-6B37472780C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F50A9BD-5504-2311-6A6C-5181CA8D4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0A8FFE2-1122-FD67-D47E-5694C6C31D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8E09639-6A28-3224-D376-FB8F90A6D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F2C3951-794B-8472-70D4-8C44C34DBC1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F64CC3-94E4-8070-743C-E3AC6A5E068F}"/>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8" name="Fußzeilenplatzhalter 7">
            <a:extLst>
              <a:ext uri="{FF2B5EF4-FFF2-40B4-BE49-F238E27FC236}">
                <a16:creationId xmlns:a16="http://schemas.microsoft.com/office/drawing/2014/main" id="{C2E2E0E8-BE6F-E7F8-C354-3A5DEB67227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273C48E-719F-9360-96EB-1757AC0F1792}"/>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52003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EAB7-82A7-DFE2-005D-10AF664F30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551985F-2CF1-A6EA-92CF-3EDB926B5D59}"/>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4" name="Fußzeilenplatzhalter 3">
            <a:extLst>
              <a:ext uri="{FF2B5EF4-FFF2-40B4-BE49-F238E27FC236}">
                <a16:creationId xmlns:a16="http://schemas.microsoft.com/office/drawing/2014/main" id="{71916451-EB47-95CE-39CC-522ED6D222C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CA60F0A-5686-3A56-C84A-4EB0BCFC43B5}"/>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267273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1B4F624-D87E-71E8-66FE-6A4BF66ED432}"/>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3" name="Fußzeilenplatzhalter 2">
            <a:extLst>
              <a:ext uri="{FF2B5EF4-FFF2-40B4-BE49-F238E27FC236}">
                <a16:creationId xmlns:a16="http://schemas.microsoft.com/office/drawing/2014/main" id="{58E54841-3281-BE07-D0C6-9E7C1133A44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1F3753C-64E5-6BD9-0B4B-42CFB432A1D0}"/>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405884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73668-5C22-031E-9139-A55AD679EC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3E70421-1655-8461-DB39-F2A160E5F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2821D33-511B-9A5D-FEAD-DCBD347C7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DC37CFA-1113-066A-04A5-941A52EF286F}"/>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6" name="Fußzeilenplatzhalter 5">
            <a:extLst>
              <a:ext uri="{FF2B5EF4-FFF2-40B4-BE49-F238E27FC236}">
                <a16:creationId xmlns:a16="http://schemas.microsoft.com/office/drawing/2014/main" id="{B481FBF0-9936-BF75-46A7-7EF38E285C4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D76CB8-5FF9-0920-219A-81C516E93708}"/>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122379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83037-3825-B74C-278A-84CE4E82D48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69B8AB3-1352-25DB-B6E4-0A34FF53C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19578B8-3468-5CAF-DFDB-6141A8775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339C18-F2FF-F8B4-12FE-897C028B652A}"/>
              </a:ext>
            </a:extLst>
          </p:cNvPr>
          <p:cNvSpPr>
            <a:spLocks noGrp="1"/>
          </p:cNvSpPr>
          <p:nvPr>
            <p:ph type="dt" sz="half" idx="10"/>
          </p:nvPr>
        </p:nvSpPr>
        <p:spPr/>
        <p:txBody>
          <a:bodyPr/>
          <a:lstStyle/>
          <a:p>
            <a:fld id="{4E5B1136-8DAE-44E8-A6C5-7E6277784DE2}" type="datetimeFigureOut">
              <a:rPr lang="de-DE" smtClean="0"/>
              <a:t>22.04.2026</a:t>
            </a:fld>
            <a:endParaRPr lang="de-DE"/>
          </a:p>
        </p:txBody>
      </p:sp>
      <p:sp>
        <p:nvSpPr>
          <p:cNvPr id="6" name="Fußzeilenplatzhalter 5">
            <a:extLst>
              <a:ext uri="{FF2B5EF4-FFF2-40B4-BE49-F238E27FC236}">
                <a16:creationId xmlns:a16="http://schemas.microsoft.com/office/drawing/2014/main" id="{B315A0EE-4293-4E55-8CF1-E25DA1C5CF4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B62277-0C8C-21F9-2265-79C5818A4467}"/>
              </a:ext>
            </a:extLst>
          </p:cNvPr>
          <p:cNvSpPr>
            <a:spLocks noGrp="1"/>
          </p:cNvSpPr>
          <p:nvPr>
            <p:ph type="sldNum" sz="quarter" idx="12"/>
          </p:nvPr>
        </p:nvSpPr>
        <p:spPr/>
        <p:txBody>
          <a:bodyPr/>
          <a:lstStyle/>
          <a:p>
            <a:fld id="{DA24244E-B661-401A-9D8E-0DB0BD4E1A7D}" type="slidenum">
              <a:rPr lang="de-DE" smtClean="0"/>
              <a:t>‹Nr.›</a:t>
            </a:fld>
            <a:endParaRPr lang="de-DE"/>
          </a:p>
        </p:txBody>
      </p:sp>
    </p:spTree>
    <p:extLst>
      <p:ext uri="{BB962C8B-B14F-4D97-AF65-F5344CB8AC3E}">
        <p14:creationId xmlns:p14="http://schemas.microsoft.com/office/powerpoint/2010/main" val="413080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D3DD6B-F7AE-3B75-332A-526E7FBBA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878955-9F8B-63FA-2EC3-8F48ED241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3BC6AA-FF0F-68F5-DC68-7BE8F56ED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2C2078B2-C8B8-ABE2-012C-364D97329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010AED6-CFA7-6BAD-2C19-3BD15E698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24244E-B661-401A-9D8E-0DB0BD4E1A7D}" type="slidenum">
              <a:rPr lang="de-DE" smtClean="0"/>
              <a:t>‹Nr.›</a:t>
            </a:fld>
            <a:endParaRPr lang="de-DE"/>
          </a:p>
        </p:txBody>
      </p:sp>
    </p:spTree>
    <p:extLst>
      <p:ext uri="{BB962C8B-B14F-4D97-AF65-F5344CB8AC3E}">
        <p14:creationId xmlns:p14="http://schemas.microsoft.com/office/powerpoint/2010/main" val="34971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8" r:id="rId15"/>
    <p:sldLayoutId id="2147483669" r:id="rId16"/>
    <p:sldLayoutId id="2147483671"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vgC8zZvW98"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On1gOmOFsE"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https://nexteconomylab.de/de/projekte/nachhaltigkeit-im-bau" TargetMode="External"/><Relationship Id="rId7"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nachhaltiges-handwerk.de/gute-beispiele"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52E17-D8C4-36BB-9CE8-CC79226CF089}"/>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BA95510F-A3FD-C8A2-C887-EE92CB0E8264}"/>
              </a:ext>
            </a:extLst>
          </p:cNvPr>
          <p:cNvSpPr>
            <a:spLocks noGrp="1"/>
          </p:cNvSpPr>
          <p:nvPr>
            <p:ph type="title"/>
          </p:nvPr>
        </p:nvSpPr>
        <p:spPr>
          <a:xfrm>
            <a:off x="505251" y="1289154"/>
            <a:ext cx="5923696" cy="1781555"/>
          </a:xfrm>
        </p:spPr>
        <p:txBody>
          <a:bodyPr>
            <a:normAutofit fontScale="90000"/>
          </a:bodyPr>
          <a:lstStyle/>
          <a:p>
            <a:br>
              <a:rPr lang="de-DE"/>
            </a:br>
            <a:r>
              <a:rPr lang="de-DE"/>
              <a:t>Nachhaltigkeit und planetare Grenzen - Grundlagen für eine zukunftsfähige Baupraxis - Kurzversion </a:t>
            </a:r>
          </a:p>
        </p:txBody>
      </p:sp>
      <p:sp>
        <p:nvSpPr>
          <p:cNvPr id="14" name="Textplatzhalter 13">
            <a:extLst>
              <a:ext uri="{FF2B5EF4-FFF2-40B4-BE49-F238E27FC236}">
                <a16:creationId xmlns:a16="http://schemas.microsoft.com/office/drawing/2014/main" id="{8AA44659-0F99-0534-4489-5C249C50F5A3}"/>
              </a:ext>
            </a:extLst>
          </p:cNvPr>
          <p:cNvSpPr>
            <a:spLocks noGrp="1"/>
          </p:cNvSpPr>
          <p:nvPr>
            <p:ph type="body" sz="quarter" idx="13"/>
          </p:nvPr>
        </p:nvSpPr>
        <p:spPr>
          <a:xfrm>
            <a:off x="505251" y="3603010"/>
            <a:ext cx="5923695" cy="1642068"/>
          </a:xfrm>
        </p:spPr>
        <p:txBody>
          <a:bodyPr/>
          <a:lstStyle/>
          <a:p>
            <a:r>
              <a:rPr lang="de-DE"/>
              <a:t>Erstellt von Louisa Büsken und Mirjam Neebe</a:t>
            </a:r>
          </a:p>
        </p:txBody>
      </p:sp>
      <p:sp>
        <p:nvSpPr>
          <p:cNvPr id="15" name="Textplatzhalter 14">
            <a:extLst>
              <a:ext uri="{FF2B5EF4-FFF2-40B4-BE49-F238E27FC236}">
                <a16:creationId xmlns:a16="http://schemas.microsoft.com/office/drawing/2014/main" id="{66DFAB92-9510-D5D6-461B-8A840FBC4F0F}"/>
              </a:ext>
            </a:extLst>
          </p:cNvPr>
          <p:cNvSpPr>
            <a:spLocks noGrp="1"/>
          </p:cNvSpPr>
          <p:nvPr>
            <p:ph type="body" sz="quarter" idx="15"/>
          </p:nvPr>
        </p:nvSpPr>
        <p:spPr>
          <a:xfrm>
            <a:off x="505251" y="4772002"/>
            <a:ext cx="5923694" cy="473075"/>
          </a:xfrm>
        </p:spPr>
        <p:txBody>
          <a:bodyPr>
            <a:normAutofit fontScale="70000" lnSpcReduction="20000"/>
          </a:bodyPr>
          <a:lstStyle/>
          <a:p>
            <a:r>
              <a:rPr lang="de-DE"/>
              <a:t>Bonn, 2025</a:t>
            </a:r>
          </a:p>
          <a:p>
            <a:r>
              <a:rPr lang="de-DE"/>
              <a:t>Lizenz: CC BY-NC 4.0 (keine kommerzielle Nutzung, Bearbeitung erlaubt, Autor*in nennen)</a:t>
            </a:r>
          </a:p>
        </p:txBody>
      </p:sp>
      <p:pic>
        <p:nvPicPr>
          <p:cNvPr id="3" name="Bildplatzhalter 2" descr="Ein Bild, das Person, Kleidung, Mann, Zimmermann enthält.&#10;&#10;KI-generierte Inhalte können fehlerhaft sein.">
            <a:extLst>
              <a:ext uri="{FF2B5EF4-FFF2-40B4-BE49-F238E27FC236}">
                <a16:creationId xmlns:a16="http://schemas.microsoft.com/office/drawing/2014/main" id="{6CE5F526-2FE2-6E79-7AF9-0C7A592834F2}"/>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platzhalter 2">
            <a:extLst>
              <a:ext uri="{FF2B5EF4-FFF2-40B4-BE49-F238E27FC236}">
                <a16:creationId xmlns:a16="http://schemas.microsoft.com/office/drawing/2014/main" id="{501829F1-FA7C-DE3C-F531-B36252529759}"/>
              </a:ext>
            </a:extLst>
          </p:cNvPr>
          <p:cNvSpPr txBox="1">
            <a:spLocks/>
          </p:cNvSpPr>
          <p:nvPr/>
        </p:nvSpPr>
        <p:spPr>
          <a:xfrm>
            <a:off x="9781674" y="5691064"/>
            <a:ext cx="2302127"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a:t>
            </a:r>
            <a:r>
              <a:rPr lang="de-DE" sz="1200" err="1">
                <a:solidFill>
                  <a:schemeClr val="tx1">
                    <a:lumMod val="50000"/>
                    <a:lumOff val="50000"/>
                  </a:schemeClr>
                </a:solidFill>
                <a:latin typeface="FreightText Pro Book" panose="02000603060000020004" pitchFamily="50" charset="0"/>
              </a:rPr>
              <a:t>Unsplash</a:t>
            </a:r>
            <a:r>
              <a:rPr lang="de-DE" sz="1200">
                <a:solidFill>
                  <a:schemeClr val="tx1">
                    <a:lumMod val="50000"/>
                    <a:lumOff val="50000"/>
                  </a:schemeClr>
                </a:solidFill>
                <a:latin typeface="FreightText Pro Book" panose="02000603060000020004" pitchFamily="50" charset="0"/>
              </a:rPr>
              <a:t>, William Wendling</a:t>
            </a:r>
          </a:p>
        </p:txBody>
      </p:sp>
    </p:spTree>
    <p:extLst>
      <p:ext uri="{BB962C8B-B14F-4D97-AF65-F5344CB8AC3E}">
        <p14:creationId xmlns:p14="http://schemas.microsoft.com/office/powerpoint/2010/main" val="133788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467F9-9DA4-C7FD-F62C-0B0748706C26}"/>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7200ADB7-4825-6BB5-BE2A-7AF418F15C26}"/>
              </a:ext>
            </a:extLst>
          </p:cNvPr>
          <p:cNvSpPr>
            <a:spLocks noGrp="1"/>
          </p:cNvSpPr>
          <p:nvPr>
            <p:ph type="body" sz="quarter" idx="10"/>
          </p:nvPr>
        </p:nvSpPr>
        <p:spPr/>
        <p:txBody>
          <a:bodyPr/>
          <a:lstStyle/>
          <a:p>
            <a:pPr marL="0" indent="0">
              <a:buNone/>
            </a:pPr>
            <a:r>
              <a:rPr lang="de-DE" dirty="0"/>
              <a:t>Quelle: </a:t>
            </a:r>
            <a:r>
              <a:rPr lang="de-DE" dirty="0">
                <a:hlinkClick r:id="rId3"/>
              </a:rPr>
              <a:t>https://youtu.be/WvgC8zZvW98</a:t>
            </a:r>
            <a:r>
              <a:rPr lang="de-DE" dirty="0"/>
              <a:t> </a:t>
            </a:r>
          </a:p>
        </p:txBody>
      </p:sp>
    </p:spTree>
    <p:extLst>
      <p:ext uri="{BB962C8B-B14F-4D97-AF65-F5344CB8AC3E}">
        <p14:creationId xmlns:p14="http://schemas.microsoft.com/office/powerpoint/2010/main" val="120636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A01-7DA6-F22D-B05B-3762DA20FE0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354B312-7F6A-237F-3294-CAD8BD66F8F5}"/>
              </a:ext>
            </a:extLst>
          </p:cNvPr>
          <p:cNvSpPr>
            <a:spLocks noGrp="1"/>
          </p:cNvSpPr>
          <p:nvPr>
            <p:ph type="title"/>
          </p:nvPr>
        </p:nvSpPr>
        <p:spPr>
          <a:xfrm>
            <a:off x="505249" y="1167116"/>
            <a:ext cx="6643063" cy="826861"/>
          </a:xfrm>
        </p:spPr>
        <p:txBody>
          <a:bodyPr/>
          <a:lstStyle/>
          <a:p>
            <a:r>
              <a:rPr lang="de-DE"/>
              <a:t>Ökologisch</a:t>
            </a:r>
          </a:p>
        </p:txBody>
      </p:sp>
      <p:sp>
        <p:nvSpPr>
          <p:cNvPr id="8" name="Textplatzhalter 4">
            <a:extLst>
              <a:ext uri="{FF2B5EF4-FFF2-40B4-BE49-F238E27FC236}">
                <a16:creationId xmlns:a16="http://schemas.microsoft.com/office/drawing/2014/main" id="{0F2F3EDD-1002-4E4D-1B6D-AFB4CAC2F394}"/>
              </a:ext>
            </a:extLst>
          </p:cNvPr>
          <p:cNvSpPr>
            <a:spLocks noGrp="1"/>
          </p:cNvSpPr>
          <p:nvPr>
            <p:ph type="body" sz="quarter" idx="12"/>
          </p:nvPr>
        </p:nvSpPr>
        <p:spPr>
          <a:xfrm>
            <a:off x="505250" y="1930298"/>
            <a:ext cx="6643062" cy="4380489"/>
          </a:xfrm>
        </p:spPr>
        <p:txBody>
          <a:bodyPr>
            <a:normAutofit/>
          </a:bodyPr>
          <a:lstStyle/>
          <a:p>
            <a:r>
              <a:rPr lang="de-DE">
                <a:sym typeface="Wingdings" panose="05000000000000000000" pitchFamily="2" charset="2"/>
              </a:rPr>
              <a:t>Ressourcen- &amp; Rohstoffknappheit: Ressourcenbewusst produzieren &amp; Regenerationszeiten von Materialien gewährleisten </a:t>
            </a:r>
          </a:p>
          <a:p>
            <a:r>
              <a:rPr lang="de-DE"/>
              <a:t>Artensterben: Lebensräume von Pflanzen- und Tierwelt wird für rare Rohstoffe vernichtet</a:t>
            </a:r>
          </a:p>
          <a:p>
            <a:r>
              <a:rPr lang="de-DE"/>
              <a:t>Überlastung mit neuartigen Substanzen: Versäuerung der Böden, Mikroplastik Ablagerungen in Pflanzen- und Tierwelt</a:t>
            </a:r>
          </a:p>
          <a:p>
            <a:r>
              <a:rPr lang="de-DE"/>
              <a:t>Ökosysteme schützen: sauberes Trinkwasser &amp;  nährstoffreiche Böden für gesundes Leben für alle</a:t>
            </a:r>
          </a:p>
          <a:p>
            <a:endParaRPr lang="de-DE"/>
          </a:p>
        </p:txBody>
      </p:sp>
      <p:pic>
        <p:nvPicPr>
          <p:cNvPr id="6" name="Bildplatzhalter 5">
            <a:extLst>
              <a:ext uri="{FF2B5EF4-FFF2-40B4-BE49-F238E27FC236}">
                <a16:creationId xmlns:a16="http://schemas.microsoft.com/office/drawing/2014/main" id="{BE17F52F-4DEC-E022-674A-E565A922D89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591425" y="952500"/>
            <a:ext cx="4600575" cy="5905500"/>
          </a:xfrm>
        </p:spPr>
      </p:pic>
      <p:sp>
        <p:nvSpPr>
          <p:cNvPr id="2" name="Textplatzhalter 2">
            <a:extLst>
              <a:ext uri="{FF2B5EF4-FFF2-40B4-BE49-F238E27FC236}">
                <a16:creationId xmlns:a16="http://schemas.microsoft.com/office/drawing/2014/main" id="{4426A39B-EC72-57CE-7F7B-582F7DFC4AFE}"/>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Olena </a:t>
            </a:r>
            <a:r>
              <a:rPr lang="de-DE" sz="1200" err="1">
                <a:solidFill>
                  <a:schemeClr val="bg1"/>
                </a:solidFill>
                <a:latin typeface="FreightText Pro Book" panose="02000603060000020004" pitchFamily="50" charset="0"/>
              </a:rPr>
              <a:t>Bohovyk</a:t>
            </a:r>
            <a:endParaRPr lang="de-DE" sz="1200">
              <a:solidFill>
                <a:schemeClr val="bg1"/>
              </a:solidFill>
              <a:latin typeface="FreightText Pro Book" panose="02000603060000020004" pitchFamily="50" charset="0"/>
            </a:endParaRPr>
          </a:p>
        </p:txBody>
      </p:sp>
      <p:sp>
        <p:nvSpPr>
          <p:cNvPr id="3" name="Textplatzhalter 2">
            <a:extLst>
              <a:ext uri="{FF2B5EF4-FFF2-40B4-BE49-F238E27FC236}">
                <a16:creationId xmlns:a16="http://schemas.microsoft.com/office/drawing/2014/main" id="{ECFF3E9B-1090-DFCF-2B4E-CA1816EC814A}"/>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de-DE" sz="1200" spc="-1">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12341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9873-AF2F-C9A2-B32D-28D49848D5E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F381A5E-81CE-10C4-5823-24F364E2E637}"/>
              </a:ext>
            </a:extLst>
          </p:cNvPr>
          <p:cNvSpPr>
            <a:spLocks noGrp="1"/>
          </p:cNvSpPr>
          <p:nvPr>
            <p:ph type="title"/>
          </p:nvPr>
        </p:nvSpPr>
        <p:spPr>
          <a:xfrm>
            <a:off x="505249" y="1167116"/>
            <a:ext cx="6643063" cy="826861"/>
          </a:xfrm>
        </p:spPr>
        <p:txBody>
          <a:bodyPr/>
          <a:lstStyle/>
          <a:p>
            <a:r>
              <a:rPr lang="de-DE"/>
              <a:t>Sozial</a:t>
            </a:r>
          </a:p>
        </p:txBody>
      </p:sp>
      <p:sp>
        <p:nvSpPr>
          <p:cNvPr id="6" name="Textplatzhalter 4">
            <a:extLst>
              <a:ext uri="{FF2B5EF4-FFF2-40B4-BE49-F238E27FC236}">
                <a16:creationId xmlns:a16="http://schemas.microsoft.com/office/drawing/2014/main" id="{CAF030BE-8B46-1241-87F9-1D56933F96CE}"/>
              </a:ext>
            </a:extLst>
          </p:cNvPr>
          <p:cNvSpPr>
            <a:spLocks noGrp="1"/>
          </p:cNvSpPr>
          <p:nvPr>
            <p:ph type="body" sz="quarter" idx="12"/>
          </p:nvPr>
        </p:nvSpPr>
        <p:spPr>
          <a:xfrm>
            <a:off x="505250" y="2208592"/>
            <a:ext cx="6643062" cy="4380489"/>
          </a:xfrm>
        </p:spPr>
        <p:txBody>
          <a:bodyPr/>
          <a:lstStyle/>
          <a:p>
            <a:r>
              <a:rPr lang="de-DE"/>
              <a:t>Gute &amp; sichere Arbeit, faire Löhne</a:t>
            </a:r>
          </a:p>
          <a:p>
            <a:r>
              <a:rPr lang="de-DE"/>
              <a:t>Globale Verantwortung: Menschenrechte entlang der Lieferkette sichern</a:t>
            </a:r>
          </a:p>
          <a:p>
            <a:r>
              <a:rPr lang="de-DE"/>
              <a:t>Gesundheitsrisiken für Mitarbeitende senken, Schadstoffe vermeiden, Schutzkleidung &amp; -Maßnahmen bieten </a:t>
            </a:r>
          </a:p>
          <a:p>
            <a:endParaRPr lang="de-DE"/>
          </a:p>
          <a:p>
            <a:endParaRPr lang="de-DE"/>
          </a:p>
        </p:txBody>
      </p:sp>
      <p:pic>
        <p:nvPicPr>
          <p:cNvPr id="2" name="Bildplatzhalter 1" descr="Ein Bild, das Person, drinnen enthält.&#10;&#10;Automatisch generierte Beschreibung">
            <a:extLst>
              <a:ext uri="{FF2B5EF4-FFF2-40B4-BE49-F238E27FC236}">
                <a16:creationId xmlns:a16="http://schemas.microsoft.com/office/drawing/2014/main" id="{1586AD41-1B5F-E485-483F-18CD5060AB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591425" y="952500"/>
            <a:ext cx="4600575" cy="5905500"/>
          </a:xfrm>
        </p:spPr>
      </p:pic>
      <p:sp>
        <p:nvSpPr>
          <p:cNvPr id="5" name="Textplatzhalter 2">
            <a:extLst>
              <a:ext uri="{FF2B5EF4-FFF2-40B4-BE49-F238E27FC236}">
                <a16:creationId xmlns:a16="http://schemas.microsoft.com/office/drawing/2014/main" id="{A4FA054D-484F-72CA-9D74-DDE3E60A7853}"/>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krakenimages</a:t>
            </a:r>
            <a:endParaRPr lang="de-DE" sz="1200">
              <a:solidFill>
                <a:schemeClr val="bg1"/>
              </a:solidFill>
              <a:latin typeface="FreightText Pro Book" panose="02000603060000020004" pitchFamily="50" charset="0"/>
            </a:endParaRPr>
          </a:p>
        </p:txBody>
      </p:sp>
      <p:sp>
        <p:nvSpPr>
          <p:cNvPr id="7" name="Textplatzhalter 2">
            <a:extLst>
              <a:ext uri="{FF2B5EF4-FFF2-40B4-BE49-F238E27FC236}">
                <a16:creationId xmlns:a16="http://schemas.microsoft.com/office/drawing/2014/main" id="{6F2DBD6E-2CE0-EB5A-AE5F-F207EB3A3B20}"/>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de-DE" sz="1200" spc="-1">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208403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E685-7269-6B73-A051-81D77BEC2AE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2674129-F7EC-0832-BB42-5A6BA8968B18}"/>
              </a:ext>
            </a:extLst>
          </p:cNvPr>
          <p:cNvSpPr>
            <a:spLocks noGrp="1"/>
          </p:cNvSpPr>
          <p:nvPr>
            <p:ph type="title"/>
          </p:nvPr>
        </p:nvSpPr>
        <p:spPr>
          <a:xfrm>
            <a:off x="559805" y="1189083"/>
            <a:ext cx="11072387" cy="685800"/>
          </a:xfrm>
        </p:spPr>
        <p:txBody>
          <a:bodyPr/>
          <a:lstStyle/>
          <a:p>
            <a:r>
              <a:rPr lang="de-DE"/>
              <a:t>Zuletzt ein weiterer Grund:</a:t>
            </a:r>
          </a:p>
        </p:txBody>
      </p:sp>
      <p:sp>
        <p:nvSpPr>
          <p:cNvPr id="6" name="Textplatzhalter 5">
            <a:extLst>
              <a:ext uri="{FF2B5EF4-FFF2-40B4-BE49-F238E27FC236}">
                <a16:creationId xmlns:a16="http://schemas.microsoft.com/office/drawing/2014/main" id="{A22311A2-9776-8486-B7C7-E62E23610848}"/>
              </a:ext>
            </a:extLst>
          </p:cNvPr>
          <p:cNvSpPr>
            <a:spLocks noGrp="1"/>
          </p:cNvSpPr>
          <p:nvPr>
            <p:ph type="body" sz="quarter" idx="10"/>
          </p:nvPr>
        </p:nvSpPr>
        <p:spPr>
          <a:xfrm>
            <a:off x="614362" y="2325957"/>
            <a:ext cx="11017829" cy="4090926"/>
          </a:xfrm>
        </p:spPr>
        <p:txBody>
          <a:bodyPr>
            <a:normAutofit/>
          </a:bodyPr>
          <a:lstStyle/>
          <a:p>
            <a:r>
              <a:rPr lang="de-DE"/>
              <a:t>Zum 01. August 2026 tritt die neue Ausbildungsverordnung in Kraft. </a:t>
            </a:r>
          </a:p>
        </p:txBody>
      </p:sp>
      <p:sp>
        <p:nvSpPr>
          <p:cNvPr id="2" name="Pfeil: nach rechts 1">
            <a:extLst>
              <a:ext uri="{FF2B5EF4-FFF2-40B4-BE49-F238E27FC236}">
                <a16:creationId xmlns:a16="http://schemas.microsoft.com/office/drawing/2014/main" id="{54D23A51-A4F0-E0B4-6F62-FF9B277E98E2}"/>
              </a:ext>
            </a:extLst>
          </p:cNvPr>
          <p:cNvSpPr/>
          <p:nvPr/>
        </p:nvSpPr>
        <p:spPr>
          <a:xfrm>
            <a:off x="676655" y="3724489"/>
            <a:ext cx="1051560" cy="475488"/>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D8F7FCB-A188-CF9D-CF11-00398B22E0B3}"/>
              </a:ext>
            </a:extLst>
          </p:cNvPr>
          <p:cNvSpPr txBox="1"/>
          <p:nvPr/>
        </p:nvSpPr>
        <p:spPr>
          <a:xfrm>
            <a:off x="1902458" y="3690622"/>
            <a:ext cx="9612887" cy="954107"/>
          </a:xfrm>
          <a:prstGeom prst="rect">
            <a:avLst/>
          </a:prstGeom>
          <a:noFill/>
        </p:spPr>
        <p:txBody>
          <a:bodyPr wrap="square" rtlCol="0">
            <a:spAutoFit/>
          </a:bodyPr>
          <a:lstStyle/>
          <a:p>
            <a:r>
              <a:rPr lang="de-DE" sz="2800" b="1">
                <a:latin typeface="FreightText Pro Book" panose="02000603060000020004" pitchFamily="50" charset="0"/>
              </a:rPr>
              <a:t>Nachhaltigkeit in der Berufsausbildung wird dann der neue, verpflichtende Standard sein.</a:t>
            </a:r>
            <a:r>
              <a:rPr lang="de-DE" sz="2800">
                <a:latin typeface="FreightText Pro Book" panose="02000603060000020004" pitchFamily="50" charset="0"/>
              </a:rPr>
              <a:t> </a:t>
            </a:r>
          </a:p>
        </p:txBody>
      </p:sp>
    </p:spTree>
    <p:extLst>
      <p:ext uri="{BB962C8B-B14F-4D97-AF65-F5344CB8AC3E}">
        <p14:creationId xmlns:p14="http://schemas.microsoft.com/office/powerpoint/2010/main" val="75461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F16E8-5ECD-395B-76D3-2346C2C353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F15340-E166-A773-1941-B4CEB01B3F21}"/>
              </a:ext>
            </a:extLst>
          </p:cNvPr>
          <p:cNvSpPr>
            <a:spLocks noGrp="1"/>
          </p:cNvSpPr>
          <p:nvPr>
            <p:ph type="title"/>
          </p:nvPr>
        </p:nvSpPr>
        <p:spPr/>
        <p:txBody>
          <a:bodyPr>
            <a:normAutofit/>
          </a:bodyPr>
          <a:lstStyle/>
          <a:p>
            <a:r>
              <a:rPr lang="de-DE"/>
              <a:t>Warum die Neuordnung? </a:t>
            </a:r>
          </a:p>
        </p:txBody>
      </p:sp>
      <p:sp>
        <p:nvSpPr>
          <p:cNvPr id="3" name="Textplatzhalter 2">
            <a:extLst>
              <a:ext uri="{FF2B5EF4-FFF2-40B4-BE49-F238E27FC236}">
                <a16:creationId xmlns:a16="http://schemas.microsoft.com/office/drawing/2014/main" id="{1F08071C-062B-3FFC-F4AF-8D910E5F1DE8}"/>
              </a:ext>
            </a:extLst>
          </p:cNvPr>
          <p:cNvSpPr>
            <a:spLocks noGrp="1"/>
          </p:cNvSpPr>
          <p:nvPr>
            <p:ph type="body" sz="quarter" idx="10"/>
          </p:nvPr>
        </p:nvSpPr>
        <p:spPr/>
        <p:txBody>
          <a:bodyPr>
            <a:normAutofit/>
          </a:bodyPr>
          <a:lstStyle/>
          <a:p>
            <a:pPr marL="0" indent="0">
              <a:buNone/>
            </a:pPr>
            <a:r>
              <a:rPr lang="de-DE" sz="2400">
                <a:solidFill>
                  <a:schemeClr val="tx1"/>
                </a:solidFill>
                <a:latin typeface="FreightText Pro Book" panose="02000603060000020004" pitchFamily="50" charset="0"/>
              </a:rPr>
              <a:t>Die letzte Modernisierung fand 1999 statt</a:t>
            </a:r>
          </a:p>
          <a:p>
            <a:pPr marL="0" indent="0">
              <a:buNone/>
            </a:pPr>
            <a:r>
              <a:rPr lang="de-DE" sz="2400">
                <a:solidFill>
                  <a:schemeClr val="tx1"/>
                </a:solidFill>
                <a:latin typeface="FreightText Pro Book" panose="02000603060000020004" pitchFamily="50" charset="0"/>
              </a:rPr>
              <a:t>Seitdem: </a:t>
            </a:r>
          </a:p>
          <a:p>
            <a:pPr lvl="1">
              <a:buAutoNum type="arabicPeriod"/>
            </a:pPr>
            <a:r>
              <a:rPr lang="de-DE">
                <a:solidFill>
                  <a:schemeClr val="tx1"/>
                </a:solidFill>
                <a:latin typeface="FreightText Pro Book" panose="02000603060000020004" pitchFamily="50" charset="0"/>
              </a:rPr>
              <a:t>Technische Fortschritte, bspw. „smarte“ Gebäude</a:t>
            </a:r>
          </a:p>
          <a:p>
            <a:pPr lvl="1">
              <a:buFont typeface="+mj-lt"/>
              <a:buAutoNum type="arabicPeriod"/>
            </a:pPr>
            <a:r>
              <a:rPr lang="de-DE">
                <a:solidFill>
                  <a:schemeClr val="tx1"/>
                </a:solidFill>
                <a:latin typeface="FreightText Pro Book" panose="02000603060000020004" pitchFamily="50" charset="0"/>
              </a:rPr>
              <a:t>Gestiegene Anforderungen von Umwelt- und Verbraucherschutz: Maßnahmen der Energieeinsparung, nachhaltige Baumaterialien, strengere Brandschutzregeln </a:t>
            </a:r>
          </a:p>
          <a:p>
            <a:pPr marL="0" indent="0">
              <a:buNone/>
            </a:pPr>
            <a:r>
              <a:rPr lang="de-DE" sz="2400">
                <a:solidFill>
                  <a:schemeClr val="tx1"/>
                </a:solidFill>
                <a:latin typeface="FreightText Pro Book" panose="02000603060000020004" pitchFamily="50" charset="0"/>
                <a:sym typeface="Wingdings" panose="05000000000000000000" pitchFamily="2" charset="2"/>
              </a:rPr>
              <a:t> Neue Anforderungen an Personal erfordern Weiterentwicklung der Berufsbilder </a:t>
            </a:r>
            <a:endParaRPr lang="de-DE" sz="2400">
              <a:solidFill>
                <a:schemeClr val="tx1"/>
              </a:solidFill>
              <a:latin typeface="FreightText Pro Book" panose="02000603060000020004" pitchFamily="50" charset="0"/>
            </a:endParaRPr>
          </a:p>
          <a:p>
            <a:pPr marL="0" indent="0">
              <a:buNone/>
            </a:pPr>
            <a:r>
              <a:rPr lang="de-DE" sz="2400">
                <a:solidFill>
                  <a:schemeClr val="tx1"/>
                </a:solidFill>
                <a:latin typeface="FreightText Pro Book" panose="02000603060000020004" pitchFamily="50" charset="0"/>
                <a:sym typeface="Wingdings" panose="05000000000000000000" pitchFamily="2" charset="2"/>
              </a:rPr>
              <a:t> </a:t>
            </a:r>
            <a:r>
              <a:rPr lang="de-DE" sz="2400">
                <a:solidFill>
                  <a:schemeClr val="tx1"/>
                </a:solidFill>
                <a:latin typeface="FreightText Pro Book" panose="02000603060000020004" pitchFamily="50" charset="0"/>
              </a:rPr>
              <a:t>Insg. sind 19 Berufe in den Bereichen Ausbau, Hochbau und Tiefbau neu geordnet worden</a:t>
            </a:r>
          </a:p>
        </p:txBody>
      </p:sp>
      <p:sp>
        <p:nvSpPr>
          <p:cNvPr id="4" name="Textplatzhalter 2">
            <a:extLst>
              <a:ext uri="{FF2B5EF4-FFF2-40B4-BE49-F238E27FC236}">
                <a16:creationId xmlns:a16="http://schemas.microsoft.com/office/drawing/2014/main" id="{E9FDB853-448A-5979-4A8F-C15E8D08F8D6}"/>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de-DE" sz="1200" spc="-1">
                <a:solidFill>
                  <a:schemeClr val="tx1">
                    <a:lumMod val="50000"/>
                    <a:lumOff val="50000"/>
                  </a:schemeClr>
                </a:solidFill>
                <a:latin typeface="FreightText Pro Book" panose="02000603060000020004" pitchFamily="50" charset="0"/>
              </a:rPr>
              <a:t>Bundesinstitut für Berufsbildung 2024</a:t>
            </a:r>
            <a:endParaRPr lang="de-DE" sz="1200" b="0" strike="noStrike" spc="-1">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36516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CF36-E826-A277-4DDE-8EFB0164C5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ED8CDAA-AC5B-743C-66AE-D84BAE860693}"/>
              </a:ext>
            </a:extLst>
          </p:cNvPr>
          <p:cNvSpPr>
            <a:spLocks noGrp="1"/>
          </p:cNvSpPr>
          <p:nvPr>
            <p:ph type="body" sz="quarter" idx="11"/>
          </p:nvPr>
        </p:nvSpPr>
        <p:spPr>
          <a:xfrm>
            <a:off x="3157728" y="3965849"/>
            <a:ext cx="5876543" cy="1849735"/>
          </a:xfrm>
        </p:spPr>
        <p:txBody>
          <a:bodyPr>
            <a:normAutofit/>
          </a:bodyPr>
          <a:lstStyle/>
          <a:p>
            <a:r>
              <a:rPr lang="de-DE"/>
              <a:t>Gibt es Fragen oder Diskussionsbedarf?</a:t>
            </a:r>
          </a:p>
        </p:txBody>
      </p:sp>
    </p:spTree>
    <p:extLst>
      <p:ext uri="{BB962C8B-B14F-4D97-AF65-F5344CB8AC3E}">
        <p14:creationId xmlns:p14="http://schemas.microsoft.com/office/powerpoint/2010/main" val="17282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45C0-12F9-E10A-5EED-6E7C31241251}"/>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9BBC502C-DCFD-C811-4B95-9BF1AFD8D0F2}"/>
              </a:ext>
            </a:extLst>
          </p:cNvPr>
          <p:cNvSpPr>
            <a:spLocks noGrp="1"/>
          </p:cNvSpPr>
          <p:nvPr>
            <p:ph type="body" sz="quarter" idx="11"/>
          </p:nvPr>
        </p:nvSpPr>
        <p:spPr>
          <a:xfrm>
            <a:off x="1971210" y="2934464"/>
            <a:ext cx="8249578" cy="978439"/>
          </a:xfrm>
        </p:spPr>
        <p:txBody>
          <a:bodyPr/>
          <a:lstStyle/>
          <a:p>
            <a:r>
              <a:rPr lang="de-DE">
                <a:solidFill>
                  <a:srgbClr val="F3972B"/>
                </a:solidFill>
              </a:rPr>
              <a:t>1. Warum </a:t>
            </a:r>
            <a:r>
              <a:rPr lang="de-DE"/>
              <a:t>brauchen wir das?</a:t>
            </a:r>
          </a:p>
        </p:txBody>
      </p:sp>
      <p:sp>
        <p:nvSpPr>
          <p:cNvPr id="2" name="Textfeld 1">
            <a:extLst>
              <a:ext uri="{FF2B5EF4-FFF2-40B4-BE49-F238E27FC236}">
                <a16:creationId xmlns:a16="http://schemas.microsoft.com/office/drawing/2014/main" id="{3A1BF4C4-EDCB-09E9-0B75-5C314CD4EA64}"/>
              </a:ext>
            </a:extLst>
          </p:cNvPr>
          <p:cNvSpPr txBox="1"/>
          <p:nvPr/>
        </p:nvSpPr>
        <p:spPr>
          <a:xfrm>
            <a:off x="1971210" y="3700410"/>
            <a:ext cx="7801165" cy="1292662"/>
          </a:xfrm>
          <a:prstGeom prst="rect">
            <a:avLst/>
          </a:prstGeom>
          <a:noFill/>
        </p:spPr>
        <p:txBody>
          <a:bodyPr wrap="square" rtlCol="0">
            <a:spAutoFit/>
          </a:bodyPr>
          <a:lstStyle/>
          <a:p>
            <a:pPr algn="l"/>
            <a:r>
              <a:rPr lang="de-DE" sz="2600">
                <a:solidFill>
                  <a:srgbClr val="F3972B"/>
                </a:solidFill>
                <a:latin typeface="Neue Plak" panose="020B0504030202020204" pitchFamily="34" charset="0"/>
              </a:rPr>
              <a:t>Ziel III: </a:t>
            </a:r>
            <a:r>
              <a:rPr lang="de-DE" sz="2600">
                <a:solidFill>
                  <a:schemeClr val="bg1"/>
                </a:solidFill>
                <a:latin typeface="Neue Plak" panose="020B0504030202020204" pitchFamily="34" charset="0"/>
              </a:rPr>
              <a:t>Probleme der aktuellen Lebensweise identifizieren: Die planetaren Grenzen. Was hat die Baubranche damit zu?</a:t>
            </a:r>
          </a:p>
        </p:txBody>
      </p:sp>
    </p:spTree>
    <p:extLst>
      <p:ext uri="{BB962C8B-B14F-4D97-AF65-F5344CB8AC3E}">
        <p14:creationId xmlns:p14="http://schemas.microsoft.com/office/powerpoint/2010/main" val="419439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189B-E2FF-F0DD-6A85-D05F23823C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68C7CF-9299-E6F2-3443-651E53E1119D}"/>
              </a:ext>
            </a:extLst>
          </p:cNvPr>
          <p:cNvSpPr>
            <a:spLocks noGrp="1"/>
          </p:cNvSpPr>
          <p:nvPr>
            <p:ph type="title"/>
          </p:nvPr>
        </p:nvSpPr>
        <p:spPr/>
        <p:txBody>
          <a:bodyPr>
            <a:normAutofit/>
          </a:bodyPr>
          <a:lstStyle/>
          <a:p>
            <a:r>
              <a:rPr lang="de-DE"/>
              <a:t>Kurzfilm: Vertiefung Planetare Grenzen</a:t>
            </a:r>
          </a:p>
        </p:txBody>
      </p:sp>
      <p:sp>
        <p:nvSpPr>
          <p:cNvPr id="6" name="Textfeld 5">
            <a:extLst>
              <a:ext uri="{FF2B5EF4-FFF2-40B4-BE49-F238E27FC236}">
                <a16:creationId xmlns:a16="http://schemas.microsoft.com/office/drawing/2014/main" id="{0236157A-F918-60F1-9F15-94D6088EF710}"/>
              </a:ext>
            </a:extLst>
          </p:cNvPr>
          <p:cNvSpPr txBox="1"/>
          <p:nvPr/>
        </p:nvSpPr>
        <p:spPr>
          <a:xfrm>
            <a:off x="8998672" y="1900992"/>
            <a:ext cx="2469997" cy="369332"/>
          </a:xfrm>
          <a:prstGeom prst="rect">
            <a:avLst/>
          </a:prstGeom>
          <a:noFill/>
        </p:spPr>
        <p:txBody>
          <a:bodyPr wrap="square">
            <a:spAutoFit/>
          </a:bodyPr>
          <a:lstStyle/>
          <a:p>
            <a:r>
              <a:rPr lang="de-DE">
                <a:latin typeface="FreightText Pro Book" panose="02000603060000020004" pitchFamily="50" charset="0"/>
              </a:rPr>
              <a:t>0:42 – 4:29</a:t>
            </a:r>
          </a:p>
        </p:txBody>
      </p:sp>
      <p:sp>
        <p:nvSpPr>
          <p:cNvPr id="5" name="Textfeld 4">
            <a:extLst>
              <a:ext uri="{FF2B5EF4-FFF2-40B4-BE49-F238E27FC236}">
                <a16:creationId xmlns:a16="http://schemas.microsoft.com/office/drawing/2014/main" id="{EFBAE097-9A61-BFB2-7D0C-F10E6FCB139E}"/>
              </a:ext>
            </a:extLst>
          </p:cNvPr>
          <p:cNvSpPr txBox="1"/>
          <p:nvPr/>
        </p:nvSpPr>
        <p:spPr>
          <a:xfrm>
            <a:off x="2218099" y="3023858"/>
            <a:ext cx="9044412" cy="1077218"/>
          </a:xfrm>
          <a:prstGeom prst="rect">
            <a:avLst/>
          </a:prstGeom>
          <a:noFill/>
        </p:spPr>
        <p:txBody>
          <a:bodyPr wrap="square">
            <a:spAutoFit/>
          </a:bodyPr>
          <a:lstStyle/>
          <a:p>
            <a:r>
              <a:rPr lang="de-DE" sz="3200" dirty="0">
                <a:latin typeface="FreightText Pro Book" panose="02000603060000020004" pitchFamily="50" charset="0"/>
              </a:rPr>
              <a:t>Quelle: FWU-Bildungsmedien  </a:t>
            </a:r>
            <a:r>
              <a:rPr lang="de-DE" sz="3200" dirty="0">
                <a:latin typeface="FreightText Pro Book" panose="02000603060000020004" pitchFamily="50" charset="0"/>
                <a:hlinkClick r:id="rId3"/>
              </a:rPr>
              <a:t>https://www.youtube.com/watch?v=TOn1gOmOFsE</a:t>
            </a:r>
            <a:r>
              <a:rPr lang="de-DE" sz="3200" dirty="0">
                <a:latin typeface="FreightText Pro Book" panose="02000603060000020004" pitchFamily="50" charset="0"/>
              </a:rPr>
              <a:t> </a:t>
            </a:r>
          </a:p>
        </p:txBody>
      </p:sp>
    </p:spTree>
    <p:extLst>
      <p:ext uri="{BB962C8B-B14F-4D97-AF65-F5344CB8AC3E}">
        <p14:creationId xmlns:p14="http://schemas.microsoft.com/office/powerpoint/2010/main" val="245820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6592D-5A8D-1290-4DD4-800C343EC3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3998C-14D6-A812-972A-F123A2352C90}"/>
              </a:ext>
            </a:extLst>
          </p:cNvPr>
          <p:cNvSpPr>
            <a:spLocks noGrp="1"/>
          </p:cNvSpPr>
          <p:nvPr>
            <p:ph type="title"/>
          </p:nvPr>
        </p:nvSpPr>
        <p:spPr/>
        <p:txBody>
          <a:bodyPr/>
          <a:lstStyle/>
          <a:p>
            <a:r>
              <a:rPr lang="de-DE"/>
              <a:t>Noch einmal zusammengefasst:</a:t>
            </a:r>
          </a:p>
        </p:txBody>
      </p:sp>
      <p:sp>
        <p:nvSpPr>
          <p:cNvPr id="3" name="Textfeld 2">
            <a:extLst>
              <a:ext uri="{FF2B5EF4-FFF2-40B4-BE49-F238E27FC236}">
                <a16:creationId xmlns:a16="http://schemas.microsoft.com/office/drawing/2014/main" id="{B4DC15C0-E634-AF9C-AB58-1CA5524BD5B4}"/>
              </a:ext>
            </a:extLst>
          </p:cNvPr>
          <p:cNvSpPr txBox="1"/>
          <p:nvPr/>
        </p:nvSpPr>
        <p:spPr>
          <a:xfrm>
            <a:off x="685800" y="2095500"/>
            <a:ext cx="10946393" cy="4154984"/>
          </a:xfrm>
          <a:prstGeom prst="rect">
            <a:avLst/>
          </a:prstGeom>
          <a:noFill/>
        </p:spPr>
        <p:txBody>
          <a:bodyPr wrap="square" rtlCol="0">
            <a:spAutoFit/>
          </a:bodyPr>
          <a:lstStyle/>
          <a:p>
            <a:pPr marL="285750" indent="-285750">
              <a:buFont typeface="Arial" panose="020B0604020202020204" pitchFamily="34" charset="0"/>
              <a:buChar char="•"/>
            </a:pPr>
            <a:r>
              <a:rPr lang="de-DE" sz="2600">
                <a:latin typeface="FreightText Pro Book" panose="02000603060000020004" pitchFamily="50" charset="0"/>
              </a:rPr>
              <a:t>Werden die Belastbarkeitsgrenzen überschritten, erhöht sich das Risiko großräumiger, abrupter oder irreversibler Umweltveränderungen ("Kipp-Punkte")</a:t>
            </a:r>
          </a:p>
          <a:p>
            <a:pPr marL="285750" indent="-285750">
              <a:buFont typeface="Arial" panose="020B0604020202020204" pitchFamily="34" charset="0"/>
              <a:buChar char="•"/>
            </a:pPr>
            <a:r>
              <a:rPr lang="de-DE" sz="2600">
                <a:latin typeface="FreightText Pro Book" panose="02000603060000020004" pitchFamily="50" charset="0"/>
              </a:rPr>
              <a:t>Die Widerstandsfähigkeit unseres Planeten, also seine Stabilität, wird dann gefährdet</a:t>
            </a:r>
          </a:p>
          <a:p>
            <a:pPr marL="285750" indent="-285750">
              <a:buFont typeface="Arial" panose="020B0604020202020204" pitchFamily="34" charset="0"/>
              <a:buChar char="•"/>
            </a:pPr>
            <a:r>
              <a:rPr lang="de-DE" sz="2600">
                <a:latin typeface="FreightText Pro Book" panose="02000603060000020004" pitchFamily="50" charset="0"/>
              </a:rPr>
              <a:t>Vergleichen kann man die planetaren Grenzen mit einem Check-Up beim Arzt: Wer zum Beispiel zu hohen Blutdruck hat, wird nicht sofort einen Herzinfarkt erleiden. Je höher der Blutdruck aber steigt, desto höher ist das Risiko. Wenn dazu noch zu hoher Cholesterinspiegel und zu hohes Gewicht kommen, wird die Lage kritisch.</a:t>
            </a:r>
          </a:p>
        </p:txBody>
      </p:sp>
      <p:sp>
        <p:nvSpPr>
          <p:cNvPr id="6" name="Textfeld 5">
            <a:extLst>
              <a:ext uri="{FF2B5EF4-FFF2-40B4-BE49-F238E27FC236}">
                <a16:creationId xmlns:a16="http://schemas.microsoft.com/office/drawing/2014/main" id="{E6A43F66-AF51-5A53-D910-2AC1CEE406D1}"/>
              </a:ext>
            </a:extLst>
          </p:cNvPr>
          <p:cNvSpPr txBox="1"/>
          <p:nvPr/>
        </p:nvSpPr>
        <p:spPr>
          <a:xfrm>
            <a:off x="1905000" y="6243043"/>
            <a:ext cx="10048875" cy="307777"/>
          </a:xfrm>
          <a:prstGeom prst="rect">
            <a:avLst/>
          </a:prstGeom>
          <a:noFill/>
        </p:spPr>
        <p:txBody>
          <a:bodyPr wrap="square" rtlCol="0">
            <a:spAutoFit/>
          </a:bodyPr>
          <a:lstStyle/>
          <a:p>
            <a:pPr algn="r"/>
            <a:r>
              <a:rPr lang="de-DE" sz="1400">
                <a:latin typeface="FreightText Pro Book" panose="02000603060000020004" pitchFamily="50" charset="0"/>
              </a:rPr>
              <a:t>Quelle: Bundesministerium für Umwelt, Klimaschutz, Naturschutz und nukleare Sicherheit</a:t>
            </a:r>
          </a:p>
        </p:txBody>
      </p:sp>
      <p:pic>
        <p:nvPicPr>
          <p:cNvPr id="8" name="Grafik 7" descr="Ein Bild, das Muster, Pixel, nähen enthält.&#10;&#10;KI-generierte Inhalte können fehlerhaft sein.">
            <a:extLst>
              <a:ext uri="{FF2B5EF4-FFF2-40B4-BE49-F238E27FC236}">
                <a16:creationId xmlns:a16="http://schemas.microsoft.com/office/drawing/2014/main" id="{E5CC2D36-7021-5457-052C-D703760517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9000" y="1193229"/>
            <a:ext cx="904875" cy="904875"/>
          </a:xfrm>
          <a:prstGeom prst="rect">
            <a:avLst/>
          </a:prstGeom>
        </p:spPr>
      </p:pic>
    </p:spTree>
    <p:extLst>
      <p:ext uri="{BB962C8B-B14F-4D97-AF65-F5344CB8AC3E}">
        <p14:creationId xmlns:p14="http://schemas.microsoft.com/office/powerpoint/2010/main" val="168763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9FEC8-EF69-AD07-100D-9F7344F1A8F2}"/>
              </a:ext>
            </a:extLst>
          </p:cNvPr>
          <p:cNvSpPr>
            <a:spLocks noGrp="1"/>
          </p:cNvSpPr>
          <p:nvPr>
            <p:ph type="title"/>
          </p:nvPr>
        </p:nvSpPr>
        <p:spPr/>
        <p:txBody>
          <a:bodyPr/>
          <a:lstStyle/>
          <a:p>
            <a:r>
              <a:rPr lang="de-DE"/>
              <a:t>Die planetaren Grenzen</a:t>
            </a:r>
          </a:p>
        </p:txBody>
      </p:sp>
      <p:pic>
        <p:nvPicPr>
          <p:cNvPr id="4" name="Grafik 3" descr="Ein Bild, das Text, Screenshot, Diagramm, Farbigkeit enthält.&#10;&#10;Automatisch generierte Beschreibung">
            <a:extLst>
              <a:ext uri="{FF2B5EF4-FFF2-40B4-BE49-F238E27FC236}">
                <a16:creationId xmlns:a16="http://schemas.microsoft.com/office/drawing/2014/main" id="{885F6C35-6846-755C-5982-43079C4E80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8341" y="1818594"/>
            <a:ext cx="5440176" cy="4849127"/>
          </a:xfrm>
          <a:prstGeom prst="rect">
            <a:avLst/>
          </a:prstGeom>
        </p:spPr>
      </p:pic>
      <p:pic>
        <p:nvPicPr>
          <p:cNvPr id="5" name="Grafik 4" descr="Ein Bild, das Text, Screenshot, Diagramm, Farbigkeit enthält.&#10;&#10;Automatisch generierte Beschreibung">
            <a:extLst>
              <a:ext uri="{FF2B5EF4-FFF2-40B4-BE49-F238E27FC236}">
                <a16:creationId xmlns:a16="http://schemas.microsoft.com/office/drawing/2014/main" id="{EE759821-4943-1397-FCD9-62D1DB6F23B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37052" y="1818594"/>
            <a:ext cx="5682697" cy="839756"/>
          </a:xfrm>
          <a:prstGeom prst="rect">
            <a:avLst/>
          </a:prstGeom>
        </p:spPr>
      </p:pic>
      <p:sp>
        <p:nvSpPr>
          <p:cNvPr id="3" name="Textplatzhalter 3">
            <a:extLst>
              <a:ext uri="{FF2B5EF4-FFF2-40B4-BE49-F238E27FC236}">
                <a16:creationId xmlns:a16="http://schemas.microsoft.com/office/drawing/2014/main" id="{04870C4A-4DE6-3B1A-14F0-2D4589A49AE9}"/>
              </a:ext>
            </a:extLst>
          </p:cNvPr>
          <p:cNvSpPr txBox="1">
            <a:spLocks/>
          </p:cNvSpPr>
          <p:nvPr/>
        </p:nvSpPr>
        <p:spPr>
          <a:xfrm>
            <a:off x="6381591" y="2876861"/>
            <a:ext cx="5538158" cy="3173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de-DE" sz="2400">
                <a:latin typeface="FreightText Pro Book" panose="02000603060000020004" pitchFamily="50" charset="0"/>
              </a:rPr>
              <a:t>9 planetare Grenzen</a:t>
            </a:r>
          </a:p>
          <a:p>
            <a:pPr marL="514350" indent="-514350">
              <a:buFont typeface="Arial" panose="020B0604020202020204" pitchFamily="34" charset="0"/>
              <a:buAutoNum type="arabicPeriod"/>
            </a:pPr>
            <a:r>
              <a:rPr lang="de-DE" sz="2400">
                <a:latin typeface="FreightText Pro Book" panose="02000603060000020004" pitchFamily="50" charset="0"/>
              </a:rPr>
              <a:t>Wir überschreiten aktuell 7 Grenzen</a:t>
            </a:r>
          </a:p>
          <a:p>
            <a:pPr marL="514350" indent="-514350">
              <a:buFont typeface="Arial" panose="020B0604020202020204" pitchFamily="34" charset="0"/>
              <a:buAutoNum type="arabicPeriod"/>
            </a:pPr>
            <a:endParaRPr lang="de-DE" sz="2400">
              <a:latin typeface="FreightText Pro Book" panose="02000603060000020004" pitchFamily="50" charset="0"/>
            </a:endParaRPr>
          </a:p>
          <a:p>
            <a:pPr marL="0" indent="0">
              <a:buNone/>
            </a:pPr>
            <a:r>
              <a:rPr lang="de-DE" sz="2400">
                <a:latin typeface="FreightText Pro Book" panose="02000603060000020004" pitchFamily="50" charset="0"/>
                <a:sym typeface="Wingdings" panose="05000000000000000000" pitchFamily="2" charset="2"/>
              </a:rPr>
              <a:t> Überschreiten führt zu irreversiblen Umweltveränderungen</a:t>
            </a:r>
            <a:endParaRPr lang="de-DE" sz="2400">
              <a:latin typeface="FreightText Pro Book" panose="02000603060000020004" pitchFamily="50" charset="0"/>
            </a:endParaRPr>
          </a:p>
        </p:txBody>
      </p:sp>
      <p:sp>
        <p:nvSpPr>
          <p:cNvPr id="6" name="Textplatzhalter 2">
            <a:extLst>
              <a:ext uri="{FF2B5EF4-FFF2-40B4-BE49-F238E27FC236}">
                <a16:creationId xmlns:a16="http://schemas.microsoft.com/office/drawing/2014/main" id="{133DA948-ABD7-5365-4A73-8F22250AED95}"/>
              </a:ext>
            </a:extLst>
          </p:cNvPr>
          <p:cNvSpPr txBox="1">
            <a:spLocks/>
          </p:cNvSpPr>
          <p:nvPr/>
        </p:nvSpPr>
        <p:spPr>
          <a:xfrm>
            <a:off x="9612351" y="6302898"/>
            <a:ext cx="1917159"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Pik Potsdam</a:t>
            </a:r>
          </a:p>
        </p:txBody>
      </p:sp>
    </p:spTree>
    <p:extLst>
      <p:ext uri="{BB962C8B-B14F-4D97-AF65-F5344CB8AC3E}">
        <p14:creationId xmlns:p14="http://schemas.microsoft.com/office/powerpoint/2010/main" val="27794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12B227-9B13-1763-C08D-CF385B55CA0D}"/>
              </a:ext>
            </a:extLst>
          </p:cNvPr>
          <p:cNvSpPr>
            <a:spLocks noGrp="1"/>
          </p:cNvSpPr>
          <p:nvPr>
            <p:ph type="body" sz="quarter" idx="11"/>
          </p:nvPr>
        </p:nvSpPr>
        <p:spPr>
          <a:xfrm>
            <a:off x="759618" y="1225550"/>
            <a:ext cx="8424862" cy="917575"/>
          </a:xfrm>
        </p:spPr>
        <p:txBody>
          <a:bodyPr/>
          <a:lstStyle/>
          <a:p>
            <a:pPr algn="l"/>
            <a:r>
              <a:rPr lang="de-DE"/>
              <a:t>Ablauf</a:t>
            </a:r>
          </a:p>
        </p:txBody>
      </p:sp>
      <p:sp>
        <p:nvSpPr>
          <p:cNvPr id="3" name="Textplatzhalter 1">
            <a:extLst>
              <a:ext uri="{FF2B5EF4-FFF2-40B4-BE49-F238E27FC236}">
                <a16:creationId xmlns:a16="http://schemas.microsoft.com/office/drawing/2014/main" id="{602872C9-0779-414E-A20E-43EE3E3BB051}"/>
              </a:ext>
            </a:extLst>
          </p:cNvPr>
          <p:cNvSpPr txBox="1">
            <a:spLocks/>
          </p:cNvSpPr>
          <p:nvPr/>
        </p:nvSpPr>
        <p:spPr>
          <a:xfrm>
            <a:off x="988202" y="2143125"/>
            <a:ext cx="10193017" cy="4291542"/>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Neue Plak Wide Black" panose="020B0A0703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a:solidFill>
                  <a:srgbClr val="F3972B"/>
                </a:solidFill>
              </a:rPr>
              <a:t>1. Warum</a:t>
            </a:r>
            <a:r>
              <a:rPr lang="de-DE"/>
              <a:t> brauchen wir Nachhaltigkeit?</a:t>
            </a:r>
          </a:p>
          <a:p>
            <a:pPr algn="l"/>
            <a:r>
              <a:rPr lang="de-DE" sz="2200">
                <a:solidFill>
                  <a:srgbClr val="F3972B"/>
                </a:solidFill>
                <a:latin typeface="Neue Plak" panose="020B0504030202020204" pitchFamily="34" charset="0"/>
              </a:rPr>
              <a:t>Ziel I</a:t>
            </a:r>
            <a:r>
              <a:rPr lang="de-DE" sz="2200">
                <a:latin typeface="Neue Plak" panose="020B0504030202020204" pitchFamily="34" charset="0"/>
              </a:rPr>
              <a:t>: Ein gemeinsames Nachhaltigkeitsverständnis etablieren. </a:t>
            </a:r>
          </a:p>
          <a:p>
            <a:pPr algn="l"/>
            <a:r>
              <a:rPr lang="de-DE" sz="2200">
                <a:solidFill>
                  <a:srgbClr val="F3972B"/>
                </a:solidFill>
                <a:latin typeface="Neue Plak" panose="020B0504030202020204" pitchFamily="34" charset="0"/>
              </a:rPr>
              <a:t>Ziel II: </a:t>
            </a:r>
            <a:r>
              <a:rPr lang="de-DE" sz="2200">
                <a:latin typeface="Neue Plak" panose="020B0504030202020204" pitchFamily="34" charset="0"/>
              </a:rPr>
              <a:t>Verstehen, warum Nachhaltigkeit in der Berufsbildung vermittelt werden soll.</a:t>
            </a:r>
          </a:p>
          <a:p>
            <a:pPr algn="l"/>
            <a:r>
              <a:rPr lang="de-DE" sz="2200">
                <a:solidFill>
                  <a:srgbClr val="F3972B"/>
                </a:solidFill>
                <a:latin typeface="Neue Plak" panose="020B0504030202020204" pitchFamily="34" charset="0"/>
              </a:rPr>
              <a:t>Ziel III</a:t>
            </a:r>
            <a:r>
              <a:rPr lang="de-DE" sz="2200">
                <a:latin typeface="Neue Plak" panose="020B0504030202020204" pitchFamily="34" charset="0"/>
              </a:rPr>
              <a:t>: Probleme der aktuellen Lebensweise identifizieren: Die planetaren Grenzen. Was hat die Baubranche damit zu tun?</a:t>
            </a:r>
          </a:p>
          <a:p>
            <a:pPr algn="l"/>
            <a:r>
              <a:rPr lang="de-DE">
                <a:solidFill>
                  <a:srgbClr val="F3972B"/>
                </a:solidFill>
              </a:rPr>
              <a:t>2. Was </a:t>
            </a:r>
            <a:r>
              <a:rPr lang="de-DE"/>
              <a:t>wollen wir erreichen?</a:t>
            </a:r>
          </a:p>
          <a:p>
            <a:pPr algn="l"/>
            <a:r>
              <a:rPr lang="de-DE" sz="2200">
                <a:solidFill>
                  <a:srgbClr val="F3972B"/>
                </a:solidFill>
                <a:latin typeface="Neue Plak" panose="020B0504030202020204" pitchFamily="34" charset="0"/>
              </a:rPr>
              <a:t>Ziel</a:t>
            </a:r>
            <a:r>
              <a:rPr lang="de-DE" sz="2200">
                <a:latin typeface="Neue Plak" panose="020B0504030202020204" pitchFamily="34" charset="0"/>
              </a:rPr>
              <a:t>: Zielbilder und Modelle nachhaltiger Entwicklung kennenlernen. </a:t>
            </a:r>
          </a:p>
          <a:p>
            <a:pPr algn="l"/>
            <a:r>
              <a:rPr lang="de-DE">
                <a:solidFill>
                  <a:srgbClr val="F3972B"/>
                </a:solidFill>
              </a:rPr>
              <a:t>3. Wie </a:t>
            </a:r>
            <a:r>
              <a:rPr lang="de-DE"/>
              <a:t>erreichen wir unser Ziel?</a:t>
            </a:r>
          </a:p>
          <a:p>
            <a:pPr algn="l"/>
            <a:r>
              <a:rPr lang="de-DE" sz="2000">
                <a:solidFill>
                  <a:srgbClr val="F3972B"/>
                </a:solidFill>
                <a:latin typeface="Neue Plak" panose="020B0504030202020204" pitchFamily="34" charset="0"/>
              </a:rPr>
              <a:t>Ziel :</a:t>
            </a:r>
            <a:r>
              <a:rPr lang="de-DE" sz="2000">
                <a:latin typeface="Neue Plak" panose="020B0504030202020204" pitchFamily="34" charset="0"/>
              </a:rPr>
              <a:t> Kennenlernen von Nachhaltigkeitsstrategien.</a:t>
            </a:r>
          </a:p>
          <a:p>
            <a:endParaRPr lang="de-DE"/>
          </a:p>
        </p:txBody>
      </p:sp>
    </p:spTree>
    <p:extLst>
      <p:ext uri="{BB962C8B-B14F-4D97-AF65-F5344CB8AC3E}">
        <p14:creationId xmlns:p14="http://schemas.microsoft.com/office/powerpoint/2010/main" val="24690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925A-D34A-46C6-D765-1779D420D73D}"/>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8FF3F003-5FD8-81BA-9347-5DD24A72845B}"/>
              </a:ext>
            </a:extLst>
          </p:cNvPr>
          <p:cNvSpPr>
            <a:spLocks noGrp="1" noRot="1" noMove="1" noResize="1" noEditPoints="1" noAdjustHandles="1" noChangeArrowheads="1" noChangeShapeType="1"/>
          </p:cNvSpPr>
          <p:nvPr>
            <p:ph type="body" sz="quarter" idx="11"/>
          </p:nvPr>
        </p:nvSpPr>
        <p:spPr>
          <a:xfrm>
            <a:off x="1959276" y="2085134"/>
            <a:ext cx="8273448" cy="3465274"/>
          </a:xfrm>
        </p:spPr>
        <p:txBody>
          <a:bodyPr/>
          <a:lstStyle/>
          <a:p>
            <a:endParaRPr lang="de-DE"/>
          </a:p>
          <a:p>
            <a:r>
              <a:rPr lang="de-DE"/>
              <a:t>Welche Rolle spielt der Bausektor?</a:t>
            </a:r>
          </a:p>
        </p:txBody>
      </p:sp>
    </p:spTree>
    <p:extLst>
      <p:ext uri="{BB962C8B-B14F-4D97-AF65-F5344CB8AC3E}">
        <p14:creationId xmlns:p14="http://schemas.microsoft.com/office/powerpoint/2010/main" val="57283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809FE-4DA6-3486-4E07-D43CE766315B}"/>
              </a:ext>
            </a:extLst>
          </p:cNvPr>
          <p:cNvSpPr>
            <a:spLocks noGrp="1"/>
          </p:cNvSpPr>
          <p:nvPr>
            <p:ph type="title"/>
          </p:nvPr>
        </p:nvSpPr>
        <p:spPr/>
        <p:txBody>
          <a:bodyPr>
            <a:normAutofit/>
          </a:bodyPr>
          <a:lstStyle/>
          <a:p>
            <a:r>
              <a:rPr lang="de-DE"/>
              <a:t>Alles, was wir bauen…</a:t>
            </a:r>
          </a:p>
        </p:txBody>
      </p:sp>
      <p:sp>
        <p:nvSpPr>
          <p:cNvPr id="3" name="Textplatzhalter 2">
            <a:extLst>
              <a:ext uri="{FF2B5EF4-FFF2-40B4-BE49-F238E27FC236}">
                <a16:creationId xmlns:a16="http://schemas.microsoft.com/office/drawing/2014/main" id="{D361FA21-1AA4-B34F-EB66-54428F927667}"/>
              </a:ext>
            </a:extLst>
          </p:cNvPr>
          <p:cNvSpPr>
            <a:spLocks noGrp="1"/>
          </p:cNvSpPr>
          <p:nvPr>
            <p:ph type="body" sz="quarter" idx="12"/>
          </p:nvPr>
        </p:nvSpPr>
        <p:spPr/>
        <p:txBody>
          <a:bodyPr>
            <a:normAutofit/>
          </a:bodyPr>
          <a:lstStyle/>
          <a:p>
            <a:pPr marL="0" indent="0">
              <a:buNone/>
            </a:pPr>
            <a:r>
              <a:rPr lang="de-DE" b="0">
                <a:solidFill>
                  <a:schemeClr val="tx1"/>
                </a:solidFill>
                <a:latin typeface="FreightText Pro Book" panose="02000603060000020004" pitchFamily="50" charset="0"/>
              </a:rPr>
              <a:t>…braucht Rohstoffe, wie: Öl, Kohle, Sand, Natursteine, Wasser…</a:t>
            </a:r>
          </a:p>
          <a:p>
            <a:pPr marL="0" indent="0">
              <a:buNone/>
            </a:pPr>
            <a:endParaRPr lang="de-DE" b="0">
              <a:solidFill>
                <a:schemeClr val="tx1"/>
              </a:solidFill>
              <a:latin typeface="FreightText Pro Book" panose="02000603060000020004" pitchFamily="50" charset="0"/>
            </a:endParaRPr>
          </a:p>
          <a:p>
            <a:pPr marL="0" indent="0">
              <a:buNone/>
            </a:pPr>
            <a:r>
              <a:rPr lang="de-DE" b="0">
                <a:solidFill>
                  <a:schemeClr val="tx1"/>
                </a:solidFill>
                <a:latin typeface="FreightText Pro Book" panose="02000603060000020004" pitchFamily="50" charset="0"/>
              </a:rPr>
              <a:t>Das passiert durch die </a:t>
            </a:r>
          </a:p>
          <a:p>
            <a:r>
              <a:rPr lang="de-DE" b="0">
                <a:solidFill>
                  <a:schemeClr val="tx1"/>
                </a:solidFill>
                <a:latin typeface="FreightText Pro Book" panose="02000603060000020004" pitchFamily="50" charset="0"/>
              </a:rPr>
              <a:t>Gewinnung</a:t>
            </a:r>
          </a:p>
          <a:p>
            <a:r>
              <a:rPr lang="de-DE" b="0">
                <a:solidFill>
                  <a:schemeClr val="tx1"/>
                </a:solidFill>
                <a:latin typeface="FreightText Pro Book" panose="02000603060000020004" pitchFamily="50" charset="0"/>
              </a:rPr>
              <a:t>Umwandlung</a:t>
            </a:r>
          </a:p>
          <a:p>
            <a:r>
              <a:rPr lang="de-DE" b="0">
                <a:solidFill>
                  <a:schemeClr val="tx1"/>
                </a:solidFill>
                <a:latin typeface="FreightText Pro Book" panose="02000603060000020004" pitchFamily="50" charset="0"/>
              </a:rPr>
              <a:t>Nutzung</a:t>
            </a:r>
          </a:p>
          <a:p>
            <a:r>
              <a:rPr lang="de-DE" b="0">
                <a:solidFill>
                  <a:schemeClr val="tx1"/>
                </a:solidFill>
                <a:latin typeface="FreightText Pro Book" panose="02000603060000020004" pitchFamily="50" charset="0"/>
              </a:rPr>
              <a:t>Entsorgung</a:t>
            </a:r>
          </a:p>
          <a:p>
            <a:endParaRPr lang="de-DE"/>
          </a:p>
          <a:p>
            <a:pPr marL="0" indent="0">
              <a:buNone/>
            </a:pPr>
            <a:r>
              <a:rPr lang="de-DE" sz="1600" b="0">
                <a:solidFill>
                  <a:schemeClr val="tx1"/>
                </a:solidFill>
                <a:latin typeface="FreightText Pro Book" panose="02000603060000020004" pitchFamily="50" charset="0"/>
              </a:rPr>
              <a:t>Bild: Abbau von Eisenerz in Österreich</a:t>
            </a:r>
          </a:p>
        </p:txBody>
      </p:sp>
      <p:pic>
        <p:nvPicPr>
          <p:cNvPr id="8" name="Bildplatzhalter 7" descr="Ein Bild, das Berg, draußen, Himmel, Wolke enthält.&#10;&#10;KI-generierte Inhalte können fehlerhaft sein.">
            <a:extLst>
              <a:ext uri="{FF2B5EF4-FFF2-40B4-BE49-F238E27FC236}">
                <a16:creationId xmlns:a16="http://schemas.microsoft.com/office/drawing/2014/main" id="{A8EF106D-490F-C846-6998-6C061B56C0E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9" name="Textplatzhalter 2">
            <a:extLst>
              <a:ext uri="{FF2B5EF4-FFF2-40B4-BE49-F238E27FC236}">
                <a16:creationId xmlns:a16="http://schemas.microsoft.com/office/drawing/2014/main" id="{246E8708-9171-7995-8AC9-497C91069000}"/>
              </a:ext>
            </a:extLst>
          </p:cNvPr>
          <p:cNvSpPr txBox="1">
            <a:spLocks/>
          </p:cNvSpPr>
          <p:nvPr/>
        </p:nvSpPr>
        <p:spPr>
          <a:xfrm>
            <a:off x="9993091" y="6283068"/>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Unsplash </a:t>
            </a:r>
            <a:r>
              <a:rPr lang="de-DE" sz="1200" err="1">
                <a:solidFill>
                  <a:schemeClr val="bg1"/>
                </a:solidFill>
                <a:latin typeface="FreightText Pro Book" panose="02000603060000020004" pitchFamily="50" charset="0"/>
              </a:rPr>
              <a:t>Silver</a:t>
            </a:r>
            <a:r>
              <a:rPr lang="de-DE" sz="1200">
                <a:solidFill>
                  <a:schemeClr val="bg1"/>
                </a:solidFill>
                <a:latin typeface="FreightText Pro Book" panose="02000603060000020004" pitchFamily="50" charset="0"/>
              </a:rPr>
              <a:t> Daddy </a:t>
            </a:r>
          </a:p>
        </p:txBody>
      </p:sp>
    </p:spTree>
    <p:extLst>
      <p:ext uri="{BB962C8B-B14F-4D97-AF65-F5344CB8AC3E}">
        <p14:creationId xmlns:p14="http://schemas.microsoft.com/office/powerpoint/2010/main" val="88696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805C-D52F-05BD-E94E-2C5837EA6E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AA37FD-3CE9-89DC-5F44-0BE3D55BF993}"/>
              </a:ext>
            </a:extLst>
          </p:cNvPr>
          <p:cNvSpPr>
            <a:spLocks noGrp="1"/>
          </p:cNvSpPr>
          <p:nvPr>
            <p:ph type="title"/>
          </p:nvPr>
        </p:nvSpPr>
        <p:spPr/>
        <p:txBody>
          <a:bodyPr>
            <a:noAutofit/>
          </a:bodyPr>
          <a:lstStyle/>
          <a:p>
            <a:r>
              <a:rPr lang="de-DE"/>
              <a:t>Ressourcenverbrauch durch Bauwerke und Infrastruktur in der EU</a:t>
            </a:r>
          </a:p>
        </p:txBody>
      </p:sp>
      <p:sp>
        <p:nvSpPr>
          <p:cNvPr id="3" name="Textplatzhalter 2">
            <a:extLst>
              <a:ext uri="{FF2B5EF4-FFF2-40B4-BE49-F238E27FC236}">
                <a16:creationId xmlns:a16="http://schemas.microsoft.com/office/drawing/2014/main" id="{64F2E60D-B6D4-0438-80AC-6DEF1E215B54}"/>
              </a:ext>
            </a:extLst>
          </p:cNvPr>
          <p:cNvSpPr>
            <a:spLocks noGrp="1"/>
          </p:cNvSpPr>
          <p:nvPr>
            <p:ph type="body" sz="quarter" idx="12"/>
          </p:nvPr>
        </p:nvSpPr>
        <p:spPr>
          <a:xfrm>
            <a:off x="505249" y="3429000"/>
            <a:ext cx="6643062" cy="3851197"/>
          </a:xfrm>
        </p:spPr>
        <p:txBody>
          <a:bodyPr>
            <a:normAutofit/>
          </a:bodyPr>
          <a:lstStyle/>
          <a:p>
            <a:r>
              <a:rPr lang="de-DE" sz="2800" b="0">
                <a:solidFill>
                  <a:schemeClr val="tx1"/>
                </a:solidFill>
                <a:latin typeface="FreightText Pro Book" panose="02000603060000020004" pitchFamily="50" charset="0"/>
              </a:rPr>
              <a:t>Die Hälfte des Energieverbrauchs</a:t>
            </a:r>
          </a:p>
          <a:p>
            <a:r>
              <a:rPr lang="de-DE" sz="2800" b="0">
                <a:solidFill>
                  <a:schemeClr val="tx1"/>
                </a:solidFill>
                <a:latin typeface="FreightText Pro Book" panose="02000603060000020004" pitchFamily="50" charset="0"/>
              </a:rPr>
              <a:t>Die Hälfte der Rohstoffgewinnung</a:t>
            </a:r>
          </a:p>
          <a:p>
            <a:r>
              <a:rPr lang="de-DE" sz="2800" b="0">
                <a:solidFill>
                  <a:schemeClr val="tx1"/>
                </a:solidFill>
                <a:latin typeface="FreightText Pro Book" panose="02000603060000020004" pitchFamily="50" charset="0"/>
              </a:rPr>
              <a:t>1/3 des Wasserverbrauchs</a:t>
            </a:r>
          </a:p>
        </p:txBody>
      </p:sp>
      <p:pic>
        <p:nvPicPr>
          <p:cNvPr id="12" name="Bildplatzhalter 11" descr="Ein Bild, das Städtebau, Verkehrsknotenpunkt, draußen, Luftfotografie enthält.&#10;&#10;KI-generierte Inhalte können fehlerhaft sein.">
            <a:extLst>
              <a:ext uri="{FF2B5EF4-FFF2-40B4-BE49-F238E27FC236}">
                <a16:creationId xmlns:a16="http://schemas.microsoft.com/office/drawing/2014/main" id="{8FCA31F5-B832-76FB-74F0-AC9D8695B55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3" name="Textplatzhalter 2">
            <a:extLst>
              <a:ext uri="{FF2B5EF4-FFF2-40B4-BE49-F238E27FC236}">
                <a16:creationId xmlns:a16="http://schemas.microsoft.com/office/drawing/2014/main" id="{44CD8089-E802-2E34-4786-0057C4948BC1}"/>
              </a:ext>
            </a:extLst>
          </p:cNvPr>
          <p:cNvSpPr txBox="1">
            <a:spLocks/>
          </p:cNvSpPr>
          <p:nvPr/>
        </p:nvSpPr>
        <p:spPr>
          <a:xfrm>
            <a:off x="9993091" y="6283068"/>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Unsplash Jamie Street </a:t>
            </a:r>
          </a:p>
        </p:txBody>
      </p:sp>
    </p:spTree>
    <p:extLst>
      <p:ext uri="{BB962C8B-B14F-4D97-AF65-F5344CB8AC3E}">
        <p14:creationId xmlns:p14="http://schemas.microsoft.com/office/powerpoint/2010/main" val="123152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93C8-4C0A-ACF6-025A-09E6800ABE0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AAB16DF-1167-BDB7-2D1F-21155C22AF36}"/>
              </a:ext>
            </a:extLst>
          </p:cNvPr>
          <p:cNvSpPr>
            <a:spLocks noGrp="1" noRot="1" noMove="1" noResize="1" noEditPoints="1" noAdjustHandles="1" noChangeArrowheads="1" noChangeShapeType="1"/>
          </p:cNvSpPr>
          <p:nvPr>
            <p:ph type="body" sz="quarter" idx="11"/>
          </p:nvPr>
        </p:nvSpPr>
        <p:spPr>
          <a:xfrm>
            <a:off x="1959276" y="2085134"/>
            <a:ext cx="8273448" cy="3465274"/>
          </a:xfrm>
        </p:spPr>
        <p:txBody>
          <a:bodyPr/>
          <a:lstStyle/>
          <a:p>
            <a:endParaRPr lang="de-DE"/>
          </a:p>
          <a:p>
            <a:r>
              <a:rPr lang="de-DE"/>
              <a:t>Beispiel planetare Grenze: „Überladung mit neuartigen Stoffen“</a:t>
            </a:r>
          </a:p>
        </p:txBody>
      </p:sp>
    </p:spTree>
    <p:extLst>
      <p:ext uri="{BB962C8B-B14F-4D97-AF65-F5344CB8AC3E}">
        <p14:creationId xmlns:p14="http://schemas.microsoft.com/office/powerpoint/2010/main" val="300914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8EAA-1B58-DBF0-3D10-555E9E69784C}"/>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FEBE42EE-2912-2353-344C-3354075BE2D3}"/>
              </a:ext>
            </a:extLst>
          </p:cNvPr>
          <p:cNvSpPr>
            <a:spLocks noGrp="1"/>
          </p:cNvSpPr>
          <p:nvPr>
            <p:ph type="body" sz="quarter" idx="10"/>
          </p:nvPr>
        </p:nvSpPr>
        <p:spPr>
          <a:xfrm>
            <a:off x="2398006" y="266813"/>
            <a:ext cx="11017829" cy="4090926"/>
          </a:xfrm>
        </p:spPr>
        <p:txBody>
          <a:bodyPr/>
          <a:lstStyle/>
          <a:p>
            <a:pPr marL="0" indent="0">
              <a:buNone/>
            </a:pPr>
            <a:r>
              <a:rPr lang="de-DE">
                <a:solidFill>
                  <a:srgbClr val="182952"/>
                </a:solidFill>
                <a:latin typeface="Neue Plak" panose="020B0504030202020204" pitchFamily="34" charset="0"/>
              </a:rPr>
              <a:t>Planetare Grenzen: </a:t>
            </a:r>
            <a:r>
              <a:rPr lang="de-DE">
                <a:solidFill>
                  <a:srgbClr val="F3972B"/>
                </a:solidFill>
                <a:latin typeface="Neue Plak" panose="020B0504030202020204" pitchFamily="34" charset="0"/>
              </a:rPr>
              <a:t>Überladung mit neuartigen Stoffen</a:t>
            </a:r>
          </a:p>
        </p:txBody>
      </p:sp>
      <p:pic>
        <p:nvPicPr>
          <p:cNvPr id="9" name="Grafik 8" descr="Ein Bild, das Text, Screenshot, Diagramm, Farbigkeit enthält.&#10;&#10;Automatisch generierte Beschreibung">
            <a:extLst>
              <a:ext uri="{FF2B5EF4-FFF2-40B4-BE49-F238E27FC236}">
                <a16:creationId xmlns:a16="http://schemas.microsoft.com/office/drawing/2014/main" id="{491F4C71-9670-CD6C-E937-14A474F624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 y="934664"/>
            <a:ext cx="5384851" cy="5923336"/>
          </a:xfrm>
          <a:prstGeom prst="rect">
            <a:avLst/>
          </a:prstGeom>
        </p:spPr>
      </p:pic>
      <p:sp>
        <p:nvSpPr>
          <p:cNvPr id="4" name="Textfeld 3">
            <a:extLst>
              <a:ext uri="{FF2B5EF4-FFF2-40B4-BE49-F238E27FC236}">
                <a16:creationId xmlns:a16="http://schemas.microsoft.com/office/drawing/2014/main" id="{CC5B37B1-7915-51A6-75EB-6240F3554B10}"/>
              </a:ext>
            </a:extLst>
          </p:cNvPr>
          <p:cNvSpPr txBox="1"/>
          <p:nvPr/>
        </p:nvSpPr>
        <p:spPr>
          <a:xfrm>
            <a:off x="3940091" y="5473447"/>
            <a:ext cx="1317831" cy="784830"/>
          </a:xfrm>
          <a:prstGeom prst="rect">
            <a:avLst/>
          </a:prstGeom>
          <a:noFill/>
        </p:spPr>
        <p:txBody>
          <a:bodyPr wrap="square">
            <a:spAutoFit/>
          </a:bodyPr>
          <a:lstStyle/>
          <a:p>
            <a:r>
              <a:rPr lang="de-DE" sz="900"/>
              <a:t>Quelle: https://www.pik-potsdam.de/de/produkte/infothek/planetare-grenzen/bilder</a:t>
            </a:r>
          </a:p>
        </p:txBody>
      </p:sp>
      <p:pic>
        <p:nvPicPr>
          <p:cNvPr id="3" name="Grafik 2">
            <a:extLst>
              <a:ext uri="{FF2B5EF4-FFF2-40B4-BE49-F238E27FC236}">
                <a16:creationId xmlns:a16="http://schemas.microsoft.com/office/drawing/2014/main" id="{EF4673C2-1F4B-2375-DC06-F2782A15C534}"/>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318419" y="984420"/>
            <a:ext cx="5873580" cy="5873580"/>
          </a:xfrm>
          <a:prstGeom prst="rect">
            <a:avLst/>
          </a:prstGeom>
        </p:spPr>
      </p:pic>
      <p:sp>
        <p:nvSpPr>
          <p:cNvPr id="5" name="Textfeld 4">
            <a:extLst>
              <a:ext uri="{FF2B5EF4-FFF2-40B4-BE49-F238E27FC236}">
                <a16:creationId xmlns:a16="http://schemas.microsoft.com/office/drawing/2014/main" id="{BB6FCBB5-312B-915F-87A0-3904795946E8}"/>
              </a:ext>
            </a:extLst>
          </p:cNvPr>
          <p:cNvSpPr txBox="1"/>
          <p:nvPr/>
        </p:nvSpPr>
        <p:spPr>
          <a:xfrm>
            <a:off x="3940090" y="1594069"/>
            <a:ext cx="1317831" cy="693683"/>
          </a:xfrm>
          <a:prstGeom prst="rect">
            <a:avLst/>
          </a:prstGeom>
          <a:noFill/>
          <a:ln w="38100">
            <a:solidFill>
              <a:srgbClr val="F3972B"/>
            </a:solidFill>
          </a:ln>
        </p:spPr>
        <p:txBody>
          <a:bodyPr wrap="square" rtlCol="0">
            <a:spAutoFit/>
          </a:bodyPr>
          <a:lstStyle/>
          <a:p>
            <a:endParaRPr lang="de-DE"/>
          </a:p>
        </p:txBody>
      </p:sp>
      <p:sp>
        <p:nvSpPr>
          <p:cNvPr id="6" name="Textfeld 5">
            <a:extLst>
              <a:ext uri="{FF2B5EF4-FFF2-40B4-BE49-F238E27FC236}">
                <a16:creationId xmlns:a16="http://schemas.microsoft.com/office/drawing/2014/main" id="{604A8112-8543-992F-2AF8-DE336B6B2BC8}"/>
              </a:ext>
            </a:extLst>
          </p:cNvPr>
          <p:cNvSpPr txBox="1"/>
          <p:nvPr/>
        </p:nvSpPr>
        <p:spPr>
          <a:xfrm>
            <a:off x="11015661" y="2692452"/>
            <a:ext cx="985838" cy="1493783"/>
          </a:xfrm>
          <a:prstGeom prst="rect">
            <a:avLst/>
          </a:prstGeom>
          <a:noFill/>
          <a:ln w="38100">
            <a:solidFill>
              <a:srgbClr val="F3972B"/>
            </a:solidFill>
          </a:ln>
        </p:spPr>
        <p:txBody>
          <a:bodyPr wrap="square" rtlCol="0">
            <a:spAutoFit/>
          </a:bodyPr>
          <a:lstStyle/>
          <a:p>
            <a:endParaRPr lang="de-DE"/>
          </a:p>
        </p:txBody>
      </p:sp>
      <p:sp>
        <p:nvSpPr>
          <p:cNvPr id="2" name="Textplatzhalter 2">
            <a:extLst>
              <a:ext uri="{FF2B5EF4-FFF2-40B4-BE49-F238E27FC236}">
                <a16:creationId xmlns:a16="http://schemas.microsoft.com/office/drawing/2014/main" id="{2E772CEA-E5BF-5657-E242-85C495914157}"/>
              </a:ext>
            </a:extLst>
          </p:cNvPr>
          <p:cNvSpPr txBox="1">
            <a:spLocks/>
          </p:cNvSpPr>
          <p:nvPr/>
        </p:nvSpPr>
        <p:spPr>
          <a:xfrm>
            <a:off x="-187009" y="1064397"/>
            <a:ext cx="1917159"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Pik Potsdam</a:t>
            </a:r>
          </a:p>
        </p:txBody>
      </p:sp>
      <p:sp>
        <p:nvSpPr>
          <p:cNvPr id="8" name="Textplatzhalter 2">
            <a:extLst>
              <a:ext uri="{FF2B5EF4-FFF2-40B4-BE49-F238E27FC236}">
                <a16:creationId xmlns:a16="http://schemas.microsoft.com/office/drawing/2014/main" id="{CE2C915E-CBDA-0935-1755-9B1C9DEF22D0}"/>
              </a:ext>
            </a:extLst>
          </p:cNvPr>
          <p:cNvSpPr txBox="1">
            <a:spLocks/>
          </p:cNvSpPr>
          <p:nvPr/>
        </p:nvSpPr>
        <p:spPr>
          <a:xfrm>
            <a:off x="8070163" y="6373535"/>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NELA e.V.</a:t>
            </a:r>
          </a:p>
        </p:txBody>
      </p:sp>
    </p:spTree>
    <p:extLst>
      <p:ext uri="{BB962C8B-B14F-4D97-AF65-F5344CB8AC3E}">
        <p14:creationId xmlns:p14="http://schemas.microsoft.com/office/powerpoint/2010/main" val="57047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4401-A4DB-D2FF-E015-BC4FE925C756}"/>
            </a:ext>
          </a:extLst>
        </p:cNvPr>
        <p:cNvGrpSpPr/>
        <p:nvPr/>
      </p:nvGrpSpPr>
      <p:grpSpPr>
        <a:xfrm>
          <a:off x="0" y="0"/>
          <a:ext cx="0" cy="0"/>
          <a:chOff x="0" y="0"/>
          <a:chExt cx="0" cy="0"/>
        </a:xfrm>
      </p:grpSpPr>
      <p:pic>
        <p:nvPicPr>
          <p:cNvPr id="4" name="Grafik 3" descr="Ein Bild, das draußen, Verschmutzung, Fahrzeug, Gelände enthält.&#10;&#10;KI-generierte Inhalte können fehlerhaft sein.">
            <a:extLst>
              <a:ext uri="{FF2B5EF4-FFF2-40B4-BE49-F238E27FC236}">
                <a16:creationId xmlns:a16="http://schemas.microsoft.com/office/drawing/2014/main" id="{5E6DB6EA-B640-3EB5-3ABA-A2CCF6ABCCF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38542" y="2155392"/>
            <a:ext cx="7914916" cy="3817319"/>
          </a:xfrm>
          <a:prstGeom prst="rect">
            <a:avLst/>
          </a:prstGeom>
        </p:spPr>
      </p:pic>
      <p:sp>
        <p:nvSpPr>
          <p:cNvPr id="6" name="Textplatzhalter 5">
            <a:extLst>
              <a:ext uri="{FF2B5EF4-FFF2-40B4-BE49-F238E27FC236}">
                <a16:creationId xmlns:a16="http://schemas.microsoft.com/office/drawing/2014/main" id="{83DB0555-58A7-BC8F-D8C9-1CEA0E9FA404}"/>
              </a:ext>
            </a:extLst>
          </p:cNvPr>
          <p:cNvSpPr>
            <a:spLocks noGrp="1"/>
          </p:cNvSpPr>
          <p:nvPr>
            <p:ph type="body" sz="quarter" idx="11"/>
          </p:nvPr>
        </p:nvSpPr>
        <p:spPr>
          <a:xfrm>
            <a:off x="1883569" y="521222"/>
            <a:ext cx="8424862" cy="2368550"/>
          </a:xfrm>
        </p:spPr>
        <p:txBody>
          <a:bodyPr/>
          <a:lstStyle/>
          <a:p>
            <a:r>
              <a:rPr lang="de-DE"/>
              <a:t>Abfall</a:t>
            </a:r>
          </a:p>
        </p:txBody>
      </p:sp>
      <p:sp>
        <p:nvSpPr>
          <p:cNvPr id="5" name="Textfeld 4">
            <a:extLst>
              <a:ext uri="{FF2B5EF4-FFF2-40B4-BE49-F238E27FC236}">
                <a16:creationId xmlns:a16="http://schemas.microsoft.com/office/drawing/2014/main" id="{346A414C-956C-ACCF-4E93-997146F2E5D3}"/>
              </a:ext>
            </a:extLst>
          </p:cNvPr>
          <p:cNvSpPr txBox="1"/>
          <p:nvPr/>
        </p:nvSpPr>
        <p:spPr>
          <a:xfrm>
            <a:off x="10053458" y="5972711"/>
            <a:ext cx="1627174" cy="553998"/>
          </a:xfrm>
          <a:prstGeom prst="rect">
            <a:avLst/>
          </a:prstGeom>
          <a:noFill/>
        </p:spPr>
        <p:txBody>
          <a:bodyPr wrap="square" rtlCol="0">
            <a:spAutoFit/>
          </a:bodyPr>
          <a:lstStyle/>
          <a:p>
            <a:r>
              <a:rPr lang="de-DE" sz="1200">
                <a:solidFill>
                  <a:schemeClr val="bg1"/>
                </a:solidFill>
                <a:latin typeface="FreightText Pro Book" panose="02000603060000020004" pitchFamily="50" charset="0"/>
              </a:rPr>
              <a:t>@pixabay Tom Fisk</a:t>
            </a:r>
          </a:p>
          <a:p>
            <a:endParaRPr lang="de-DE"/>
          </a:p>
        </p:txBody>
      </p:sp>
    </p:spTree>
    <p:extLst>
      <p:ext uri="{BB962C8B-B14F-4D97-AF65-F5344CB8AC3E}">
        <p14:creationId xmlns:p14="http://schemas.microsoft.com/office/powerpoint/2010/main" val="2310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ABFE-C6F8-DC46-6076-4B12B155BD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1D453A-009F-AB35-BE52-C28DE05CEFCF}"/>
              </a:ext>
            </a:extLst>
          </p:cNvPr>
          <p:cNvSpPr>
            <a:spLocks noGrp="1"/>
          </p:cNvSpPr>
          <p:nvPr>
            <p:ph type="title"/>
          </p:nvPr>
        </p:nvSpPr>
        <p:spPr/>
        <p:txBody>
          <a:bodyPr/>
          <a:lstStyle/>
          <a:p>
            <a:r>
              <a:rPr lang="de-DE"/>
              <a:t>Bau- und Abbruchabfälle</a:t>
            </a:r>
          </a:p>
        </p:txBody>
      </p:sp>
      <p:pic>
        <p:nvPicPr>
          <p:cNvPr id="6" name="Inhaltsplatzhalter 4" descr="Ein Bild, das Text, Screenshot, Schrift, Logo enthält.">
            <a:extLst>
              <a:ext uri="{FF2B5EF4-FFF2-40B4-BE49-F238E27FC236}">
                <a16:creationId xmlns:a16="http://schemas.microsoft.com/office/drawing/2014/main" id="{B95C0FDA-40C7-2DCD-787B-D99AA7FC74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301727"/>
            <a:ext cx="6498720" cy="4356000"/>
          </a:xfrm>
          <a:prstGeom prst="rect">
            <a:avLst/>
          </a:prstGeom>
        </p:spPr>
      </p:pic>
      <p:pic>
        <p:nvPicPr>
          <p:cNvPr id="4" name="Grafik 3">
            <a:extLst>
              <a:ext uri="{FF2B5EF4-FFF2-40B4-BE49-F238E27FC236}">
                <a16:creationId xmlns:a16="http://schemas.microsoft.com/office/drawing/2014/main" id="{CD14B46C-27D4-A882-740F-741EEA0AAE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5583" y="2307127"/>
            <a:ext cx="2937989" cy="2772000"/>
          </a:xfrm>
          <a:prstGeom prst="rect">
            <a:avLst/>
          </a:prstGeom>
        </p:spPr>
      </p:pic>
      <p:pic>
        <p:nvPicPr>
          <p:cNvPr id="3" name="Grafik 2">
            <a:extLst>
              <a:ext uri="{FF2B5EF4-FFF2-40B4-BE49-F238E27FC236}">
                <a16:creationId xmlns:a16="http://schemas.microsoft.com/office/drawing/2014/main" id="{FE371ACA-1A0C-9739-B5EA-E0F74CA0A92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385559" y="2301727"/>
            <a:ext cx="5808000" cy="4356000"/>
          </a:xfrm>
          <a:prstGeom prst="rect">
            <a:avLst/>
          </a:prstGeom>
        </p:spPr>
      </p:pic>
      <p:sp>
        <p:nvSpPr>
          <p:cNvPr id="7" name="Textfeld 6">
            <a:extLst>
              <a:ext uri="{FF2B5EF4-FFF2-40B4-BE49-F238E27FC236}">
                <a16:creationId xmlns:a16="http://schemas.microsoft.com/office/drawing/2014/main" id="{5BB05CC0-8F48-3110-7FB5-B7C7A45796BF}"/>
              </a:ext>
            </a:extLst>
          </p:cNvPr>
          <p:cNvSpPr txBox="1"/>
          <p:nvPr/>
        </p:nvSpPr>
        <p:spPr>
          <a:xfrm>
            <a:off x="10169788" y="6254535"/>
            <a:ext cx="2022212" cy="276999"/>
          </a:xfrm>
          <a:prstGeom prst="rect">
            <a:avLst/>
          </a:prstGeom>
          <a:noFill/>
        </p:spPr>
        <p:txBody>
          <a:bodyPr wrap="square" rtlCol="0">
            <a:spAutoFit/>
          </a:bodyPr>
          <a:lstStyle/>
          <a:p>
            <a:r>
              <a:rPr lang="de-DE" sz="1200">
                <a:solidFill>
                  <a:schemeClr val="bg1"/>
                </a:solidFill>
                <a:latin typeface="FreightText Pro Book" panose="02000603060000020004" pitchFamily="50" charset="0"/>
              </a:rPr>
              <a:t>Cottbus @Uwe Dziumbla</a:t>
            </a:r>
          </a:p>
        </p:txBody>
      </p:sp>
    </p:spTree>
    <p:extLst>
      <p:ext uri="{BB962C8B-B14F-4D97-AF65-F5344CB8AC3E}">
        <p14:creationId xmlns:p14="http://schemas.microsoft.com/office/powerpoint/2010/main" val="226643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C8FB9E-D51D-75FB-8911-33D36B726F6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39799" y="1065412"/>
            <a:ext cx="9112402" cy="5142450"/>
          </a:xfrm>
          <a:prstGeom prst="rect">
            <a:avLst/>
          </a:prstGeom>
        </p:spPr>
      </p:pic>
      <p:sp>
        <p:nvSpPr>
          <p:cNvPr id="4" name="Textfeld 3">
            <a:extLst>
              <a:ext uri="{FF2B5EF4-FFF2-40B4-BE49-F238E27FC236}">
                <a16:creationId xmlns:a16="http://schemas.microsoft.com/office/drawing/2014/main" id="{0D4B72B2-33DF-F345-816F-6995BAA6DF55}"/>
              </a:ext>
            </a:extLst>
          </p:cNvPr>
          <p:cNvSpPr txBox="1"/>
          <p:nvPr/>
        </p:nvSpPr>
        <p:spPr>
          <a:xfrm>
            <a:off x="7070232" y="6298358"/>
            <a:ext cx="5011914" cy="276999"/>
          </a:xfrm>
          <a:prstGeom prst="rect">
            <a:avLst/>
          </a:prstGeom>
          <a:noFill/>
        </p:spPr>
        <p:txBody>
          <a:bodyPr wrap="square" rtlCol="0">
            <a:spAutoFit/>
          </a:bodyPr>
          <a:lstStyle/>
          <a:p>
            <a:r>
              <a:rPr lang="de-DE" sz="1200">
                <a:latin typeface="FreightText Pro Book" panose="02000603060000020004" pitchFamily="50" charset="0"/>
              </a:rPr>
              <a:t>Hillebrandt et al. (2018): Atlas Recycling. Gebäude als Materialressource</a:t>
            </a:r>
          </a:p>
        </p:txBody>
      </p:sp>
    </p:spTree>
    <p:extLst>
      <p:ext uri="{BB962C8B-B14F-4D97-AF65-F5344CB8AC3E}">
        <p14:creationId xmlns:p14="http://schemas.microsoft.com/office/powerpoint/2010/main" val="395634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Kreis enthält.&#10;&#10;Automatisch generierte Beschreibung">
            <a:extLst>
              <a:ext uri="{FF2B5EF4-FFF2-40B4-BE49-F238E27FC236}">
                <a16:creationId xmlns:a16="http://schemas.microsoft.com/office/drawing/2014/main" id="{B4DE3075-FC65-D06B-1710-C5BAB67EC67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47503" y="1049867"/>
            <a:ext cx="8096994" cy="5192889"/>
          </a:xfrm>
          <a:prstGeom prst="rect">
            <a:avLst/>
          </a:prstGeom>
        </p:spPr>
      </p:pic>
      <p:sp>
        <p:nvSpPr>
          <p:cNvPr id="2" name="Textfeld 1">
            <a:extLst>
              <a:ext uri="{FF2B5EF4-FFF2-40B4-BE49-F238E27FC236}">
                <a16:creationId xmlns:a16="http://schemas.microsoft.com/office/drawing/2014/main" id="{EC00BB72-9AAF-AF41-ACA3-60FDD40B4B8A}"/>
              </a:ext>
            </a:extLst>
          </p:cNvPr>
          <p:cNvSpPr txBox="1"/>
          <p:nvPr/>
        </p:nvSpPr>
        <p:spPr>
          <a:xfrm>
            <a:off x="7826587" y="6344356"/>
            <a:ext cx="5011914" cy="276999"/>
          </a:xfrm>
          <a:prstGeom prst="rect">
            <a:avLst/>
          </a:prstGeom>
          <a:noFill/>
        </p:spPr>
        <p:txBody>
          <a:bodyPr wrap="square" rtlCol="0">
            <a:spAutoFit/>
          </a:bodyPr>
          <a:lstStyle/>
          <a:p>
            <a:r>
              <a:rPr lang="de-DE" sz="1200">
                <a:latin typeface="FreightText Pro Book" panose="02000603060000020004" pitchFamily="50" charset="0"/>
              </a:rPr>
              <a:t>Monitoring-Bericht Kreislaufwirtschaft Bau, 2023</a:t>
            </a:r>
          </a:p>
        </p:txBody>
      </p:sp>
    </p:spTree>
    <p:custDataLst>
      <p:tags r:id="rId1"/>
    </p:custDataLst>
    <p:extLst>
      <p:ext uri="{BB962C8B-B14F-4D97-AF65-F5344CB8AC3E}">
        <p14:creationId xmlns:p14="http://schemas.microsoft.com/office/powerpoint/2010/main" val="276188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draußen, Berg, Himmel, Wolke enthält.&#10;&#10;KI-generierte Inhalte können fehlerhaft sein.">
            <a:extLst>
              <a:ext uri="{FF2B5EF4-FFF2-40B4-BE49-F238E27FC236}">
                <a16:creationId xmlns:a16="http://schemas.microsoft.com/office/drawing/2014/main" id="{24648F8C-672B-0585-F83F-A8729825D92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04878" y="1226322"/>
            <a:ext cx="5604146" cy="4757796"/>
          </a:xfrm>
          <a:prstGeom prst="rect">
            <a:avLst/>
          </a:prstGeom>
        </p:spPr>
      </p:pic>
      <p:sp>
        <p:nvSpPr>
          <p:cNvPr id="8" name="Textfeld 7">
            <a:extLst>
              <a:ext uri="{FF2B5EF4-FFF2-40B4-BE49-F238E27FC236}">
                <a16:creationId xmlns:a16="http://schemas.microsoft.com/office/drawing/2014/main" id="{D06628F3-D411-B8A7-3EDE-7FCD9CBF7340}"/>
              </a:ext>
            </a:extLst>
          </p:cNvPr>
          <p:cNvSpPr txBox="1"/>
          <p:nvPr/>
        </p:nvSpPr>
        <p:spPr>
          <a:xfrm>
            <a:off x="8308623" y="6106088"/>
            <a:ext cx="4877826" cy="276999"/>
          </a:xfrm>
          <a:prstGeom prst="rect">
            <a:avLst/>
          </a:prstGeom>
          <a:noFill/>
        </p:spPr>
        <p:txBody>
          <a:bodyPr wrap="square" rtlCol="0">
            <a:spAutoFit/>
          </a:bodyPr>
          <a:lstStyle/>
          <a:p>
            <a:r>
              <a:rPr lang="de-DE" sz="1200">
                <a:latin typeface="FreightText Pro Book" panose="02000603060000020004" pitchFamily="50" charset="0"/>
              </a:rPr>
              <a:t>Abbau von Eisenerz, Österreich @Unsplash </a:t>
            </a:r>
            <a:r>
              <a:rPr lang="de-DE" sz="1200" err="1">
                <a:latin typeface="FreightText Pro Book" panose="02000603060000020004" pitchFamily="50" charset="0"/>
              </a:rPr>
              <a:t>silverdaddy</a:t>
            </a:r>
            <a:endParaRPr lang="de-DE" sz="1200">
              <a:latin typeface="FreightText Pro Book" panose="02000603060000020004" pitchFamily="50" charset="0"/>
            </a:endParaRPr>
          </a:p>
        </p:txBody>
      </p:sp>
      <p:pic>
        <p:nvPicPr>
          <p:cNvPr id="25" name="Grafik 24" descr="Ein Bild, das Text, Screenshot, Diagramm, Kreis enthält.&#10;&#10;KI-generierte Inhalte können fehlerhaft sein.">
            <a:extLst>
              <a:ext uri="{FF2B5EF4-FFF2-40B4-BE49-F238E27FC236}">
                <a16:creationId xmlns:a16="http://schemas.microsoft.com/office/drawing/2014/main" id="{3CE5EA8F-EE74-9459-C6A0-DF6C90F15E6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86176" y="1874883"/>
            <a:ext cx="6080758" cy="4109235"/>
          </a:xfrm>
          <a:prstGeom prst="rect">
            <a:avLst/>
          </a:prstGeom>
        </p:spPr>
      </p:pic>
      <p:sp>
        <p:nvSpPr>
          <p:cNvPr id="2" name="Textfeld 1">
            <a:extLst>
              <a:ext uri="{FF2B5EF4-FFF2-40B4-BE49-F238E27FC236}">
                <a16:creationId xmlns:a16="http://schemas.microsoft.com/office/drawing/2014/main" id="{379581F6-CEDC-6EBD-34D2-C8B411A64972}"/>
              </a:ext>
            </a:extLst>
          </p:cNvPr>
          <p:cNvSpPr txBox="1"/>
          <p:nvPr/>
        </p:nvSpPr>
        <p:spPr>
          <a:xfrm>
            <a:off x="3115275" y="6106088"/>
            <a:ext cx="5011914" cy="276999"/>
          </a:xfrm>
          <a:prstGeom prst="rect">
            <a:avLst/>
          </a:prstGeom>
          <a:noFill/>
        </p:spPr>
        <p:txBody>
          <a:bodyPr wrap="square" rtlCol="0">
            <a:spAutoFit/>
          </a:bodyPr>
          <a:lstStyle/>
          <a:p>
            <a:r>
              <a:rPr lang="de-DE" sz="1200">
                <a:latin typeface="FreightText Pro Book" panose="02000603060000020004" pitchFamily="50" charset="0"/>
              </a:rPr>
              <a:t>Monitoring-Bericht Kreislaufwirtschaft Bau, 2023</a:t>
            </a:r>
          </a:p>
        </p:txBody>
      </p:sp>
      <p:sp>
        <p:nvSpPr>
          <p:cNvPr id="3" name="Titel 2">
            <a:extLst>
              <a:ext uri="{FF2B5EF4-FFF2-40B4-BE49-F238E27FC236}">
                <a16:creationId xmlns:a16="http://schemas.microsoft.com/office/drawing/2014/main" id="{C692B3E6-0D3A-0FF2-5505-5C5DB95949E1}"/>
              </a:ext>
            </a:extLst>
          </p:cNvPr>
          <p:cNvSpPr>
            <a:spLocks noGrp="1"/>
          </p:cNvSpPr>
          <p:nvPr>
            <p:ph type="title"/>
          </p:nvPr>
        </p:nvSpPr>
        <p:spPr/>
        <p:txBody>
          <a:bodyPr/>
          <a:lstStyle/>
          <a:p>
            <a:r>
              <a:rPr lang="de-DE"/>
              <a:t>Bodenaushub</a:t>
            </a:r>
          </a:p>
        </p:txBody>
      </p:sp>
    </p:spTree>
    <p:extLst>
      <p:ext uri="{BB962C8B-B14F-4D97-AF65-F5344CB8AC3E}">
        <p14:creationId xmlns:p14="http://schemas.microsoft.com/office/powerpoint/2010/main" val="96251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a:extLst>
              <a:ext uri="{FF2B5EF4-FFF2-40B4-BE49-F238E27FC236}">
                <a16:creationId xmlns:a16="http://schemas.microsoft.com/office/drawing/2014/main" id="{6206DA51-09CB-DEC5-22C6-DF1E208CA643}"/>
              </a:ext>
            </a:extLst>
          </p:cNvPr>
          <p:cNvSpPr>
            <a:spLocks noGrp="1"/>
          </p:cNvSpPr>
          <p:nvPr>
            <p:ph type="body" sz="quarter" idx="11"/>
          </p:nvPr>
        </p:nvSpPr>
        <p:spPr>
          <a:xfrm>
            <a:off x="1867248" y="2379435"/>
            <a:ext cx="8457504" cy="4169378"/>
          </a:xfrm>
        </p:spPr>
        <p:txBody>
          <a:bodyPr/>
          <a:lstStyle/>
          <a:p>
            <a:r>
              <a:rPr lang="de-DE">
                <a:solidFill>
                  <a:srgbClr val="F3972B"/>
                </a:solidFill>
              </a:rPr>
              <a:t>1. Warum </a:t>
            </a:r>
            <a:r>
              <a:rPr lang="de-DE"/>
              <a:t>brauchen wir das?</a:t>
            </a:r>
          </a:p>
        </p:txBody>
      </p:sp>
      <p:sp>
        <p:nvSpPr>
          <p:cNvPr id="2" name="Textfeld 1">
            <a:extLst>
              <a:ext uri="{FF2B5EF4-FFF2-40B4-BE49-F238E27FC236}">
                <a16:creationId xmlns:a16="http://schemas.microsoft.com/office/drawing/2014/main" id="{B9D4E36B-9C4C-6416-EABC-4EF2563F331D}"/>
              </a:ext>
            </a:extLst>
          </p:cNvPr>
          <p:cNvSpPr txBox="1"/>
          <p:nvPr/>
        </p:nvSpPr>
        <p:spPr>
          <a:xfrm>
            <a:off x="2195417" y="3423684"/>
            <a:ext cx="7801165" cy="892552"/>
          </a:xfrm>
          <a:prstGeom prst="rect">
            <a:avLst/>
          </a:prstGeom>
          <a:noFill/>
        </p:spPr>
        <p:txBody>
          <a:bodyPr wrap="square" rtlCol="0">
            <a:spAutoFit/>
          </a:bodyPr>
          <a:lstStyle/>
          <a:p>
            <a:pPr algn="l"/>
            <a:r>
              <a:rPr lang="de-DE" sz="2600">
                <a:solidFill>
                  <a:srgbClr val="F3972B"/>
                </a:solidFill>
                <a:latin typeface="Neue Plak Text" panose="020B0804030202020204" pitchFamily="34" charset="0"/>
              </a:rPr>
              <a:t>Ziel I: </a:t>
            </a:r>
            <a:r>
              <a:rPr lang="de-DE" sz="2600">
                <a:solidFill>
                  <a:schemeClr val="bg1"/>
                </a:solidFill>
                <a:latin typeface="Neue Plak Text" panose="020B0804030202020204" pitchFamily="34" charset="0"/>
              </a:rPr>
              <a:t>Ein gemeinsames Nachhaltigkeitsverständnis etablieren.</a:t>
            </a:r>
          </a:p>
        </p:txBody>
      </p:sp>
    </p:spTree>
    <p:extLst>
      <p:ext uri="{BB962C8B-B14F-4D97-AF65-F5344CB8AC3E}">
        <p14:creationId xmlns:p14="http://schemas.microsoft.com/office/powerpoint/2010/main" val="8906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Kreis enthält.&#10;&#10;KI-generierte Inhalte können fehlerhaft sein.">
            <a:extLst>
              <a:ext uri="{FF2B5EF4-FFF2-40B4-BE49-F238E27FC236}">
                <a16:creationId xmlns:a16="http://schemas.microsoft.com/office/drawing/2014/main" id="{B3E63271-47EA-B921-5031-DA409898C3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720100"/>
            <a:ext cx="6109652" cy="4176000"/>
          </a:xfrm>
          <a:prstGeom prst="rect">
            <a:avLst/>
          </a:prstGeom>
        </p:spPr>
      </p:pic>
      <p:pic>
        <p:nvPicPr>
          <p:cNvPr id="7" name="Grafik 6" descr="Ein Bild, das Text, Screenshot, Schrift, Kreis enthält.&#10;&#10;KI-generierte Inhalte können fehlerhaft sein.">
            <a:extLst>
              <a:ext uri="{FF2B5EF4-FFF2-40B4-BE49-F238E27FC236}">
                <a16:creationId xmlns:a16="http://schemas.microsoft.com/office/drawing/2014/main" id="{8AED952A-FF97-461C-27AF-C0C41B412C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11236" y="1720100"/>
            <a:ext cx="6109652" cy="4176000"/>
          </a:xfrm>
          <a:prstGeom prst="rect">
            <a:avLst/>
          </a:prstGeom>
        </p:spPr>
      </p:pic>
      <p:sp>
        <p:nvSpPr>
          <p:cNvPr id="2" name="Textfeld 1">
            <a:extLst>
              <a:ext uri="{FF2B5EF4-FFF2-40B4-BE49-F238E27FC236}">
                <a16:creationId xmlns:a16="http://schemas.microsoft.com/office/drawing/2014/main" id="{96E07B65-F8FB-B78B-0F1C-88D6276ED240}"/>
              </a:ext>
            </a:extLst>
          </p:cNvPr>
          <p:cNvSpPr txBox="1"/>
          <p:nvPr/>
        </p:nvSpPr>
        <p:spPr>
          <a:xfrm>
            <a:off x="7055097" y="6060933"/>
            <a:ext cx="5011914" cy="276999"/>
          </a:xfrm>
          <a:prstGeom prst="rect">
            <a:avLst/>
          </a:prstGeom>
          <a:noFill/>
        </p:spPr>
        <p:txBody>
          <a:bodyPr wrap="square" rtlCol="0">
            <a:spAutoFit/>
          </a:bodyPr>
          <a:lstStyle/>
          <a:p>
            <a:pPr algn="r"/>
            <a:r>
              <a:rPr lang="de-DE" sz="1200">
                <a:latin typeface="FreightText Pro Book" panose="02000603060000020004" pitchFamily="50" charset="0"/>
              </a:rPr>
              <a:t>Monitoring-Bericht Kreislaufwirtschaft Bau, 2023</a:t>
            </a:r>
          </a:p>
        </p:txBody>
      </p:sp>
    </p:spTree>
    <p:extLst>
      <p:ext uri="{BB962C8B-B14F-4D97-AF65-F5344CB8AC3E}">
        <p14:creationId xmlns:p14="http://schemas.microsoft.com/office/powerpoint/2010/main" val="306986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Schrift enthält.&#10;&#10;KI-generierte Inhalte können fehlerhaft sein.">
            <a:extLst>
              <a:ext uri="{FF2B5EF4-FFF2-40B4-BE49-F238E27FC236}">
                <a16:creationId xmlns:a16="http://schemas.microsoft.com/office/drawing/2014/main" id="{A82E2371-E1E6-09A8-CDC2-AA8B0541330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98170" y="1051560"/>
            <a:ext cx="7995660" cy="5616000"/>
          </a:xfrm>
          <a:prstGeom prst="rect">
            <a:avLst/>
          </a:prstGeom>
        </p:spPr>
      </p:pic>
      <p:sp>
        <p:nvSpPr>
          <p:cNvPr id="2" name="Textfeld 1">
            <a:extLst>
              <a:ext uri="{FF2B5EF4-FFF2-40B4-BE49-F238E27FC236}">
                <a16:creationId xmlns:a16="http://schemas.microsoft.com/office/drawing/2014/main" id="{33F261F6-9184-0DF3-17F3-91C21C447550}"/>
              </a:ext>
            </a:extLst>
          </p:cNvPr>
          <p:cNvSpPr txBox="1"/>
          <p:nvPr/>
        </p:nvSpPr>
        <p:spPr>
          <a:xfrm>
            <a:off x="10216444" y="6021229"/>
            <a:ext cx="1850567" cy="646331"/>
          </a:xfrm>
          <a:prstGeom prst="rect">
            <a:avLst/>
          </a:prstGeom>
          <a:noFill/>
        </p:spPr>
        <p:txBody>
          <a:bodyPr wrap="square" rtlCol="0">
            <a:spAutoFit/>
          </a:bodyPr>
          <a:lstStyle/>
          <a:p>
            <a:pPr algn="r"/>
            <a:r>
              <a:rPr lang="de-DE" sz="1200">
                <a:latin typeface="FreightText Pro Book" panose="02000603060000020004" pitchFamily="50" charset="0"/>
              </a:rPr>
              <a:t>Monitoring-Bericht Kreislaufwirtschaft Bau, 2023</a:t>
            </a:r>
          </a:p>
        </p:txBody>
      </p:sp>
    </p:spTree>
    <p:extLst>
      <p:ext uri="{BB962C8B-B14F-4D97-AF65-F5344CB8AC3E}">
        <p14:creationId xmlns:p14="http://schemas.microsoft.com/office/powerpoint/2010/main" val="2160943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C529-782B-FE6D-FD2F-067F7ED078B4}"/>
              </a:ext>
            </a:extLst>
          </p:cNvPr>
          <p:cNvSpPr>
            <a:spLocks noGrp="1"/>
          </p:cNvSpPr>
          <p:nvPr>
            <p:ph type="title"/>
          </p:nvPr>
        </p:nvSpPr>
        <p:spPr/>
        <p:txBody>
          <a:bodyPr/>
          <a:lstStyle/>
          <a:p>
            <a:r>
              <a:rPr lang="de-DE"/>
              <a:t>Plastik</a:t>
            </a:r>
          </a:p>
        </p:txBody>
      </p:sp>
      <p:sp>
        <p:nvSpPr>
          <p:cNvPr id="3" name="Textplatzhalter 2">
            <a:extLst>
              <a:ext uri="{FF2B5EF4-FFF2-40B4-BE49-F238E27FC236}">
                <a16:creationId xmlns:a16="http://schemas.microsoft.com/office/drawing/2014/main" id="{16D6437E-9395-5931-88D9-3574231EB137}"/>
              </a:ext>
            </a:extLst>
          </p:cNvPr>
          <p:cNvSpPr>
            <a:spLocks noGrp="1"/>
          </p:cNvSpPr>
          <p:nvPr>
            <p:ph type="body" sz="quarter" idx="12"/>
          </p:nvPr>
        </p:nvSpPr>
        <p:spPr/>
        <p:txBody>
          <a:bodyPr>
            <a:normAutofit/>
          </a:bodyPr>
          <a:lstStyle/>
          <a:p>
            <a:pPr>
              <a:buFont typeface="Arial" panose="020B0604020202020204" pitchFamily="34" charset="0"/>
              <a:buChar char="•"/>
            </a:pPr>
            <a:r>
              <a:rPr lang="de-DE" sz="2400"/>
              <a:t>Plastik ist leicht, zerbricht nicht und ist lange haltbar </a:t>
            </a:r>
          </a:p>
          <a:p>
            <a:pPr>
              <a:buFont typeface="Arial" panose="020B0604020202020204" pitchFamily="34" charset="0"/>
              <a:buChar char="•"/>
            </a:pPr>
            <a:r>
              <a:rPr lang="de-DE" sz="2400"/>
              <a:t>Nicht biologisch abbaubar</a:t>
            </a:r>
          </a:p>
          <a:p>
            <a:pPr>
              <a:buFont typeface="Arial" panose="020B0604020202020204" pitchFamily="34" charset="0"/>
              <a:buChar char="•"/>
            </a:pPr>
            <a:r>
              <a:rPr lang="de-DE" sz="2400"/>
              <a:t>Mikroplastik in Luft, Nahrung und Trinkwasser, in menschlichem Blut, Lunge, Plazenta</a:t>
            </a:r>
          </a:p>
          <a:p>
            <a:pPr>
              <a:buFont typeface="Arial" panose="020B0604020202020204" pitchFamily="34" charset="0"/>
              <a:buChar char="•"/>
            </a:pPr>
            <a:r>
              <a:rPr lang="de-DE" sz="2400"/>
              <a:t>Unter Verdacht, Entzündungen, Hormonstörungen, Krebs zu verursachen</a:t>
            </a:r>
          </a:p>
          <a:p>
            <a:pPr>
              <a:buFont typeface="Arial" panose="020B0604020202020204" pitchFamily="34" charset="0"/>
              <a:buChar char="•"/>
            </a:pPr>
            <a:r>
              <a:rPr lang="de-DE" sz="2400"/>
              <a:t>Baubranche: 16% des weltweiten Plastikverbrauchs (PVC)</a:t>
            </a:r>
          </a:p>
          <a:p>
            <a:endParaRPr lang="de-DE"/>
          </a:p>
        </p:txBody>
      </p:sp>
      <p:pic>
        <p:nvPicPr>
          <p:cNvPr id="7" name="Bildplatzhalter 6" descr="Ein Bild, das Schlauch, gelb enthält.&#10;&#10;KI-generierte Inhalte können fehlerhaft sein.">
            <a:extLst>
              <a:ext uri="{FF2B5EF4-FFF2-40B4-BE49-F238E27FC236}">
                <a16:creationId xmlns:a16="http://schemas.microsoft.com/office/drawing/2014/main" id="{E31182EC-9B07-AACC-218F-46AD914647B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8242EAF9-5526-9E66-ABF9-CC47CF37B18A}"/>
              </a:ext>
            </a:extLst>
          </p:cNvPr>
          <p:cNvSpPr txBox="1">
            <a:spLocks/>
          </p:cNvSpPr>
          <p:nvPr/>
        </p:nvSpPr>
        <p:spPr>
          <a:xfrm>
            <a:off x="4695369" y="6267723"/>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Anna </a:t>
            </a:r>
            <a:r>
              <a:rPr lang="de-DE" sz="1200" err="1">
                <a:solidFill>
                  <a:schemeClr val="bg1"/>
                </a:solidFill>
                <a:latin typeface="FreightText Pro Book" panose="02000603060000020004" pitchFamily="50" charset="0"/>
              </a:rPr>
              <a:t>Kharkivska</a:t>
            </a:r>
            <a:endParaRPr lang="de-DE" sz="1200">
              <a:solidFill>
                <a:schemeClr val="bg1"/>
              </a:solidFill>
              <a:latin typeface="FreightText Pro Book" panose="02000603060000020004" pitchFamily="50" charset="0"/>
            </a:endParaRPr>
          </a:p>
        </p:txBody>
      </p:sp>
    </p:spTree>
    <p:extLst>
      <p:ext uri="{BB962C8B-B14F-4D97-AF65-F5344CB8AC3E}">
        <p14:creationId xmlns:p14="http://schemas.microsoft.com/office/powerpoint/2010/main" val="119864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reenshot, Design enthält.&#10;&#10;KI-generierte Inhalte können fehlerhaft sein.">
            <a:extLst>
              <a:ext uri="{FF2B5EF4-FFF2-40B4-BE49-F238E27FC236}">
                <a16:creationId xmlns:a16="http://schemas.microsoft.com/office/drawing/2014/main" id="{A9AC6017-B388-B2DE-4CB7-587274805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02" y="1704879"/>
            <a:ext cx="5864773" cy="2932387"/>
          </a:xfrm>
          <a:prstGeom prst="rect">
            <a:avLst/>
          </a:prstGeom>
        </p:spPr>
      </p:pic>
      <p:sp>
        <p:nvSpPr>
          <p:cNvPr id="6" name="Textfeld 5">
            <a:extLst>
              <a:ext uri="{FF2B5EF4-FFF2-40B4-BE49-F238E27FC236}">
                <a16:creationId xmlns:a16="http://schemas.microsoft.com/office/drawing/2014/main" id="{CF4E273A-8278-AFEF-7B09-F8B1F9754C18}"/>
              </a:ext>
            </a:extLst>
          </p:cNvPr>
          <p:cNvSpPr txBox="1"/>
          <p:nvPr/>
        </p:nvSpPr>
        <p:spPr>
          <a:xfrm>
            <a:off x="3338675" y="4646088"/>
            <a:ext cx="2757325" cy="276999"/>
          </a:xfrm>
          <a:prstGeom prst="rect">
            <a:avLst/>
          </a:prstGeom>
          <a:noFill/>
        </p:spPr>
        <p:txBody>
          <a:bodyPr wrap="square" rtlCol="0">
            <a:spAutoFit/>
          </a:bodyPr>
          <a:lstStyle/>
          <a:p>
            <a:r>
              <a:rPr lang="de-DE" sz="1200">
                <a:latin typeface="FreightText Pro Book" panose="02000603060000020004" pitchFamily="50" charset="0"/>
              </a:rPr>
              <a:t>Nach Jahren, in Tonnen, Statista 2023</a:t>
            </a:r>
          </a:p>
        </p:txBody>
      </p:sp>
      <p:pic>
        <p:nvPicPr>
          <p:cNvPr id="8" name="Content Placeholder 4" descr="Infografik_Plastikproduktion_final-970x545.png">
            <a:extLst>
              <a:ext uri="{FF2B5EF4-FFF2-40B4-BE49-F238E27FC236}">
                <a16:creationId xmlns:a16="http://schemas.microsoft.com/office/drawing/2014/main" id="{1BB28FF7-3873-F5BA-022C-6AE4D4BF852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22127" y="1704878"/>
            <a:ext cx="5585002" cy="3174925"/>
          </a:xfrm>
          <a:prstGeom prst="rect">
            <a:avLst/>
          </a:prstGeom>
        </p:spPr>
      </p:pic>
      <p:sp>
        <p:nvSpPr>
          <p:cNvPr id="2" name="Titel 4">
            <a:extLst>
              <a:ext uri="{FF2B5EF4-FFF2-40B4-BE49-F238E27FC236}">
                <a16:creationId xmlns:a16="http://schemas.microsoft.com/office/drawing/2014/main" id="{0826989B-9E88-6A8B-2455-F0B479AD6902}"/>
              </a:ext>
            </a:extLst>
          </p:cNvPr>
          <p:cNvSpPr>
            <a:spLocks noGrp="1"/>
          </p:cNvSpPr>
          <p:nvPr>
            <p:ph type="title"/>
          </p:nvPr>
        </p:nvSpPr>
        <p:spPr/>
        <p:txBody>
          <a:bodyPr>
            <a:normAutofit/>
          </a:bodyPr>
          <a:lstStyle/>
          <a:p>
            <a:r>
              <a:rPr lang="de-DE"/>
              <a:t>Beispiel: Plastik</a:t>
            </a:r>
          </a:p>
        </p:txBody>
      </p:sp>
      <p:sp>
        <p:nvSpPr>
          <p:cNvPr id="3" name="Textfeld 2">
            <a:extLst>
              <a:ext uri="{FF2B5EF4-FFF2-40B4-BE49-F238E27FC236}">
                <a16:creationId xmlns:a16="http://schemas.microsoft.com/office/drawing/2014/main" id="{EDD89D2E-5240-2171-5363-CC93686EB556}"/>
              </a:ext>
            </a:extLst>
          </p:cNvPr>
          <p:cNvSpPr txBox="1"/>
          <p:nvPr/>
        </p:nvSpPr>
        <p:spPr>
          <a:xfrm>
            <a:off x="6222127" y="5343525"/>
            <a:ext cx="5336461" cy="1169551"/>
          </a:xfrm>
          <a:prstGeom prst="rect">
            <a:avLst/>
          </a:prstGeom>
          <a:noFill/>
        </p:spPr>
        <p:txBody>
          <a:bodyPr wrap="square" rtlCol="0">
            <a:spAutoFit/>
          </a:bodyPr>
          <a:lstStyle/>
          <a:p>
            <a:r>
              <a:rPr lang="de-DE">
                <a:latin typeface="FreightText Pro Book" panose="02000603060000020004" pitchFamily="50" charset="0"/>
              </a:rPr>
              <a:t>„Kunststoffe herzustellen ist keine Kunst mehr, aber diesen Stoff zu beseitigen, ist eine Kunst.“</a:t>
            </a:r>
          </a:p>
          <a:p>
            <a:endParaRPr lang="de-DE">
              <a:latin typeface="FreightText Pro Book" panose="02000603060000020004" pitchFamily="50" charset="0"/>
            </a:endParaRPr>
          </a:p>
          <a:p>
            <a:pPr algn="r"/>
            <a:r>
              <a:rPr lang="de-DE" sz="1600">
                <a:latin typeface="FreightText Pro Book" panose="02000603060000020004" pitchFamily="50" charset="0"/>
              </a:rPr>
              <a:t>Gerhard Uhlenbruck</a:t>
            </a:r>
          </a:p>
        </p:txBody>
      </p:sp>
      <p:pic>
        <p:nvPicPr>
          <p:cNvPr id="7" name="Grafik 6" descr="Ein Bild, das Frucht, Apfel, Essen, Im Haus enthält.&#10;&#10;KI-generierte Inhalte können fehlerhaft sein.">
            <a:extLst>
              <a:ext uri="{FF2B5EF4-FFF2-40B4-BE49-F238E27FC236}">
                <a16:creationId xmlns:a16="http://schemas.microsoft.com/office/drawing/2014/main" id="{5A4C6C26-29A6-1A2A-3F32-C3BFF1368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02073" y="4686329"/>
            <a:ext cx="1420548" cy="1894064"/>
          </a:xfrm>
          <a:prstGeom prst="rect">
            <a:avLst/>
          </a:prstGeom>
        </p:spPr>
      </p:pic>
      <p:sp>
        <p:nvSpPr>
          <p:cNvPr id="11" name="Textfeld 10">
            <a:extLst>
              <a:ext uri="{FF2B5EF4-FFF2-40B4-BE49-F238E27FC236}">
                <a16:creationId xmlns:a16="http://schemas.microsoft.com/office/drawing/2014/main" id="{34C91025-FCB5-F318-634E-A130E026C0BE}"/>
              </a:ext>
            </a:extLst>
          </p:cNvPr>
          <p:cNvSpPr txBox="1"/>
          <p:nvPr/>
        </p:nvSpPr>
        <p:spPr>
          <a:xfrm>
            <a:off x="-3736621" y="6352457"/>
            <a:ext cx="6096000" cy="276999"/>
          </a:xfrm>
          <a:prstGeom prst="rect">
            <a:avLst/>
          </a:prstGeom>
          <a:noFill/>
        </p:spPr>
        <p:txBody>
          <a:bodyPr wrap="square">
            <a:spAutoFit/>
          </a:bodyPr>
          <a:lstStyle/>
          <a:p>
            <a:pPr marL="0" indent="0" algn="r">
              <a:buNone/>
            </a:pPr>
            <a:r>
              <a:rPr lang="de-DE" sz="1200">
                <a:latin typeface="FreightText Pro Book" panose="02000603060000020004" pitchFamily="50" charset="0"/>
              </a:rPr>
              <a:t>© </a:t>
            </a:r>
            <a:r>
              <a:rPr lang="de-DE" sz="1200" err="1">
                <a:latin typeface="FreightText Pro Book" panose="02000603060000020004" pitchFamily="50" charset="0"/>
              </a:rPr>
              <a:t>Unsplash</a:t>
            </a:r>
            <a:r>
              <a:rPr lang="de-DE" sz="1200">
                <a:latin typeface="FreightText Pro Book" panose="02000603060000020004" pitchFamily="50" charset="0"/>
              </a:rPr>
              <a:t> Sophia Marston</a:t>
            </a:r>
          </a:p>
        </p:txBody>
      </p:sp>
    </p:spTree>
    <p:extLst>
      <p:ext uri="{BB962C8B-B14F-4D97-AF65-F5344CB8AC3E}">
        <p14:creationId xmlns:p14="http://schemas.microsoft.com/office/powerpoint/2010/main" val="128125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56AF-9A96-F7F6-0AAB-3B4ACD77E4D2}"/>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9C1E712-B29E-F830-736B-3EF0C4B74CD2}"/>
              </a:ext>
            </a:extLst>
          </p:cNvPr>
          <p:cNvSpPr>
            <a:spLocks noGrp="1"/>
          </p:cNvSpPr>
          <p:nvPr>
            <p:ph type="title"/>
          </p:nvPr>
        </p:nvSpPr>
        <p:spPr>
          <a:xfrm>
            <a:off x="2422472" y="236193"/>
            <a:ext cx="11072387" cy="685800"/>
          </a:xfrm>
        </p:spPr>
        <p:txBody>
          <a:bodyPr>
            <a:normAutofit/>
          </a:bodyPr>
          <a:lstStyle/>
          <a:p>
            <a:r>
              <a:rPr lang="de-DE" sz="2400">
                <a:latin typeface="Neue Plak" panose="020B0504030202020204" pitchFamily="34" charset="0"/>
              </a:rPr>
              <a:t>Plastik</a:t>
            </a:r>
          </a:p>
        </p:txBody>
      </p:sp>
      <p:sp>
        <p:nvSpPr>
          <p:cNvPr id="6" name="Textplatzhalter 2">
            <a:extLst>
              <a:ext uri="{FF2B5EF4-FFF2-40B4-BE49-F238E27FC236}">
                <a16:creationId xmlns:a16="http://schemas.microsoft.com/office/drawing/2014/main" id="{41FA286C-91CE-2818-F5A6-6C600A740B52}"/>
              </a:ext>
            </a:extLst>
          </p:cNvPr>
          <p:cNvSpPr>
            <a:spLocks noGrp="1"/>
          </p:cNvSpPr>
          <p:nvPr>
            <p:ph type="body" sz="quarter" idx="10"/>
          </p:nvPr>
        </p:nvSpPr>
        <p:spPr/>
        <p:txBody>
          <a:bodyPr>
            <a:normAutofit/>
          </a:bodyPr>
          <a:lstStyle/>
          <a:p>
            <a:endParaRPr lang="de-DE" sz="2400">
              <a:latin typeface="FreightText Pro Book" panose="02000603060000020004" pitchFamily="50" charset="0"/>
            </a:endParaRPr>
          </a:p>
          <a:p>
            <a:pPr marL="0" indent="0">
              <a:buNone/>
            </a:pPr>
            <a:endParaRPr lang="de-DE" sz="2400">
              <a:latin typeface="FreightText Pro Book" panose="02000603060000020004" pitchFamily="50" charset="0"/>
            </a:endParaRPr>
          </a:p>
          <a:p>
            <a:pPr marL="457200" indent="-457200">
              <a:buFont typeface="Wingdings" panose="05000000000000000000" pitchFamily="2" charset="2"/>
              <a:buChar char="à"/>
            </a:pPr>
            <a:endParaRPr lang="de-DE" sz="2800" b="0">
              <a:latin typeface="FreightText Pro Book" panose="02000603060000020004" pitchFamily="50" charset="0"/>
            </a:endParaRPr>
          </a:p>
          <a:p>
            <a:pPr marL="457200" indent="-457200">
              <a:buFont typeface="Wingdings" panose="05000000000000000000" pitchFamily="2" charset="2"/>
              <a:buChar char="à"/>
            </a:pPr>
            <a:endParaRPr lang="de-DE" sz="2800" b="0">
              <a:latin typeface="FreightText Pro Book" panose="02000603060000020004" pitchFamily="50" charset="0"/>
            </a:endParaRPr>
          </a:p>
          <a:p>
            <a:pPr marL="457200" indent="-457200">
              <a:buFont typeface="Wingdings" panose="05000000000000000000" pitchFamily="2" charset="2"/>
              <a:buChar char="à"/>
            </a:pPr>
            <a:endParaRPr lang="de-DE" sz="2800" b="0">
              <a:latin typeface="FreightText Pro Book" panose="02000603060000020004" pitchFamily="50" charset="0"/>
            </a:endParaRPr>
          </a:p>
          <a:p>
            <a:pPr marL="628650" lvl="1" indent="-457200">
              <a:buFont typeface="Wingdings" panose="05000000000000000000" pitchFamily="2" charset="2"/>
              <a:buChar char="à"/>
            </a:pPr>
            <a:endParaRPr lang="de-DE" b="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sp>
        <p:nvSpPr>
          <p:cNvPr id="2" name="Textplatzhalter 2">
            <a:extLst>
              <a:ext uri="{FF2B5EF4-FFF2-40B4-BE49-F238E27FC236}">
                <a16:creationId xmlns:a16="http://schemas.microsoft.com/office/drawing/2014/main" id="{4F2E4DBE-A062-ABEB-2275-B17268E1F4C9}"/>
              </a:ext>
            </a:extLst>
          </p:cNvPr>
          <p:cNvSpPr txBox="1">
            <a:spLocks/>
          </p:cNvSpPr>
          <p:nvPr/>
        </p:nvSpPr>
        <p:spPr>
          <a:xfrm>
            <a:off x="490455" y="2408517"/>
            <a:ext cx="11339426" cy="4137557"/>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panose="020B0604020202020204" pitchFamily="34" charset="0"/>
              <a:buAutoNum type="arabicPeriod"/>
              <a:defRPr sz="2600" b="1" kern="1200">
                <a:solidFill>
                  <a:srgbClr val="182952"/>
                </a:solidFill>
                <a:latin typeface="Neue Plak" panose="020B0504030202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à"/>
            </a:pPr>
            <a:endParaRPr lang="de-DE" sz="2400">
              <a:solidFill>
                <a:schemeClr val="tx1"/>
              </a:solidFill>
              <a:latin typeface="FreightText Pro Book" panose="02000603060000020004" pitchFamily="50" charset="0"/>
            </a:endParaRPr>
          </a:p>
        </p:txBody>
      </p:sp>
      <p:pic>
        <p:nvPicPr>
          <p:cNvPr id="7" name="Picture 4" descr="Müllkippe Meer.jpg">
            <a:extLst>
              <a:ext uri="{FF2B5EF4-FFF2-40B4-BE49-F238E27FC236}">
                <a16:creationId xmlns:a16="http://schemas.microsoft.com/office/drawing/2014/main" id="{3DC818ED-21DD-3095-5770-E7180F63CF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921993"/>
            <a:ext cx="5550534" cy="5936007"/>
          </a:xfrm>
          <a:prstGeom prst="rect">
            <a:avLst/>
          </a:prstGeom>
        </p:spPr>
      </p:pic>
      <p:sp>
        <p:nvSpPr>
          <p:cNvPr id="3" name="Textplatzhalter 2">
            <a:extLst>
              <a:ext uri="{FF2B5EF4-FFF2-40B4-BE49-F238E27FC236}">
                <a16:creationId xmlns:a16="http://schemas.microsoft.com/office/drawing/2014/main" id="{BA99BEAE-35B2-8258-D6E2-7D390D4CB78C}"/>
              </a:ext>
            </a:extLst>
          </p:cNvPr>
          <p:cNvSpPr txBox="1">
            <a:spLocks/>
          </p:cNvSpPr>
          <p:nvPr/>
        </p:nvSpPr>
        <p:spPr>
          <a:xfrm>
            <a:off x="150126" y="6547804"/>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latin typeface="FreightText Pro Book" panose="02000603060000020004" pitchFamily="50" charset="0"/>
              </a:rPr>
              <a:t>© Sabine Timmann</a:t>
            </a:r>
          </a:p>
        </p:txBody>
      </p:sp>
      <p:pic>
        <p:nvPicPr>
          <p:cNvPr id="9" name="Grafik 8" descr="Ein Bild, das Vogel, Tölpel, Wasservögel, draußen enthält.&#10;&#10;KI-generierte Inhalte können fehlerhaft sein.">
            <a:extLst>
              <a:ext uri="{FF2B5EF4-FFF2-40B4-BE49-F238E27FC236}">
                <a16:creationId xmlns:a16="http://schemas.microsoft.com/office/drawing/2014/main" id="{085334E8-41DE-30FD-958F-90882965A3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0168" y="1767784"/>
            <a:ext cx="5143500" cy="3429000"/>
          </a:xfrm>
          <a:prstGeom prst="rect">
            <a:avLst/>
          </a:prstGeom>
        </p:spPr>
      </p:pic>
      <p:sp>
        <p:nvSpPr>
          <p:cNvPr id="10" name="Textplatzhalter 2">
            <a:extLst>
              <a:ext uri="{FF2B5EF4-FFF2-40B4-BE49-F238E27FC236}">
                <a16:creationId xmlns:a16="http://schemas.microsoft.com/office/drawing/2014/main" id="{F8B3CD8C-9569-A1CA-97F5-59A72BA5DFD0}"/>
              </a:ext>
            </a:extLst>
          </p:cNvPr>
          <p:cNvSpPr txBox="1">
            <a:spLocks/>
          </p:cNvSpPr>
          <p:nvPr/>
        </p:nvSpPr>
        <p:spPr>
          <a:xfrm>
            <a:off x="4312287" y="5333156"/>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latin typeface="FreightText Pro Book" panose="02000603060000020004" pitchFamily="50" charset="0"/>
              </a:rPr>
              <a:t>©  </a:t>
            </a:r>
            <a:r>
              <a:rPr lang="de-DE" sz="1200" err="1">
                <a:latin typeface="FreightText Pro Book" panose="02000603060000020004" pitchFamily="50" charset="0"/>
              </a:rPr>
              <a:t>Pixabay</a:t>
            </a:r>
            <a:endParaRPr lang="de-DE" sz="1200">
              <a:latin typeface="FreightText Pro Book" panose="02000603060000020004" pitchFamily="50" charset="0"/>
            </a:endParaRPr>
          </a:p>
        </p:txBody>
      </p:sp>
    </p:spTree>
    <p:extLst>
      <p:ext uri="{BB962C8B-B14F-4D97-AF65-F5344CB8AC3E}">
        <p14:creationId xmlns:p14="http://schemas.microsoft.com/office/powerpoint/2010/main" val="47879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FDE2-E686-1CA5-6307-364E91D67507}"/>
            </a:ext>
          </a:extLst>
        </p:cNvPr>
        <p:cNvGrpSpPr/>
        <p:nvPr/>
      </p:nvGrpSpPr>
      <p:grpSpPr>
        <a:xfrm>
          <a:off x="0" y="0"/>
          <a:ext cx="0" cy="0"/>
          <a:chOff x="0" y="0"/>
          <a:chExt cx="0" cy="0"/>
        </a:xfrm>
      </p:grpSpPr>
      <p:pic>
        <p:nvPicPr>
          <p:cNvPr id="4" name="Grafik 3" descr="Ein Bild, das Person, Kleidung, Menschliches Gesicht, Im Haus enthält.&#10;&#10;KI-generierte Inhalte können fehlerhaft sein.">
            <a:extLst>
              <a:ext uri="{FF2B5EF4-FFF2-40B4-BE49-F238E27FC236}">
                <a16:creationId xmlns:a16="http://schemas.microsoft.com/office/drawing/2014/main" id="{FC1CCC1A-C483-982B-218C-0D71BBACE7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7517" y="2301972"/>
            <a:ext cx="3796966" cy="3796966"/>
          </a:xfrm>
          <a:prstGeom prst="rect">
            <a:avLst/>
          </a:prstGeom>
        </p:spPr>
      </p:pic>
      <p:sp>
        <p:nvSpPr>
          <p:cNvPr id="2" name="Textplatzhalter 1">
            <a:extLst>
              <a:ext uri="{FF2B5EF4-FFF2-40B4-BE49-F238E27FC236}">
                <a16:creationId xmlns:a16="http://schemas.microsoft.com/office/drawing/2014/main" id="{D81DDBFB-681B-B5E2-797E-26BB877923CB}"/>
              </a:ext>
            </a:extLst>
          </p:cNvPr>
          <p:cNvSpPr>
            <a:spLocks noGrp="1"/>
          </p:cNvSpPr>
          <p:nvPr>
            <p:ph type="body" sz="quarter" idx="11"/>
          </p:nvPr>
        </p:nvSpPr>
        <p:spPr>
          <a:xfrm>
            <a:off x="1883569" y="528814"/>
            <a:ext cx="8424862" cy="2368550"/>
          </a:xfrm>
        </p:spPr>
        <p:txBody>
          <a:bodyPr/>
          <a:lstStyle/>
          <a:p>
            <a:r>
              <a:rPr lang="de-DE"/>
              <a:t>Giftstoffe</a:t>
            </a:r>
          </a:p>
        </p:txBody>
      </p:sp>
      <p:sp>
        <p:nvSpPr>
          <p:cNvPr id="3" name="Textfeld 2">
            <a:extLst>
              <a:ext uri="{FF2B5EF4-FFF2-40B4-BE49-F238E27FC236}">
                <a16:creationId xmlns:a16="http://schemas.microsoft.com/office/drawing/2014/main" id="{D7199D7E-3CC5-8EE5-970A-F3EF24EE21A6}"/>
              </a:ext>
            </a:extLst>
          </p:cNvPr>
          <p:cNvSpPr txBox="1"/>
          <p:nvPr/>
        </p:nvSpPr>
        <p:spPr>
          <a:xfrm>
            <a:off x="8147712" y="5791161"/>
            <a:ext cx="1629205" cy="307777"/>
          </a:xfrm>
          <a:prstGeom prst="rect">
            <a:avLst/>
          </a:prstGeom>
          <a:noFill/>
        </p:spPr>
        <p:txBody>
          <a:bodyPr wrap="square" rtlCol="0">
            <a:spAutoFit/>
          </a:bodyPr>
          <a:lstStyle/>
          <a:p>
            <a:r>
              <a:rPr lang="de-DE" sz="1400">
                <a:solidFill>
                  <a:schemeClr val="bg1"/>
                </a:solidFill>
                <a:latin typeface="FreightText Pro Book" panose="02000603060000020004" pitchFamily="50" charset="0"/>
              </a:rPr>
              <a:t>KI generierten Bild</a:t>
            </a:r>
          </a:p>
        </p:txBody>
      </p:sp>
    </p:spTree>
    <p:extLst>
      <p:ext uri="{BB962C8B-B14F-4D97-AF65-F5344CB8AC3E}">
        <p14:creationId xmlns:p14="http://schemas.microsoft.com/office/powerpoint/2010/main" val="3013044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4A93FBC-2DC2-4DA5-ADD5-50859FF64D2D}"/>
              </a:ext>
            </a:extLst>
          </p:cNvPr>
          <p:cNvSpPr>
            <a:spLocks noGrp="1"/>
          </p:cNvSpPr>
          <p:nvPr>
            <p:ph type="title"/>
          </p:nvPr>
        </p:nvSpPr>
        <p:spPr/>
        <p:txBody>
          <a:bodyPr/>
          <a:lstStyle/>
          <a:p>
            <a:r>
              <a:rPr lang="de-DE"/>
              <a:t>Beispiele</a:t>
            </a:r>
          </a:p>
        </p:txBody>
      </p:sp>
      <p:sp>
        <p:nvSpPr>
          <p:cNvPr id="4" name="Textplatzhalter 3">
            <a:extLst>
              <a:ext uri="{FF2B5EF4-FFF2-40B4-BE49-F238E27FC236}">
                <a16:creationId xmlns:a16="http://schemas.microsoft.com/office/drawing/2014/main" id="{69248AFA-E467-6C42-8782-194FF353C049}"/>
              </a:ext>
            </a:extLst>
          </p:cNvPr>
          <p:cNvSpPr>
            <a:spLocks noGrp="1"/>
          </p:cNvSpPr>
          <p:nvPr>
            <p:ph type="body" sz="quarter" idx="12"/>
          </p:nvPr>
        </p:nvSpPr>
        <p:spPr/>
        <p:txBody>
          <a:bodyPr>
            <a:normAutofit fontScale="92500" lnSpcReduction="10000"/>
          </a:bodyPr>
          <a:lstStyle/>
          <a:p>
            <a:pPr marL="514350" indent="-514350">
              <a:buFont typeface="+mj-lt"/>
              <a:buAutoNum type="arabicPeriod"/>
            </a:pPr>
            <a:r>
              <a:rPr lang="de-DE" err="1">
                <a:latin typeface="Neue Plak Text" panose="020B0804030202020204" pitchFamily="34" charset="0"/>
              </a:rPr>
              <a:t>Verlegehilfsstoffe</a:t>
            </a:r>
            <a:r>
              <a:rPr lang="de-DE">
                <a:latin typeface="Neue Plak Text" panose="020B0804030202020204" pitchFamily="34" charset="0"/>
              </a:rPr>
              <a:t> für Böden</a:t>
            </a:r>
          </a:p>
          <a:p>
            <a:pPr lvl="1"/>
            <a:r>
              <a:rPr lang="de-DE">
                <a:latin typeface="FreightText Pro Book" panose="02000603060000020004" pitchFamily="50" charset="0"/>
              </a:rPr>
              <a:t>VOC aus Lösemitteln</a:t>
            </a:r>
          </a:p>
          <a:p>
            <a:pPr lvl="1"/>
            <a:r>
              <a:rPr lang="de-DE">
                <a:latin typeface="FreightText Pro Book" panose="02000603060000020004" pitchFamily="50" charset="0"/>
              </a:rPr>
              <a:t>Flammschutzmittel</a:t>
            </a:r>
          </a:p>
          <a:p>
            <a:pPr marL="514350" indent="-514350">
              <a:buFont typeface="+mj-lt"/>
              <a:buAutoNum type="arabicPeriod"/>
            </a:pPr>
            <a:r>
              <a:rPr lang="de-DE">
                <a:latin typeface="Neue Plak Text" panose="020B0804030202020204" pitchFamily="34" charset="0"/>
              </a:rPr>
              <a:t>Farben, Lacke, Lasuren, Tapeten</a:t>
            </a:r>
          </a:p>
          <a:p>
            <a:pPr lvl="1"/>
            <a:r>
              <a:rPr lang="de-DE">
                <a:latin typeface="FreightText Pro Book" panose="02000603060000020004" pitchFamily="50" charset="0"/>
              </a:rPr>
              <a:t>VOC aus Lösemitteln</a:t>
            </a:r>
          </a:p>
          <a:p>
            <a:pPr lvl="1"/>
            <a:r>
              <a:rPr lang="de-DE">
                <a:latin typeface="FreightText Pro Book" panose="02000603060000020004" pitchFamily="50" charset="0"/>
              </a:rPr>
              <a:t>Weichmacher</a:t>
            </a:r>
          </a:p>
          <a:p>
            <a:pPr lvl="1"/>
            <a:r>
              <a:rPr lang="de-DE">
                <a:latin typeface="FreightText Pro Book" panose="02000603060000020004" pitchFamily="50" charset="0"/>
              </a:rPr>
              <a:t>Flammschutzmittel</a:t>
            </a:r>
          </a:p>
          <a:p>
            <a:pPr lvl="1"/>
            <a:r>
              <a:rPr lang="de-DE">
                <a:latin typeface="FreightText Pro Book" panose="02000603060000020004" pitchFamily="50" charset="0"/>
              </a:rPr>
              <a:t>Biozide</a:t>
            </a:r>
          </a:p>
          <a:p>
            <a:pPr lvl="1"/>
            <a:r>
              <a:rPr lang="de-DE">
                <a:latin typeface="FreightText Pro Book" panose="02000603060000020004" pitchFamily="50" charset="0"/>
              </a:rPr>
              <a:t>Schwermetalle</a:t>
            </a:r>
          </a:p>
          <a:p>
            <a:pPr marL="514350" indent="-514350">
              <a:buFont typeface="+mj-lt"/>
              <a:buAutoNum type="arabicPeriod"/>
            </a:pPr>
            <a:r>
              <a:rPr lang="de-DE">
                <a:latin typeface="Neue Plak Text" panose="020B0804030202020204" pitchFamily="34" charset="0"/>
              </a:rPr>
              <a:t>Putze und Schimmelschutzfarbe</a:t>
            </a:r>
          </a:p>
          <a:p>
            <a:pPr lvl="1"/>
            <a:r>
              <a:rPr lang="de-DE">
                <a:latin typeface="FreightText Pro Book" panose="02000603060000020004" pitchFamily="50" charset="0"/>
              </a:rPr>
              <a:t>Biozide </a:t>
            </a:r>
          </a:p>
          <a:p>
            <a:pPr lvl="1"/>
            <a:r>
              <a:rPr lang="de-DE">
                <a:latin typeface="FreightText Pro Book" panose="02000603060000020004" pitchFamily="50" charset="0"/>
              </a:rPr>
              <a:t>Weichmacher</a:t>
            </a:r>
          </a:p>
          <a:p>
            <a:endParaRPr lang="de-DE"/>
          </a:p>
          <a:p>
            <a:endParaRPr lang="de-DE"/>
          </a:p>
        </p:txBody>
      </p:sp>
      <p:pic>
        <p:nvPicPr>
          <p:cNvPr id="6" name="Grafik 5">
            <a:extLst>
              <a:ext uri="{FF2B5EF4-FFF2-40B4-BE49-F238E27FC236}">
                <a16:creationId xmlns:a16="http://schemas.microsoft.com/office/drawing/2014/main" id="{ED89AFE7-B718-BD38-6B61-CB41CB303D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76887" y="955344"/>
            <a:ext cx="5615113" cy="5501978"/>
          </a:xfrm>
          <a:prstGeom prst="rect">
            <a:avLst/>
          </a:prstGeom>
        </p:spPr>
      </p:pic>
      <p:sp>
        <p:nvSpPr>
          <p:cNvPr id="2" name="Textfeld 1">
            <a:extLst>
              <a:ext uri="{FF2B5EF4-FFF2-40B4-BE49-F238E27FC236}">
                <a16:creationId xmlns:a16="http://schemas.microsoft.com/office/drawing/2014/main" id="{A952CB8A-75AC-09E2-2E94-5AD3C116A614}"/>
              </a:ext>
            </a:extLst>
          </p:cNvPr>
          <p:cNvSpPr txBox="1"/>
          <p:nvPr/>
        </p:nvSpPr>
        <p:spPr>
          <a:xfrm>
            <a:off x="7691842" y="6457321"/>
            <a:ext cx="4500158" cy="307777"/>
          </a:xfrm>
          <a:prstGeom prst="rect">
            <a:avLst/>
          </a:prstGeom>
          <a:noFill/>
        </p:spPr>
        <p:txBody>
          <a:bodyPr wrap="square" rtlCol="0">
            <a:spAutoFit/>
          </a:bodyPr>
          <a:lstStyle/>
          <a:p>
            <a:r>
              <a:rPr lang="de-DE" sz="1400">
                <a:latin typeface="FreightText Pro Book" panose="02000603060000020004" pitchFamily="50" charset="0"/>
              </a:rPr>
              <a:t>DGNB (2022): Bauprodukte im Blick der Nachhaltigkeit</a:t>
            </a:r>
          </a:p>
        </p:txBody>
      </p:sp>
    </p:spTree>
    <p:extLst>
      <p:ext uri="{BB962C8B-B14F-4D97-AF65-F5344CB8AC3E}">
        <p14:creationId xmlns:p14="http://schemas.microsoft.com/office/powerpoint/2010/main" val="222599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9819B-C9B3-D491-2ADA-B96D3D8DCEA8}"/>
              </a:ext>
            </a:extLst>
          </p:cNvPr>
          <p:cNvSpPr>
            <a:spLocks noGrp="1"/>
          </p:cNvSpPr>
          <p:nvPr>
            <p:ph type="title"/>
          </p:nvPr>
        </p:nvSpPr>
        <p:spPr/>
        <p:txBody>
          <a:bodyPr/>
          <a:lstStyle/>
          <a:p>
            <a:r>
              <a:rPr lang="de-DE"/>
              <a:t>Gesundheitliche Folgen</a:t>
            </a:r>
          </a:p>
        </p:txBody>
      </p:sp>
      <p:sp>
        <p:nvSpPr>
          <p:cNvPr id="3" name="Textplatzhalter 2">
            <a:extLst>
              <a:ext uri="{FF2B5EF4-FFF2-40B4-BE49-F238E27FC236}">
                <a16:creationId xmlns:a16="http://schemas.microsoft.com/office/drawing/2014/main" id="{26EF27E8-2483-00B9-3F83-FD499CF32C54}"/>
              </a:ext>
            </a:extLst>
          </p:cNvPr>
          <p:cNvSpPr>
            <a:spLocks noGrp="1"/>
          </p:cNvSpPr>
          <p:nvPr>
            <p:ph type="body" sz="quarter" idx="10"/>
          </p:nvPr>
        </p:nvSpPr>
        <p:spPr/>
        <p:txBody>
          <a:bodyPr>
            <a:normAutofit/>
          </a:bodyPr>
          <a:lstStyle/>
          <a:p>
            <a:pPr marL="0" indent="0">
              <a:buNone/>
            </a:pPr>
            <a:r>
              <a:rPr lang="de-DE" b="1">
                <a:solidFill>
                  <a:schemeClr val="tx1"/>
                </a:solidFill>
                <a:latin typeface="Neue Plak Text" panose="020B0804030202020204" pitchFamily="34" charset="0"/>
              </a:rPr>
              <a:t>	VOC aus Lösemitteln</a:t>
            </a:r>
            <a:r>
              <a:rPr lang="de-DE">
                <a:solidFill>
                  <a:schemeClr val="tx1"/>
                </a:solidFill>
                <a:latin typeface="Neue Plak Text" panose="020B0804030202020204" pitchFamily="34" charset="0"/>
              </a:rPr>
              <a:t>: </a:t>
            </a:r>
            <a:r>
              <a:rPr lang="de-DE">
                <a:solidFill>
                  <a:schemeClr val="tx1"/>
                </a:solidFill>
                <a:latin typeface="FreightText Pro Book" panose="02000603060000020004" pitchFamily="50" charset="0"/>
              </a:rPr>
              <a:t>gas- und dampfförmige Stoffe 			Geruch, Reizungen, krebserregend, erbgutverändernd (seit REACH 	verboten, kann in Vorprodukten vorkommen)</a:t>
            </a:r>
          </a:p>
          <a:p>
            <a:pPr marL="0" indent="0">
              <a:buNone/>
            </a:pPr>
            <a:r>
              <a:rPr lang="de-DE" b="1">
                <a:solidFill>
                  <a:schemeClr val="tx1"/>
                </a:solidFill>
                <a:latin typeface="Neue Plak Text" panose="020B0804030202020204" pitchFamily="34" charset="0"/>
              </a:rPr>
              <a:t>	Flammschutzmittel</a:t>
            </a:r>
            <a:r>
              <a:rPr lang="de-DE">
                <a:solidFill>
                  <a:schemeClr val="tx1"/>
                </a:solidFill>
              </a:rPr>
              <a:t> (</a:t>
            </a:r>
            <a:r>
              <a:rPr lang="de-DE">
                <a:solidFill>
                  <a:schemeClr val="tx1"/>
                </a:solidFill>
                <a:latin typeface="FreightText Pro Book" panose="02000603060000020004" pitchFamily="50" charset="0"/>
              </a:rPr>
              <a:t>Phosphor, Halogen) schädigen das Nervensystem</a:t>
            </a:r>
          </a:p>
          <a:p>
            <a:pPr marL="0" indent="0">
              <a:buNone/>
            </a:pPr>
            <a:r>
              <a:rPr lang="de-DE" b="1">
                <a:solidFill>
                  <a:schemeClr val="tx1"/>
                </a:solidFill>
                <a:latin typeface="Neue Plak Text" panose="020B0804030202020204" pitchFamily="34" charset="0"/>
              </a:rPr>
              <a:t>	Weichmacher</a:t>
            </a:r>
            <a:r>
              <a:rPr lang="de-DE">
                <a:solidFill>
                  <a:schemeClr val="tx1"/>
                </a:solidFill>
                <a:latin typeface="Neue Plak Text" panose="020B0804030202020204" pitchFamily="34" charset="0"/>
              </a:rPr>
              <a:t>: </a:t>
            </a:r>
            <a:r>
              <a:rPr lang="de-DE">
                <a:solidFill>
                  <a:schemeClr val="tx1"/>
                </a:solidFill>
                <a:latin typeface="FreightText Pro Book" panose="02000603060000020004" pitchFamily="50" charset="0"/>
              </a:rPr>
              <a:t>meist Di(2-ethylhexyl)</a:t>
            </a:r>
            <a:r>
              <a:rPr lang="de-DE" err="1">
                <a:solidFill>
                  <a:schemeClr val="tx1"/>
                </a:solidFill>
                <a:latin typeface="FreightText Pro Book" panose="02000603060000020004" pitchFamily="50" charset="0"/>
              </a:rPr>
              <a:t>phthalat</a:t>
            </a:r>
            <a:r>
              <a:rPr lang="de-DE">
                <a:solidFill>
                  <a:schemeClr val="tx1"/>
                </a:solidFill>
                <a:latin typeface="FreightText Pro Book" panose="02000603060000020004" pitchFamily="50" charset="0"/>
              </a:rPr>
              <a:t> (DEHP)		 	wirken wie Hormon, schädigen Fruchtbarkeit</a:t>
            </a:r>
          </a:p>
          <a:p>
            <a:pPr marL="0" indent="0">
              <a:buNone/>
            </a:pPr>
            <a:r>
              <a:rPr lang="de-DE" b="1">
                <a:solidFill>
                  <a:schemeClr val="tx1"/>
                </a:solidFill>
                <a:latin typeface="Neue Plak Text" panose="020B0804030202020204" pitchFamily="34" charset="0"/>
              </a:rPr>
              <a:t>	Biozide</a:t>
            </a:r>
            <a:r>
              <a:rPr lang="de-DE">
                <a:solidFill>
                  <a:schemeClr val="tx1"/>
                </a:solidFill>
                <a:latin typeface="Neue Plak Text" panose="020B0804030202020204" pitchFamily="34" charset="0"/>
              </a:rPr>
              <a:t>: </a:t>
            </a:r>
            <a:r>
              <a:rPr lang="de-DE">
                <a:solidFill>
                  <a:schemeClr val="tx1"/>
                </a:solidFill>
                <a:latin typeface="FreightText Pro Book" panose="02000603060000020004" pitchFamily="50" charset="0"/>
              </a:rPr>
              <a:t>150 verschiedene Wirkstoffe in der EU			 	Reizungen, Allergien, krebserregend, Effekte auf Hormon- und 	Nervensystem</a:t>
            </a:r>
          </a:p>
          <a:p>
            <a:endParaRPr lang="de-DE"/>
          </a:p>
          <a:p>
            <a:endParaRPr lang="de-DE"/>
          </a:p>
        </p:txBody>
      </p:sp>
      <p:sp>
        <p:nvSpPr>
          <p:cNvPr id="5" name="Pfeil: nach rechts 4">
            <a:extLst>
              <a:ext uri="{FF2B5EF4-FFF2-40B4-BE49-F238E27FC236}">
                <a16:creationId xmlns:a16="http://schemas.microsoft.com/office/drawing/2014/main" id="{74E93798-4815-79E6-1E71-F5F7C937B1D0}"/>
              </a:ext>
            </a:extLst>
          </p:cNvPr>
          <p:cNvSpPr/>
          <p:nvPr/>
        </p:nvSpPr>
        <p:spPr>
          <a:xfrm>
            <a:off x="614362" y="2106936"/>
            <a:ext cx="769257" cy="324000"/>
          </a:xfrm>
          <a:prstGeom prst="rightArrow">
            <a:avLst/>
          </a:prstGeom>
          <a:solidFill>
            <a:srgbClr val="0044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A1431686-2B20-8BE6-1F72-F5FDA4CB98F1}"/>
              </a:ext>
            </a:extLst>
          </p:cNvPr>
          <p:cNvSpPr/>
          <p:nvPr/>
        </p:nvSpPr>
        <p:spPr>
          <a:xfrm>
            <a:off x="614362" y="3226372"/>
            <a:ext cx="769257" cy="324000"/>
          </a:xfrm>
          <a:prstGeom prst="rightArrow">
            <a:avLst/>
          </a:prstGeom>
          <a:solidFill>
            <a:srgbClr val="0044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AA22136A-5593-B81F-AB98-EC795C66D260}"/>
              </a:ext>
            </a:extLst>
          </p:cNvPr>
          <p:cNvSpPr/>
          <p:nvPr/>
        </p:nvSpPr>
        <p:spPr>
          <a:xfrm>
            <a:off x="598713" y="3714637"/>
            <a:ext cx="769257" cy="324000"/>
          </a:xfrm>
          <a:prstGeom prst="rightArrow">
            <a:avLst/>
          </a:prstGeom>
          <a:solidFill>
            <a:srgbClr val="0044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E0615096-4E6B-1E6B-840D-B6B3DB58F8BE}"/>
              </a:ext>
            </a:extLst>
          </p:cNvPr>
          <p:cNvSpPr/>
          <p:nvPr/>
        </p:nvSpPr>
        <p:spPr>
          <a:xfrm>
            <a:off x="598712" y="4495132"/>
            <a:ext cx="769257" cy="324000"/>
          </a:xfrm>
          <a:prstGeom prst="rightArrow">
            <a:avLst/>
          </a:prstGeom>
          <a:solidFill>
            <a:srgbClr val="0044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656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916D-A325-6779-2EBD-0276A09A1C3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7A22758-D96E-57BC-0F35-F25062ECDADC}"/>
              </a:ext>
            </a:extLst>
          </p:cNvPr>
          <p:cNvSpPr>
            <a:spLocks noGrp="1"/>
          </p:cNvSpPr>
          <p:nvPr>
            <p:ph type="title"/>
          </p:nvPr>
        </p:nvSpPr>
        <p:spPr/>
        <p:txBody>
          <a:bodyPr/>
          <a:lstStyle/>
          <a:p>
            <a:r>
              <a:rPr lang="de-DE"/>
              <a:t>Zwischenfazit</a:t>
            </a:r>
          </a:p>
        </p:txBody>
      </p:sp>
      <p:sp>
        <p:nvSpPr>
          <p:cNvPr id="3" name="Textplatzhalter 2">
            <a:extLst>
              <a:ext uri="{FF2B5EF4-FFF2-40B4-BE49-F238E27FC236}">
                <a16:creationId xmlns:a16="http://schemas.microsoft.com/office/drawing/2014/main" id="{9CDA9B5A-B5CE-05B4-DAEE-50AA5C4ACA92}"/>
              </a:ext>
            </a:extLst>
          </p:cNvPr>
          <p:cNvSpPr>
            <a:spLocks noGrp="1"/>
          </p:cNvSpPr>
          <p:nvPr>
            <p:ph type="body" sz="quarter" idx="10"/>
          </p:nvPr>
        </p:nvSpPr>
        <p:spPr>
          <a:xfrm>
            <a:off x="614362" y="2111466"/>
            <a:ext cx="6008111" cy="4090926"/>
          </a:xfrm>
        </p:spPr>
        <p:txBody>
          <a:bodyPr>
            <a:normAutofit lnSpcReduction="10000"/>
          </a:bodyPr>
          <a:lstStyle/>
          <a:p>
            <a:r>
              <a:rPr lang="de-DE" sz="2800" b="0">
                <a:solidFill>
                  <a:schemeClr val="tx1"/>
                </a:solidFill>
                <a:latin typeface="FreightText Pro Book" panose="02000603060000020004" pitchFamily="50" charset="0"/>
              </a:rPr>
              <a:t>Die Erde hat 9 planetare Grenzen</a:t>
            </a:r>
          </a:p>
          <a:p>
            <a:r>
              <a:rPr lang="de-DE" sz="2800" b="0">
                <a:solidFill>
                  <a:schemeClr val="tx1"/>
                </a:solidFill>
                <a:latin typeface="FreightText Pro Book" panose="02000603060000020004" pitchFamily="50" charset="0"/>
              </a:rPr>
              <a:t>7 davon werden bereits überschritten</a:t>
            </a:r>
          </a:p>
          <a:p>
            <a:r>
              <a:rPr lang="de-DE" sz="2800" b="0">
                <a:solidFill>
                  <a:schemeClr val="tx1"/>
                </a:solidFill>
                <a:latin typeface="FreightText Pro Book" panose="02000603060000020004" pitchFamily="50" charset="0"/>
              </a:rPr>
              <a:t>Der Bausektor ist je nach planetarer Grenze mit bis zu 50% für den Rohstoffverbrauch verantwortlich</a:t>
            </a:r>
          </a:p>
          <a:p>
            <a:endParaRPr lang="de-DE" sz="2800" b="0">
              <a:solidFill>
                <a:schemeClr val="tx1"/>
              </a:solidFill>
              <a:latin typeface="FreightText Pro Book" panose="02000603060000020004" pitchFamily="50" charset="0"/>
            </a:endParaRPr>
          </a:p>
          <a:p>
            <a:endParaRPr lang="de-DE" sz="2800" b="0">
              <a:solidFill>
                <a:schemeClr val="tx1"/>
              </a:solidFill>
              <a:latin typeface="FreightText Pro Book" panose="02000603060000020004" pitchFamily="50" charset="0"/>
            </a:endParaRPr>
          </a:p>
          <a:p>
            <a:pPr marL="0" indent="0">
              <a:buNone/>
            </a:pPr>
            <a:r>
              <a:rPr lang="de-DE" sz="2800" b="0">
                <a:solidFill>
                  <a:schemeClr val="tx1"/>
                </a:solidFill>
                <a:latin typeface="FreightText Pro Book" panose="02000603060000020004" pitchFamily="50" charset="0"/>
              </a:rPr>
              <a:t>…dies bedeutet, dass… </a:t>
            </a:r>
          </a:p>
          <a:p>
            <a:endParaRPr lang="de-DE" sz="2800">
              <a:solidFill>
                <a:schemeClr val="tx1"/>
              </a:solidFill>
              <a:latin typeface="FreightText Pro Book" panose="02000603060000020004" pitchFamily="50" charset="0"/>
            </a:endParaRPr>
          </a:p>
          <a:p>
            <a:endParaRPr lang="de-DE" sz="2800">
              <a:solidFill>
                <a:schemeClr val="tx1"/>
              </a:solidFill>
              <a:latin typeface="FreightText Pro Book" panose="02000603060000020004" pitchFamily="50" charset="0"/>
            </a:endParaRPr>
          </a:p>
          <a:p>
            <a:endParaRPr lang="de-DE" sz="2800">
              <a:solidFill>
                <a:schemeClr val="tx1"/>
              </a:solidFill>
              <a:latin typeface="FreightText Pro Book" panose="02000603060000020004" pitchFamily="50" charset="0"/>
            </a:endParaRPr>
          </a:p>
          <a:p>
            <a:endParaRPr lang="de-DE" sz="2800">
              <a:solidFill>
                <a:schemeClr val="tx1"/>
              </a:solidFill>
              <a:latin typeface="FreightText Pro Book" panose="02000603060000020004" pitchFamily="50" charset="0"/>
            </a:endParaRPr>
          </a:p>
        </p:txBody>
      </p:sp>
      <p:pic>
        <p:nvPicPr>
          <p:cNvPr id="6" name="Grafik 5" descr="Ein Bild, das Cartoon, Clipart, Text, Darstellung enthält.&#10;&#10;KI-generierte Inhalte können fehlerhaft sein.">
            <a:extLst>
              <a:ext uri="{FF2B5EF4-FFF2-40B4-BE49-F238E27FC236}">
                <a16:creationId xmlns:a16="http://schemas.microsoft.com/office/drawing/2014/main" id="{9A8ACB40-9848-6357-1C10-734A461CD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6765" y="2111466"/>
            <a:ext cx="4595427" cy="3253562"/>
          </a:xfrm>
          <a:prstGeom prst="rect">
            <a:avLst/>
          </a:prstGeom>
        </p:spPr>
      </p:pic>
      <p:sp>
        <p:nvSpPr>
          <p:cNvPr id="7" name="Textplatzhalter 2">
            <a:extLst>
              <a:ext uri="{FF2B5EF4-FFF2-40B4-BE49-F238E27FC236}">
                <a16:creationId xmlns:a16="http://schemas.microsoft.com/office/drawing/2014/main" id="{E47DB6AA-3FAA-6662-5FE8-DE02BFF0CB3B}"/>
              </a:ext>
            </a:extLst>
          </p:cNvPr>
          <p:cNvSpPr txBox="1">
            <a:spLocks/>
          </p:cNvSpPr>
          <p:nvPr/>
        </p:nvSpPr>
        <p:spPr>
          <a:xfrm>
            <a:off x="9840062" y="5508238"/>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2">
                    <a:lumMod val="50000"/>
                  </a:schemeClr>
                </a:solidFill>
                <a:latin typeface="FreightText Pro Book" panose="02000603060000020004" pitchFamily="50" charset="0"/>
              </a:rPr>
              <a:t>© Christiane Pfohlmann</a:t>
            </a:r>
          </a:p>
        </p:txBody>
      </p:sp>
    </p:spTree>
    <p:extLst>
      <p:ext uri="{BB962C8B-B14F-4D97-AF65-F5344CB8AC3E}">
        <p14:creationId xmlns:p14="http://schemas.microsoft.com/office/powerpoint/2010/main" val="2844673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C027-778F-B805-FF0F-34838B12B0C4}"/>
            </a:ext>
          </a:extLst>
        </p:cNvPr>
        <p:cNvGrpSpPr/>
        <p:nvPr/>
      </p:nvGrpSpPr>
      <p:grpSpPr>
        <a:xfrm>
          <a:off x="0" y="0"/>
          <a:ext cx="0" cy="0"/>
          <a:chOff x="0" y="0"/>
          <a:chExt cx="0" cy="0"/>
        </a:xfrm>
      </p:grpSpPr>
      <p:sp>
        <p:nvSpPr>
          <p:cNvPr id="2" name="Titel 7">
            <a:extLst>
              <a:ext uri="{FF2B5EF4-FFF2-40B4-BE49-F238E27FC236}">
                <a16:creationId xmlns:a16="http://schemas.microsoft.com/office/drawing/2014/main" id="{30B2940E-ABDE-17D9-C4D0-243C86A06642}"/>
              </a:ext>
            </a:extLst>
          </p:cNvPr>
          <p:cNvSpPr>
            <a:spLocks noGrp="1"/>
          </p:cNvSpPr>
          <p:nvPr>
            <p:ph type="title"/>
          </p:nvPr>
        </p:nvSpPr>
        <p:spPr/>
        <p:txBody>
          <a:bodyPr>
            <a:normAutofit fontScale="90000"/>
          </a:bodyPr>
          <a:lstStyle/>
          <a:p>
            <a:r>
              <a:rPr lang="de-DE"/>
              <a:t>…, der Bausektor für das Thema Nachhaltigkeit gleichzeitig:</a:t>
            </a:r>
          </a:p>
        </p:txBody>
      </p:sp>
      <p:sp>
        <p:nvSpPr>
          <p:cNvPr id="3" name="Textplatzhalter 2">
            <a:extLst>
              <a:ext uri="{FF2B5EF4-FFF2-40B4-BE49-F238E27FC236}">
                <a16:creationId xmlns:a16="http://schemas.microsoft.com/office/drawing/2014/main" id="{73EF44E8-7946-9A14-6F1D-92B8B5826BE7}"/>
              </a:ext>
            </a:extLst>
          </p:cNvPr>
          <p:cNvSpPr>
            <a:spLocks noGrp="1"/>
          </p:cNvSpPr>
          <p:nvPr>
            <p:ph type="body" sz="quarter" idx="12"/>
          </p:nvPr>
        </p:nvSpPr>
        <p:spPr/>
        <p:txBody>
          <a:bodyPr>
            <a:normAutofit lnSpcReduction="10000"/>
          </a:bodyPr>
          <a:lstStyle/>
          <a:p>
            <a:pPr marL="0" indent="0">
              <a:buNone/>
            </a:pPr>
            <a:endParaRPr lang="de-DE" sz="2800">
              <a:solidFill>
                <a:schemeClr val="tx1"/>
              </a:solidFill>
              <a:latin typeface="FreightText Pro Book" panose="02000603060000020004" pitchFamily="50" charset="0"/>
              <a:sym typeface="Wingdings" panose="05000000000000000000" pitchFamily="2" charset="2"/>
            </a:endParaRPr>
          </a:p>
          <a:p>
            <a:pPr marL="457200" indent="-457200">
              <a:buFont typeface="Wingdings" panose="05000000000000000000" pitchFamily="2" charset="2"/>
              <a:buChar char="à"/>
            </a:pPr>
            <a:endParaRPr lang="de-DE" sz="2800">
              <a:solidFill>
                <a:schemeClr val="tx1"/>
              </a:solidFill>
              <a:latin typeface="FreightText Pro Book" panose="02000603060000020004" pitchFamily="50" charset="0"/>
              <a:sym typeface="Wingdings" panose="05000000000000000000" pitchFamily="2" charset="2"/>
            </a:endParaRPr>
          </a:p>
          <a:p>
            <a:pPr marL="457200" indent="-457200">
              <a:buFont typeface="Wingdings" panose="05000000000000000000" pitchFamily="2" charset="2"/>
              <a:buChar char="à"/>
            </a:pPr>
            <a:r>
              <a:rPr lang="de-DE" sz="2800" b="0">
                <a:solidFill>
                  <a:schemeClr val="tx1"/>
                </a:solidFill>
                <a:latin typeface="FreightText Pro Book" panose="02000603060000020004" pitchFamily="50" charset="0"/>
                <a:sym typeface="Wingdings" panose="05000000000000000000" pitchFamily="2" charset="2"/>
              </a:rPr>
              <a:t>aktuell Bremser ist</a:t>
            </a:r>
          </a:p>
          <a:p>
            <a:pPr marL="457200" indent="-457200">
              <a:buFont typeface="Wingdings" panose="05000000000000000000" pitchFamily="2" charset="2"/>
              <a:buChar char="à"/>
            </a:pPr>
            <a:r>
              <a:rPr lang="de-DE" sz="2800" b="0">
                <a:solidFill>
                  <a:schemeClr val="tx1"/>
                </a:solidFill>
                <a:latin typeface="FreightText Pro Book" panose="02000603060000020004" pitchFamily="50" charset="0"/>
                <a:sym typeface="Wingdings" panose="05000000000000000000" pitchFamily="2" charset="2"/>
              </a:rPr>
              <a:t>eine große Verantwortung trägt</a:t>
            </a:r>
          </a:p>
          <a:p>
            <a:pPr marL="457200" indent="-457200">
              <a:buFont typeface="Wingdings" panose="05000000000000000000" pitchFamily="2" charset="2"/>
              <a:buChar char="à"/>
            </a:pPr>
            <a:r>
              <a:rPr lang="de-DE" sz="2800" b="0">
                <a:solidFill>
                  <a:schemeClr val="tx1"/>
                </a:solidFill>
                <a:latin typeface="FreightText Pro Book" panose="02000603060000020004" pitchFamily="50" charset="0"/>
                <a:sym typeface="Wingdings" panose="05000000000000000000" pitchFamily="2" charset="2"/>
              </a:rPr>
              <a:t>Sich selbst die wirtschaftliche Grundlage abgräbt  ohne Rohstoffe/hohe Preise  Bauen und Geld verdienen wird schwieriger</a:t>
            </a:r>
          </a:p>
          <a:p>
            <a:pPr marL="457200" indent="-457200">
              <a:buFont typeface="Wingdings" panose="05000000000000000000" pitchFamily="2" charset="2"/>
              <a:buChar char="à"/>
            </a:pPr>
            <a:r>
              <a:rPr lang="de-DE" sz="2800" b="0">
                <a:solidFill>
                  <a:schemeClr val="tx1"/>
                </a:solidFill>
                <a:latin typeface="FreightText Pro Book" panose="02000603060000020004" pitchFamily="50" charset="0"/>
                <a:sym typeface="Wingdings" panose="05000000000000000000" pitchFamily="2" charset="2"/>
              </a:rPr>
              <a:t>Sehr großes Potential für eine Nachhaltige Entwicklung beinhaltet</a:t>
            </a:r>
          </a:p>
          <a:p>
            <a:endParaRPr lang="de-DE" sz="2800">
              <a:solidFill>
                <a:schemeClr val="tx1"/>
              </a:solidFill>
              <a:latin typeface="FreightText Pro Book" panose="02000603060000020004" pitchFamily="50" charset="0"/>
            </a:endParaRPr>
          </a:p>
          <a:p>
            <a:endParaRPr lang="de-DE" sz="2800">
              <a:solidFill>
                <a:schemeClr val="tx1"/>
              </a:solidFill>
              <a:latin typeface="FreightText Pro Book" panose="02000603060000020004" pitchFamily="50" charset="0"/>
            </a:endParaRPr>
          </a:p>
          <a:p>
            <a:endParaRPr lang="de-DE" sz="2800">
              <a:solidFill>
                <a:schemeClr val="tx1"/>
              </a:solidFill>
              <a:latin typeface="FreightText Pro Book" panose="02000603060000020004" pitchFamily="50" charset="0"/>
            </a:endParaRPr>
          </a:p>
        </p:txBody>
      </p:sp>
      <p:pic>
        <p:nvPicPr>
          <p:cNvPr id="6" name="Bildplatzhalter 5" descr="Ein Bild, das draußen, Gelände, Kompositmaterial, Beton enthält.&#10;&#10;KI-generierte Inhalte können fehlerhaft sein.">
            <a:extLst>
              <a:ext uri="{FF2B5EF4-FFF2-40B4-BE49-F238E27FC236}">
                <a16:creationId xmlns:a16="http://schemas.microsoft.com/office/drawing/2014/main" id="{6AE9820D-E8BE-D386-2C1F-3CB925F16CE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platzhalter 2">
            <a:extLst>
              <a:ext uri="{FF2B5EF4-FFF2-40B4-BE49-F238E27FC236}">
                <a16:creationId xmlns:a16="http://schemas.microsoft.com/office/drawing/2014/main" id="{F85F088F-6E0A-F81C-9B6E-43DFA7A69C51}"/>
              </a:ext>
            </a:extLst>
          </p:cNvPr>
          <p:cNvSpPr txBox="1">
            <a:spLocks/>
          </p:cNvSpPr>
          <p:nvPr/>
        </p:nvSpPr>
        <p:spPr>
          <a:xfrm>
            <a:off x="9993091" y="6283068"/>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Scott Blake </a:t>
            </a:r>
          </a:p>
        </p:txBody>
      </p:sp>
    </p:spTree>
    <p:extLst>
      <p:ext uri="{BB962C8B-B14F-4D97-AF65-F5344CB8AC3E}">
        <p14:creationId xmlns:p14="http://schemas.microsoft.com/office/powerpoint/2010/main" val="50430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5A34CF9-2EF8-53F2-9A90-5BEB8265BEE0}"/>
              </a:ext>
            </a:extLst>
          </p:cNvPr>
          <p:cNvSpPr txBox="1"/>
          <p:nvPr/>
        </p:nvSpPr>
        <p:spPr>
          <a:xfrm>
            <a:off x="3457575" y="4451604"/>
            <a:ext cx="5420487" cy="707886"/>
          </a:xfrm>
          <a:prstGeom prst="rect">
            <a:avLst/>
          </a:prstGeom>
          <a:noFill/>
        </p:spPr>
        <p:txBody>
          <a:bodyPr wrap="square" rtlCol="0">
            <a:spAutoFit/>
          </a:bodyPr>
          <a:lstStyle/>
          <a:p>
            <a:pPr algn="ctr"/>
            <a:r>
              <a:rPr lang="de-DE" sz="4000">
                <a:solidFill>
                  <a:schemeClr val="bg1"/>
                </a:solidFill>
                <a:latin typeface="Neue Plak Wide Black" panose="020B0A07030202020204" pitchFamily="34" charset="0"/>
              </a:rPr>
              <a:t>Arbeit im Plenum</a:t>
            </a:r>
          </a:p>
        </p:txBody>
      </p:sp>
    </p:spTree>
    <p:extLst>
      <p:ext uri="{BB962C8B-B14F-4D97-AF65-F5344CB8AC3E}">
        <p14:creationId xmlns:p14="http://schemas.microsoft.com/office/powerpoint/2010/main" val="1428783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896A8-CCD9-9C14-B7DF-CD10690C100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516CE687-34A4-D025-BB6F-7C4BA73721F9}"/>
              </a:ext>
            </a:extLst>
          </p:cNvPr>
          <p:cNvSpPr txBox="1"/>
          <p:nvPr/>
        </p:nvSpPr>
        <p:spPr>
          <a:xfrm>
            <a:off x="2645735" y="3641979"/>
            <a:ext cx="690052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prstClr val="white"/>
                </a:solidFill>
                <a:effectLst/>
                <a:uLnTx/>
                <a:uFillTx/>
                <a:latin typeface="Neue Plak Wide Black" panose="020B0A07030202020204" pitchFamily="34" charset="0"/>
                <a:ea typeface="+mn-ea"/>
                <a:cs typeface="+mn-cs"/>
              </a:rPr>
              <a:t>Gibt es Fragen, Unklarheiten oder Diskussionsbedarf?</a:t>
            </a:r>
          </a:p>
        </p:txBody>
      </p:sp>
    </p:spTree>
    <p:extLst>
      <p:ext uri="{BB962C8B-B14F-4D97-AF65-F5344CB8AC3E}">
        <p14:creationId xmlns:p14="http://schemas.microsoft.com/office/powerpoint/2010/main" val="197853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ADAC-4885-BB74-A8F9-EC961FBBD220}"/>
            </a:ext>
          </a:extLst>
        </p:cNvPr>
        <p:cNvGrpSpPr/>
        <p:nvPr/>
      </p:nvGrpSpPr>
      <p:grpSpPr>
        <a:xfrm>
          <a:off x="0" y="0"/>
          <a:ext cx="0" cy="0"/>
          <a:chOff x="0" y="0"/>
          <a:chExt cx="0" cy="0"/>
        </a:xfrm>
      </p:grpSpPr>
    </p:spTree>
    <p:extLst>
      <p:ext uri="{BB962C8B-B14F-4D97-AF65-F5344CB8AC3E}">
        <p14:creationId xmlns:p14="http://schemas.microsoft.com/office/powerpoint/2010/main" val="3178173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5E254-BBC3-5B47-F239-C6AB0B0CAE4F}"/>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025057B4-71D1-26EF-D461-B420227443B6}"/>
              </a:ext>
            </a:extLst>
          </p:cNvPr>
          <p:cNvSpPr>
            <a:spLocks noGrp="1"/>
          </p:cNvSpPr>
          <p:nvPr>
            <p:ph type="body" sz="quarter" idx="11"/>
          </p:nvPr>
        </p:nvSpPr>
        <p:spPr>
          <a:xfrm>
            <a:off x="1867248" y="2797125"/>
            <a:ext cx="8457504" cy="4169378"/>
          </a:xfrm>
        </p:spPr>
        <p:txBody>
          <a:bodyPr/>
          <a:lstStyle/>
          <a:p>
            <a:r>
              <a:rPr lang="de-DE">
                <a:solidFill>
                  <a:srgbClr val="F3972B"/>
                </a:solidFill>
              </a:rPr>
              <a:t>2. Was </a:t>
            </a:r>
            <a:r>
              <a:rPr lang="de-DE"/>
              <a:t>wollen wir erreichen?</a:t>
            </a:r>
          </a:p>
        </p:txBody>
      </p:sp>
      <p:sp>
        <p:nvSpPr>
          <p:cNvPr id="2" name="Textfeld 1">
            <a:extLst>
              <a:ext uri="{FF2B5EF4-FFF2-40B4-BE49-F238E27FC236}">
                <a16:creationId xmlns:a16="http://schemas.microsoft.com/office/drawing/2014/main" id="{60FE09D6-34F2-EA3A-3A2F-1EAA039FCFE4}"/>
              </a:ext>
            </a:extLst>
          </p:cNvPr>
          <p:cNvSpPr txBox="1"/>
          <p:nvPr/>
        </p:nvSpPr>
        <p:spPr>
          <a:xfrm>
            <a:off x="2065849" y="3856821"/>
            <a:ext cx="7801165" cy="892552"/>
          </a:xfrm>
          <a:prstGeom prst="rect">
            <a:avLst/>
          </a:prstGeom>
          <a:noFill/>
        </p:spPr>
        <p:txBody>
          <a:bodyPr wrap="square" rtlCol="0">
            <a:spAutoFit/>
          </a:bodyPr>
          <a:lstStyle/>
          <a:p>
            <a:pPr algn="l"/>
            <a:r>
              <a:rPr lang="de-DE" sz="2600">
                <a:solidFill>
                  <a:srgbClr val="F3972B"/>
                </a:solidFill>
                <a:latin typeface="Neue Plak Text" panose="020B0804030202020204" pitchFamily="34" charset="0"/>
              </a:rPr>
              <a:t>Ziel: </a:t>
            </a:r>
            <a:r>
              <a:rPr lang="de-DE" sz="2600">
                <a:solidFill>
                  <a:schemeClr val="bg1"/>
                </a:solidFill>
                <a:latin typeface="Neue Plak Text" panose="020B0804030202020204" pitchFamily="34" charset="0"/>
              </a:rPr>
              <a:t>Zielbilder und Modelle nachhaltiger Entwicklung kennenlernen. </a:t>
            </a:r>
          </a:p>
        </p:txBody>
      </p:sp>
    </p:spTree>
    <p:extLst>
      <p:ext uri="{BB962C8B-B14F-4D97-AF65-F5344CB8AC3E}">
        <p14:creationId xmlns:p14="http://schemas.microsoft.com/office/powerpoint/2010/main" val="835996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87BA4-0573-1391-D79E-CBC6B28C98B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A12113D-315B-BF8F-D125-5BEAA6CE10A2}"/>
              </a:ext>
            </a:extLst>
          </p:cNvPr>
          <p:cNvSpPr>
            <a:spLocks noGrp="1"/>
          </p:cNvSpPr>
          <p:nvPr>
            <p:ph type="title"/>
          </p:nvPr>
        </p:nvSpPr>
        <p:spPr/>
        <p:txBody>
          <a:bodyPr/>
          <a:lstStyle/>
          <a:p>
            <a:r>
              <a:rPr lang="de-DE"/>
              <a:t>Gemeinsames Nachhaltigkeitsverständnis</a:t>
            </a:r>
          </a:p>
        </p:txBody>
      </p:sp>
      <p:sp>
        <p:nvSpPr>
          <p:cNvPr id="2" name="Textplatzhalter 2">
            <a:extLst>
              <a:ext uri="{FF2B5EF4-FFF2-40B4-BE49-F238E27FC236}">
                <a16:creationId xmlns:a16="http://schemas.microsoft.com/office/drawing/2014/main" id="{1A96A505-1B1A-AD95-8606-1737C3CA634D}"/>
              </a:ext>
            </a:extLst>
          </p:cNvPr>
          <p:cNvSpPr>
            <a:spLocks noGrp="1"/>
          </p:cNvSpPr>
          <p:nvPr>
            <p:ph type="body" sz="quarter" idx="10"/>
          </p:nvPr>
        </p:nvSpPr>
        <p:spPr>
          <a:xfrm>
            <a:off x="614362" y="2111466"/>
            <a:ext cx="7073371" cy="4090926"/>
          </a:xfrm>
        </p:spPr>
        <p:txBody>
          <a:bodyPr>
            <a:normAutofit/>
          </a:bodyPr>
          <a:lstStyle/>
          <a:p>
            <a:pPr marL="0" indent="0">
              <a:buNone/>
            </a:pPr>
            <a:endParaRPr lang="de-DE">
              <a:latin typeface="FreightText Pro Book" panose="02000603060000020004" pitchFamily="50" charset="0"/>
            </a:endParaRPr>
          </a:p>
          <a:p>
            <a:pPr marL="0" indent="0">
              <a:buNone/>
            </a:pPr>
            <a:endParaRPr lang="de-DE" b="0">
              <a:latin typeface="FreightText Pro Book" panose="02000603060000020004" pitchFamily="50" charset="0"/>
            </a:endParaRPr>
          </a:p>
          <a:p>
            <a:pPr marL="171450" lvl="1" indent="0">
              <a:buNone/>
            </a:pPr>
            <a:r>
              <a:rPr lang="de-DE" sz="2800" b="0">
                <a:latin typeface="FreightText Pro Book" panose="02000603060000020004" pitchFamily="50" charset="0"/>
              </a:rPr>
              <a:t>„…dass immer nur so viel Holz geschlagen werden sollte, wie durch planmäßige Aufforstung wieder nachwachsen kann“</a:t>
            </a:r>
          </a:p>
          <a:p>
            <a:pPr marL="171450" lvl="1" indent="0">
              <a:buNone/>
            </a:pPr>
            <a:endParaRPr lang="de-DE" sz="2800">
              <a:latin typeface="FreightText Pro Book" panose="02000603060000020004" pitchFamily="50" charset="0"/>
            </a:endParaRPr>
          </a:p>
          <a:p>
            <a:pPr marL="171450" lvl="1" indent="0">
              <a:buNone/>
            </a:pPr>
            <a:r>
              <a:rPr lang="de-DE" sz="2400">
                <a:latin typeface="FreightText Pro Book" panose="02000603060000020004" pitchFamily="50" charset="0"/>
              </a:rPr>
              <a:t>Carl von Carlowitz 1713</a:t>
            </a:r>
            <a:endParaRPr lang="de-DE" sz="2400" b="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sp>
        <p:nvSpPr>
          <p:cNvPr id="3" name="Textplatzhalter 2">
            <a:extLst>
              <a:ext uri="{FF2B5EF4-FFF2-40B4-BE49-F238E27FC236}">
                <a16:creationId xmlns:a16="http://schemas.microsoft.com/office/drawing/2014/main" id="{916BBEC3-37DB-B271-5B1B-DBFCD477D6A1}"/>
              </a:ext>
            </a:extLst>
          </p:cNvPr>
          <p:cNvSpPr txBox="1">
            <a:spLocks/>
          </p:cNvSpPr>
          <p:nvPr/>
        </p:nvSpPr>
        <p:spPr>
          <a:xfrm>
            <a:off x="4075710" y="6278296"/>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Martin </a:t>
            </a:r>
            <a:r>
              <a:rPr lang="de-DE" sz="1200" err="1">
                <a:solidFill>
                  <a:schemeClr val="tx1">
                    <a:lumMod val="50000"/>
                    <a:lumOff val="50000"/>
                  </a:schemeClr>
                </a:solidFill>
                <a:latin typeface="FreightText Pro Book" panose="02000603060000020004" pitchFamily="50" charset="0"/>
              </a:rPr>
              <a:t>Bernigeroth</a:t>
            </a:r>
            <a:endParaRPr lang="de-DE" sz="1200">
              <a:solidFill>
                <a:schemeClr val="tx1">
                  <a:lumMod val="50000"/>
                  <a:lumOff val="50000"/>
                </a:schemeClr>
              </a:solidFill>
              <a:latin typeface="FreightText Pro Book" panose="02000603060000020004" pitchFamily="50" charset="0"/>
            </a:endParaRPr>
          </a:p>
        </p:txBody>
      </p:sp>
      <p:pic>
        <p:nvPicPr>
          <p:cNvPr id="6" name="Grafik 5">
            <a:extLst>
              <a:ext uri="{FF2B5EF4-FFF2-40B4-BE49-F238E27FC236}">
                <a16:creationId xmlns:a16="http://schemas.microsoft.com/office/drawing/2014/main" id="{31B44E90-1BBA-DB3D-7985-8B22477D356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368618" y="2074980"/>
            <a:ext cx="3097808" cy="3910853"/>
          </a:xfrm>
          <a:prstGeom prst="rect">
            <a:avLst/>
          </a:prstGeom>
        </p:spPr>
      </p:pic>
      <p:sp>
        <p:nvSpPr>
          <p:cNvPr id="8" name="Textplatzhalter 2">
            <a:extLst>
              <a:ext uri="{FF2B5EF4-FFF2-40B4-BE49-F238E27FC236}">
                <a16:creationId xmlns:a16="http://schemas.microsoft.com/office/drawing/2014/main" id="{58C4F0BB-6067-A1E1-B49B-7B9FE2351A8A}"/>
              </a:ext>
            </a:extLst>
          </p:cNvPr>
          <p:cNvSpPr/>
          <p:nvPr/>
        </p:nvSpPr>
        <p:spPr>
          <a:xfrm>
            <a:off x="801163" y="6010893"/>
            <a:ext cx="592701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en-GB" sz="1200" spc="-1" err="1">
                <a:solidFill>
                  <a:schemeClr val="tx1">
                    <a:lumMod val="50000"/>
                    <a:lumOff val="50000"/>
                  </a:schemeClr>
                </a:solidFill>
                <a:latin typeface="FreightText Pro Book" panose="02000603060000020004" pitchFamily="50" charset="0"/>
              </a:rPr>
              <a:t>Lexikon</a:t>
            </a:r>
            <a:r>
              <a:rPr lang="en-GB" sz="1200" spc="-1">
                <a:solidFill>
                  <a:schemeClr val="tx1">
                    <a:lumMod val="50000"/>
                    <a:lumOff val="50000"/>
                  </a:schemeClr>
                </a:solidFill>
                <a:latin typeface="FreightText Pro Book" panose="02000603060000020004" pitchFamily="50" charset="0"/>
              </a:rPr>
              <a:t>  der </a:t>
            </a:r>
            <a:r>
              <a:rPr lang="en-GB" sz="1200" spc="-1" err="1">
                <a:solidFill>
                  <a:schemeClr val="tx1">
                    <a:lumMod val="50000"/>
                    <a:lumOff val="50000"/>
                  </a:schemeClr>
                </a:solidFill>
                <a:latin typeface="FreightText Pro Book" panose="02000603060000020004" pitchFamily="50" charset="0"/>
              </a:rPr>
              <a:t>Nachhaltigkeit</a:t>
            </a:r>
            <a:r>
              <a:rPr lang="en-GB" sz="1200" spc="-1">
                <a:solidFill>
                  <a:schemeClr val="tx1">
                    <a:lumMod val="50000"/>
                    <a:lumOff val="50000"/>
                  </a:schemeClr>
                </a:solidFill>
                <a:latin typeface="FreightText Pro Book" panose="02000603060000020004" pitchFamily="50" charset="0"/>
              </a:rPr>
              <a:t>, https://www.nachhaltigkeit.info/artikel/hans_carl_von_carlowitz_1713_1393.htm </a:t>
            </a:r>
            <a:r>
              <a:rPr lang="de-DE" sz="1200" b="0" strike="noStrike" spc="-1">
                <a:solidFill>
                  <a:schemeClr val="tx1">
                    <a:lumMod val="50000"/>
                    <a:lumOff val="50000"/>
                  </a:schemeClr>
                </a:solidFill>
                <a:latin typeface="FreightText Pro Book" panose="02000603060000020004" pitchFamily="50" charset="0"/>
              </a:rPr>
              <a:t> </a:t>
            </a:r>
          </a:p>
        </p:txBody>
      </p:sp>
    </p:spTree>
    <p:extLst>
      <p:ext uri="{BB962C8B-B14F-4D97-AF65-F5344CB8AC3E}">
        <p14:creationId xmlns:p14="http://schemas.microsoft.com/office/powerpoint/2010/main" val="641089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614F-E53E-3C4E-06FE-51793E29135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4890B1F-FF01-2304-8DFC-4C119D37D0AF}"/>
              </a:ext>
            </a:extLst>
          </p:cNvPr>
          <p:cNvSpPr>
            <a:spLocks noGrp="1"/>
          </p:cNvSpPr>
          <p:nvPr>
            <p:ph type="title"/>
          </p:nvPr>
        </p:nvSpPr>
        <p:spPr/>
        <p:txBody>
          <a:bodyPr/>
          <a:lstStyle/>
          <a:p>
            <a:r>
              <a:rPr lang="de-DE"/>
              <a:t>Seitdem viele weitere Zielvorstellungen…</a:t>
            </a:r>
          </a:p>
        </p:txBody>
      </p:sp>
      <p:pic>
        <p:nvPicPr>
          <p:cNvPr id="2" name="Picture 2">
            <a:extLst>
              <a:ext uri="{FF2B5EF4-FFF2-40B4-BE49-F238E27FC236}">
                <a16:creationId xmlns:a16="http://schemas.microsoft.com/office/drawing/2014/main" id="{C82A6846-2F2D-7EB6-7CB5-D6BFCBDEC6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96324" y="4023624"/>
            <a:ext cx="2479141" cy="23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a:extLst>
              <a:ext uri="{FF2B5EF4-FFF2-40B4-BE49-F238E27FC236}">
                <a16:creationId xmlns:a16="http://schemas.microsoft.com/office/drawing/2014/main" id="{96C96940-8F98-6AF9-AF0E-26ECB4F0C322}"/>
              </a:ext>
            </a:extLst>
          </p:cNvPr>
          <p:cNvSpPr txBox="1">
            <a:spLocks/>
          </p:cNvSpPr>
          <p:nvPr/>
        </p:nvSpPr>
        <p:spPr>
          <a:xfrm>
            <a:off x="2314219" y="6421628"/>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Stadt Neustadt an der Weinstraße</a:t>
            </a:r>
          </a:p>
        </p:txBody>
      </p:sp>
      <p:pic>
        <p:nvPicPr>
          <p:cNvPr id="7" name="Grafik 6" descr="Ein Bild, das Kreis, Screenshot, Farbigkeit, Grafiken enthält.&#10;&#10;KI-generierte Inhalte können fehlerhaft sein.">
            <a:extLst>
              <a:ext uri="{FF2B5EF4-FFF2-40B4-BE49-F238E27FC236}">
                <a16:creationId xmlns:a16="http://schemas.microsoft.com/office/drawing/2014/main" id="{8C67FC4D-DF59-176A-DB47-FDCDDCDF1F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552" y="2192081"/>
            <a:ext cx="2697677" cy="2667329"/>
          </a:xfrm>
          <a:prstGeom prst="rect">
            <a:avLst/>
          </a:prstGeom>
        </p:spPr>
      </p:pic>
      <p:sp>
        <p:nvSpPr>
          <p:cNvPr id="11" name="Textplatzhalter 2">
            <a:extLst>
              <a:ext uri="{FF2B5EF4-FFF2-40B4-BE49-F238E27FC236}">
                <a16:creationId xmlns:a16="http://schemas.microsoft.com/office/drawing/2014/main" id="{424AB2E2-CE19-87D1-F755-58607840F377}"/>
              </a:ext>
            </a:extLst>
          </p:cNvPr>
          <p:cNvSpPr txBox="1">
            <a:spLocks/>
          </p:cNvSpPr>
          <p:nvPr/>
        </p:nvSpPr>
        <p:spPr>
          <a:xfrm>
            <a:off x="559805" y="4983118"/>
            <a:ext cx="2868424"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Stadt Neustadt an der Weinstraße</a:t>
            </a:r>
          </a:p>
        </p:txBody>
      </p:sp>
      <p:pic>
        <p:nvPicPr>
          <p:cNvPr id="15" name="Grafik 14" descr="Ein Bild, das Text, Screenshot, Logo, Schrift enthält.&#10;&#10;KI-generierte Inhalte können fehlerhaft sein.">
            <a:extLst>
              <a:ext uri="{FF2B5EF4-FFF2-40B4-BE49-F238E27FC236}">
                <a16:creationId xmlns:a16="http://schemas.microsoft.com/office/drawing/2014/main" id="{12F6493F-418B-7827-9217-1482B6DA05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2486" y="1911376"/>
            <a:ext cx="4569941" cy="2075754"/>
          </a:xfrm>
          <a:prstGeom prst="rect">
            <a:avLst/>
          </a:prstGeom>
        </p:spPr>
      </p:pic>
      <p:sp>
        <p:nvSpPr>
          <p:cNvPr id="16" name="Textplatzhalter 2">
            <a:extLst>
              <a:ext uri="{FF2B5EF4-FFF2-40B4-BE49-F238E27FC236}">
                <a16:creationId xmlns:a16="http://schemas.microsoft.com/office/drawing/2014/main" id="{8C633EB6-31D6-8485-6FDE-E845F5A7A84E}"/>
              </a:ext>
            </a:extLst>
          </p:cNvPr>
          <p:cNvSpPr txBox="1">
            <a:spLocks/>
          </p:cNvSpPr>
          <p:nvPr/>
        </p:nvSpPr>
        <p:spPr>
          <a:xfrm>
            <a:off x="7975839" y="1911376"/>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Vereinte Nationen</a:t>
            </a:r>
          </a:p>
        </p:txBody>
      </p:sp>
      <p:pic>
        <p:nvPicPr>
          <p:cNvPr id="9" name="Grafik 8">
            <a:extLst>
              <a:ext uri="{FF2B5EF4-FFF2-40B4-BE49-F238E27FC236}">
                <a16:creationId xmlns:a16="http://schemas.microsoft.com/office/drawing/2014/main" id="{360E2B20-314D-0B3A-DE56-676F6FD7DBF2}"/>
              </a:ext>
            </a:extLst>
          </p:cNvPr>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8771944" y="3892804"/>
            <a:ext cx="2689503" cy="2689503"/>
          </a:xfrm>
          <a:prstGeom prst="rect">
            <a:avLst/>
          </a:prstGeom>
        </p:spPr>
      </p:pic>
      <p:sp>
        <p:nvSpPr>
          <p:cNvPr id="4" name="Textplatzhalter 2">
            <a:extLst>
              <a:ext uri="{FF2B5EF4-FFF2-40B4-BE49-F238E27FC236}">
                <a16:creationId xmlns:a16="http://schemas.microsoft.com/office/drawing/2014/main" id="{1BB436C2-EF35-30B3-9B63-9831A2EEF18F}"/>
              </a:ext>
            </a:extLst>
          </p:cNvPr>
          <p:cNvSpPr txBox="1">
            <a:spLocks/>
          </p:cNvSpPr>
          <p:nvPr/>
        </p:nvSpPr>
        <p:spPr>
          <a:xfrm>
            <a:off x="5442252" y="6421628"/>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NELA e.V.</a:t>
            </a:r>
          </a:p>
        </p:txBody>
      </p:sp>
    </p:spTree>
    <p:extLst>
      <p:ext uri="{BB962C8B-B14F-4D97-AF65-F5344CB8AC3E}">
        <p14:creationId xmlns:p14="http://schemas.microsoft.com/office/powerpoint/2010/main" val="14230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9B7C-0DA4-002B-A168-6B6AA0B81F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1D200-37B3-7B7C-D398-051CE6B55495}"/>
              </a:ext>
            </a:extLst>
          </p:cNvPr>
          <p:cNvSpPr>
            <a:spLocks noGrp="1"/>
          </p:cNvSpPr>
          <p:nvPr>
            <p:ph type="title"/>
          </p:nvPr>
        </p:nvSpPr>
        <p:spPr/>
        <p:txBody>
          <a:bodyPr/>
          <a:lstStyle/>
          <a:p>
            <a:r>
              <a:rPr lang="de-DE"/>
              <a:t>Das 3- Säulen Modell</a:t>
            </a:r>
          </a:p>
        </p:txBody>
      </p:sp>
      <p:sp>
        <p:nvSpPr>
          <p:cNvPr id="8" name="Textplatzhalter 2">
            <a:extLst>
              <a:ext uri="{FF2B5EF4-FFF2-40B4-BE49-F238E27FC236}">
                <a16:creationId xmlns:a16="http://schemas.microsoft.com/office/drawing/2014/main" id="{9268D7EE-4460-1128-7FAB-3A253F6CBFBD}"/>
              </a:ext>
            </a:extLst>
          </p:cNvPr>
          <p:cNvSpPr>
            <a:spLocks noGrp="1"/>
          </p:cNvSpPr>
          <p:nvPr>
            <p:ph type="body" sz="quarter" idx="10"/>
          </p:nvPr>
        </p:nvSpPr>
        <p:spPr>
          <a:xfrm>
            <a:off x="679531" y="3062377"/>
            <a:ext cx="6255519" cy="2176901"/>
          </a:xfrm>
        </p:spPr>
        <p:txBody>
          <a:bodyPr>
            <a:normAutofit/>
          </a:bodyPr>
          <a:lstStyle/>
          <a:p>
            <a:pPr marL="171450" lvl="1" indent="0">
              <a:buNone/>
            </a:pPr>
            <a:r>
              <a:rPr lang="de-DE" sz="2800" b="0">
                <a:latin typeface="FreightText Pro Book" panose="02000603060000020004" pitchFamily="50" charset="0"/>
              </a:rPr>
              <a:t>„Nachhaltigkeit kann nur bei gleichwertiger Rücksichtnahme auf alle drei Bereiche erreicht werden“</a:t>
            </a:r>
          </a:p>
          <a:p>
            <a:pPr marL="171450" lvl="1" indent="0">
              <a:buNone/>
            </a:pPr>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pic>
        <p:nvPicPr>
          <p:cNvPr id="7" name="Picture 2">
            <a:extLst>
              <a:ext uri="{FF2B5EF4-FFF2-40B4-BE49-F238E27FC236}">
                <a16:creationId xmlns:a16="http://schemas.microsoft.com/office/drawing/2014/main" id="{9E522041-DF58-F1D1-E5F6-ACDEA6320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384393" y="2111466"/>
            <a:ext cx="4128076" cy="387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a:extLst>
              <a:ext uri="{FF2B5EF4-FFF2-40B4-BE49-F238E27FC236}">
                <a16:creationId xmlns:a16="http://schemas.microsoft.com/office/drawing/2014/main" id="{8171CAC4-9268-486E-7E1A-0BD987B3E323}"/>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Stadt Neustadt an der Weinstraße</a:t>
            </a:r>
          </a:p>
        </p:txBody>
      </p:sp>
    </p:spTree>
    <p:extLst>
      <p:ext uri="{BB962C8B-B14F-4D97-AF65-F5344CB8AC3E}">
        <p14:creationId xmlns:p14="http://schemas.microsoft.com/office/powerpoint/2010/main" val="97794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A1DF-60B1-E01C-B5A6-444FEB2E704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95B7A48-910B-1F21-591E-8D034DE80180}"/>
              </a:ext>
            </a:extLst>
          </p:cNvPr>
          <p:cNvSpPr>
            <a:spLocks noGrp="1"/>
          </p:cNvSpPr>
          <p:nvPr>
            <p:ph type="title"/>
          </p:nvPr>
        </p:nvSpPr>
        <p:spPr/>
        <p:txBody>
          <a:bodyPr/>
          <a:lstStyle/>
          <a:p>
            <a:r>
              <a:rPr lang="de-DE"/>
              <a:t>Das Vorrangmodell</a:t>
            </a:r>
          </a:p>
        </p:txBody>
      </p:sp>
      <p:sp>
        <p:nvSpPr>
          <p:cNvPr id="7" name="Textplatzhalter 2">
            <a:extLst>
              <a:ext uri="{FF2B5EF4-FFF2-40B4-BE49-F238E27FC236}">
                <a16:creationId xmlns:a16="http://schemas.microsoft.com/office/drawing/2014/main" id="{3B1CA698-FF7B-3D20-289B-8A94E2C973D2}"/>
              </a:ext>
            </a:extLst>
          </p:cNvPr>
          <p:cNvSpPr>
            <a:spLocks noGrp="1"/>
          </p:cNvSpPr>
          <p:nvPr>
            <p:ph type="body" sz="quarter" idx="10"/>
          </p:nvPr>
        </p:nvSpPr>
        <p:spPr>
          <a:xfrm>
            <a:off x="4944533" y="2192081"/>
            <a:ext cx="6969880" cy="4090926"/>
          </a:xfrm>
        </p:spPr>
        <p:txBody>
          <a:bodyPr>
            <a:normAutofit/>
          </a:bodyPr>
          <a:lstStyle/>
          <a:p>
            <a:pPr marL="0" indent="0">
              <a:buNone/>
            </a:pPr>
            <a:endParaRPr lang="de-DE">
              <a:latin typeface="FreightText Pro Book" panose="02000603060000020004" pitchFamily="50" charset="0"/>
            </a:endParaRPr>
          </a:p>
          <a:p>
            <a:pPr marL="0" indent="0">
              <a:buNone/>
            </a:pPr>
            <a:endParaRPr lang="de-DE" b="0">
              <a:latin typeface="FreightText Pro Book" panose="02000603060000020004" pitchFamily="50" charset="0"/>
            </a:endParaRPr>
          </a:p>
          <a:p>
            <a:pPr marL="171450" lvl="1" indent="0">
              <a:buNone/>
            </a:pPr>
            <a:r>
              <a:rPr lang="de-DE" sz="2800" b="0">
                <a:latin typeface="FreightText Pro Book" panose="02000603060000020004" pitchFamily="50" charset="0"/>
              </a:rPr>
              <a:t>„Keine Wirtschaft ohne eine Gesellschaft, keine Gesellschaft ohne Ökologie“</a:t>
            </a:r>
          </a:p>
          <a:p>
            <a:pPr marL="171450" lvl="1" indent="0">
              <a:buNone/>
            </a:pPr>
            <a:endParaRPr lang="de-DE" sz="2800">
              <a:latin typeface="FreightText Pro Book" panose="02000603060000020004" pitchFamily="50" charset="0"/>
            </a:endParaRPr>
          </a:p>
          <a:p>
            <a:pPr marL="171450" lvl="1" indent="0">
              <a:buNone/>
            </a:pPr>
            <a:endParaRPr lang="de-DE" sz="2800" b="0">
              <a:latin typeface="FreightText Pro Book" panose="02000603060000020004" pitchFamily="50" charset="0"/>
            </a:endParaRPr>
          </a:p>
          <a:p>
            <a:pPr marL="171450" lvl="1" indent="0">
              <a:buNone/>
            </a:pPr>
            <a:endParaRPr lang="de-DE" sz="280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pic>
        <p:nvPicPr>
          <p:cNvPr id="2" name="Grafik 1" descr="Ein Bild, das Kreis, Screenshot, Farbigkeit, Grafiken enthält.&#10;&#10;KI-generierte Inhalte können fehlerhaft sein.">
            <a:extLst>
              <a:ext uri="{FF2B5EF4-FFF2-40B4-BE49-F238E27FC236}">
                <a16:creationId xmlns:a16="http://schemas.microsoft.com/office/drawing/2014/main" id="{7F0EF84C-8EEF-0494-1F7B-F73286E9B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552" y="2192081"/>
            <a:ext cx="3959754" cy="3915208"/>
          </a:xfrm>
          <a:prstGeom prst="rect">
            <a:avLst/>
          </a:prstGeom>
        </p:spPr>
      </p:pic>
      <p:sp>
        <p:nvSpPr>
          <p:cNvPr id="3" name="Textplatzhalter 2">
            <a:extLst>
              <a:ext uri="{FF2B5EF4-FFF2-40B4-BE49-F238E27FC236}">
                <a16:creationId xmlns:a16="http://schemas.microsoft.com/office/drawing/2014/main" id="{4048BAF5-5BD4-4009-F266-91FA1A2A430D}"/>
              </a:ext>
            </a:extLst>
          </p:cNvPr>
          <p:cNvSpPr txBox="1">
            <a:spLocks/>
          </p:cNvSpPr>
          <p:nvPr/>
        </p:nvSpPr>
        <p:spPr>
          <a:xfrm>
            <a:off x="1821882" y="6283007"/>
            <a:ext cx="2868424"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Stadt Neustadt an der Weinstraße</a:t>
            </a:r>
          </a:p>
        </p:txBody>
      </p:sp>
    </p:spTree>
    <p:extLst>
      <p:ext uri="{BB962C8B-B14F-4D97-AF65-F5344CB8AC3E}">
        <p14:creationId xmlns:p14="http://schemas.microsoft.com/office/powerpoint/2010/main" val="3696376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0DC9-4B6D-BD26-41F0-DB36F04D2E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469074-1013-C9B8-8D3F-957F217D2E84}"/>
              </a:ext>
            </a:extLst>
          </p:cNvPr>
          <p:cNvSpPr>
            <a:spLocks noGrp="1"/>
          </p:cNvSpPr>
          <p:nvPr>
            <p:ph type="title"/>
          </p:nvPr>
        </p:nvSpPr>
        <p:spPr/>
        <p:txBody>
          <a:bodyPr/>
          <a:lstStyle/>
          <a:p>
            <a:r>
              <a:rPr lang="de-DE"/>
              <a:t>17 Ziele für nachhaltige Entwicklung</a:t>
            </a:r>
          </a:p>
        </p:txBody>
      </p:sp>
      <p:sp>
        <p:nvSpPr>
          <p:cNvPr id="3" name="Textplatzhalter 2">
            <a:extLst>
              <a:ext uri="{FF2B5EF4-FFF2-40B4-BE49-F238E27FC236}">
                <a16:creationId xmlns:a16="http://schemas.microsoft.com/office/drawing/2014/main" id="{91AB7D1B-274F-49BE-0E91-B1184BFA8879}"/>
              </a:ext>
            </a:extLst>
          </p:cNvPr>
          <p:cNvSpPr>
            <a:spLocks noGrp="1"/>
          </p:cNvSpPr>
          <p:nvPr>
            <p:ph type="body" sz="quarter" idx="10"/>
          </p:nvPr>
        </p:nvSpPr>
        <p:spPr>
          <a:xfrm>
            <a:off x="7231685" y="2577521"/>
            <a:ext cx="5287835" cy="4090926"/>
          </a:xfrm>
        </p:spPr>
        <p:txBody>
          <a:bodyPr>
            <a:normAutofit/>
          </a:bodyPr>
          <a:lstStyle/>
          <a:p>
            <a:pPr marL="0" indent="0">
              <a:buNone/>
            </a:pPr>
            <a:endParaRPr lang="de-DE">
              <a:latin typeface="FreightText Pro Book" panose="02000603060000020004" pitchFamily="50" charset="0"/>
            </a:endParaRPr>
          </a:p>
          <a:p>
            <a:pPr marL="457200" indent="-457200">
              <a:buFont typeface="Arial" panose="020B0604020202020204" pitchFamily="34" charset="0"/>
              <a:buChar char="•"/>
            </a:pPr>
            <a:r>
              <a:rPr lang="de-DE" b="0">
                <a:solidFill>
                  <a:schemeClr val="tx1"/>
                </a:solidFill>
                <a:latin typeface="FreightText Pro Book" panose="02000603060000020004" pitchFamily="50" charset="0"/>
              </a:rPr>
              <a:t>17 Ziele</a:t>
            </a:r>
            <a:r>
              <a:rPr lang="de-DE"/>
              <a:t>, dazu</a:t>
            </a:r>
            <a:r>
              <a:rPr lang="de-DE" b="0">
                <a:solidFill>
                  <a:schemeClr val="tx1"/>
                </a:solidFill>
                <a:latin typeface="FreightText Pro Book" panose="02000603060000020004" pitchFamily="50" charset="0"/>
              </a:rPr>
              <a:t> 169 Unterziele </a:t>
            </a:r>
          </a:p>
          <a:p>
            <a:pPr marL="457200" indent="-457200">
              <a:buFont typeface="Arial" panose="020B0604020202020204" pitchFamily="34" charset="0"/>
              <a:buChar char="•"/>
            </a:pPr>
            <a:r>
              <a:rPr lang="de-DE" b="0" err="1">
                <a:solidFill>
                  <a:schemeClr val="tx1"/>
                </a:solidFill>
                <a:latin typeface="FreightText Pro Book" panose="02000603060000020004" pitchFamily="50" charset="0"/>
              </a:rPr>
              <a:t>Bspw</a:t>
            </a:r>
            <a:r>
              <a:rPr lang="de-DE" b="0">
                <a:solidFill>
                  <a:schemeClr val="tx1"/>
                </a:solidFill>
                <a:latin typeface="FreightText Pro Book" panose="02000603060000020004" pitchFamily="50" charset="0"/>
              </a:rPr>
              <a:t>: Kein Hunger, Hochwertige Bildung</a:t>
            </a:r>
          </a:p>
          <a:p>
            <a:pPr marL="457200" indent="-457200">
              <a:buFont typeface="Arial" panose="020B0604020202020204" pitchFamily="34" charset="0"/>
              <a:buChar char="•"/>
            </a:pPr>
            <a:r>
              <a:rPr lang="de-DE" b="0">
                <a:solidFill>
                  <a:schemeClr val="tx1"/>
                </a:solidFill>
                <a:latin typeface="FreightText Pro Book" panose="02000603060000020004" pitchFamily="50" charset="0"/>
              </a:rPr>
              <a:t>Von den Vereinten Nationen</a:t>
            </a:r>
          </a:p>
          <a:p>
            <a:pPr marL="457200" indent="-457200">
              <a:buFont typeface="Arial" panose="020B0604020202020204" pitchFamily="34" charset="0"/>
              <a:buChar char="•"/>
            </a:pPr>
            <a:r>
              <a:rPr lang="de-DE" b="0">
                <a:solidFill>
                  <a:schemeClr val="tx1"/>
                </a:solidFill>
                <a:latin typeface="FreightText Pro Book" panose="02000603060000020004" pitchFamily="50" charset="0"/>
              </a:rPr>
              <a:t>193 Mitgliedstaaten haben unterschrieben</a:t>
            </a:r>
          </a:p>
          <a:p>
            <a:pPr marL="457200" indent="-457200">
              <a:buFont typeface="Arial" panose="020B0604020202020204" pitchFamily="34" charset="0"/>
              <a:buChar char="•"/>
            </a:pPr>
            <a:endParaRPr lang="de-DE" b="0">
              <a:latin typeface="FreightText Pro Book" panose="02000603060000020004" pitchFamily="50" charset="0"/>
            </a:endParaRPr>
          </a:p>
          <a:p>
            <a:pPr marL="0" indent="0">
              <a:buNone/>
            </a:pPr>
            <a:endParaRPr lang="de-DE" sz="2400" b="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pic>
        <p:nvPicPr>
          <p:cNvPr id="5" name="Grafik 4" descr="Ein Bild, das Text, Screenshot, Logo, Schrift enthält.&#10;&#10;KI-generierte Inhalte können fehlerhaft sein.">
            <a:extLst>
              <a:ext uri="{FF2B5EF4-FFF2-40B4-BE49-F238E27FC236}">
                <a16:creationId xmlns:a16="http://schemas.microsoft.com/office/drawing/2014/main" id="{6312160F-EDAC-0330-D0BE-E5B3FFF179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2513" y="2456597"/>
            <a:ext cx="6168788" cy="3052379"/>
          </a:xfrm>
          <a:prstGeom prst="rect">
            <a:avLst/>
          </a:prstGeom>
        </p:spPr>
      </p:pic>
      <p:sp>
        <p:nvSpPr>
          <p:cNvPr id="6" name="Textplatzhalter 2">
            <a:extLst>
              <a:ext uri="{FF2B5EF4-FFF2-40B4-BE49-F238E27FC236}">
                <a16:creationId xmlns:a16="http://schemas.microsoft.com/office/drawing/2014/main" id="{2BED6ADA-9E1B-B749-176B-BADD3513B17D}"/>
              </a:ext>
            </a:extLst>
          </p:cNvPr>
          <p:cNvSpPr txBox="1">
            <a:spLocks/>
          </p:cNvSpPr>
          <p:nvPr/>
        </p:nvSpPr>
        <p:spPr>
          <a:xfrm>
            <a:off x="3084056" y="5668917"/>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Vereinte Nationen</a:t>
            </a:r>
          </a:p>
        </p:txBody>
      </p:sp>
    </p:spTree>
    <p:extLst>
      <p:ext uri="{BB962C8B-B14F-4D97-AF65-F5344CB8AC3E}">
        <p14:creationId xmlns:p14="http://schemas.microsoft.com/office/powerpoint/2010/main" val="355506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0F62-7B28-3239-E8E3-04574640E2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580389-404A-E881-CD15-224546126AD7}"/>
              </a:ext>
            </a:extLst>
          </p:cNvPr>
          <p:cNvSpPr>
            <a:spLocks noGrp="1"/>
          </p:cNvSpPr>
          <p:nvPr>
            <p:ph type="title"/>
          </p:nvPr>
        </p:nvSpPr>
        <p:spPr/>
        <p:txBody>
          <a:bodyPr>
            <a:normAutofit fontScale="90000"/>
          </a:bodyPr>
          <a:lstStyle/>
          <a:p>
            <a:r>
              <a:rPr lang="de-DE"/>
              <a:t>Das Donut Modell</a:t>
            </a:r>
            <a:br>
              <a:rPr lang="de-DE"/>
            </a:br>
            <a:br>
              <a:rPr lang="de-DE"/>
            </a:br>
            <a:br>
              <a:rPr lang="de-DE"/>
            </a:br>
            <a:br>
              <a:rPr lang="de-DE"/>
            </a:br>
            <a:endParaRPr lang="de-DE"/>
          </a:p>
        </p:txBody>
      </p:sp>
      <p:sp>
        <p:nvSpPr>
          <p:cNvPr id="4" name="Textplatzhalter 2">
            <a:extLst>
              <a:ext uri="{FF2B5EF4-FFF2-40B4-BE49-F238E27FC236}">
                <a16:creationId xmlns:a16="http://schemas.microsoft.com/office/drawing/2014/main" id="{08CAAB9A-E426-5FF3-7281-987801468D0E}"/>
              </a:ext>
            </a:extLst>
          </p:cNvPr>
          <p:cNvSpPr>
            <a:spLocks noGrp="1"/>
          </p:cNvSpPr>
          <p:nvPr>
            <p:ph type="body" sz="quarter" idx="10"/>
          </p:nvPr>
        </p:nvSpPr>
        <p:spPr>
          <a:xfrm>
            <a:off x="614363" y="2111466"/>
            <a:ext cx="4844742" cy="4090926"/>
          </a:xfrm>
        </p:spPr>
        <p:txBody>
          <a:bodyPr>
            <a:normAutofit/>
          </a:bodyPr>
          <a:lstStyle/>
          <a:p>
            <a:pPr marL="0" indent="0">
              <a:buNone/>
            </a:pPr>
            <a:endParaRPr lang="de-DE">
              <a:latin typeface="FreightText Pro Book" panose="02000603060000020004" pitchFamily="50" charset="0"/>
            </a:endParaRPr>
          </a:p>
          <a:p>
            <a:pPr marL="0" indent="0">
              <a:buNone/>
            </a:pPr>
            <a:endParaRPr lang="de-DE" b="0">
              <a:latin typeface="FreightText Pro Book" panose="02000603060000020004" pitchFamily="50" charset="0"/>
            </a:endParaRPr>
          </a:p>
          <a:p>
            <a:pPr lvl="1" indent="-514350">
              <a:buFont typeface="+mj-lt"/>
              <a:buAutoNum type="arabicPeriod"/>
            </a:pPr>
            <a:r>
              <a:rPr lang="de-DE" sz="2800" b="0">
                <a:latin typeface="FreightText Pro Book" panose="02000603060000020004" pitchFamily="50" charset="0"/>
              </a:rPr>
              <a:t>Außen = Ökologische Grenzen</a:t>
            </a:r>
          </a:p>
          <a:p>
            <a:pPr lvl="1" indent="-514350">
              <a:buFont typeface="+mj-lt"/>
              <a:buAutoNum type="arabicPeriod"/>
            </a:pPr>
            <a:r>
              <a:rPr lang="de-DE" sz="2800">
                <a:latin typeface="FreightText Pro Book" panose="02000603060000020004" pitchFamily="50" charset="0"/>
              </a:rPr>
              <a:t>Innen = Menschliche Bedürfnisse</a:t>
            </a:r>
          </a:p>
          <a:p>
            <a:pPr lvl="1" indent="-514350">
              <a:buFont typeface="+mj-lt"/>
              <a:buAutoNum type="arabicPeriod"/>
            </a:pPr>
            <a:r>
              <a:rPr lang="de-DE" sz="2800">
                <a:latin typeface="FreightText Pro Book" panose="02000603060000020004" pitchFamily="50" charset="0"/>
              </a:rPr>
              <a:t>Orangener Kreis = Ziel</a:t>
            </a:r>
          </a:p>
          <a:p>
            <a:pPr lvl="1" indent="-514350">
              <a:buFont typeface="+mj-lt"/>
              <a:buAutoNum type="arabicPeriod"/>
            </a:pPr>
            <a:endParaRPr lang="de-DE" sz="2800">
              <a:latin typeface="FreightText Pro Book" panose="02000603060000020004" pitchFamily="50" charset="0"/>
            </a:endParaRPr>
          </a:p>
          <a:p>
            <a:pPr marL="171450" lvl="1" indent="0">
              <a:buNone/>
            </a:pPr>
            <a:endParaRPr lang="de-DE" sz="2800">
              <a:latin typeface="FreightText Pro Book" panose="02000603060000020004" pitchFamily="50" charset="0"/>
            </a:endParaRPr>
          </a:p>
          <a:p>
            <a:pPr marL="171450" lvl="1" indent="0">
              <a:buNone/>
            </a:pPr>
            <a:endParaRPr lang="de-DE" sz="2800">
              <a:latin typeface="FreightText Pro Book" panose="02000603060000020004" pitchFamily="50" charset="0"/>
            </a:endParaRPr>
          </a:p>
          <a:p>
            <a:pPr lvl="1" indent="-514350">
              <a:buFont typeface="+mj-lt"/>
              <a:buAutoNum type="arabicPeriod"/>
            </a:pPr>
            <a:endParaRPr lang="de-DE" sz="2800">
              <a:latin typeface="FreightText Pro Book" panose="02000603060000020004" pitchFamily="50" charset="0"/>
            </a:endParaRPr>
          </a:p>
          <a:p>
            <a:pPr lvl="1" indent="-514350">
              <a:buFont typeface="+mj-lt"/>
              <a:buAutoNum type="arabicPeriod"/>
            </a:pPr>
            <a:endParaRPr lang="de-DE" sz="2400" b="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pic>
        <p:nvPicPr>
          <p:cNvPr id="3" name="Grafik 2">
            <a:extLst>
              <a:ext uri="{FF2B5EF4-FFF2-40B4-BE49-F238E27FC236}">
                <a16:creationId xmlns:a16="http://schemas.microsoft.com/office/drawing/2014/main" id="{27183318-D1D7-9251-AC0A-EF2F6430EE92}"/>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5663821" y="506329"/>
            <a:ext cx="6097316" cy="6097316"/>
          </a:xfrm>
          <a:prstGeom prst="rect">
            <a:avLst/>
          </a:prstGeom>
        </p:spPr>
      </p:pic>
      <p:sp>
        <p:nvSpPr>
          <p:cNvPr id="5" name="Textplatzhalter 2">
            <a:extLst>
              <a:ext uri="{FF2B5EF4-FFF2-40B4-BE49-F238E27FC236}">
                <a16:creationId xmlns:a16="http://schemas.microsoft.com/office/drawing/2014/main" id="{30C57A2C-908E-C638-E08C-591A6779A256}"/>
              </a:ext>
            </a:extLst>
          </p:cNvPr>
          <p:cNvSpPr txBox="1">
            <a:spLocks/>
          </p:cNvSpPr>
          <p:nvPr/>
        </p:nvSpPr>
        <p:spPr>
          <a:xfrm>
            <a:off x="7843892" y="6322234"/>
            <a:ext cx="391724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NELA e.V.</a:t>
            </a:r>
          </a:p>
        </p:txBody>
      </p:sp>
    </p:spTree>
    <p:extLst>
      <p:ext uri="{BB962C8B-B14F-4D97-AF65-F5344CB8AC3E}">
        <p14:creationId xmlns:p14="http://schemas.microsoft.com/office/powerpoint/2010/main" val="14556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9F8-B36E-01FA-A8DA-231169455B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88AA5B-D557-0671-0C82-AE05C2FCF229}"/>
              </a:ext>
            </a:extLst>
          </p:cNvPr>
          <p:cNvSpPr>
            <a:spLocks noGrp="1"/>
          </p:cNvSpPr>
          <p:nvPr>
            <p:ph type="title"/>
          </p:nvPr>
        </p:nvSpPr>
        <p:spPr/>
        <p:txBody>
          <a:bodyPr>
            <a:normAutofit fontScale="90000"/>
          </a:bodyPr>
          <a:lstStyle/>
          <a:p>
            <a:r>
              <a:rPr lang="de-DE"/>
              <a:t>Vergleich &amp; Diskussion der Modelle</a:t>
            </a:r>
          </a:p>
        </p:txBody>
      </p:sp>
      <p:sp>
        <p:nvSpPr>
          <p:cNvPr id="3" name="Textplatzhalter 2">
            <a:extLst>
              <a:ext uri="{FF2B5EF4-FFF2-40B4-BE49-F238E27FC236}">
                <a16:creationId xmlns:a16="http://schemas.microsoft.com/office/drawing/2014/main" id="{4CA30807-1A73-4EAF-2B1D-BEAC065D38DC}"/>
              </a:ext>
            </a:extLst>
          </p:cNvPr>
          <p:cNvSpPr>
            <a:spLocks noGrp="1"/>
          </p:cNvSpPr>
          <p:nvPr>
            <p:ph type="body" sz="quarter" idx="12"/>
          </p:nvPr>
        </p:nvSpPr>
        <p:spPr>
          <a:xfrm>
            <a:off x="505250" y="2477511"/>
            <a:ext cx="6643062" cy="4380489"/>
          </a:xfrm>
        </p:spPr>
        <p:txBody>
          <a:bodyPr/>
          <a:lstStyle/>
          <a:p>
            <a:pPr marL="0" indent="0">
              <a:buNone/>
            </a:pPr>
            <a:r>
              <a:rPr lang="de-DE"/>
              <a:t>1) Welche der Zielbilder/Modelle finden Sie am besten? Warum?</a:t>
            </a:r>
            <a:br>
              <a:rPr lang="de-DE"/>
            </a:br>
            <a:br>
              <a:rPr lang="de-DE"/>
            </a:br>
            <a:r>
              <a:rPr lang="de-DE"/>
              <a:t>2) Was sind jeweils Stärken und Schwächen der Modelle?</a:t>
            </a:r>
            <a:br>
              <a:rPr lang="de-DE"/>
            </a:br>
            <a:br>
              <a:rPr lang="de-DE"/>
            </a:br>
            <a:r>
              <a:rPr lang="de-DE"/>
              <a:t>3) Welches Modell glauben Sie liegt der Ausbildungsneuordnung der Bauhauptberufe zugrunde?</a:t>
            </a:r>
          </a:p>
        </p:txBody>
      </p:sp>
      <p:pic>
        <p:nvPicPr>
          <p:cNvPr id="6" name="Bildplatzhalter 5">
            <a:extLst>
              <a:ext uri="{FF2B5EF4-FFF2-40B4-BE49-F238E27FC236}">
                <a16:creationId xmlns:a16="http://schemas.microsoft.com/office/drawing/2014/main" id="{9DD57996-4FC7-0662-EBC9-25520E74624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7" name="Textplatzhalter 2">
            <a:extLst>
              <a:ext uri="{FF2B5EF4-FFF2-40B4-BE49-F238E27FC236}">
                <a16:creationId xmlns:a16="http://schemas.microsoft.com/office/drawing/2014/main" id="{7C11961E-569E-11A4-63A9-6D91C7CE57D1}"/>
              </a:ext>
            </a:extLst>
          </p:cNvPr>
          <p:cNvSpPr txBox="1">
            <a:spLocks/>
          </p:cNvSpPr>
          <p:nvPr/>
        </p:nvSpPr>
        <p:spPr>
          <a:xfrm>
            <a:off x="9430603" y="6346209"/>
            <a:ext cx="2516368" cy="337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Giorgio </a:t>
            </a:r>
            <a:r>
              <a:rPr lang="de-DE" sz="1200" err="1">
                <a:solidFill>
                  <a:schemeClr val="bg1"/>
                </a:solidFill>
                <a:latin typeface="FreightText Pro Book" panose="02000603060000020004" pitchFamily="50" charset="0"/>
              </a:rPr>
              <a:t>Trovato</a:t>
            </a:r>
            <a:r>
              <a:rPr lang="de-DE" sz="1200">
                <a:solidFill>
                  <a:schemeClr val="bg1"/>
                </a:solidFill>
                <a:latin typeface="FreightText Pro Book" panose="02000603060000020004" pitchFamily="50" charset="0"/>
              </a:rPr>
              <a:t> </a:t>
            </a:r>
          </a:p>
        </p:txBody>
      </p:sp>
    </p:spTree>
    <p:extLst>
      <p:ext uri="{BB962C8B-B14F-4D97-AF65-F5344CB8AC3E}">
        <p14:creationId xmlns:p14="http://schemas.microsoft.com/office/powerpoint/2010/main" val="325796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4587-41F8-6625-69A2-5AD8CEC582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5380B4-D47D-B2B8-C495-6DF49898F245}"/>
              </a:ext>
            </a:extLst>
          </p:cNvPr>
          <p:cNvSpPr>
            <a:spLocks noGrp="1"/>
          </p:cNvSpPr>
          <p:nvPr>
            <p:ph type="title"/>
          </p:nvPr>
        </p:nvSpPr>
        <p:spPr>
          <a:xfrm>
            <a:off x="559806" y="2133948"/>
            <a:ext cx="11072387" cy="685800"/>
          </a:xfrm>
        </p:spPr>
        <p:txBody>
          <a:bodyPr>
            <a:normAutofit fontScale="90000"/>
          </a:bodyPr>
          <a:lstStyle/>
          <a:p>
            <a:pPr fontAlgn="base">
              <a:lnSpc>
                <a:spcPct val="107000"/>
              </a:lnSpc>
              <a:spcAft>
                <a:spcPts val="800"/>
              </a:spcAft>
            </a:pPr>
            <a:r>
              <a:rPr lang="de-DE"/>
              <a:t>1) Ist für Sie das Thema „Nachhaltigkeit“ eher positiv oder negativ besetzt?</a:t>
            </a:r>
            <a:br>
              <a:rPr lang="de-DE"/>
            </a:br>
            <a:r>
              <a:rPr lang="de-DE"/>
              <a:t> </a:t>
            </a:r>
            <a:br>
              <a:rPr lang="de-DE"/>
            </a:br>
            <a:r>
              <a:rPr lang="de-DE"/>
              <a:t>2) Welche Ängste oder Sorgen gehen damit einher?</a:t>
            </a:r>
            <a:br>
              <a:rPr lang="de-DE"/>
            </a:br>
            <a:br>
              <a:rPr lang="de-DE" i="1"/>
            </a:br>
            <a:r>
              <a:rPr lang="de-DE" i="1"/>
              <a:t> </a:t>
            </a:r>
            <a:br>
              <a:rPr lang="de-DE" i="1"/>
            </a:br>
            <a:endParaRPr lang="de-DE" i="1"/>
          </a:p>
        </p:txBody>
      </p:sp>
    </p:spTree>
    <p:extLst>
      <p:ext uri="{BB962C8B-B14F-4D97-AF65-F5344CB8AC3E}">
        <p14:creationId xmlns:p14="http://schemas.microsoft.com/office/powerpoint/2010/main" val="39108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274C-F378-9CF9-DF09-48E7B1B0AA9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07F840C-E733-A18C-4F89-375D27EFE1EC}"/>
              </a:ext>
            </a:extLst>
          </p:cNvPr>
          <p:cNvSpPr txBox="1"/>
          <p:nvPr/>
        </p:nvSpPr>
        <p:spPr>
          <a:xfrm>
            <a:off x="2645735" y="3641979"/>
            <a:ext cx="690052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prstClr val="white"/>
                </a:solidFill>
                <a:effectLst/>
                <a:uLnTx/>
                <a:uFillTx/>
                <a:latin typeface="Neue Plak Wide Black" panose="020B0A07030202020204" pitchFamily="34" charset="0"/>
                <a:ea typeface="+mn-ea"/>
                <a:cs typeface="+mn-cs"/>
              </a:rPr>
              <a:t>Gibt es Fragen, Unklarheiten oder Diskussionsbedarf?</a:t>
            </a:r>
          </a:p>
        </p:txBody>
      </p:sp>
    </p:spTree>
    <p:extLst>
      <p:ext uri="{BB962C8B-B14F-4D97-AF65-F5344CB8AC3E}">
        <p14:creationId xmlns:p14="http://schemas.microsoft.com/office/powerpoint/2010/main" val="64218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10E7B-53DB-B13C-80B9-EB213E3D2625}"/>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7EB7788A-0B0C-748D-0ABF-A4CFBE0B691C}"/>
              </a:ext>
            </a:extLst>
          </p:cNvPr>
          <p:cNvSpPr>
            <a:spLocks noGrp="1"/>
          </p:cNvSpPr>
          <p:nvPr>
            <p:ph type="body" sz="quarter" idx="11"/>
          </p:nvPr>
        </p:nvSpPr>
        <p:spPr>
          <a:xfrm>
            <a:off x="1648539" y="2925877"/>
            <a:ext cx="9279105" cy="4169378"/>
          </a:xfrm>
        </p:spPr>
        <p:txBody>
          <a:bodyPr>
            <a:normAutofit/>
          </a:bodyPr>
          <a:lstStyle/>
          <a:p>
            <a:pPr algn="l"/>
            <a:r>
              <a:rPr lang="de-DE">
                <a:solidFill>
                  <a:srgbClr val="F3972B"/>
                </a:solidFill>
              </a:rPr>
              <a:t>3. Wie </a:t>
            </a:r>
            <a:r>
              <a:rPr lang="de-DE"/>
              <a:t>erreichen wir unser Ziel?</a:t>
            </a:r>
          </a:p>
        </p:txBody>
      </p:sp>
      <p:sp>
        <p:nvSpPr>
          <p:cNvPr id="2" name="Textfeld 1">
            <a:extLst>
              <a:ext uri="{FF2B5EF4-FFF2-40B4-BE49-F238E27FC236}">
                <a16:creationId xmlns:a16="http://schemas.microsoft.com/office/drawing/2014/main" id="{6E666F28-A546-B095-D0AC-E47098CFA34C}"/>
              </a:ext>
            </a:extLst>
          </p:cNvPr>
          <p:cNvSpPr txBox="1"/>
          <p:nvPr/>
        </p:nvSpPr>
        <p:spPr>
          <a:xfrm>
            <a:off x="1648539" y="3931101"/>
            <a:ext cx="8894922" cy="492443"/>
          </a:xfrm>
          <a:prstGeom prst="rect">
            <a:avLst/>
          </a:prstGeom>
          <a:noFill/>
        </p:spPr>
        <p:txBody>
          <a:bodyPr wrap="square" rtlCol="0">
            <a:spAutoFit/>
          </a:bodyPr>
          <a:lstStyle/>
          <a:p>
            <a:pPr algn="l"/>
            <a:r>
              <a:rPr lang="de-DE" sz="2600">
                <a:solidFill>
                  <a:srgbClr val="F3972B"/>
                </a:solidFill>
                <a:latin typeface="Neue Plak Text" panose="020B0804030202020204" pitchFamily="34" charset="0"/>
              </a:rPr>
              <a:t>Ziel : </a:t>
            </a:r>
            <a:r>
              <a:rPr lang="de-DE" sz="2600">
                <a:solidFill>
                  <a:schemeClr val="bg1"/>
                </a:solidFill>
                <a:latin typeface="Neue Plak Text" panose="020B0804030202020204" pitchFamily="34" charset="0"/>
              </a:rPr>
              <a:t>Kennenlernen von Nachhaltigkeitsstrategien. </a:t>
            </a:r>
          </a:p>
        </p:txBody>
      </p:sp>
    </p:spTree>
    <p:extLst>
      <p:ext uri="{BB962C8B-B14F-4D97-AF65-F5344CB8AC3E}">
        <p14:creationId xmlns:p14="http://schemas.microsoft.com/office/powerpoint/2010/main" val="3065378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484E-41CB-99EF-DAF1-D1AECEB45BBC}"/>
            </a:ext>
          </a:extLst>
        </p:cNvPr>
        <p:cNvGrpSpPr/>
        <p:nvPr/>
      </p:nvGrpSpPr>
      <p:grpSpPr>
        <a:xfrm>
          <a:off x="0" y="0"/>
          <a:ext cx="0" cy="0"/>
          <a:chOff x="0" y="0"/>
          <a:chExt cx="0" cy="0"/>
        </a:xfrm>
      </p:grpSpPr>
      <p:pic>
        <p:nvPicPr>
          <p:cNvPr id="2" name="Picture 2" descr="Image result for suffizienz">
            <a:extLst>
              <a:ext uri="{FF2B5EF4-FFF2-40B4-BE49-F238E27FC236}">
                <a16:creationId xmlns:a16="http://schemas.microsoft.com/office/drawing/2014/main" id="{50F6EC49-25AA-76AF-95C3-9C35BFB3F16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999630" y="1189083"/>
            <a:ext cx="7024048" cy="547291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622CA1EF-B76F-A285-0284-14B5DA6CEFF7}"/>
              </a:ext>
            </a:extLst>
          </p:cNvPr>
          <p:cNvSpPr>
            <a:spLocks noGrp="1"/>
          </p:cNvSpPr>
          <p:nvPr>
            <p:ph type="title"/>
          </p:nvPr>
        </p:nvSpPr>
        <p:spPr>
          <a:xfrm>
            <a:off x="559805" y="1189083"/>
            <a:ext cx="5267789" cy="685800"/>
          </a:xfrm>
        </p:spPr>
        <p:txBody>
          <a:bodyPr>
            <a:normAutofit fontScale="90000"/>
          </a:bodyPr>
          <a:lstStyle/>
          <a:p>
            <a:r>
              <a:rPr lang="de-DE" sz="3600"/>
              <a:t>Nachhaltigkeits-strategien</a:t>
            </a:r>
            <a:br>
              <a:rPr lang="de-DE"/>
            </a:br>
            <a:br>
              <a:rPr lang="de-DE"/>
            </a:br>
            <a:br>
              <a:rPr lang="de-DE"/>
            </a:br>
            <a:br>
              <a:rPr lang="de-DE"/>
            </a:br>
            <a:endParaRPr lang="de-DE"/>
          </a:p>
        </p:txBody>
      </p:sp>
      <p:sp>
        <p:nvSpPr>
          <p:cNvPr id="3" name="Textplatzhalter 2">
            <a:extLst>
              <a:ext uri="{FF2B5EF4-FFF2-40B4-BE49-F238E27FC236}">
                <a16:creationId xmlns:a16="http://schemas.microsoft.com/office/drawing/2014/main" id="{9891ACDF-8965-183F-CE17-C0CECD8D4F90}"/>
              </a:ext>
            </a:extLst>
          </p:cNvPr>
          <p:cNvSpPr txBox="1">
            <a:spLocks/>
          </p:cNvSpPr>
          <p:nvPr/>
        </p:nvSpPr>
        <p:spPr>
          <a:xfrm>
            <a:off x="2444448" y="6424909"/>
            <a:ext cx="3756184" cy="237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a:solidFill>
                  <a:schemeClr val="bg1">
                    <a:lumMod val="50000"/>
                  </a:schemeClr>
                </a:solidFill>
                <a:latin typeface="FreightText Pro Book" panose="02000603060000020004" pitchFamily="50" charset="0"/>
              </a:rPr>
              <a:t>© BUNDjugend, Annika </a:t>
            </a:r>
            <a:r>
              <a:rPr lang="de-DE" sz="1200" err="1">
                <a:solidFill>
                  <a:schemeClr val="bg1">
                    <a:lumMod val="50000"/>
                  </a:schemeClr>
                </a:solidFill>
                <a:latin typeface="FreightText Pro Book" panose="02000603060000020004" pitchFamily="50" charset="0"/>
              </a:rPr>
              <a:t>Huskamp</a:t>
            </a:r>
            <a:endParaRPr lang="de-DE" sz="1200">
              <a:solidFill>
                <a:schemeClr val="bg1">
                  <a:lumMod val="50000"/>
                </a:schemeClr>
              </a:solidFill>
              <a:latin typeface="FreightText Pro Book" panose="02000603060000020004" pitchFamily="50" charset="0"/>
            </a:endParaRPr>
          </a:p>
        </p:txBody>
      </p:sp>
    </p:spTree>
    <p:extLst>
      <p:ext uri="{BB962C8B-B14F-4D97-AF65-F5344CB8AC3E}">
        <p14:creationId xmlns:p14="http://schemas.microsoft.com/office/powerpoint/2010/main" val="3491775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3FADA-DD81-91D8-F6B6-D90045D8988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0CE8F4A-9DFF-ABCB-1CBF-BE3A701C4228}"/>
              </a:ext>
            </a:extLst>
          </p:cNvPr>
          <p:cNvSpPr>
            <a:spLocks noGrp="1"/>
          </p:cNvSpPr>
          <p:nvPr>
            <p:ph type="title"/>
          </p:nvPr>
        </p:nvSpPr>
        <p:spPr/>
        <p:txBody>
          <a:bodyPr>
            <a:normAutofit fontScale="90000"/>
          </a:bodyPr>
          <a:lstStyle/>
          <a:p>
            <a:r>
              <a:rPr lang="de-DE"/>
              <a:t>Effizienz – besser produzieren</a:t>
            </a:r>
          </a:p>
        </p:txBody>
      </p:sp>
      <p:sp>
        <p:nvSpPr>
          <p:cNvPr id="4" name="Textplatzhalter 3">
            <a:extLst>
              <a:ext uri="{FF2B5EF4-FFF2-40B4-BE49-F238E27FC236}">
                <a16:creationId xmlns:a16="http://schemas.microsoft.com/office/drawing/2014/main" id="{0B610126-C97E-2CE0-AD9B-655570428B74}"/>
              </a:ext>
            </a:extLst>
          </p:cNvPr>
          <p:cNvSpPr>
            <a:spLocks noGrp="1"/>
          </p:cNvSpPr>
          <p:nvPr>
            <p:ph type="body" sz="quarter" idx="12"/>
          </p:nvPr>
        </p:nvSpPr>
        <p:spPr>
          <a:xfrm>
            <a:off x="505249" y="3641607"/>
            <a:ext cx="6643062" cy="4380489"/>
          </a:xfrm>
        </p:spPr>
        <p:txBody>
          <a:bodyPr/>
          <a:lstStyle/>
          <a:p>
            <a:r>
              <a:rPr lang="de-DE"/>
              <a:t>Das Gleiche produzieren, aber mit weniger Ressourcenverbrauch </a:t>
            </a:r>
          </a:p>
        </p:txBody>
      </p:sp>
      <p:pic>
        <p:nvPicPr>
          <p:cNvPr id="7" name="Bildplatzhalter 6" descr="Ein Bild, das Wolke, Himmel, draußen, Wärme enthält.&#10;&#10;KI-generierte Inhalte können fehlerhaft sein.">
            <a:extLst>
              <a:ext uri="{FF2B5EF4-FFF2-40B4-BE49-F238E27FC236}">
                <a16:creationId xmlns:a16="http://schemas.microsoft.com/office/drawing/2014/main" id="{2F0B6A18-5EBB-0F02-E977-8CEB96B50A1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DD534778-9BAE-6F48-9039-E0427D675B7E}"/>
              </a:ext>
            </a:extLst>
          </p:cNvPr>
          <p:cNvSpPr txBox="1">
            <a:spLocks/>
          </p:cNvSpPr>
          <p:nvPr/>
        </p:nvSpPr>
        <p:spPr>
          <a:xfrm>
            <a:off x="9645196" y="6428402"/>
            <a:ext cx="2302127"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Pixabay</a:t>
            </a:r>
            <a:r>
              <a:rPr lang="de-DE" sz="1200">
                <a:solidFill>
                  <a:schemeClr val="bg1"/>
                </a:solidFill>
                <a:latin typeface="FreightText Pro Book" panose="02000603060000020004" pitchFamily="50" charset="0"/>
              </a:rPr>
              <a:t> Juergen PM</a:t>
            </a:r>
          </a:p>
        </p:txBody>
      </p:sp>
    </p:spTree>
    <p:extLst>
      <p:ext uri="{BB962C8B-B14F-4D97-AF65-F5344CB8AC3E}">
        <p14:creationId xmlns:p14="http://schemas.microsoft.com/office/powerpoint/2010/main" val="3664836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22448-A8AC-366C-541D-C6DC11347828}"/>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9DDB6FBB-F759-EC71-22D8-AC6D07CC6568}"/>
              </a:ext>
            </a:extLst>
          </p:cNvPr>
          <p:cNvSpPr>
            <a:spLocks noGrp="1"/>
          </p:cNvSpPr>
          <p:nvPr>
            <p:ph type="title"/>
          </p:nvPr>
        </p:nvSpPr>
        <p:spPr/>
        <p:txBody>
          <a:bodyPr>
            <a:normAutofit fontScale="90000"/>
          </a:bodyPr>
          <a:lstStyle/>
          <a:p>
            <a:r>
              <a:rPr lang="de-DE"/>
              <a:t>Konsistenz – anders produzieren</a:t>
            </a:r>
          </a:p>
        </p:txBody>
      </p:sp>
      <p:sp>
        <p:nvSpPr>
          <p:cNvPr id="10" name="Textplatzhalter 9">
            <a:extLst>
              <a:ext uri="{FF2B5EF4-FFF2-40B4-BE49-F238E27FC236}">
                <a16:creationId xmlns:a16="http://schemas.microsoft.com/office/drawing/2014/main" id="{3B113958-C784-4533-5253-528E920D5B54}"/>
              </a:ext>
            </a:extLst>
          </p:cNvPr>
          <p:cNvSpPr>
            <a:spLocks noGrp="1"/>
          </p:cNvSpPr>
          <p:nvPr>
            <p:ph type="body" sz="quarter" idx="12"/>
          </p:nvPr>
        </p:nvSpPr>
        <p:spPr>
          <a:xfrm>
            <a:off x="505250" y="3500639"/>
            <a:ext cx="6643062" cy="4380489"/>
          </a:xfrm>
        </p:spPr>
        <p:txBody>
          <a:bodyPr/>
          <a:lstStyle/>
          <a:p>
            <a:r>
              <a:rPr lang="de-DE" altLang="de-DE"/>
              <a:t>Produzieren nach dem Vorbild der Natur: nichts wird „Müll“, alles wird wiederverwertet</a:t>
            </a:r>
          </a:p>
          <a:p>
            <a:r>
              <a:rPr lang="de-DE" altLang="de-DE"/>
              <a:t>Kreislauf von Produktion und Konsum</a:t>
            </a:r>
          </a:p>
          <a:p>
            <a:endParaRPr lang="de-DE"/>
          </a:p>
        </p:txBody>
      </p:sp>
      <p:pic>
        <p:nvPicPr>
          <p:cNvPr id="5" name="Bildplatzhalter 4" descr="Ein Bild, das draußen, Behälter, Abfallcontainer, Text enthält.&#10;&#10;KI-generierte Inhalte können fehlerhaft sein.">
            <a:extLst>
              <a:ext uri="{FF2B5EF4-FFF2-40B4-BE49-F238E27FC236}">
                <a16:creationId xmlns:a16="http://schemas.microsoft.com/office/drawing/2014/main" id="{978E7FDE-AF1C-7BA7-BBD1-AC3169DBCD9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platzhalter 2">
            <a:extLst>
              <a:ext uri="{FF2B5EF4-FFF2-40B4-BE49-F238E27FC236}">
                <a16:creationId xmlns:a16="http://schemas.microsoft.com/office/drawing/2014/main" id="{4C0162ED-8344-A2EC-A05C-755AC16B54BE}"/>
              </a:ext>
            </a:extLst>
          </p:cNvPr>
          <p:cNvSpPr txBox="1">
            <a:spLocks/>
          </p:cNvSpPr>
          <p:nvPr/>
        </p:nvSpPr>
        <p:spPr>
          <a:xfrm>
            <a:off x="9645196" y="6428402"/>
            <a:ext cx="2302127"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Nareeta</a:t>
            </a:r>
            <a:r>
              <a:rPr lang="de-DE" sz="1200">
                <a:solidFill>
                  <a:schemeClr val="bg1"/>
                </a:solidFill>
                <a:latin typeface="FreightText Pro Book" panose="02000603060000020004" pitchFamily="50" charset="0"/>
              </a:rPr>
              <a:t> Martin</a:t>
            </a:r>
          </a:p>
        </p:txBody>
      </p:sp>
    </p:spTree>
    <p:extLst>
      <p:ext uri="{BB962C8B-B14F-4D97-AF65-F5344CB8AC3E}">
        <p14:creationId xmlns:p14="http://schemas.microsoft.com/office/powerpoint/2010/main" val="1340279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24C07-CB06-325D-6F05-93A4EE1F17E3}"/>
              </a:ext>
            </a:extLst>
          </p:cNvPr>
          <p:cNvSpPr>
            <a:spLocks noGrp="1"/>
          </p:cNvSpPr>
          <p:nvPr>
            <p:ph type="title"/>
          </p:nvPr>
        </p:nvSpPr>
        <p:spPr/>
        <p:txBody>
          <a:bodyPr/>
          <a:lstStyle/>
          <a:p>
            <a:r>
              <a:rPr lang="de-DE"/>
              <a:t>Kreislaufwirtschaft</a:t>
            </a:r>
          </a:p>
        </p:txBody>
      </p:sp>
      <p:sp>
        <p:nvSpPr>
          <p:cNvPr id="3" name="Textplatzhalter 2">
            <a:extLst>
              <a:ext uri="{FF2B5EF4-FFF2-40B4-BE49-F238E27FC236}">
                <a16:creationId xmlns:a16="http://schemas.microsoft.com/office/drawing/2014/main" id="{8EA97D8A-219B-9278-CBBD-1EB6CFE33543}"/>
              </a:ext>
            </a:extLst>
          </p:cNvPr>
          <p:cNvSpPr>
            <a:spLocks noGrp="1"/>
          </p:cNvSpPr>
          <p:nvPr>
            <p:ph type="body" sz="quarter" idx="10"/>
          </p:nvPr>
        </p:nvSpPr>
        <p:spPr>
          <a:xfrm>
            <a:off x="614360" y="2630755"/>
            <a:ext cx="5481638" cy="2352363"/>
          </a:xfrm>
        </p:spPr>
        <p:txBody>
          <a:bodyPr/>
          <a:lstStyle/>
          <a:p>
            <a:r>
              <a:rPr lang="de-DE"/>
              <a:t>Wieder verwenden statt entsorgen</a:t>
            </a:r>
          </a:p>
          <a:p>
            <a:r>
              <a:rPr lang="de-DE"/>
              <a:t>Material und Geld sparen</a:t>
            </a:r>
          </a:p>
          <a:p>
            <a:r>
              <a:rPr lang="de-DE"/>
              <a:t>Ressourcen schonen</a:t>
            </a:r>
          </a:p>
          <a:p>
            <a:r>
              <a:rPr lang="de-DE"/>
              <a:t>Reduzieren, Wiederverwenden, Recyceln</a:t>
            </a:r>
          </a:p>
        </p:txBody>
      </p:sp>
      <p:pic>
        <p:nvPicPr>
          <p:cNvPr id="4" name="Grafik 4">
            <a:extLst>
              <a:ext uri="{FF2B5EF4-FFF2-40B4-BE49-F238E27FC236}">
                <a16:creationId xmlns:a16="http://schemas.microsoft.com/office/drawing/2014/main" id="{AADC8336-174A-C068-00FC-BB0C8A10DB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089424" y="1348819"/>
            <a:ext cx="4107376" cy="5052405"/>
          </a:xfrm>
          <a:prstGeom prst="rect">
            <a:avLst/>
          </a:prstGeom>
        </p:spPr>
      </p:pic>
      <p:sp>
        <p:nvSpPr>
          <p:cNvPr id="5" name="Textplatzhalter 2">
            <a:extLst>
              <a:ext uri="{FF2B5EF4-FFF2-40B4-BE49-F238E27FC236}">
                <a16:creationId xmlns:a16="http://schemas.microsoft.com/office/drawing/2014/main" id="{29FE5892-F58C-14BE-393C-6C853E5289D9}"/>
              </a:ext>
            </a:extLst>
          </p:cNvPr>
          <p:cNvSpPr txBox="1">
            <a:spLocks/>
          </p:cNvSpPr>
          <p:nvPr/>
        </p:nvSpPr>
        <p:spPr>
          <a:xfrm>
            <a:off x="7886665" y="6136311"/>
            <a:ext cx="3266372"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©Andreas Labes, www.tlab.architektur.rptu.de</a:t>
            </a:r>
          </a:p>
          <a:p>
            <a:pPr marL="0" indent="0" algn="r">
              <a:buNone/>
            </a:pPr>
            <a:r>
              <a:rPr lang="de-DE" sz="1200">
                <a:solidFill>
                  <a:schemeClr val="bg1"/>
                </a:solidFill>
                <a:latin typeface="FreightText Pro Book" panose="02000603060000020004" pitchFamily="50" charset="0"/>
              </a:rPr>
              <a:t> </a:t>
            </a:r>
          </a:p>
        </p:txBody>
      </p:sp>
    </p:spTree>
    <p:extLst>
      <p:ext uri="{BB962C8B-B14F-4D97-AF65-F5344CB8AC3E}">
        <p14:creationId xmlns:p14="http://schemas.microsoft.com/office/powerpoint/2010/main" val="3135951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29B0-EC00-8FA5-0FD0-2F00E94C947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9F882E0-A6AF-CB51-6F03-15EC7DDB5C7B}"/>
              </a:ext>
            </a:extLst>
          </p:cNvPr>
          <p:cNvSpPr>
            <a:spLocks noGrp="1"/>
          </p:cNvSpPr>
          <p:nvPr>
            <p:ph type="title"/>
          </p:nvPr>
        </p:nvSpPr>
        <p:spPr/>
        <p:txBody>
          <a:bodyPr>
            <a:normAutofit fontScale="90000"/>
          </a:bodyPr>
          <a:lstStyle/>
          <a:p>
            <a:r>
              <a:rPr lang="de-DE"/>
              <a:t>Suffizienz – weniger konsumieren</a:t>
            </a:r>
          </a:p>
        </p:txBody>
      </p:sp>
      <p:sp>
        <p:nvSpPr>
          <p:cNvPr id="6" name="Textplatzhalter 5">
            <a:extLst>
              <a:ext uri="{FF2B5EF4-FFF2-40B4-BE49-F238E27FC236}">
                <a16:creationId xmlns:a16="http://schemas.microsoft.com/office/drawing/2014/main" id="{E515B909-7FB8-6FA9-A398-9687B9C93D62}"/>
              </a:ext>
            </a:extLst>
          </p:cNvPr>
          <p:cNvSpPr>
            <a:spLocks noGrp="1"/>
          </p:cNvSpPr>
          <p:nvPr>
            <p:ph type="body" sz="quarter" idx="12"/>
          </p:nvPr>
        </p:nvSpPr>
        <p:spPr>
          <a:xfrm>
            <a:off x="505250" y="3300413"/>
            <a:ext cx="6643062" cy="4380489"/>
          </a:xfrm>
        </p:spPr>
        <p:txBody>
          <a:bodyPr/>
          <a:lstStyle/>
          <a:p>
            <a:r>
              <a:rPr lang="de-DE" altLang="de-DE"/>
              <a:t>Weniger konsumieren und daher auch weniger produzieren</a:t>
            </a:r>
          </a:p>
          <a:p>
            <a:r>
              <a:rPr lang="de-DE" altLang="de-DE"/>
              <a:t>Fokus auf das Essenzielle statt eines Lebens im Überfluss</a:t>
            </a:r>
          </a:p>
          <a:p>
            <a:endParaRPr lang="de-DE"/>
          </a:p>
        </p:txBody>
      </p:sp>
      <p:pic>
        <p:nvPicPr>
          <p:cNvPr id="7" name="Bildplatzhalter 6" descr="Ein Bild, das Person, Nagel, Finger, Handgelenk enthält.&#10;&#10;KI-generierte Inhalte können fehlerhaft sein.">
            <a:extLst>
              <a:ext uri="{FF2B5EF4-FFF2-40B4-BE49-F238E27FC236}">
                <a16:creationId xmlns:a16="http://schemas.microsoft.com/office/drawing/2014/main" id="{BDB05DFB-6F97-D755-D085-B98F31558C5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34855233-1491-7C1E-CCE2-8512E7371731}"/>
              </a:ext>
            </a:extLst>
          </p:cNvPr>
          <p:cNvSpPr txBox="1">
            <a:spLocks/>
          </p:cNvSpPr>
          <p:nvPr/>
        </p:nvSpPr>
        <p:spPr>
          <a:xfrm>
            <a:off x="9645196" y="6428402"/>
            <a:ext cx="2302127"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Hannah </a:t>
            </a:r>
            <a:r>
              <a:rPr lang="de-DE" sz="1200" err="1">
                <a:solidFill>
                  <a:schemeClr val="bg1"/>
                </a:solidFill>
                <a:latin typeface="FreightText Pro Book" panose="02000603060000020004" pitchFamily="50" charset="0"/>
              </a:rPr>
              <a:t>Busing</a:t>
            </a:r>
            <a:endParaRPr lang="de-DE" sz="1200">
              <a:solidFill>
                <a:schemeClr val="bg1"/>
              </a:solidFill>
              <a:latin typeface="FreightText Pro Book" panose="02000603060000020004" pitchFamily="50" charset="0"/>
            </a:endParaRPr>
          </a:p>
        </p:txBody>
      </p:sp>
    </p:spTree>
    <p:extLst>
      <p:ext uri="{BB962C8B-B14F-4D97-AF65-F5344CB8AC3E}">
        <p14:creationId xmlns:p14="http://schemas.microsoft.com/office/powerpoint/2010/main" val="572126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6E21-428B-BB00-A6A7-F6E295E13738}"/>
              </a:ext>
            </a:extLst>
          </p:cNvPr>
          <p:cNvSpPr>
            <a:spLocks noGrp="1"/>
          </p:cNvSpPr>
          <p:nvPr>
            <p:ph type="title"/>
          </p:nvPr>
        </p:nvSpPr>
        <p:spPr/>
        <p:txBody>
          <a:bodyPr/>
          <a:lstStyle/>
          <a:p>
            <a:r>
              <a:rPr lang="de-DE"/>
              <a:t>Postwachstum</a:t>
            </a:r>
          </a:p>
        </p:txBody>
      </p:sp>
      <p:sp>
        <p:nvSpPr>
          <p:cNvPr id="3" name="Textplatzhalter 2">
            <a:extLst>
              <a:ext uri="{FF2B5EF4-FFF2-40B4-BE49-F238E27FC236}">
                <a16:creationId xmlns:a16="http://schemas.microsoft.com/office/drawing/2014/main" id="{E26E9B55-BC34-AD18-8802-22C07212ED13}"/>
              </a:ext>
            </a:extLst>
          </p:cNvPr>
          <p:cNvSpPr>
            <a:spLocks noGrp="1"/>
          </p:cNvSpPr>
          <p:nvPr>
            <p:ph type="body" sz="quarter" idx="10"/>
          </p:nvPr>
        </p:nvSpPr>
        <p:spPr>
          <a:xfrm>
            <a:off x="614363" y="2111466"/>
            <a:ext cx="5481638" cy="4090926"/>
          </a:xfrm>
        </p:spPr>
        <p:txBody>
          <a:bodyPr/>
          <a:lstStyle/>
          <a:p>
            <a:r>
              <a:rPr lang="de-DE"/>
              <a:t>Gemeinsam statt immer größer</a:t>
            </a:r>
          </a:p>
          <a:p>
            <a:r>
              <a:rPr lang="de-DE"/>
              <a:t>Weniger ist mehr</a:t>
            </a:r>
          </a:p>
          <a:p>
            <a:r>
              <a:rPr lang="de-DE"/>
              <a:t>Bsp.: Wohngemeinschaft, Mehrgenerationen-Haus, Baugruppe, Genossenschaften</a:t>
            </a:r>
          </a:p>
          <a:p>
            <a:r>
              <a:rPr lang="de-DE"/>
              <a:t>Fläche sparen, Kosten teilen, Gemeinschaft erleben</a:t>
            </a:r>
          </a:p>
        </p:txBody>
      </p:sp>
      <p:pic>
        <p:nvPicPr>
          <p:cNvPr id="5" name="Grafik 4" descr="Ein Bild, das Kleidung, Person, Gras, draußen enthält.&#10;&#10;KI-generierte Inhalte können fehlerhaft sein.">
            <a:extLst>
              <a:ext uri="{FF2B5EF4-FFF2-40B4-BE49-F238E27FC236}">
                <a16:creationId xmlns:a16="http://schemas.microsoft.com/office/drawing/2014/main" id="{F66A6F01-2EC8-BF39-3F08-850A4F8B12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4136" y="2043732"/>
            <a:ext cx="5256703" cy="3504255"/>
          </a:xfrm>
          <a:prstGeom prst="rect">
            <a:avLst/>
          </a:prstGeom>
        </p:spPr>
      </p:pic>
      <p:sp>
        <p:nvSpPr>
          <p:cNvPr id="6" name="Textfeld 5">
            <a:extLst>
              <a:ext uri="{FF2B5EF4-FFF2-40B4-BE49-F238E27FC236}">
                <a16:creationId xmlns:a16="http://schemas.microsoft.com/office/drawing/2014/main" id="{9596824B-612E-F80D-E6F0-AD80CDD420B3}"/>
              </a:ext>
            </a:extLst>
          </p:cNvPr>
          <p:cNvSpPr txBox="1"/>
          <p:nvPr/>
        </p:nvSpPr>
        <p:spPr>
          <a:xfrm>
            <a:off x="9107331" y="5338722"/>
            <a:ext cx="3469513" cy="276999"/>
          </a:xfrm>
          <a:prstGeom prst="rect">
            <a:avLst/>
          </a:prstGeom>
          <a:noFill/>
        </p:spPr>
        <p:txBody>
          <a:bodyPr wrap="square">
            <a:spAutoFit/>
          </a:bodyPr>
          <a:lstStyle/>
          <a:p>
            <a:r>
              <a:rPr lang="de-DE" sz="1200" err="1">
                <a:solidFill>
                  <a:schemeClr val="bg1"/>
                </a:solidFill>
              </a:rPr>
              <a:t>Baugruppe@pexels_Julia</a:t>
            </a:r>
            <a:r>
              <a:rPr lang="de-DE" sz="1200">
                <a:solidFill>
                  <a:schemeClr val="bg1"/>
                </a:solidFill>
              </a:rPr>
              <a:t> M Cameron</a:t>
            </a:r>
          </a:p>
        </p:txBody>
      </p:sp>
      <p:sp>
        <p:nvSpPr>
          <p:cNvPr id="4" name="Pfeil: nach rechts 3">
            <a:extLst>
              <a:ext uri="{FF2B5EF4-FFF2-40B4-BE49-F238E27FC236}">
                <a16:creationId xmlns:a16="http://schemas.microsoft.com/office/drawing/2014/main" id="{EF6A0909-57D5-3FB4-99A6-36B13CE94D95}"/>
              </a:ext>
            </a:extLst>
          </p:cNvPr>
          <p:cNvSpPr/>
          <p:nvPr/>
        </p:nvSpPr>
        <p:spPr>
          <a:xfrm>
            <a:off x="559805" y="4169808"/>
            <a:ext cx="406400" cy="2483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4038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64F8-F7E5-1B15-76AB-8C08233C04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DF388F-0DAE-C5AD-CE06-6ECDADD9558E}"/>
              </a:ext>
            </a:extLst>
          </p:cNvPr>
          <p:cNvSpPr>
            <a:spLocks noGrp="1"/>
          </p:cNvSpPr>
          <p:nvPr>
            <p:ph type="title"/>
          </p:nvPr>
        </p:nvSpPr>
        <p:spPr/>
        <p:txBody>
          <a:bodyPr>
            <a:normAutofit fontScale="90000"/>
          </a:bodyPr>
          <a:lstStyle/>
          <a:p>
            <a:r>
              <a:rPr lang="de-DE"/>
              <a:t>Vergleich &amp; Diskussion der Strategien</a:t>
            </a:r>
          </a:p>
        </p:txBody>
      </p:sp>
      <p:sp>
        <p:nvSpPr>
          <p:cNvPr id="3" name="Textplatzhalter 2">
            <a:extLst>
              <a:ext uri="{FF2B5EF4-FFF2-40B4-BE49-F238E27FC236}">
                <a16:creationId xmlns:a16="http://schemas.microsoft.com/office/drawing/2014/main" id="{4A0F3AEB-706B-322B-8486-F5AAC2C99B49}"/>
              </a:ext>
            </a:extLst>
          </p:cNvPr>
          <p:cNvSpPr>
            <a:spLocks noGrp="1"/>
          </p:cNvSpPr>
          <p:nvPr>
            <p:ph type="body" sz="quarter" idx="12"/>
          </p:nvPr>
        </p:nvSpPr>
        <p:spPr>
          <a:xfrm>
            <a:off x="505250" y="2477511"/>
            <a:ext cx="6643062" cy="4380489"/>
          </a:xfrm>
        </p:spPr>
        <p:txBody>
          <a:bodyPr/>
          <a:lstStyle/>
          <a:p>
            <a:pPr marL="457200" indent="-457200">
              <a:buAutoNum type="arabicParenR"/>
            </a:pPr>
            <a:r>
              <a:rPr lang="de-DE"/>
              <a:t>Welche Strategien finden Sie sinnvoll oder nicht sinnvoll und warum? </a:t>
            </a:r>
          </a:p>
          <a:p>
            <a:pPr marL="457200" indent="-457200">
              <a:buAutoNum type="arabicParenR"/>
            </a:pPr>
            <a:r>
              <a:rPr lang="de-DE"/>
              <a:t>Was sind jeweils Stärken und Schwächen der Strategien?</a:t>
            </a:r>
          </a:p>
          <a:p>
            <a:pPr marL="457200" indent="-457200">
              <a:buAutoNum type="arabicParenR"/>
            </a:pPr>
            <a:r>
              <a:rPr lang="de-DE"/>
              <a:t>Fallen Ihnen Beispiele für politische oder wirtschaftliche Maßnahmen ein, die eine der Strategien aufgreifen? </a:t>
            </a:r>
          </a:p>
        </p:txBody>
      </p:sp>
      <p:pic>
        <p:nvPicPr>
          <p:cNvPr id="6" name="Bildplatzhalter 5">
            <a:extLst>
              <a:ext uri="{FF2B5EF4-FFF2-40B4-BE49-F238E27FC236}">
                <a16:creationId xmlns:a16="http://schemas.microsoft.com/office/drawing/2014/main" id="{C61B761D-6AD9-57E3-38B8-4E1A6BF7F5D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7" name="Textplatzhalter 2">
            <a:extLst>
              <a:ext uri="{FF2B5EF4-FFF2-40B4-BE49-F238E27FC236}">
                <a16:creationId xmlns:a16="http://schemas.microsoft.com/office/drawing/2014/main" id="{EE282FD9-6069-DE22-11F6-28B14AAB6AEB}"/>
              </a:ext>
            </a:extLst>
          </p:cNvPr>
          <p:cNvSpPr txBox="1">
            <a:spLocks/>
          </p:cNvSpPr>
          <p:nvPr/>
        </p:nvSpPr>
        <p:spPr>
          <a:xfrm>
            <a:off x="9430603" y="6346209"/>
            <a:ext cx="2516368" cy="337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bg1"/>
                </a:solidFill>
                <a:latin typeface="FreightText Pro Book" panose="02000603060000020004" pitchFamily="50" charset="0"/>
              </a:rPr>
              <a:t>© </a:t>
            </a:r>
            <a:r>
              <a:rPr lang="de-DE" sz="1200" err="1">
                <a:solidFill>
                  <a:schemeClr val="bg1"/>
                </a:solidFill>
                <a:latin typeface="FreightText Pro Book" panose="02000603060000020004" pitchFamily="50" charset="0"/>
              </a:rPr>
              <a:t>unsplash</a:t>
            </a:r>
            <a:r>
              <a:rPr lang="de-DE" sz="1200">
                <a:solidFill>
                  <a:schemeClr val="bg1"/>
                </a:solidFill>
                <a:latin typeface="FreightText Pro Book" panose="02000603060000020004" pitchFamily="50" charset="0"/>
              </a:rPr>
              <a:t> Giorgio </a:t>
            </a:r>
            <a:r>
              <a:rPr lang="de-DE" sz="1200" err="1">
                <a:solidFill>
                  <a:schemeClr val="bg1"/>
                </a:solidFill>
                <a:latin typeface="FreightText Pro Book" panose="02000603060000020004" pitchFamily="50" charset="0"/>
              </a:rPr>
              <a:t>Trovato</a:t>
            </a:r>
            <a:r>
              <a:rPr lang="de-DE" sz="1200">
                <a:solidFill>
                  <a:schemeClr val="bg1"/>
                </a:solidFill>
                <a:latin typeface="FreightText Pro Book" panose="02000603060000020004" pitchFamily="50" charset="0"/>
              </a:rPr>
              <a:t> </a:t>
            </a:r>
          </a:p>
        </p:txBody>
      </p:sp>
    </p:spTree>
    <p:extLst>
      <p:ext uri="{BB962C8B-B14F-4D97-AF65-F5344CB8AC3E}">
        <p14:creationId xmlns:p14="http://schemas.microsoft.com/office/powerpoint/2010/main" val="295142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148F-8AF8-A44D-9AAF-78CBE7E24232}"/>
            </a:ext>
          </a:extLst>
        </p:cNvPr>
        <p:cNvGrpSpPr/>
        <p:nvPr/>
      </p:nvGrpSpPr>
      <p:grpSpPr>
        <a:xfrm>
          <a:off x="0" y="0"/>
          <a:ext cx="0" cy="0"/>
          <a:chOff x="0" y="0"/>
          <a:chExt cx="0" cy="0"/>
        </a:xfrm>
      </p:grpSpPr>
      <p:sp>
        <p:nvSpPr>
          <p:cNvPr id="11" name="Titel 1">
            <a:extLst>
              <a:ext uri="{FF2B5EF4-FFF2-40B4-BE49-F238E27FC236}">
                <a16:creationId xmlns:a16="http://schemas.microsoft.com/office/drawing/2014/main" id="{3B51DBB5-5334-3DBA-0CE2-46D265502784}"/>
              </a:ext>
            </a:extLst>
          </p:cNvPr>
          <p:cNvSpPr txBox="1">
            <a:spLocks noChangeShapeType="1"/>
          </p:cNvSpPr>
          <p:nvPr/>
        </p:nvSpPr>
        <p:spPr bwMode="auto">
          <a:xfrm>
            <a:off x="3140448" y="3027578"/>
            <a:ext cx="5668037" cy="2666999"/>
          </a:xfrm>
          <a:prstGeom prst="rect">
            <a:avLst/>
          </a:prstGeom>
        </p:spPr>
        <p:txBody>
          <a:bodyPr vert="horz" lIns="91440" tIns="45720" rIns="91440" bIns="45720" rtlCol="0" anchor="ctr" anchorCtr="0">
            <a:normAutofit fontScale="90000"/>
          </a:bodyPr>
          <a:lstStyle>
            <a:lvl1pPr marL="0" indent="0" algn="l" defTabSz="914400" rtl="0" eaLnBrk="1" latinLnBrk="0" hangingPunct="1">
              <a:lnSpc>
                <a:spcPct val="90000"/>
              </a:lnSpc>
              <a:spcBef>
                <a:spcPct val="0"/>
              </a:spcBef>
              <a:buNone/>
              <a:defRPr sz="4400" b="0" kern="1200">
                <a:solidFill>
                  <a:schemeClr val="dk1"/>
                </a:solidFill>
                <a:latin typeface="Calibri Light"/>
                <a:ea typeface="Arial"/>
                <a:cs typeface="+mj-cs"/>
              </a:defRPr>
            </a:lvl1pPr>
            <a:lvl2pPr marL="0" indent="0" algn="l" defTabSz="914400">
              <a:lnSpc>
                <a:spcPct val="90000"/>
              </a:lnSpc>
              <a:buNone/>
              <a:defRPr sz="4400">
                <a:solidFill>
                  <a:schemeClr val="dk1"/>
                </a:solidFill>
                <a:latin typeface="Calibri Light"/>
                <a:ea typeface="Arial"/>
              </a:defRPr>
            </a:lvl2pPr>
            <a:lvl3pPr marL="0" indent="0" algn="l" defTabSz="914400">
              <a:lnSpc>
                <a:spcPct val="90000"/>
              </a:lnSpc>
              <a:buNone/>
              <a:defRPr sz="4400">
                <a:solidFill>
                  <a:schemeClr val="dk1"/>
                </a:solidFill>
                <a:latin typeface="Calibri Light"/>
                <a:ea typeface="Arial"/>
              </a:defRPr>
            </a:lvl3pPr>
            <a:lvl4pPr marL="0" indent="0" algn="l" defTabSz="914400">
              <a:lnSpc>
                <a:spcPct val="90000"/>
              </a:lnSpc>
              <a:buNone/>
              <a:defRPr sz="4400">
                <a:solidFill>
                  <a:schemeClr val="dk1"/>
                </a:solidFill>
                <a:latin typeface="Calibri Light"/>
                <a:ea typeface="Arial"/>
              </a:defRPr>
            </a:lvl4pPr>
            <a:lvl5pPr marL="0" indent="0" algn="l" defTabSz="914400">
              <a:lnSpc>
                <a:spcPct val="90000"/>
              </a:lnSpc>
              <a:buNone/>
              <a:defRPr sz="4400">
                <a:solidFill>
                  <a:schemeClr val="dk1"/>
                </a:solidFill>
                <a:latin typeface="Calibri Light"/>
                <a:ea typeface="Arial"/>
              </a:defRPr>
            </a:lvl5pPr>
          </a:lstStyle>
          <a:p>
            <a:pPr>
              <a:defRPr/>
            </a:pPr>
            <a:r>
              <a:rPr lang="de-DE" sz="2200" b="1">
                <a:solidFill>
                  <a:srgbClr val="0C3818"/>
                </a:solidFill>
                <a:latin typeface="Neue Plak Wide Black"/>
                <a:ea typeface="Neue Plak Wide Black"/>
                <a:cs typeface="Neue Plak Wide Black"/>
              </a:rPr>
              <a:t> </a:t>
            </a:r>
          </a:p>
          <a:p>
            <a:pPr algn="ctr">
              <a:defRPr/>
            </a:pPr>
            <a:r>
              <a:rPr lang="de-DE" b="1">
                <a:solidFill>
                  <a:schemeClr val="bg1"/>
                </a:solidFill>
                <a:latin typeface="Neue Plak Wide Black"/>
                <a:ea typeface="Neue Plak Wide Black"/>
                <a:cs typeface="Neue Plak Wide Black"/>
              </a:rPr>
              <a:t> Was brauche ich wirklich im Leben, um glücklich zu sein?</a:t>
            </a:r>
            <a:r>
              <a:rPr lang="de-DE" sz="2200" b="1">
                <a:solidFill>
                  <a:schemeClr val="bg1"/>
                </a:solidFill>
                <a:latin typeface="Neue Plak Wide Black"/>
              </a:rPr>
              <a:t> </a:t>
            </a:r>
            <a:endParaRPr lang="de-DE" sz="1200" b="1">
              <a:solidFill>
                <a:schemeClr val="bg1"/>
              </a:solidFill>
              <a:latin typeface="Neue Plak Wide Black"/>
              <a:ea typeface="Neue Plak Wide Black"/>
              <a:cs typeface="Neue Plak Wide Black"/>
            </a:endParaRPr>
          </a:p>
        </p:txBody>
      </p:sp>
    </p:spTree>
    <p:extLst>
      <p:ext uri="{BB962C8B-B14F-4D97-AF65-F5344CB8AC3E}">
        <p14:creationId xmlns:p14="http://schemas.microsoft.com/office/powerpoint/2010/main" val="206674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120B-D40E-E3BF-9176-ABFC9879262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FEFAD12-4ACB-B90F-362C-9ED6AA4A6CB1}"/>
              </a:ext>
            </a:extLst>
          </p:cNvPr>
          <p:cNvSpPr>
            <a:spLocks noGrp="1"/>
          </p:cNvSpPr>
          <p:nvPr>
            <p:ph type="title"/>
          </p:nvPr>
        </p:nvSpPr>
        <p:spPr/>
        <p:txBody>
          <a:bodyPr/>
          <a:lstStyle/>
          <a:p>
            <a:r>
              <a:rPr lang="de-DE"/>
              <a:t>Gemeinsames Nachhaltigkeitsverständnis</a:t>
            </a:r>
          </a:p>
        </p:txBody>
      </p:sp>
      <p:sp>
        <p:nvSpPr>
          <p:cNvPr id="2" name="Textplatzhalter 2">
            <a:extLst>
              <a:ext uri="{FF2B5EF4-FFF2-40B4-BE49-F238E27FC236}">
                <a16:creationId xmlns:a16="http://schemas.microsoft.com/office/drawing/2014/main" id="{98859F3E-B98E-DDBF-CC99-EEBB279B0692}"/>
              </a:ext>
            </a:extLst>
          </p:cNvPr>
          <p:cNvSpPr>
            <a:spLocks noGrp="1"/>
          </p:cNvSpPr>
          <p:nvPr>
            <p:ph type="body" sz="quarter" idx="10"/>
          </p:nvPr>
        </p:nvSpPr>
        <p:spPr>
          <a:xfrm>
            <a:off x="614362" y="2111466"/>
            <a:ext cx="7073371" cy="4090926"/>
          </a:xfrm>
        </p:spPr>
        <p:txBody>
          <a:bodyPr>
            <a:normAutofit/>
          </a:bodyPr>
          <a:lstStyle/>
          <a:p>
            <a:pPr marL="0" indent="0">
              <a:buNone/>
            </a:pPr>
            <a:endParaRPr lang="de-DE">
              <a:latin typeface="FreightText Pro Book" panose="02000603060000020004" pitchFamily="50" charset="0"/>
            </a:endParaRPr>
          </a:p>
          <a:p>
            <a:pPr marL="0" indent="0">
              <a:buNone/>
            </a:pPr>
            <a:endParaRPr lang="de-DE" b="0">
              <a:latin typeface="FreightText Pro Book" panose="02000603060000020004" pitchFamily="50" charset="0"/>
            </a:endParaRPr>
          </a:p>
          <a:p>
            <a:pPr marL="171450" lvl="1" indent="0">
              <a:buNone/>
            </a:pPr>
            <a:r>
              <a:rPr lang="de-DE" sz="2800" b="0">
                <a:latin typeface="FreightText Pro Book" panose="02000603060000020004" pitchFamily="50" charset="0"/>
              </a:rPr>
              <a:t>„…dass immer nur so viel Holz geschlagen werden sollte, wie durch planmäßige Aufforstung wieder nachwachsen kann“</a:t>
            </a:r>
          </a:p>
          <a:p>
            <a:pPr marL="171450" lvl="1" indent="0">
              <a:buNone/>
            </a:pPr>
            <a:endParaRPr lang="de-DE" sz="2800">
              <a:latin typeface="FreightText Pro Book" panose="02000603060000020004" pitchFamily="50" charset="0"/>
            </a:endParaRPr>
          </a:p>
          <a:p>
            <a:pPr marL="171450" lvl="1" indent="0">
              <a:buNone/>
            </a:pPr>
            <a:r>
              <a:rPr lang="de-DE" sz="2400">
                <a:latin typeface="FreightText Pro Book" panose="02000603060000020004" pitchFamily="50" charset="0"/>
              </a:rPr>
              <a:t>Carl von Carlowitz 1713</a:t>
            </a:r>
            <a:endParaRPr lang="de-DE" sz="2400" b="0">
              <a:latin typeface="FreightText Pro Book" panose="02000603060000020004" pitchFamily="50" charset="0"/>
            </a:endParaRPr>
          </a:p>
          <a:p>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sp>
        <p:nvSpPr>
          <p:cNvPr id="3" name="Textplatzhalter 2">
            <a:extLst>
              <a:ext uri="{FF2B5EF4-FFF2-40B4-BE49-F238E27FC236}">
                <a16:creationId xmlns:a16="http://schemas.microsoft.com/office/drawing/2014/main" id="{0BD48DF8-DAE4-EEE1-D10D-21455B008F4E}"/>
              </a:ext>
            </a:extLst>
          </p:cNvPr>
          <p:cNvSpPr txBox="1">
            <a:spLocks/>
          </p:cNvSpPr>
          <p:nvPr/>
        </p:nvSpPr>
        <p:spPr>
          <a:xfrm>
            <a:off x="4075710" y="6278296"/>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Martin </a:t>
            </a:r>
            <a:r>
              <a:rPr lang="de-DE" sz="1200" err="1">
                <a:solidFill>
                  <a:schemeClr val="tx1">
                    <a:lumMod val="50000"/>
                    <a:lumOff val="50000"/>
                  </a:schemeClr>
                </a:solidFill>
                <a:latin typeface="FreightText Pro Book" panose="02000603060000020004" pitchFamily="50" charset="0"/>
              </a:rPr>
              <a:t>Bernigeroth</a:t>
            </a:r>
            <a:endParaRPr lang="de-DE" sz="1200">
              <a:solidFill>
                <a:schemeClr val="tx1">
                  <a:lumMod val="50000"/>
                  <a:lumOff val="50000"/>
                </a:schemeClr>
              </a:solidFill>
              <a:latin typeface="FreightText Pro Book" panose="02000603060000020004" pitchFamily="50" charset="0"/>
            </a:endParaRPr>
          </a:p>
        </p:txBody>
      </p:sp>
      <p:pic>
        <p:nvPicPr>
          <p:cNvPr id="6" name="Grafik 5">
            <a:extLst>
              <a:ext uri="{FF2B5EF4-FFF2-40B4-BE49-F238E27FC236}">
                <a16:creationId xmlns:a16="http://schemas.microsoft.com/office/drawing/2014/main" id="{022A9F59-0311-AC2D-20F0-189A760FE45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368618" y="2074980"/>
            <a:ext cx="3097808" cy="3910853"/>
          </a:xfrm>
          <a:prstGeom prst="rect">
            <a:avLst/>
          </a:prstGeom>
        </p:spPr>
      </p:pic>
      <p:sp>
        <p:nvSpPr>
          <p:cNvPr id="8" name="Textplatzhalter 2">
            <a:extLst>
              <a:ext uri="{FF2B5EF4-FFF2-40B4-BE49-F238E27FC236}">
                <a16:creationId xmlns:a16="http://schemas.microsoft.com/office/drawing/2014/main" id="{57DF7F00-6F44-7C11-404B-D79D657A3160}"/>
              </a:ext>
            </a:extLst>
          </p:cNvPr>
          <p:cNvSpPr/>
          <p:nvPr/>
        </p:nvSpPr>
        <p:spPr>
          <a:xfrm>
            <a:off x="801163" y="6010893"/>
            <a:ext cx="592701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en-GB" sz="1200" spc="-1" err="1">
                <a:solidFill>
                  <a:schemeClr val="tx1">
                    <a:lumMod val="50000"/>
                    <a:lumOff val="50000"/>
                  </a:schemeClr>
                </a:solidFill>
                <a:latin typeface="FreightText Pro Book" panose="02000603060000020004" pitchFamily="50" charset="0"/>
              </a:rPr>
              <a:t>Lexikon</a:t>
            </a:r>
            <a:r>
              <a:rPr lang="en-GB" sz="1200" spc="-1">
                <a:solidFill>
                  <a:schemeClr val="tx1">
                    <a:lumMod val="50000"/>
                    <a:lumOff val="50000"/>
                  </a:schemeClr>
                </a:solidFill>
                <a:latin typeface="FreightText Pro Book" panose="02000603060000020004" pitchFamily="50" charset="0"/>
              </a:rPr>
              <a:t>  der </a:t>
            </a:r>
            <a:r>
              <a:rPr lang="en-GB" sz="1200" spc="-1" err="1">
                <a:solidFill>
                  <a:schemeClr val="tx1">
                    <a:lumMod val="50000"/>
                    <a:lumOff val="50000"/>
                  </a:schemeClr>
                </a:solidFill>
                <a:latin typeface="FreightText Pro Book" panose="02000603060000020004" pitchFamily="50" charset="0"/>
              </a:rPr>
              <a:t>Nachhaltigkeit</a:t>
            </a:r>
            <a:r>
              <a:rPr lang="en-GB" sz="1200" spc="-1">
                <a:solidFill>
                  <a:schemeClr val="tx1">
                    <a:lumMod val="50000"/>
                    <a:lumOff val="50000"/>
                  </a:schemeClr>
                </a:solidFill>
                <a:latin typeface="FreightText Pro Book" panose="02000603060000020004" pitchFamily="50" charset="0"/>
              </a:rPr>
              <a:t>, https://www.nachhaltigkeit.info/artikel/hans_carl_von_carlowitz_1713_1393.htm </a:t>
            </a:r>
            <a:r>
              <a:rPr lang="de-DE" sz="1200" b="0" strike="noStrike" spc="-1">
                <a:solidFill>
                  <a:schemeClr val="tx1">
                    <a:lumMod val="50000"/>
                    <a:lumOff val="50000"/>
                  </a:schemeClr>
                </a:solidFill>
                <a:latin typeface="FreightText Pro Book" panose="02000603060000020004" pitchFamily="50" charset="0"/>
              </a:rPr>
              <a:t> </a:t>
            </a:r>
          </a:p>
        </p:txBody>
      </p:sp>
    </p:spTree>
    <p:extLst>
      <p:ext uri="{BB962C8B-B14F-4D97-AF65-F5344CB8AC3E}">
        <p14:creationId xmlns:p14="http://schemas.microsoft.com/office/powerpoint/2010/main" val="1191118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655F-C131-867F-8EB6-9B28EFD42C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953D10-1011-33DB-1C8D-4E020871F302}"/>
              </a:ext>
            </a:extLst>
          </p:cNvPr>
          <p:cNvSpPr>
            <a:spLocks noGrp="1"/>
          </p:cNvSpPr>
          <p:nvPr>
            <p:ph type="title"/>
          </p:nvPr>
        </p:nvSpPr>
        <p:spPr>
          <a:xfrm>
            <a:off x="559805" y="1189083"/>
            <a:ext cx="7726239" cy="685800"/>
          </a:xfrm>
        </p:spPr>
        <p:txBody>
          <a:bodyPr>
            <a:normAutofit/>
          </a:bodyPr>
          <a:lstStyle/>
          <a:p>
            <a:r>
              <a:rPr lang="de-DE"/>
              <a:t>Lebenszufriedenheit</a:t>
            </a:r>
          </a:p>
        </p:txBody>
      </p:sp>
      <p:pic>
        <p:nvPicPr>
          <p:cNvPr id="4" name="Grafik 3">
            <a:extLst>
              <a:ext uri="{FF2B5EF4-FFF2-40B4-BE49-F238E27FC236}">
                <a16:creationId xmlns:a16="http://schemas.microsoft.com/office/drawing/2014/main" id="{35E24232-50A1-45FB-614D-219E2A58F0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2574" y="1788321"/>
            <a:ext cx="7588684" cy="4721661"/>
          </a:xfrm>
          <a:prstGeom prst="rect">
            <a:avLst/>
          </a:prstGeom>
        </p:spPr>
      </p:pic>
      <p:sp>
        <p:nvSpPr>
          <p:cNvPr id="3" name="Textplatzhalter 2">
            <a:extLst>
              <a:ext uri="{FF2B5EF4-FFF2-40B4-BE49-F238E27FC236}">
                <a16:creationId xmlns:a16="http://schemas.microsoft.com/office/drawing/2014/main" id="{6BC5F994-6B92-0050-466B-ECB57274B081}"/>
              </a:ext>
            </a:extLst>
          </p:cNvPr>
          <p:cNvSpPr txBox="1">
            <a:spLocks/>
          </p:cNvSpPr>
          <p:nvPr/>
        </p:nvSpPr>
        <p:spPr>
          <a:xfrm>
            <a:off x="8435816" y="6272898"/>
            <a:ext cx="3756184" cy="237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a:latin typeface="FreightText Pro Book" panose="02000603060000020004" pitchFamily="50" charset="0"/>
              </a:rPr>
              <a:t>© SOEPv32</a:t>
            </a:r>
          </a:p>
        </p:txBody>
      </p:sp>
    </p:spTree>
    <p:extLst>
      <p:ext uri="{BB962C8B-B14F-4D97-AF65-F5344CB8AC3E}">
        <p14:creationId xmlns:p14="http://schemas.microsoft.com/office/powerpoint/2010/main" val="295230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EEEF9-A9FB-035D-E03E-843C46543A86}"/>
              </a:ext>
            </a:extLst>
          </p:cNvPr>
          <p:cNvSpPr>
            <a:spLocks noGrp="1"/>
          </p:cNvSpPr>
          <p:nvPr>
            <p:ph type="title"/>
          </p:nvPr>
        </p:nvSpPr>
        <p:spPr/>
        <p:txBody>
          <a:bodyPr/>
          <a:lstStyle/>
          <a:p>
            <a:r>
              <a:rPr lang="de-DE"/>
              <a:t>Wie glücklich sind wir?</a:t>
            </a:r>
          </a:p>
        </p:txBody>
      </p:sp>
      <p:sp>
        <p:nvSpPr>
          <p:cNvPr id="3" name="Textplatzhalter 2">
            <a:extLst>
              <a:ext uri="{FF2B5EF4-FFF2-40B4-BE49-F238E27FC236}">
                <a16:creationId xmlns:a16="http://schemas.microsoft.com/office/drawing/2014/main" id="{37CF9F18-FB7E-90DA-9AE5-7CBBB7C4C75F}"/>
              </a:ext>
            </a:extLst>
          </p:cNvPr>
          <p:cNvSpPr>
            <a:spLocks noGrp="1"/>
          </p:cNvSpPr>
          <p:nvPr>
            <p:ph type="body" sz="quarter" idx="10"/>
          </p:nvPr>
        </p:nvSpPr>
        <p:spPr>
          <a:xfrm>
            <a:off x="614363" y="2111466"/>
            <a:ext cx="5696285" cy="4263576"/>
          </a:xfrm>
        </p:spPr>
        <p:txBody>
          <a:bodyPr>
            <a:normAutofit fontScale="92500"/>
          </a:bodyPr>
          <a:lstStyle/>
          <a:p>
            <a:pPr marL="457200" indent="-457200">
              <a:buFont typeface="Arial" panose="020B0604020202020204" pitchFamily="34" charset="0"/>
              <a:buChar char="•"/>
            </a:pPr>
            <a:r>
              <a:rPr lang="de-DE"/>
              <a:t>Freundschaft und Familie sind in Deutschland Hauptquellen des Glücks</a:t>
            </a:r>
          </a:p>
          <a:p>
            <a:pPr marL="457200" indent="-457200">
              <a:buFont typeface="Arial" panose="020B0604020202020204" pitchFamily="34" charset="0"/>
              <a:buChar char="•"/>
            </a:pPr>
            <a:r>
              <a:rPr lang="de-DE"/>
              <a:t>Immer weniger Menschen in Europa und den USA geben an, glücklich zu sein (Dt. Platz 22, USA 24)</a:t>
            </a:r>
          </a:p>
          <a:p>
            <a:pPr marL="457200" indent="-457200">
              <a:buFont typeface="Arial" panose="020B0604020202020204" pitchFamily="34" charset="0"/>
              <a:buChar char="•"/>
            </a:pPr>
            <a:r>
              <a:rPr lang="de-DE"/>
              <a:t>In Industrieländern sind Einkommen und Wohlbefinden nicht mehr gekoppelt</a:t>
            </a:r>
          </a:p>
          <a:p>
            <a:pPr marL="457200" indent="-457200">
              <a:buFont typeface="Arial" panose="020B0604020202020204" pitchFamily="34" charset="0"/>
              <a:buChar char="•"/>
            </a:pPr>
            <a:r>
              <a:rPr lang="de-DE"/>
              <a:t>Einsamkeit, Depressionen, Misstrauen nehmen zu</a:t>
            </a:r>
          </a:p>
          <a:p>
            <a:pPr marL="0" indent="0">
              <a:buNone/>
            </a:pPr>
            <a:endParaRPr lang="de-DE"/>
          </a:p>
        </p:txBody>
      </p:sp>
      <p:pic>
        <p:nvPicPr>
          <p:cNvPr id="5" name="Grafik 4">
            <a:extLst>
              <a:ext uri="{FF2B5EF4-FFF2-40B4-BE49-F238E27FC236}">
                <a16:creationId xmlns:a16="http://schemas.microsoft.com/office/drawing/2014/main" id="{CEC7F9BE-95F1-FA3D-321D-D9A27F2E6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054" y="1909407"/>
            <a:ext cx="5427420" cy="4610906"/>
          </a:xfrm>
          <a:prstGeom prst="rect">
            <a:avLst/>
          </a:prstGeom>
        </p:spPr>
      </p:pic>
      <p:sp>
        <p:nvSpPr>
          <p:cNvPr id="6" name="Textfeld 5">
            <a:extLst>
              <a:ext uri="{FF2B5EF4-FFF2-40B4-BE49-F238E27FC236}">
                <a16:creationId xmlns:a16="http://schemas.microsoft.com/office/drawing/2014/main" id="{82D4E2AB-E75E-2B2A-F1E9-FDA5A810F032}"/>
              </a:ext>
            </a:extLst>
          </p:cNvPr>
          <p:cNvSpPr txBox="1"/>
          <p:nvPr/>
        </p:nvSpPr>
        <p:spPr>
          <a:xfrm>
            <a:off x="7353840" y="6529588"/>
            <a:ext cx="4842456" cy="276999"/>
          </a:xfrm>
          <a:prstGeom prst="rect">
            <a:avLst/>
          </a:prstGeom>
          <a:noFill/>
        </p:spPr>
        <p:txBody>
          <a:bodyPr wrap="square" rtlCol="0">
            <a:spAutoFit/>
          </a:bodyPr>
          <a:lstStyle/>
          <a:p>
            <a:r>
              <a:rPr lang="de-DE" sz="1200"/>
              <a:t>https://ministeriumfuerglueck.de/blog/world-happiness-report-2025/</a:t>
            </a:r>
          </a:p>
        </p:txBody>
      </p:sp>
    </p:spTree>
    <p:extLst>
      <p:ext uri="{BB962C8B-B14F-4D97-AF65-F5344CB8AC3E}">
        <p14:creationId xmlns:p14="http://schemas.microsoft.com/office/powerpoint/2010/main" val="12035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1F68-32C0-B52A-2488-455E06C9E78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D9A587E-ED7F-8DC7-A371-97A1B720095D}"/>
              </a:ext>
            </a:extLst>
          </p:cNvPr>
          <p:cNvSpPr txBox="1"/>
          <p:nvPr/>
        </p:nvSpPr>
        <p:spPr>
          <a:xfrm>
            <a:off x="2645735" y="3641979"/>
            <a:ext cx="690052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prstClr val="white"/>
                </a:solidFill>
                <a:effectLst/>
                <a:uLnTx/>
                <a:uFillTx/>
                <a:latin typeface="Neue Plak Wide Black" panose="020B0A07030202020204" pitchFamily="34" charset="0"/>
                <a:ea typeface="+mn-ea"/>
                <a:cs typeface="+mn-cs"/>
              </a:rPr>
              <a:t>Gibt es Fragen, Unklarheiten oder Diskussionsbedarf?</a:t>
            </a:r>
          </a:p>
        </p:txBody>
      </p:sp>
    </p:spTree>
    <p:extLst>
      <p:ext uri="{BB962C8B-B14F-4D97-AF65-F5344CB8AC3E}">
        <p14:creationId xmlns:p14="http://schemas.microsoft.com/office/powerpoint/2010/main" val="4072326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 all live downstream.TIF">
            <a:extLst>
              <a:ext uri="{FF2B5EF4-FFF2-40B4-BE49-F238E27FC236}">
                <a16:creationId xmlns:a16="http://schemas.microsoft.com/office/drawing/2014/main" id="{CDE8024B-8FF4-2EDD-F021-A5375DA5F933}"/>
              </a:ext>
            </a:extLst>
          </p:cNvPr>
          <p:cNvPicPr>
            <a:picLocks noChangeAspect="1"/>
          </p:cNvPicPr>
          <p:nvPr/>
        </p:nvPicPr>
        <p:blipFill>
          <a:blip r:embed="rId3" cstate="email">
            <a:extLst>
              <a:ext uri="{28A0092B-C50C-407E-A947-70E740481C1C}">
                <a14:useLocalDpi xmlns:a14="http://schemas.microsoft.com/office/drawing/2010/main"/>
              </a:ext>
            </a:extLst>
          </a:blip>
          <a:srcRect l="13402" r="19912" b="16039"/>
          <a:stretch>
            <a:fillRect/>
          </a:stretch>
        </p:blipFill>
        <p:spPr>
          <a:xfrm rot="16200000">
            <a:off x="2484591" y="-1016985"/>
            <a:ext cx="5211486" cy="9279531"/>
          </a:xfrm>
          <a:prstGeom prst="rect">
            <a:avLst/>
          </a:prstGeom>
        </p:spPr>
      </p:pic>
      <p:sp>
        <p:nvSpPr>
          <p:cNvPr id="2" name="Textfeld 1">
            <a:extLst>
              <a:ext uri="{FF2B5EF4-FFF2-40B4-BE49-F238E27FC236}">
                <a16:creationId xmlns:a16="http://schemas.microsoft.com/office/drawing/2014/main" id="{1F815734-D359-B452-4417-7D1EF9BA93B6}"/>
              </a:ext>
            </a:extLst>
          </p:cNvPr>
          <p:cNvSpPr txBox="1"/>
          <p:nvPr/>
        </p:nvSpPr>
        <p:spPr>
          <a:xfrm>
            <a:off x="3656487" y="5840963"/>
            <a:ext cx="4200525" cy="400110"/>
          </a:xfrm>
          <a:prstGeom prst="rect">
            <a:avLst/>
          </a:prstGeom>
          <a:noFill/>
        </p:spPr>
        <p:txBody>
          <a:bodyPr wrap="square" rtlCol="0">
            <a:spAutoFit/>
          </a:bodyPr>
          <a:lstStyle/>
          <a:p>
            <a:r>
              <a:rPr lang="de-DE" sz="2000"/>
              <a:t>Wir leben alle stromabwärts</a:t>
            </a:r>
          </a:p>
        </p:txBody>
      </p:sp>
      <p:sp>
        <p:nvSpPr>
          <p:cNvPr id="3" name="Textfeld 2">
            <a:extLst>
              <a:ext uri="{FF2B5EF4-FFF2-40B4-BE49-F238E27FC236}">
                <a16:creationId xmlns:a16="http://schemas.microsoft.com/office/drawing/2014/main" id="{1C647AD1-3D7F-43D0-DC45-461A55602339}"/>
              </a:ext>
            </a:extLst>
          </p:cNvPr>
          <p:cNvSpPr txBox="1"/>
          <p:nvPr/>
        </p:nvSpPr>
        <p:spPr>
          <a:xfrm>
            <a:off x="6096000" y="6210968"/>
            <a:ext cx="6188766" cy="646331"/>
          </a:xfrm>
          <a:prstGeom prst="rect">
            <a:avLst/>
          </a:prstGeom>
          <a:noFill/>
        </p:spPr>
        <p:txBody>
          <a:bodyPr wrap="square" rtlCol="0">
            <a:spAutoFit/>
          </a:bodyPr>
          <a:lstStyle/>
          <a:p>
            <a:r>
              <a:rPr lang="de-DE" err="1"/>
              <a:t>Centre</a:t>
            </a:r>
            <a:r>
              <a:rPr lang="de-DE"/>
              <a:t> </a:t>
            </a:r>
            <a:r>
              <a:rPr lang="de-DE" err="1"/>
              <a:t>for</a:t>
            </a:r>
            <a:r>
              <a:rPr lang="de-DE"/>
              <a:t> Science and Environment: A </a:t>
            </a:r>
            <a:r>
              <a:rPr lang="de-DE" err="1"/>
              <a:t>Wastwater</a:t>
            </a:r>
            <a:r>
              <a:rPr lang="de-DE"/>
              <a:t> Recycling Manual </a:t>
            </a:r>
            <a:r>
              <a:rPr lang="de-DE" err="1"/>
              <a:t>for</a:t>
            </a:r>
            <a:r>
              <a:rPr lang="de-DE"/>
              <a:t> urban </a:t>
            </a:r>
            <a:r>
              <a:rPr lang="de-DE" err="1"/>
              <a:t>areas</a:t>
            </a:r>
            <a:r>
              <a:rPr lang="de-DE"/>
              <a:t> </a:t>
            </a:r>
            <a:r>
              <a:rPr lang="de-DE" err="1"/>
              <a:t>with</a:t>
            </a:r>
            <a:r>
              <a:rPr lang="de-DE"/>
              <a:t> </a:t>
            </a:r>
            <a:r>
              <a:rPr lang="de-DE" err="1"/>
              <a:t>case</a:t>
            </a:r>
            <a:r>
              <a:rPr lang="de-DE"/>
              <a:t> </a:t>
            </a:r>
            <a:r>
              <a:rPr lang="de-DE" err="1"/>
              <a:t>studies</a:t>
            </a:r>
            <a:endParaRPr lang="de-DE"/>
          </a:p>
        </p:txBody>
      </p:sp>
    </p:spTree>
    <p:extLst>
      <p:ext uri="{BB962C8B-B14F-4D97-AF65-F5344CB8AC3E}">
        <p14:creationId xmlns:p14="http://schemas.microsoft.com/office/powerpoint/2010/main" val="3462730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3F88A55-9F88-A9D9-E75F-2150FF8EF4DF}"/>
              </a:ext>
            </a:extLst>
          </p:cNvPr>
          <p:cNvSpPr>
            <a:spLocks noGrp="1"/>
          </p:cNvSpPr>
          <p:nvPr>
            <p:ph type="body" sz="quarter" idx="13"/>
          </p:nvPr>
        </p:nvSpPr>
        <p:spPr/>
        <p:txBody>
          <a:bodyPr/>
          <a:lstStyle/>
          <a:p>
            <a:r>
              <a:rPr lang="de-DE"/>
              <a:t>neebe@nexteconomylab.de</a:t>
            </a:r>
          </a:p>
        </p:txBody>
      </p:sp>
      <p:sp>
        <p:nvSpPr>
          <p:cNvPr id="3" name="Textfeld 2">
            <a:extLst>
              <a:ext uri="{FF2B5EF4-FFF2-40B4-BE49-F238E27FC236}">
                <a16:creationId xmlns:a16="http://schemas.microsoft.com/office/drawing/2014/main" id="{5AD78FF1-29E9-AF6B-C9D5-2CADBB6842FF}"/>
              </a:ext>
            </a:extLst>
          </p:cNvPr>
          <p:cNvSpPr txBox="1"/>
          <p:nvPr/>
        </p:nvSpPr>
        <p:spPr>
          <a:xfrm>
            <a:off x="6805238" y="4037408"/>
            <a:ext cx="5980176" cy="400110"/>
          </a:xfrm>
          <a:prstGeom prst="rect">
            <a:avLst/>
          </a:prstGeom>
          <a:noFill/>
        </p:spPr>
        <p:txBody>
          <a:bodyPr wrap="square" rtlCol="0">
            <a:spAutoFit/>
          </a:bodyPr>
          <a:lstStyle/>
          <a:p>
            <a:r>
              <a:rPr lang="de-DE" sz="2000">
                <a:latin typeface="FreightText Pro Book" panose="02000603060000020004" pitchFamily="50" charset="0"/>
              </a:rPr>
              <a:t>u.dziumbla@bfw-bb.de</a:t>
            </a:r>
          </a:p>
        </p:txBody>
      </p:sp>
    </p:spTree>
    <p:extLst>
      <p:ext uri="{BB962C8B-B14F-4D97-AF65-F5344CB8AC3E}">
        <p14:creationId xmlns:p14="http://schemas.microsoft.com/office/powerpoint/2010/main" val="412664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7829A-8C26-2F28-E844-F7E2681A9A0E}"/>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4829A870-B825-2F18-A875-C89B9BBD734C}"/>
              </a:ext>
            </a:extLst>
          </p:cNvPr>
          <p:cNvSpPr>
            <a:spLocks noGrp="1"/>
          </p:cNvSpPr>
          <p:nvPr>
            <p:ph type="body" sz="quarter" idx="13"/>
          </p:nvPr>
        </p:nvSpPr>
        <p:spPr>
          <a:xfrm>
            <a:off x="505252" y="1381456"/>
            <a:ext cx="6005276" cy="1468509"/>
          </a:xfrm>
        </p:spPr>
        <p:txBody>
          <a:bodyPr>
            <a:normAutofit/>
          </a:bodyPr>
          <a:lstStyle/>
          <a:p>
            <a:r>
              <a:rPr lang="de-DE" sz="3200">
                <a:latin typeface="Neue Plak Wide Black" panose="020B0A07030202020204" pitchFamily="34" charset="0"/>
              </a:rPr>
              <a:t>Vielen Dank für Ihre Aufmerksamkeit und Teilnahme!</a:t>
            </a:r>
          </a:p>
        </p:txBody>
      </p:sp>
      <p:sp>
        <p:nvSpPr>
          <p:cNvPr id="15" name="Textplatzhalter 14">
            <a:extLst>
              <a:ext uri="{FF2B5EF4-FFF2-40B4-BE49-F238E27FC236}">
                <a16:creationId xmlns:a16="http://schemas.microsoft.com/office/drawing/2014/main" id="{572B1EE4-0E7F-296B-AE15-6303A4ACC7E4}"/>
              </a:ext>
            </a:extLst>
          </p:cNvPr>
          <p:cNvSpPr>
            <a:spLocks noGrp="1"/>
          </p:cNvSpPr>
          <p:nvPr>
            <p:ph type="body" sz="quarter" idx="15"/>
          </p:nvPr>
        </p:nvSpPr>
        <p:spPr>
          <a:xfrm>
            <a:off x="505252" y="3233247"/>
            <a:ext cx="5590748" cy="1730056"/>
          </a:xfrm>
        </p:spPr>
        <p:txBody>
          <a:bodyPr>
            <a:normAutofit/>
          </a:bodyPr>
          <a:lstStyle/>
          <a:p>
            <a:r>
              <a:rPr lang="de-DE" sz="2400" b="0" i="0">
                <a:latin typeface="Neue Plak Text" panose="020B0804030202020204" pitchFamily="34" charset="0"/>
              </a:rPr>
              <a:t>Projekt NBAU im Internet: </a:t>
            </a:r>
          </a:p>
          <a:p>
            <a:endParaRPr lang="de-DE" b="0" i="0">
              <a:latin typeface="Neue Plak Text" panose="020B0804030202020204" pitchFamily="34" charset="0"/>
              <a:hlinkClick r:id="rId3">
                <a:extLst>
                  <a:ext uri="{A12FA001-AC4F-418D-AE19-62706E023703}">
                    <ahyp:hlinkClr xmlns:ahyp="http://schemas.microsoft.com/office/drawing/2018/hyperlinkcolor" val="tx"/>
                  </a:ext>
                </a:extLst>
              </a:hlinkClick>
            </a:endParaRPr>
          </a:p>
          <a:p>
            <a:r>
              <a:rPr lang="de-DE" i="0">
                <a:hlinkClick r:id="rId3">
                  <a:extLst>
                    <a:ext uri="{A12FA001-AC4F-418D-AE19-62706E023703}">
                      <ahyp:hlinkClr xmlns:ahyp="http://schemas.microsoft.com/office/drawing/2018/hyperlinkcolor" val="tx"/>
                    </a:ext>
                  </a:extLst>
                </a:hlinkClick>
              </a:rPr>
              <a:t>https://bfw-bb.eu/nbau/</a:t>
            </a:r>
          </a:p>
          <a:p>
            <a:r>
              <a:rPr lang="de-DE" i="0">
                <a:hlinkClick r:id="rId3">
                  <a:extLst>
                    <a:ext uri="{A12FA001-AC4F-418D-AE19-62706E023703}">
                      <ahyp:hlinkClr xmlns:ahyp="http://schemas.microsoft.com/office/drawing/2018/hyperlinkcolor" val="tx"/>
                    </a:ext>
                  </a:extLst>
                </a:hlinkClick>
              </a:rPr>
              <a:t>https://nexteconomylab.de/de/projekte/nachhaltigkeit-im-bau</a:t>
            </a:r>
            <a:r>
              <a:rPr lang="de-DE" i="0"/>
              <a:t> </a:t>
            </a:r>
          </a:p>
          <a:p>
            <a:endParaRPr lang="de-DE"/>
          </a:p>
          <a:p>
            <a:endParaRPr lang="de-DE"/>
          </a:p>
        </p:txBody>
      </p:sp>
      <p:grpSp>
        <p:nvGrpSpPr>
          <p:cNvPr id="11" name="Gruppieren 10">
            <a:extLst>
              <a:ext uri="{FF2B5EF4-FFF2-40B4-BE49-F238E27FC236}">
                <a16:creationId xmlns:a16="http://schemas.microsoft.com/office/drawing/2014/main" id="{4141EB6A-A595-A1E2-1A4E-D868780D7142}"/>
              </a:ext>
            </a:extLst>
          </p:cNvPr>
          <p:cNvGrpSpPr/>
          <p:nvPr/>
        </p:nvGrpSpPr>
        <p:grpSpPr>
          <a:xfrm>
            <a:off x="505535" y="5815734"/>
            <a:ext cx="4092573" cy="841968"/>
            <a:chOff x="774317" y="5197077"/>
            <a:chExt cx="5711740" cy="1175081"/>
          </a:xfrm>
        </p:grpSpPr>
        <p:grpSp>
          <p:nvGrpSpPr>
            <p:cNvPr id="12" name="Gruppieren 11">
              <a:extLst>
                <a:ext uri="{FF2B5EF4-FFF2-40B4-BE49-F238E27FC236}">
                  <a16:creationId xmlns:a16="http://schemas.microsoft.com/office/drawing/2014/main" id="{01596C20-4B39-D7D0-EF25-71BAA152DE8A}"/>
                </a:ext>
              </a:extLst>
            </p:cNvPr>
            <p:cNvGrpSpPr/>
            <p:nvPr/>
          </p:nvGrpSpPr>
          <p:grpSpPr>
            <a:xfrm>
              <a:off x="774317" y="5490026"/>
              <a:ext cx="5711740" cy="863359"/>
              <a:chOff x="724214" y="3751479"/>
              <a:chExt cx="6910354" cy="1044536"/>
            </a:xfrm>
          </p:grpSpPr>
          <p:pic>
            <p:nvPicPr>
              <p:cNvPr id="17" name="Grafik 16" descr="Ein Bild, das Text, Screenshot, Schrift, Symbol enthält.&#10;&#10;Automatisch generierte Beschreibung">
                <a:extLst>
                  <a:ext uri="{FF2B5EF4-FFF2-40B4-BE49-F238E27FC236}">
                    <a16:creationId xmlns:a16="http://schemas.microsoft.com/office/drawing/2014/main" id="{630C43B5-13E2-F69F-0B36-0855CC823F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3915" y="3845309"/>
                <a:ext cx="960653" cy="856875"/>
              </a:xfrm>
              <a:prstGeom prst="rect">
                <a:avLst/>
              </a:prstGeom>
            </p:spPr>
          </p:pic>
          <p:pic>
            <p:nvPicPr>
              <p:cNvPr id="18" name="Grafik 17" descr="Ein Bild, das Text, Schrift, Screenshot, weiß enthält.&#10;&#10;Automatisch generierte Beschreibung">
                <a:extLst>
                  <a:ext uri="{FF2B5EF4-FFF2-40B4-BE49-F238E27FC236}">
                    <a16:creationId xmlns:a16="http://schemas.microsoft.com/office/drawing/2014/main" id="{83145695-1485-3B0B-C41F-912B07A793D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24214" y="3751479"/>
                <a:ext cx="2998432" cy="1044536"/>
              </a:xfrm>
              <a:prstGeom prst="rect">
                <a:avLst/>
              </a:prstGeom>
            </p:spPr>
          </p:pic>
        </p:grpSp>
        <p:pic>
          <p:nvPicPr>
            <p:cNvPr id="16" name="Grafik 15" descr="Ein Bild, das Text, Screenshot, Visitenkarte, Design enthält.&#10;&#10;Automatisch generierte Beschreibung">
              <a:extLst>
                <a:ext uri="{FF2B5EF4-FFF2-40B4-BE49-F238E27FC236}">
                  <a16:creationId xmlns:a16="http://schemas.microsoft.com/office/drawing/2014/main" id="{6CF110F5-B9C7-B8D2-5E97-21A0762120D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444843" y="5197077"/>
              <a:ext cx="2055010" cy="1175081"/>
            </a:xfrm>
            <a:prstGeom prst="rect">
              <a:avLst/>
            </a:prstGeom>
          </p:spPr>
        </p:pic>
      </p:grpSp>
      <p:pic>
        <p:nvPicPr>
          <p:cNvPr id="6" name="Bildplatzhalter 5">
            <a:extLst>
              <a:ext uri="{FF2B5EF4-FFF2-40B4-BE49-F238E27FC236}">
                <a16:creationId xmlns:a16="http://schemas.microsoft.com/office/drawing/2014/main" id="{08A36335-6588-E029-8331-892AE24CF948}"/>
              </a:ext>
            </a:extLst>
          </p:cNvPr>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557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9B7C-0DA4-002B-A168-6B6AA0B81F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1D200-37B3-7B7C-D398-051CE6B55495}"/>
              </a:ext>
            </a:extLst>
          </p:cNvPr>
          <p:cNvSpPr>
            <a:spLocks noGrp="1"/>
          </p:cNvSpPr>
          <p:nvPr>
            <p:ph type="title"/>
          </p:nvPr>
        </p:nvSpPr>
        <p:spPr/>
        <p:txBody>
          <a:bodyPr/>
          <a:lstStyle/>
          <a:p>
            <a:r>
              <a:rPr lang="de-DE"/>
              <a:t>Das 3- Säulen Modell</a:t>
            </a:r>
          </a:p>
        </p:txBody>
      </p:sp>
      <p:sp>
        <p:nvSpPr>
          <p:cNvPr id="8" name="Textplatzhalter 2">
            <a:extLst>
              <a:ext uri="{FF2B5EF4-FFF2-40B4-BE49-F238E27FC236}">
                <a16:creationId xmlns:a16="http://schemas.microsoft.com/office/drawing/2014/main" id="{9268D7EE-4460-1128-7FAB-3A253F6CBFBD}"/>
              </a:ext>
            </a:extLst>
          </p:cNvPr>
          <p:cNvSpPr>
            <a:spLocks noGrp="1"/>
          </p:cNvSpPr>
          <p:nvPr>
            <p:ph type="body" sz="quarter" idx="10"/>
          </p:nvPr>
        </p:nvSpPr>
        <p:spPr>
          <a:xfrm>
            <a:off x="679531" y="2225766"/>
            <a:ext cx="6255519" cy="4090926"/>
          </a:xfrm>
        </p:spPr>
        <p:txBody>
          <a:bodyPr>
            <a:normAutofit/>
          </a:bodyPr>
          <a:lstStyle/>
          <a:p>
            <a:pPr marL="171450" lvl="1" indent="0">
              <a:buNone/>
            </a:pPr>
            <a:endParaRPr lang="de-DE" sz="2800" b="0">
              <a:latin typeface="FreightText Pro Book" panose="02000603060000020004" pitchFamily="50" charset="0"/>
            </a:endParaRPr>
          </a:p>
          <a:p>
            <a:pPr marL="171450" lvl="1" indent="0">
              <a:buNone/>
            </a:pPr>
            <a:endParaRPr lang="de-DE" sz="2800">
              <a:latin typeface="FreightText Pro Book" panose="02000603060000020004" pitchFamily="50" charset="0"/>
            </a:endParaRPr>
          </a:p>
          <a:p>
            <a:pPr marL="171450" lvl="1" indent="0">
              <a:buNone/>
            </a:pPr>
            <a:endParaRPr lang="de-DE" sz="2800" b="0">
              <a:latin typeface="FreightText Pro Book" panose="02000603060000020004" pitchFamily="50" charset="0"/>
            </a:endParaRPr>
          </a:p>
          <a:p>
            <a:pPr marL="171450" lvl="1" indent="0">
              <a:buNone/>
            </a:pPr>
            <a:r>
              <a:rPr lang="de-DE" sz="2800" b="0">
                <a:latin typeface="FreightText Pro Book" panose="02000603060000020004" pitchFamily="50" charset="0"/>
              </a:rPr>
              <a:t>Nachhaltigkeit kann nur bei gleichwertiger Rücksichtnahme auf alle drei Bereiche erreicht werden</a:t>
            </a:r>
          </a:p>
          <a:p>
            <a:pPr marL="171450" lvl="1" indent="0">
              <a:buNone/>
            </a:pPr>
            <a:endParaRPr lang="de-DE" sz="2800" b="0">
              <a:latin typeface="FreightText Pro Book" panose="02000603060000020004" pitchFamily="50" charset="0"/>
            </a:endParaRPr>
          </a:p>
          <a:p>
            <a:pPr marL="457200" indent="-457200">
              <a:buFont typeface="Arial" panose="020B0604020202020204" pitchFamily="34" charset="0"/>
              <a:buChar char="•"/>
            </a:pPr>
            <a:endParaRPr lang="de-DE" b="0">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457200" indent="-457200">
              <a:buFont typeface="Arial" panose="020B0604020202020204" pitchFamily="34" charset="0"/>
              <a:buChar char="•"/>
            </a:pPr>
            <a:endParaRPr lang="de-DE">
              <a:latin typeface="FreightText Pro Book" panose="02000603060000020004" pitchFamily="50" charset="0"/>
            </a:endParaRPr>
          </a:p>
          <a:p>
            <a:pPr marL="0" indent="0">
              <a:buNone/>
            </a:pPr>
            <a:endParaRPr lang="de-DE">
              <a:latin typeface="FreightText Pro Book" panose="02000603060000020004" pitchFamily="50" charset="0"/>
            </a:endParaRPr>
          </a:p>
        </p:txBody>
      </p:sp>
      <p:pic>
        <p:nvPicPr>
          <p:cNvPr id="7" name="Picture 2">
            <a:extLst>
              <a:ext uri="{FF2B5EF4-FFF2-40B4-BE49-F238E27FC236}">
                <a16:creationId xmlns:a16="http://schemas.microsoft.com/office/drawing/2014/main" id="{9E522041-DF58-F1D1-E5F6-ACDEA6320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384393" y="2111466"/>
            <a:ext cx="4128076" cy="387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a:extLst>
              <a:ext uri="{FF2B5EF4-FFF2-40B4-BE49-F238E27FC236}">
                <a16:creationId xmlns:a16="http://schemas.microsoft.com/office/drawing/2014/main" id="{8171CAC4-9268-486E-7E1A-0BD987B3E323}"/>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Stadt Neustadt an der Weinstraße</a:t>
            </a:r>
          </a:p>
        </p:txBody>
      </p:sp>
      <p:sp>
        <p:nvSpPr>
          <p:cNvPr id="4" name="Textplatzhalter 2">
            <a:extLst>
              <a:ext uri="{FF2B5EF4-FFF2-40B4-BE49-F238E27FC236}">
                <a16:creationId xmlns:a16="http://schemas.microsoft.com/office/drawing/2014/main" id="{9E947064-AC33-DA05-08A2-97211B4A38A3}"/>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de-DE" sz="1200" spc="-1">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273173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252E3-2000-066F-159B-865570EAE027}"/>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F6EE0BEC-A890-36E6-B994-8717F355A7BD}"/>
              </a:ext>
            </a:extLst>
          </p:cNvPr>
          <p:cNvSpPr>
            <a:spLocks noGrp="1"/>
          </p:cNvSpPr>
          <p:nvPr>
            <p:ph type="body" sz="quarter" idx="11"/>
          </p:nvPr>
        </p:nvSpPr>
        <p:spPr>
          <a:xfrm>
            <a:off x="1944895" y="2242159"/>
            <a:ext cx="8898962" cy="3171374"/>
          </a:xfrm>
        </p:spPr>
        <p:txBody>
          <a:bodyPr/>
          <a:lstStyle/>
          <a:p>
            <a:pPr marL="742950" indent="-742950">
              <a:buAutoNum type="arabicPeriod"/>
            </a:pPr>
            <a:r>
              <a:rPr lang="de-DE">
                <a:solidFill>
                  <a:srgbClr val="F3972B"/>
                </a:solidFill>
              </a:rPr>
              <a:t>Warum </a:t>
            </a:r>
            <a:r>
              <a:rPr lang="de-DE"/>
              <a:t>brauchen wir das?</a:t>
            </a:r>
          </a:p>
          <a:p>
            <a:pPr marL="742950" indent="-742950">
              <a:buAutoNum type="arabicPeriod"/>
            </a:pPr>
            <a:endParaRPr lang="de-DE"/>
          </a:p>
          <a:p>
            <a:r>
              <a:rPr lang="de-DE" sz="2600">
                <a:solidFill>
                  <a:srgbClr val="F3972B"/>
                </a:solidFill>
                <a:latin typeface="Neue Plak Text" panose="020B0804030202020204" pitchFamily="34" charset="0"/>
              </a:rPr>
              <a:t>Ziel II: </a:t>
            </a:r>
            <a:r>
              <a:rPr lang="de-DE" sz="2600">
                <a:latin typeface="Neue Plak Text" panose="020B0804030202020204" pitchFamily="34" charset="0"/>
              </a:rPr>
              <a:t>Verstehen, warum Nachhaltigkeit in der Berufsbildung vermittelt werden soll.</a:t>
            </a:r>
          </a:p>
          <a:p>
            <a:endParaRPr lang="de-DE"/>
          </a:p>
        </p:txBody>
      </p:sp>
    </p:spTree>
    <p:extLst>
      <p:ext uri="{BB962C8B-B14F-4D97-AF65-F5344CB8AC3E}">
        <p14:creationId xmlns:p14="http://schemas.microsoft.com/office/powerpoint/2010/main" val="325012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ADEFD1-8CC9-25EF-FB0E-4A482F102F53}"/>
              </a:ext>
            </a:extLst>
          </p:cNvPr>
          <p:cNvSpPr>
            <a:spLocks noGrp="1"/>
          </p:cNvSpPr>
          <p:nvPr>
            <p:ph type="title"/>
          </p:nvPr>
        </p:nvSpPr>
        <p:spPr/>
        <p:txBody>
          <a:bodyPr/>
          <a:lstStyle/>
          <a:p>
            <a:r>
              <a:rPr lang="de-DE"/>
              <a:t>Ökonomisch</a:t>
            </a:r>
          </a:p>
        </p:txBody>
      </p:sp>
      <p:sp>
        <p:nvSpPr>
          <p:cNvPr id="5" name="Textplatzhalter 4">
            <a:extLst>
              <a:ext uri="{FF2B5EF4-FFF2-40B4-BE49-F238E27FC236}">
                <a16:creationId xmlns:a16="http://schemas.microsoft.com/office/drawing/2014/main" id="{F1805E8D-1BCF-9A57-BFE4-D318AAD0795B}"/>
              </a:ext>
            </a:extLst>
          </p:cNvPr>
          <p:cNvSpPr>
            <a:spLocks noGrp="1"/>
          </p:cNvSpPr>
          <p:nvPr>
            <p:ph type="body" sz="quarter" idx="10"/>
          </p:nvPr>
        </p:nvSpPr>
        <p:spPr>
          <a:xfrm>
            <a:off x="614363" y="2111466"/>
            <a:ext cx="6505766" cy="4399062"/>
          </a:xfrm>
        </p:spPr>
        <p:txBody>
          <a:bodyPr>
            <a:normAutofit/>
          </a:bodyPr>
          <a:lstStyle/>
          <a:p>
            <a:r>
              <a:rPr lang="de-DE">
                <a:solidFill>
                  <a:schemeClr val="tx1"/>
                </a:solidFill>
                <a:latin typeface="FreightText Pro Book" panose="02000603060000020004" pitchFamily="50" charset="0"/>
              </a:rPr>
              <a:t>Wettbewerbs- und zukunftsfähig bleiben </a:t>
            </a:r>
          </a:p>
          <a:p>
            <a:r>
              <a:rPr lang="de-DE">
                <a:solidFill>
                  <a:schemeClr val="tx1"/>
                </a:solidFill>
                <a:latin typeface="FreightText Pro Book" panose="02000603060000020004" pitchFamily="50" charset="0"/>
              </a:rPr>
              <a:t>Arbeitgeber- und Standortattraktivität steigern</a:t>
            </a:r>
          </a:p>
          <a:p>
            <a:r>
              <a:rPr lang="de-DE">
                <a:solidFill>
                  <a:schemeClr val="tx1"/>
                </a:solidFill>
                <a:latin typeface="FreightText Pro Book" panose="02000603060000020004" pitchFamily="50" charset="0"/>
              </a:rPr>
              <a:t>Materialknappheit, Lieferengpässe und damit verbundene Mehrkosten vermeiden </a:t>
            </a:r>
          </a:p>
          <a:p>
            <a:r>
              <a:rPr lang="de-DE">
                <a:solidFill>
                  <a:schemeClr val="tx1"/>
                </a:solidFill>
                <a:latin typeface="FreightText Pro Book" panose="02000603060000020004" pitchFamily="50" charset="0"/>
              </a:rPr>
              <a:t>Entsorgungskosten senken </a:t>
            </a:r>
          </a:p>
          <a:p>
            <a:r>
              <a:rPr lang="de-DE">
                <a:solidFill>
                  <a:schemeClr val="tx1"/>
                </a:solidFill>
                <a:latin typeface="FreightText Pro Book" panose="02000603060000020004" pitchFamily="50" charset="0"/>
              </a:rPr>
              <a:t>Qualitätsstandards setzen, Pionierbetreib sein</a:t>
            </a:r>
          </a:p>
          <a:p>
            <a:r>
              <a:rPr lang="de-DE">
                <a:solidFill>
                  <a:schemeClr val="tx1"/>
                </a:solidFill>
              </a:rPr>
              <a:t>Tolle Beispiele</a:t>
            </a:r>
            <a:r>
              <a:rPr lang="de-DE"/>
              <a:t> sind auf der Webseite </a:t>
            </a:r>
            <a:r>
              <a:rPr lang="de-DE">
                <a:solidFill>
                  <a:schemeClr val="tx1"/>
                </a:solidFill>
                <a:hlinkClick r:id="rId3"/>
              </a:rPr>
              <a:t>https://nachhaltiges-handwerk.de/gute-beispiele</a:t>
            </a:r>
            <a:r>
              <a:rPr lang="de-DE">
                <a:solidFill>
                  <a:schemeClr val="tx1"/>
                </a:solidFill>
              </a:rPr>
              <a:t> zu sehen</a:t>
            </a:r>
          </a:p>
        </p:txBody>
      </p:sp>
      <p:pic>
        <p:nvPicPr>
          <p:cNvPr id="8" name="Grafik 7">
            <a:extLst>
              <a:ext uri="{FF2B5EF4-FFF2-40B4-BE49-F238E27FC236}">
                <a16:creationId xmlns:a16="http://schemas.microsoft.com/office/drawing/2014/main" id="{D4EECE5C-40EC-10FC-CD20-3821E9EEAF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59319" y="1971727"/>
            <a:ext cx="3913531" cy="1222070"/>
          </a:xfrm>
          <a:prstGeom prst="rect">
            <a:avLst/>
          </a:prstGeom>
        </p:spPr>
      </p:pic>
      <p:pic>
        <p:nvPicPr>
          <p:cNvPr id="12" name="Grafik 11" descr="Ein Bild, das Kleidung, Mann, Text, Person enthält.&#10;&#10;KI-generierte Inhalte können fehlerhaft sein.">
            <a:extLst>
              <a:ext uri="{FF2B5EF4-FFF2-40B4-BE49-F238E27FC236}">
                <a16:creationId xmlns:a16="http://schemas.microsoft.com/office/drawing/2014/main" id="{3FC122A4-888A-44BB-635F-75AC9E0BE8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4827" y="3193797"/>
            <a:ext cx="4080799" cy="2872518"/>
          </a:xfrm>
          <a:prstGeom prst="rect">
            <a:avLst/>
          </a:prstGeom>
        </p:spPr>
      </p:pic>
      <p:sp>
        <p:nvSpPr>
          <p:cNvPr id="2" name="Textplatzhalter 2">
            <a:extLst>
              <a:ext uri="{FF2B5EF4-FFF2-40B4-BE49-F238E27FC236}">
                <a16:creationId xmlns:a16="http://schemas.microsoft.com/office/drawing/2014/main" id="{2DE05612-8618-0824-BADE-608A052F897E}"/>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a:solidFill>
                  <a:schemeClr val="tx1">
                    <a:lumMod val="50000"/>
                    <a:lumOff val="50000"/>
                  </a:schemeClr>
                </a:solidFill>
                <a:latin typeface="FreightText Pro Book" panose="02000603060000020004" pitchFamily="50" charset="0"/>
              </a:rPr>
              <a:t>© https://nachhaltiges-handwerk.de/gute-beispiele </a:t>
            </a:r>
          </a:p>
        </p:txBody>
      </p:sp>
      <p:sp>
        <p:nvSpPr>
          <p:cNvPr id="3" name="Textplatzhalter 2">
            <a:extLst>
              <a:ext uri="{FF2B5EF4-FFF2-40B4-BE49-F238E27FC236}">
                <a16:creationId xmlns:a16="http://schemas.microsoft.com/office/drawing/2014/main" id="{CA46C148-1719-3B1C-9E51-35261639323F}"/>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a:solidFill>
                  <a:schemeClr val="tx1">
                    <a:lumMod val="50000"/>
                    <a:lumOff val="50000"/>
                  </a:schemeClr>
                </a:solidFill>
                <a:latin typeface="FreightText Pro Book" panose="02000603060000020004" pitchFamily="50" charset="0"/>
              </a:rPr>
              <a:t>Quelle:</a:t>
            </a:r>
            <a:r>
              <a:rPr lang="en-GB" sz="1200" spc="-1">
                <a:solidFill>
                  <a:schemeClr val="tx1">
                    <a:lumMod val="50000"/>
                    <a:lumOff val="50000"/>
                  </a:schemeClr>
                </a:solidFill>
                <a:latin typeface="FreightText Pro Book" panose="02000603060000020004" pitchFamily="50" charset="0"/>
              </a:rPr>
              <a:t> </a:t>
            </a:r>
            <a:r>
              <a:rPr lang="de-DE" sz="1200" spc="-1">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37759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6E945EAD86754EBBFBF613E5D6CB42" ma:contentTypeVersion="16" ma:contentTypeDescription="Create a new document." ma:contentTypeScope="" ma:versionID="f71c36223d11a674f59235b9663ba23d">
  <xsd:schema xmlns:xsd="http://www.w3.org/2001/XMLSchema" xmlns:xs="http://www.w3.org/2001/XMLSchema" xmlns:p="http://schemas.microsoft.com/office/2006/metadata/properties" xmlns:ns2="2b4e305d-4f8d-4494-a831-2ab793b4aa70" xmlns:ns3="e9b6327e-2b5b-4eb0-b264-096f24e8716b" targetNamespace="http://schemas.microsoft.com/office/2006/metadata/properties" ma:root="true" ma:fieldsID="51d5ef47535e261fa67d0e51ed170d22" ns2:_="" ns3:_="">
    <xsd:import namespace="2b4e305d-4f8d-4494-a831-2ab793b4aa70"/>
    <xsd:import namespace="e9b6327e-2b5b-4eb0-b264-096f24e871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e305d-4f8d-4494-a831-2ab793b4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8188561-da4c-4563-91c9-5ced32ac918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b6327e-2b5b-4eb0-b264-096f24e8716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cc8bec-8604-4cbc-aa04-0b94da2edea3}" ma:internalName="TaxCatchAll" ma:showField="CatchAllData" ma:web="e9b6327e-2b5b-4eb0-b264-096f24e8716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9b6327e-2b5b-4eb0-b264-096f24e8716b" xsi:nil="true"/>
    <lcf76f155ced4ddcb4097134ff3c332f xmlns="2b4e305d-4f8d-4494-a831-2ab793b4aa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78B11D-DDDE-4B47-A0B6-947C26FC2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e305d-4f8d-4494-a831-2ab793b4aa70"/>
    <ds:schemaRef ds:uri="e9b6327e-2b5b-4eb0-b264-096f24e87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C71926-B306-4518-AF5F-7D7330AE2461}">
  <ds:schemaRefs>
    <ds:schemaRef ds:uri="http://schemas.microsoft.com/office/2006/documentManagement/types"/>
    <ds:schemaRef ds:uri="http://purl.org/dc/terms/"/>
    <ds:schemaRef ds:uri="http://schemas.microsoft.com/office/2006/metadata/properties"/>
    <ds:schemaRef ds:uri="2b4e305d-4f8d-4494-a831-2ab793b4aa70"/>
    <ds:schemaRef ds:uri="e9b6327e-2b5b-4eb0-b264-096f24e8716b"/>
    <ds:schemaRef ds:uri="http://schemas.microsoft.com/office/infopath/2007/PartnerControls"/>
    <ds:schemaRef ds:uri="http://schemas.openxmlformats.org/package/2006/metadata/core-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96B59574-1D1D-4740-8E0B-3DC893CABA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5336</Words>
  <Application>Microsoft Office PowerPoint</Application>
  <PresentationFormat>Breitbild</PresentationFormat>
  <Paragraphs>607</Paragraphs>
  <Slides>65</Slides>
  <Notes>59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65</vt:i4>
      </vt:variant>
    </vt:vector>
  </HeadingPairs>
  <TitlesOfParts>
    <vt:vector size="75" baseType="lpstr">
      <vt:lpstr>Neue Plak Wide Black</vt:lpstr>
      <vt:lpstr>Neue Plak</vt:lpstr>
      <vt:lpstr>Wingdings</vt:lpstr>
      <vt:lpstr>FreightText Pro Book</vt:lpstr>
      <vt:lpstr>Aptos Display</vt:lpstr>
      <vt:lpstr>Neue Plak Text</vt:lpstr>
      <vt:lpstr>FreightText Pro Bold</vt:lpstr>
      <vt:lpstr>Arial</vt:lpstr>
      <vt:lpstr>Aptos</vt:lpstr>
      <vt:lpstr>Office</vt:lpstr>
      <vt:lpstr> Nachhaltigkeit und planetare Grenzen - Grundlagen für eine zukunftsfähige Baupraxis - Kurzversion </vt:lpstr>
      <vt:lpstr>PowerPoint-Präsentation</vt:lpstr>
      <vt:lpstr>PowerPoint-Präsentation</vt:lpstr>
      <vt:lpstr>PowerPoint-Präsentation</vt:lpstr>
      <vt:lpstr>1) Ist für Sie das Thema „Nachhaltigkeit“ eher positiv oder negativ besetzt?   2) Welche Ängste oder Sorgen gehen damit einher?    </vt:lpstr>
      <vt:lpstr>Gemeinsames Nachhaltigkeitsverständnis</vt:lpstr>
      <vt:lpstr>Das 3- Säulen Modell</vt:lpstr>
      <vt:lpstr>PowerPoint-Präsentation</vt:lpstr>
      <vt:lpstr>Ökonomisch</vt:lpstr>
      <vt:lpstr>PowerPoint-Präsentation</vt:lpstr>
      <vt:lpstr>Ökologisch</vt:lpstr>
      <vt:lpstr>Sozial</vt:lpstr>
      <vt:lpstr>Zuletzt ein weiterer Grund:</vt:lpstr>
      <vt:lpstr>Warum die Neuordnung? </vt:lpstr>
      <vt:lpstr>PowerPoint-Präsentation</vt:lpstr>
      <vt:lpstr>PowerPoint-Präsentation</vt:lpstr>
      <vt:lpstr>Kurzfilm: Vertiefung Planetare Grenzen</vt:lpstr>
      <vt:lpstr>Noch einmal zusammengefasst:</vt:lpstr>
      <vt:lpstr>Die planetaren Grenzen</vt:lpstr>
      <vt:lpstr>PowerPoint-Präsentation</vt:lpstr>
      <vt:lpstr>Alles, was wir bauen…</vt:lpstr>
      <vt:lpstr>Ressourcenverbrauch durch Bauwerke und Infrastruktur in der EU</vt:lpstr>
      <vt:lpstr>PowerPoint-Präsentation</vt:lpstr>
      <vt:lpstr>PowerPoint-Präsentation</vt:lpstr>
      <vt:lpstr>PowerPoint-Präsentation</vt:lpstr>
      <vt:lpstr>Bau- und Abbruchabfälle</vt:lpstr>
      <vt:lpstr>PowerPoint-Präsentation</vt:lpstr>
      <vt:lpstr>PowerPoint-Präsentation</vt:lpstr>
      <vt:lpstr>Bodenaushub</vt:lpstr>
      <vt:lpstr>PowerPoint-Präsentation</vt:lpstr>
      <vt:lpstr>PowerPoint-Präsentation</vt:lpstr>
      <vt:lpstr>Plastik</vt:lpstr>
      <vt:lpstr>Beispiel: Plastik</vt:lpstr>
      <vt:lpstr>Plastik</vt:lpstr>
      <vt:lpstr>PowerPoint-Präsentation</vt:lpstr>
      <vt:lpstr>Beispiele</vt:lpstr>
      <vt:lpstr>Gesundheitliche Folgen</vt:lpstr>
      <vt:lpstr>Zwischenfazit</vt:lpstr>
      <vt:lpstr>…, der Bausektor für das Thema Nachhaltigkeit gleichzeitig:</vt:lpstr>
      <vt:lpstr>PowerPoint-Präsentation</vt:lpstr>
      <vt:lpstr>PowerPoint-Präsentation</vt:lpstr>
      <vt:lpstr>PowerPoint-Präsentation</vt:lpstr>
      <vt:lpstr>Gemeinsames Nachhaltigkeitsverständnis</vt:lpstr>
      <vt:lpstr>Seitdem viele weitere Zielvorstellungen…</vt:lpstr>
      <vt:lpstr>Das 3- Säulen Modell</vt:lpstr>
      <vt:lpstr>Das Vorrangmodell</vt:lpstr>
      <vt:lpstr>17 Ziele für nachhaltige Entwicklung</vt:lpstr>
      <vt:lpstr>Das Donut Modell    </vt:lpstr>
      <vt:lpstr>Vergleich &amp; Diskussion der Modelle</vt:lpstr>
      <vt:lpstr>PowerPoint-Präsentation</vt:lpstr>
      <vt:lpstr>PowerPoint-Präsentation</vt:lpstr>
      <vt:lpstr>Nachhaltigkeits-strategien    </vt:lpstr>
      <vt:lpstr>Effizienz – besser produzieren</vt:lpstr>
      <vt:lpstr>Konsistenz – anders produzieren</vt:lpstr>
      <vt:lpstr>Kreislaufwirtschaft</vt:lpstr>
      <vt:lpstr>Suffizienz – weniger konsumieren</vt:lpstr>
      <vt:lpstr>Postwachstum</vt:lpstr>
      <vt:lpstr>Vergleich &amp; Diskussion der Strategien</vt:lpstr>
      <vt:lpstr>PowerPoint-Präsentation</vt:lpstr>
      <vt:lpstr>Lebenszufriedenheit</vt:lpstr>
      <vt:lpstr>Wie glücklich sind wir?</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Louisa  Büsken</dc:creator>
  <cp:lastModifiedBy>Jennifer  Wagner</cp:lastModifiedBy>
  <cp:revision>9</cp:revision>
  <dcterms:created xsi:type="dcterms:W3CDTF">2024-11-12T08:47:53Z</dcterms:created>
  <dcterms:modified xsi:type="dcterms:W3CDTF">2026-04-22T07:54:29Z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0x010100AD6E945EAD86754EBBFBF613E5D6CB42</vt:lpwstr>
  </property>
  <property fmtid="{D5CDD505-2E9C-101B-9397-08002B2CF9AE}" pid="3" name="MediaServiceImageTags">
    <vt:lpwstr/>
  </property>
</Properties>
</file>