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notesSlides/notesSlide45.xml" ContentType="application/vnd.openxmlformats-officedocument.presentationml.notesSlide+xml"/>
  <Override PartName="/ppt/tags/tag48.xml" ContentType="application/vnd.openxmlformats-officedocument.presentationml.tags+xml"/>
  <Override PartName="/ppt/notesSlides/notesSlide46.xml" ContentType="application/vnd.openxmlformats-officedocument.presentationml.notesSlide+xml"/>
  <Override PartName="/ppt/tags/tag49.xml" ContentType="application/vnd.openxmlformats-officedocument.presentationml.tags+xml"/>
  <Override PartName="/ppt/notesSlides/notesSlide47.xml" ContentType="application/vnd.openxmlformats-officedocument.presentationml.notesSlide+xml"/>
  <Override PartName="/ppt/tags/tag50.xml" ContentType="application/vnd.openxmlformats-officedocument.presentationml.tags+xml"/>
  <Override PartName="/ppt/notesSlides/notesSlide48.xml" ContentType="application/vnd.openxmlformats-officedocument.presentationml.notesSlide+xml"/>
  <Override PartName="/ppt/tags/tag51.xml" ContentType="application/vnd.openxmlformats-officedocument.presentationml.tags+xml"/>
  <Override PartName="/ppt/notesSlides/notesSlide4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handoutMasterIdLst>
    <p:handoutMasterId r:id="rId58"/>
  </p:handoutMasterIdLst>
  <p:sldIdLst>
    <p:sldId id="882" r:id="rId5"/>
    <p:sldId id="1002" r:id="rId6"/>
    <p:sldId id="957" r:id="rId7"/>
    <p:sldId id="958" r:id="rId8"/>
    <p:sldId id="959" r:id="rId9"/>
    <p:sldId id="961" r:id="rId10"/>
    <p:sldId id="827" r:id="rId11"/>
    <p:sldId id="998" r:id="rId12"/>
    <p:sldId id="997" r:id="rId13"/>
    <p:sldId id="962" r:id="rId14"/>
    <p:sldId id="946" r:id="rId15"/>
    <p:sldId id="963" r:id="rId16"/>
    <p:sldId id="945" r:id="rId17"/>
    <p:sldId id="988" r:id="rId18"/>
    <p:sldId id="989" r:id="rId19"/>
    <p:sldId id="990" r:id="rId20"/>
    <p:sldId id="966" r:id="rId21"/>
    <p:sldId id="968" r:id="rId22"/>
    <p:sldId id="964" r:id="rId23"/>
    <p:sldId id="969" r:id="rId24"/>
    <p:sldId id="970" r:id="rId25"/>
    <p:sldId id="971" r:id="rId26"/>
    <p:sldId id="972" r:id="rId27"/>
    <p:sldId id="973" r:id="rId28"/>
    <p:sldId id="974" r:id="rId29"/>
    <p:sldId id="975" r:id="rId30"/>
    <p:sldId id="980" r:id="rId31"/>
    <p:sldId id="981" r:id="rId32"/>
    <p:sldId id="982" r:id="rId33"/>
    <p:sldId id="983" r:id="rId34"/>
    <p:sldId id="984" r:id="rId35"/>
    <p:sldId id="985" r:id="rId36"/>
    <p:sldId id="986" r:id="rId37"/>
    <p:sldId id="987" r:id="rId38"/>
    <p:sldId id="993" r:id="rId39"/>
    <p:sldId id="994" r:id="rId40"/>
    <p:sldId id="995" r:id="rId41"/>
    <p:sldId id="996" r:id="rId42"/>
    <p:sldId id="991" r:id="rId43"/>
    <p:sldId id="992" r:id="rId44"/>
    <p:sldId id="948" r:id="rId45"/>
    <p:sldId id="967" r:id="rId46"/>
    <p:sldId id="965" r:id="rId47"/>
    <p:sldId id="1000" r:id="rId48"/>
    <p:sldId id="1001" r:id="rId49"/>
    <p:sldId id="976" r:id="rId50"/>
    <p:sldId id="977" r:id="rId51"/>
    <p:sldId id="978" r:id="rId52"/>
    <p:sldId id="979" r:id="rId53"/>
    <p:sldId id="949" r:id="rId54"/>
    <p:sldId id="952" r:id="rId55"/>
    <p:sldId id="953" r:id="rId56"/>
  </p:sldIdLst>
  <p:sldSz cx="12192000" cy="6858000"/>
  <p:notesSz cx="6858000" cy="9144000"/>
  <p:custDataLst>
    <p:tags r:id="rId5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008A6B-D18A-7F9F-09B4-CAF49468C937}" name="Hannah Strobel" initials="H" userId="Hannah Strobel" providerId="None"/>
  <p188:author id="{FC0D4E72-8D8F-76DF-A499-B5345355DEC2}" name="Laura Zimmermann" initials="LZ" userId="S::quast@nexteconomylab.de::f597a7f9-23fa-4e78-bade-21d5c631cad7" providerId="AD"/>
  <p188:author id="{B0BA867C-25E8-716E-5C3A-E2E86F65849E}" name="Uwe Dziumbla" initials="UD" userId="S::u.dziumbla_bfw-bb.de#ext#@nexteconomylab.onmicrosoft.com::f50ff3c0-f4e6-4f8b-9175-55e7b418b057" providerId="AD"/>
  <p188:author id="{992539A3-AB34-9912-D699-FDC7BFA8A814}" name="Uwe Dziumbla" initials="UD" userId="S::u.dziumbla@bfw-bb.de::32f88783-c500-454d-a370-e853d537de4f" providerId="AD"/>
  <p188:author id="{8E13A2EA-694D-E73E-7C97-0F21ED1A3BA4}" name="Louisa  Büsken" initials="LB" userId="S::Buesken@nexteconomylab.de::7d97b5d4-09f0-4c45-9e89-3735a483682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972B"/>
    <a:srgbClr val="182952"/>
    <a:srgbClr val="004488"/>
    <a:srgbClr val="0088BB"/>
    <a:srgbClr val="E8EDF8"/>
    <a:srgbClr val="F2F0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37" autoAdjust="0"/>
    <p:restoredTop sz="70692" autoAdjust="0"/>
  </p:normalViewPr>
  <p:slideViewPr>
    <p:cSldViewPr snapToGrid="0">
      <p:cViewPr varScale="1">
        <p:scale>
          <a:sx n="78" d="100"/>
          <a:sy n="78" d="100"/>
        </p:scale>
        <p:origin x="1098" y="60"/>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48DDF5D-9FAB-1264-3C35-1FB955B547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251713F-715E-B1B8-C6C9-E19DF73949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DB9E5A-0281-42B9-831D-29110479DF5C}" type="datetimeFigureOut">
              <a:rPr lang="de-DE" smtClean="0"/>
              <a:t>12.08.2026</a:t>
            </a:fld>
            <a:endParaRPr lang="de-DE"/>
          </a:p>
        </p:txBody>
      </p:sp>
      <p:sp>
        <p:nvSpPr>
          <p:cNvPr id="4" name="Fußzeilenplatzhalter 3">
            <a:extLst>
              <a:ext uri="{FF2B5EF4-FFF2-40B4-BE49-F238E27FC236}">
                <a16:creationId xmlns:a16="http://schemas.microsoft.com/office/drawing/2014/main" id="{FB7B285C-4E30-BCBB-5B8A-1C20A00CF5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FE9F1591-B18F-6CD1-26C4-7CC1739DAA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F6FDB7-274C-4E68-9624-9E2EC0AC1786}" type="slidenum">
              <a:rPr lang="de-DE" smtClean="0"/>
              <a:t>‹Nr.›</a:t>
            </a:fld>
            <a:endParaRPr lang="de-DE"/>
          </a:p>
        </p:txBody>
      </p:sp>
    </p:spTree>
    <p:extLst>
      <p:ext uri="{BB962C8B-B14F-4D97-AF65-F5344CB8AC3E}">
        <p14:creationId xmlns:p14="http://schemas.microsoft.com/office/powerpoint/2010/main" val="62454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CBA64-ECC8-4978-8891-8DF2B1FB534C}" type="datetimeFigureOut">
              <a:rPr lang="de-DE" smtClean="0"/>
              <a:t>12.08.2026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5F42F7-6364-4D22-9CE0-F57BEDCBB657}" type="slidenum">
              <a:rPr lang="de-DE" smtClean="0"/>
              <a:t>‹Nr.›</a:t>
            </a:fld>
            <a:endParaRPr lang="de-DE"/>
          </a:p>
        </p:txBody>
      </p:sp>
    </p:spTree>
    <p:extLst>
      <p:ext uri="{BB962C8B-B14F-4D97-AF65-F5344CB8AC3E}">
        <p14:creationId xmlns:p14="http://schemas.microsoft.com/office/powerpoint/2010/main" val="743100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iochar-zero.com/de/bauindustrie/pflanzenkohle-in-beto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rp-online.de/panorama/wissen/pyramiden-aus-beton-erstellt_aid-17227829" TargetMode="External"/><Relationship Id="rId3" Type="http://schemas.openxmlformats.org/officeDocument/2006/relationships/hyperlink" Target="https://commons.wikimedia.org/wiki/User:KennyOMG" TargetMode="External"/><Relationship Id="rId7" Type="http://schemas.openxmlformats.org/officeDocument/2006/relationships/hyperlink" Target="https://www.energie-experten.org/bauen-und-sanieren/baustoffe/beton/portlandzement"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de.wikipedia.org/wiki/Stahlbeton" TargetMode="External"/><Relationship Id="rId5" Type="http://schemas.openxmlformats.org/officeDocument/2006/relationships/hyperlink" Target="https://www.beton.org/betonbau/beton-und-bautechnik/beton-bautechnik/geschichte-des-betons/" TargetMode="External"/><Relationship Id="rId4" Type="http://schemas.openxmlformats.org/officeDocument/2006/relationships/hyperlink" Target="https://commons.wikimedia.org/wiki/File:Pyramids_of_the_Giza_Necropolis.jpg"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linde-gas.de/shop/de/de-ig/carboncur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elitement.de/anwendu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youtube.com/watch?v=e_qrcblU4G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baunetzwissen.de/beton/fachwissen/schalenbau/geschichtliche-entwicklung-von-schalenkonstruktionen-151122"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mweltbundesamt.de/daten/ressourcen-abfall/abfallaufkommen#deutschlands-abfal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97716-9617-BCCA-E1DE-0636DD9D60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865F73-8641-BC12-E098-EA5BD01C470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18E4624-A222-1FD4-9771-26D4B29D650B}"/>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5411B1DA-9C12-3A8B-497E-870B71C459D7}"/>
              </a:ext>
            </a:extLst>
          </p:cNvPr>
          <p:cNvSpPr>
            <a:spLocks noGrp="1"/>
          </p:cNvSpPr>
          <p:nvPr>
            <p:ph type="sldNum" sz="quarter" idx="5"/>
          </p:nvPr>
        </p:nvSpPr>
        <p:spPr/>
        <p:txBody>
          <a:bodyPr/>
          <a:lstStyle/>
          <a:p>
            <a:fld id="{27666E0F-443F-8B4B-998E-90E85D0072D1}" type="slidenum">
              <a:rPr lang="de-DE" smtClean="0"/>
              <a:t>1</a:t>
            </a:fld>
            <a:endParaRPr lang="de-DE"/>
          </a:p>
        </p:txBody>
      </p:sp>
    </p:spTree>
    <p:extLst>
      <p:ext uri="{BB962C8B-B14F-4D97-AF65-F5344CB8AC3E}">
        <p14:creationId xmlns:p14="http://schemas.microsoft.com/office/powerpoint/2010/main" val="1907594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rezyklierte Gesteinskörnungen</a:t>
            </a:r>
          </a:p>
          <a:p>
            <a:pPr marL="171450" indent="-171450">
              <a:buFontTx/>
              <a:buChar char="-"/>
            </a:pPr>
            <a:r>
              <a:rPr lang="de-DE" dirty="0"/>
              <a:t>Recycling-Beton (RC-Beton) - auch ressourcenschonendem Beton (R-Beton) </a:t>
            </a:r>
          </a:p>
          <a:p>
            <a:endParaRPr lang="de-DE" dirty="0"/>
          </a:p>
          <a:p>
            <a:pPr marL="171450" indent="-171450">
              <a:buFontTx/>
              <a:buChar char="-"/>
            </a:pPr>
            <a:r>
              <a:rPr lang="de-DE" dirty="0"/>
              <a:t>wiederaufbereiteter Bauschutt (vor allem Beton- und Mauerwerksabbruch), ersetzt die zunehmend knapper werdenden Rohstoffe Sand, Kies und Splitt. </a:t>
            </a:r>
          </a:p>
          <a:p>
            <a:pPr marL="0" indent="0">
              <a:buFontTx/>
              <a:buNone/>
            </a:pPr>
            <a:r>
              <a:rPr lang="de-DE" b="1" dirty="0"/>
              <a:t>Vorteil</a:t>
            </a:r>
            <a:r>
              <a:rPr lang="de-DE" dirty="0"/>
              <a:t> </a:t>
            </a:r>
          </a:p>
          <a:p>
            <a:pPr marL="171450" indent="-171450">
              <a:buFontTx/>
              <a:buChar char="-"/>
            </a:pPr>
            <a:r>
              <a:rPr lang="de-DE" dirty="0"/>
              <a:t>Materiallagerstätten im Umfeld der Baustelle (abbruchreife Gebäude). </a:t>
            </a:r>
          </a:p>
          <a:p>
            <a:pPr marL="171450" indent="-171450">
              <a:buFontTx/>
              <a:buChar char="-"/>
            </a:pPr>
            <a:r>
              <a:rPr lang="de-DE" dirty="0"/>
              <a:t>Kurze Transportwege (Recyclinginfrastruktur in der Nähe)</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11</a:t>
            </a:fld>
            <a:endParaRPr lang="de-DE"/>
          </a:p>
        </p:txBody>
      </p:sp>
    </p:spTree>
    <p:extLst>
      <p:ext uri="{BB962C8B-B14F-4D97-AF65-F5344CB8AC3E}">
        <p14:creationId xmlns:p14="http://schemas.microsoft.com/office/powerpoint/2010/main" val="2180039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F9F24-130B-9933-EE21-4AE8F68A978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BBACCB-FB30-3B62-AEE4-78839CC38D6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AAA07C9-428E-C6BA-7C53-C91CB803CAC5}"/>
              </a:ext>
            </a:extLst>
          </p:cNvPr>
          <p:cNvSpPr>
            <a:spLocks noGrp="1"/>
          </p:cNvSpPr>
          <p:nvPr>
            <p:ph type="body" idx="1"/>
          </p:nvPr>
        </p:nvSpPr>
        <p:spPr/>
        <p:txBody>
          <a:bodyPr/>
          <a:lstStyle/>
          <a:p>
            <a:r>
              <a:rPr lang="de-DE" dirty="0"/>
              <a:t>https://de.wikipedia.org/wiki/Recyclingbeton#Herstellung_und_Qualit%C3%A4t Recyclingbeton – Wikipedia</a:t>
            </a:r>
          </a:p>
          <a:p>
            <a:endParaRPr lang="de-DE" dirty="0"/>
          </a:p>
        </p:txBody>
      </p:sp>
      <p:sp>
        <p:nvSpPr>
          <p:cNvPr id="4" name="Foliennummernplatzhalter 3">
            <a:extLst>
              <a:ext uri="{FF2B5EF4-FFF2-40B4-BE49-F238E27FC236}">
                <a16:creationId xmlns:a16="http://schemas.microsoft.com/office/drawing/2014/main" id="{23C1AC2C-1F19-8DAD-95EC-8BED936F3463}"/>
              </a:ext>
            </a:extLst>
          </p:cNvPr>
          <p:cNvSpPr>
            <a:spLocks noGrp="1"/>
          </p:cNvSpPr>
          <p:nvPr>
            <p:ph type="sldNum" sz="quarter" idx="5"/>
          </p:nvPr>
        </p:nvSpPr>
        <p:spPr/>
        <p:txBody>
          <a:bodyPr/>
          <a:lstStyle/>
          <a:p>
            <a:fld id="{1C5F42F7-6364-4D22-9CE0-F57BEDCBB657}" type="slidenum">
              <a:rPr lang="de-DE" smtClean="0"/>
              <a:t>12</a:t>
            </a:fld>
            <a:endParaRPr lang="de-DE"/>
          </a:p>
        </p:txBody>
      </p:sp>
    </p:spTree>
    <p:extLst>
      <p:ext uri="{BB962C8B-B14F-4D97-AF65-F5344CB8AC3E}">
        <p14:creationId xmlns:p14="http://schemas.microsoft.com/office/powerpoint/2010/main" val="3741697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400" b="0" i="0" u="none" strike="noStrike" kern="1200" cap="none" spc="0" normalizeH="0" baseline="0" noProof="0" dirty="0">
                <a:ln>
                  <a:noFill/>
                </a:ln>
                <a:solidFill>
                  <a:prstClr val="black"/>
                </a:solidFill>
                <a:effectLst/>
                <a:uLnTx/>
                <a:uFillTx/>
                <a:latin typeface="FreightText Pro Book" panose="02000603060000020004" pitchFamily="50" charset="0"/>
                <a:ea typeface="+mn-ea"/>
                <a:cs typeface="+mn-cs"/>
              </a:rPr>
              <a:t>Nassaufbereitung (wie Sand-Kiesaufbereitung)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400" b="0" i="0" u="none" strike="noStrike" kern="1200" cap="none" spc="0" normalizeH="0" baseline="0" noProof="0" dirty="0">
                <a:ln>
                  <a:noFill/>
                </a:ln>
                <a:solidFill>
                  <a:prstClr val="black"/>
                </a:solidFill>
                <a:effectLst/>
                <a:uLnTx/>
                <a:uFillTx/>
                <a:latin typeface="FreightText Pro Book" panose="02000603060000020004" pitchFamily="50" charset="0"/>
                <a:ea typeface="+mn-ea"/>
                <a:cs typeface="+mn-cs"/>
              </a:rPr>
              <a:t> - </a:t>
            </a:r>
            <a:r>
              <a:rPr kumimoji="0" lang="de-DE" sz="2400" b="0" i="0" u="none" strike="noStrike" kern="1200" cap="none" spc="0" normalizeH="0" baseline="0" noProof="0" dirty="0">
                <a:ln>
                  <a:noFill/>
                </a:ln>
                <a:solidFill>
                  <a:prstClr val="black"/>
                </a:solidFill>
                <a:effectLst/>
                <a:uLnTx/>
                <a:uFillTx/>
                <a:latin typeface="Aptos" panose="02110004020202020204"/>
                <a:ea typeface="+mn-ea"/>
                <a:cs typeface="+mn-cs"/>
              </a:rPr>
              <a:t>Schmutzpartikel werden herausgewaschen und es kann zusätzlich optisch getrennt werden. (Schmutzpartikel bewirken eine negative Betonqualität)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400" b="0" i="0" u="none" strike="noStrike" kern="1200" cap="none" spc="0" normalizeH="0" baseline="0" noProof="0" dirty="0">
                <a:ln>
                  <a:noFill/>
                </a:ln>
                <a:solidFill>
                  <a:prstClr val="black"/>
                </a:solidFill>
                <a:effectLst/>
                <a:uLnTx/>
                <a:uFillTx/>
                <a:latin typeface="FreightText Pro Book" panose="02000603060000020004" pitchFamily="50" charset="0"/>
                <a:ea typeface="+mn-ea"/>
                <a:cs typeface="+mn-cs"/>
              </a:rPr>
              <a:t>Der Qualitätsverlust kann durch die Zugabe von mehr Zement kompensiert werden.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400" b="1" i="1" u="none" strike="noStrike" kern="1200" cap="none" spc="0" normalizeH="0" baseline="0" noProof="0" dirty="0">
                <a:ln>
                  <a:noFill/>
                </a:ln>
                <a:solidFill>
                  <a:prstClr val="black"/>
                </a:solidFill>
                <a:effectLst/>
                <a:uLnTx/>
                <a:uFillTx/>
                <a:latin typeface="FreightText Pro Book" panose="02000603060000020004" pitchFamily="50" charset="0"/>
                <a:ea typeface="+mn-ea"/>
                <a:cs typeface="+mn-cs"/>
              </a:rPr>
              <a:t>Nass- oder Trockenaufbereitung ergeben eine unterschiedliche Ökobilanz des Recyclingbetons</a:t>
            </a:r>
          </a:p>
          <a:p>
            <a:endParaRPr lang="de-DE" dirty="0"/>
          </a:p>
          <a:p>
            <a:endParaRPr lang="de-DE" dirty="0"/>
          </a:p>
          <a:p>
            <a:r>
              <a:rPr lang="de-DE" dirty="0"/>
              <a:t>https://www.baunetzwissen.de/beton/fachwissen/betonarten/recyclingbeton-930267 Recyclingbeton | Beton | Betonarten | </a:t>
            </a:r>
            <a:r>
              <a:rPr lang="de-DE" dirty="0" err="1"/>
              <a:t>Baunetz_Wissen</a:t>
            </a:r>
            <a:endParaRPr lang="de-DE" dirty="0"/>
          </a:p>
          <a:p>
            <a:endParaRPr lang="de-DE" dirty="0"/>
          </a:p>
          <a:p>
            <a:r>
              <a:rPr lang="de-DE" dirty="0"/>
              <a:t>https://betonrecycler.de/wie-entsteht-recycling-beton/ Wie entsteht Recyclingbeton? - Betonrecycler.de</a:t>
            </a:r>
          </a:p>
          <a:p>
            <a:endParaRPr lang="de-DE" dirty="0"/>
          </a:p>
          <a:p>
            <a:r>
              <a:rPr lang="de-DE" dirty="0"/>
              <a:t>Neben- und Abfallprodukte, die im industriellen Produktionsprozess angefallen sind, sowie vor allem Endprodukte der Konsumgüter produzierenden Industrie, die als Hausmüll angefallen sind, sammeln, aufbereiten und als Rohstoff zur Herstellung neuer Produkte wiederverwenden rezyklieren‎: Bedeutung, Definition </a:t>
            </a:r>
            <a:r>
              <a:rPr lang="de-DE" b="1" dirty="0"/>
              <a:t>https://www.wortbedeutung.info/rezyklieren/</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13</a:t>
            </a:fld>
            <a:endParaRPr lang="de-DE"/>
          </a:p>
        </p:txBody>
      </p:sp>
    </p:spTree>
    <p:extLst>
      <p:ext uri="{BB962C8B-B14F-4D97-AF65-F5344CB8AC3E}">
        <p14:creationId xmlns:p14="http://schemas.microsoft.com/office/powerpoint/2010/main" val="223016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C635E-A94A-6E05-896F-4D7E268AE4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ED5620-F91B-6AB5-DA93-792ACB26CB3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9AA2002-92A9-83BB-A1D3-86D2E7585EF3}"/>
              </a:ext>
            </a:extLst>
          </p:cNvPr>
          <p:cNvSpPr>
            <a:spLocks noGrp="1"/>
          </p:cNvSpPr>
          <p:nvPr>
            <p:ph type="body" idx="1"/>
          </p:nvPr>
        </p:nvSpPr>
        <p:spPr/>
        <p:txBody>
          <a:bodyPr/>
          <a:lstStyle/>
          <a:p>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a:p>
            <a:endParaRPr lang="de-DE" dirty="0"/>
          </a:p>
        </p:txBody>
      </p:sp>
      <p:sp>
        <p:nvSpPr>
          <p:cNvPr id="4" name="Foliennummernplatzhalter 3">
            <a:extLst>
              <a:ext uri="{FF2B5EF4-FFF2-40B4-BE49-F238E27FC236}">
                <a16:creationId xmlns:a16="http://schemas.microsoft.com/office/drawing/2014/main" id="{9ACE88AC-B6F4-8D50-EF81-B89EDE7C633F}"/>
              </a:ext>
            </a:extLst>
          </p:cNvPr>
          <p:cNvSpPr>
            <a:spLocks noGrp="1"/>
          </p:cNvSpPr>
          <p:nvPr>
            <p:ph type="sldNum" sz="quarter" idx="5"/>
          </p:nvPr>
        </p:nvSpPr>
        <p:spPr/>
        <p:txBody>
          <a:bodyPr/>
          <a:lstStyle/>
          <a:p>
            <a:fld id="{1C5F42F7-6364-4D22-9CE0-F57BEDCBB657}" type="slidenum">
              <a:rPr lang="de-DE" smtClean="0"/>
              <a:t>14</a:t>
            </a:fld>
            <a:endParaRPr lang="de-DE"/>
          </a:p>
        </p:txBody>
      </p:sp>
    </p:spTree>
    <p:extLst>
      <p:ext uri="{BB962C8B-B14F-4D97-AF65-F5344CB8AC3E}">
        <p14:creationId xmlns:p14="http://schemas.microsoft.com/office/powerpoint/2010/main" val="1750134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Ultraschall</a:t>
            </a:r>
          </a:p>
          <a:p>
            <a:r>
              <a:rPr lang="de-DE" b="1" dirty="0"/>
              <a:t>Vorteile</a:t>
            </a:r>
          </a:p>
          <a:p>
            <a:endParaRPr lang="de-DE" dirty="0"/>
          </a:p>
          <a:p>
            <a:r>
              <a:rPr lang="de-DE" dirty="0"/>
              <a:t>https://www.sonocrete.com/</a:t>
            </a:r>
          </a:p>
          <a:p>
            <a:endParaRPr lang="de-DE" dirty="0"/>
          </a:p>
          <a:p>
            <a:r>
              <a:rPr lang="de-DE" dirty="0"/>
              <a:t>https://klimaforum-bau.de/news/sonocrete-ermoeglicht-klimafreundlicheren-beton-durch-ultraschallmischverfahren/</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15</a:t>
            </a:fld>
            <a:endParaRPr lang="de-DE"/>
          </a:p>
        </p:txBody>
      </p:sp>
    </p:spTree>
    <p:extLst>
      <p:ext uri="{BB962C8B-B14F-4D97-AF65-F5344CB8AC3E}">
        <p14:creationId xmlns:p14="http://schemas.microsoft.com/office/powerpoint/2010/main" val="1811953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73970-F65E-2819-CB75-53B5FAAF00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2C29B9C-225B-7DF0-2944-E2CF6012BE0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A1F98EE-CE7C-5159-F2C6-64B3DA65EB83}"/>
              </a:ext>
            </a:extLst>
          </p:cNvPr>
          <p:cNvSpPr>
            <a:spLocks noGrp="1"/>
          </p:cNvSpPr>
          <p:nvPr>
            <p:ph type="body" idx="1"/>
          </p:nvPr>
        </p:nvSpPr>
        <p:spPr/>
        <p:txBody>
          <a:bodyPr/>
          <a:lstStyle/>
          <a:p>
            <a:r>
              <a:rPr lang="de-DE" b="1" dirty="0"/>
              <a:t>Nachteile</a:t>
            </a:r>
            <a:r>
              <a:rPr lang="de-DE" dirty="0"/>
              <a:t> </a:t>
            </a:r>
          </a:p>
          <a:p>
            <a:r>
              <a:rPr lang="de-DE" dirty="0"/>
              <a:t>– aber, das Verfahren ist noch in der Entwicklung</a:t>
            </a:r>
          </a:p>
          <a:p>
            <a:endParaRPr lang="de-DE" dirty="0"/>
          </a:p>
        </p:txBody>
      </p:sp>
      <p:sp>
        <p:nvSpPr>
          <p:cNvPr id="4" name="Foliennummernplatzhalter 3">
            <a:extLst>
              <a:ext uri="{FF2B5EF4-FFF2-40B4-BE49-F238E27FC236}">
                <a16:creationId xmlns:a16="http://schemas.microsoft.com/office/drawing/2014/main" id="{7D87BC0F-CC32-D7D7-2328-AE30379B8959}"/>
              </a:ext>
            </a:extLst>
          </p:cNvPr>
          <p:cNvSpPr>
            <a:spLocks noGrp="1"/>
          </p:cNvSpPr>
          <p:nvPr>
            <p:ph type="sldNum" sz="quarter" idx="5"/>
          </p:nvPr>
        </p:nvSpPr>
        <p:spPr/>
        <p:txBody>
          <a:bodyPr/>
          <a:lstStyle/>
          <a:p>
            <a:fld id="{1C5F42F7-6364-4D22-9CE0-F57BEDCBB657}" type="slidenum">
              <a:rPr lang="de-DE" smtClean="0"/>
              <a:t>16</a:t>
            </a:fld>
            <a:endParaRPr lang="de-DE"/>
          </a:p>
        </p:txBody>
      </p:sp>
    </p:spTree>
    <p:extLst>
      <p:ext uri="{BB962C8B-B14F-4D97-AF65-F5344CB8AC3E}">
        <p14:creationId xmlns:p14="http://schemas.microsoft.com/office/powerpoint/2010/main" val="1136819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A2378-E0B6-85A8-49F9-86B41BEFF8C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5FFEB9-DFCF-93AD-1DC0-19E48B41CE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FFD9A8B-B449-9D47-0B90-95269D3034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796C7363-44C2-28B7-A8BD-2EFBCB462C58}"/>
              </a:ext>
            </a:extLst>
          </p:cNvPr>
          <p:cNvSpPr>
            <a:spLocks noGrp="1"/>
          </p:cNvSpPr>
          <p:nvPr>
            <p:ph type="sldNum" sz="quarter" idx="5"/>
          </p:nvPr>
        </p:nvSpPr>
        <p:spPr/>
        <p:txBody>
          <a:bodyPr/>
          <a:lstStyle/>
          <a:p>
            <a:fld id="{1C5F42F7-6364-4D22-9CE0-F57BEDCBB657}" type="slidenum">
              <a:rPr lang="de-DE" smtClean="0"/>
              <a:t>17</a:t>
            </a:fld>
            <a:endParaRPr lang="de-DE"/>
          </a:p>
        </p:txBody>
      </p:sp>
    </p:spTree>
    <p:extLst>
      <p:ext uri="{BB962C8B-B14F-4D97-AF65-F5344CB8AC3E}">
        <p14:creationId xmlns:p14="http://schemas.microsoft.com/office/powerpoint/2010/main" val="278437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8C30F-EEC0-73C1-A39A-94B8E0D678D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CA16FB1-9A7F-715D-411B-A0EB5AECC4F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AAE4E0F-8E52-DE7D-DB7F-EA223103B6FB}"/>
              </a:ext>
            </a:extLst>
          </p:cNvPr>
          <p:cNvSpPr>
            <a:spLocks noGrp="1"/>
          </p:cNvSpPr>
          <p:nvPr>
            <p:ph type="body" idx="1"/>
          </p:nvPr>
        </p:nvSpPr>
        <p:spPr/>
        <p:txBody>
          <a:bodyPr/>
          <a:lstStyle/>
          <a:p>
            <a:r>
              <a:rPr lang="de-DE" dirty="0"/>
              <a:t>Technologien zur Dekarbonisierung von Beton</a:t>
            </a:r>
          </a:p>
          <a:p>
            <a:endParaRPr lang="de-DE" dirty="0"/>
          </a:p>
          <a:p>
            <a:r>
              <a:rPr lang="de-DE" dirty="0"/>
              <a:t>innovative Materialien – z.B. der Hauptinhaltsstoff ist Pflanzenkohle.</a:t>
            </a:r>
          </a:p>
          <a:p>
            <a:r>
              <a:rPr lang="de-DE" dirty="0"/>
              <a:t>https://www.technik-in-bayern.de/bauen-und-gebaeudetechnik/nachhaltiges-bauen/mensch-raum-und-pflanze Pflanzenkohle in Beton | VDI</a:t>
            </a:r>
          </a:p>
          <a:p>
            <a:endParaRPr lang="de-DE" dirty="0"/>
          </a:p>
          <a:p>
            <a:r>
              <a:rPr lang="de-DE" dirty="0"/>
              <a:t>https://www.bft-international.com/de/news/pflanzenkohle-in-beton-empa-praesentiert-forschungsergebnisse-4050228.html Pflanzenkohle in Beton: Empa präsentiert Forschungsergebnisse - Betonwerk Fertigteil-Technik</a:t>
            </a:r>
          </a:p>
          <a:p>
            <a:endParaRPr lang="de-DE" dirty="0"/>
          </a:p>
          <a:p>
            <a:r>
              <a:rPr lang="de-DE" dirty="0"/>
              <a:t>https://isost.org/de/was-ist-rheologie-von-beton-und-einflussfaktoren-beimischung/</a:t>
            </a:r>
          </a:p>
          <a:p>
            <a:endParaRPr lang="de-DE" dirty="0"/>
          </a:p>
          <a:p>
            <a:r>
              <a:rPr lang="de-DE" dirty="0"/>
              <a:t>https://biochar-zero.com/de/bauindustrie/pflanzenkohle-in-beton/ </a:t>
            </a:r>
          </a:p>
          <a:p>
            <a:r>
              <a:rPr lang="de-DE" dirty="0">
                <a:hlinkClick r:id="rId3"/>
              </a:rPr>
              <a:t>Pflanzenkohle in Beton | </a:t>
            </a:r>
            <a:r>
              <a:rPr lang="de-DE" dirty="0" err="1">
                <a:hlinkClick r:id="rId3"/>
              </a:rPr>
              <a:t>biochar</a:t>
            </a:r>
            <a:r>
              <a:rPr lang="de-DE" dirty="0">
                <a:hlinkClick r:id="rId3"/>
              </a:rPr>
              <a:t> </a:t>
            </a:r>
            <a:r>
              <a:rPr lang="de-DE" dirty="0" err="1">
                <a:hlinkClick r:id="rId3"/>
              </a:rPr>
              <a:t>zero</a:t>
            </a:r>
            <a:endParaRPr lang="de-DE" dirty="0"/>
          </a:p>
        </p:txBody>
      </p:sp>
      <p:sp>
        <p:nvSpPr>
          <p:cNvPr id="4" name="Foliennummernplatzhalter 3">
            <a:extLst>
              <a:ext uri="{FF2B5EF4-FFF2-40B4-BE49-F238E27FC236}">
                <a16:creationId xmlns:a16="http://schemas.microsoft.com/office/drawing/2014/main" id="{62F9203D-3C06-1553-222A-177F4C7CA10F}"/>
              </a:ext>
            </a:extLst>
          </p:cNvPr>
          <p:cNvSpPr>
            <a:spLocks noGrp="1"/>
          </p:cNvSpPr>
          <p:nvPr>
            <p:ph type="sldNum" sz="quarter" idx="5"/>
          </p:nvPr>
        </p:nvSpPr>
        <p:spPr/>
        <p:txBody>
          <a:bodyPr/>
          <a:lstStyle/>
          <a:p>
            <a:fld id="{1C5F42F7-6364-4D22-9CE0-F57BEDCBB657}" type="slidenum">
              <a:rPr lang="de-DE" smtClean="0"/>
              <a:t>18</a:t>
            </a:fld>
            <a:endParaRPr lang="de-DE"/>
          </a:p>
        </p:txBody>
      </p:sp>
    </p:spTree>
    <p:extLst>
      <p:ext uri="{BB962C8B-B14F-4D97-AF65-F5344CB8AC3E}">
        <p14:creationId xmlns:p14="http://schemas.microsoft.com/office/powerpoint/2010/main" val="951838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Teilweiser Ersatz von Zement</a:t>
            </a:r>
          </a:p>
        </p:txBody>
      </p:sp>
      <p:sp>
        <p:nvSpPr>
          <p:cNvPr id="4" name="Foliennummernplatzhalter 3"/>
          <p:cNvSpPr>
            <a:spLocks noGrp="1"/>
          </p:cNvSpPr>
          <p:nvPr>
            <p:ph type="sldNum" sz="quarter" idx="5"/>
          </p:nvPr>
        </p:nvSpPr>
        <p:spPr/>
        <p:txBody>
          <a:bodyPr/>
          <a:lstStyle/>
          <a:p>
            <a:fld id="{1C5F42F7-6364-4D22-9CE0-F57BEDCBB657}" type="slidenum">
              <a:rPr lang="de-DE" smtClean="0"/>
              <a:t>19</a:t>
            </a:fld>
            <a:endParaRPr lang="de-DE"/>
          </a:p>
        </p:txBody>
      </p:sp>
    </p:spTree>
    <p:extLst>
      <p:ext uri="{BB962C8B-B14F-4D97-AF65-F5344CB8AC3E}">
        <p14:creationId xmlns:p14="http://schemas.microsoft.com/office/powerpoint/2010/main" val="1135955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640AA-BF43-ECB9-AE3B-6271ADF984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BD84BE-626A-BF64-0C1D-9BEB534373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CCA1C94-2738-1110-8C63-B4F60BF1F1CE}"/>
              </a:ext>
            </a:extLst>
          </p:cNvPr>
          <p:cNvSpPr>
            <a:spLocks noGrp="1"/>
          </p:cNvSpPr>
          <p:nvPr>
            <p:ph type="body" idx="1"/>
          </p:nvPr>
        </p:nvSpPr>
        <p:spPr/>
        <p:txBody>
          <a:bodyPr/>
          <a:lstStyle/>
          <a:p>
            <a:r>
              <a:rPr lang="de-DE" dirty="0"/>
              <a:t>Wer hat Erfahrungen mit diesem Material?</a:t>
            </a:r>
          </a:p>
          <a:p>
            <a:endParaRPr lang="de-DE" dirty="0"/>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87B093C3-8935-F2AB-3487-936593352B1F}"/>
              </a:ext>
            </a:extLst>
          </p:cNvPr>
          <p:cNvSpPr>
            <a:spLocks noGrp="1"/>
          </p:cNvSpPr>
          <p:nvPr>
            <p:ph type="sldNum" sz="quarter" idx="5"/>
          </p:nvPr>
        </p:nvSpPr>
        <p:spPr/>
        <p:txBody>
          <a:bodyPr/>
          <a:lstStyle/>
          <a:p>
            <a:fld id="{1C5F42F7-6364-4D22-9CE0-F57BEDCBB657}" type="slidenum">
              <a:rPr lang="de-DE" smtClean="0"/>
              <a:t>20</a:t>
            </a:fld>
            <a:endParaRPr lang="de-DE"/>
          </a:p>
        </p:txBody>
      </p:sp>
    </p:spTree>
    <p:extLst>
      <p:ext uri="{BB962C8B-B14F-4D97-AF65-F5344CB8AC3E}">
        <p14:creationId xmlns:p14="http://schemas.microsoft.com/office/powerpoint/2010/main" val="223460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9B94C-D40D-930C-C9CA-14EA7F4BAA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2C32A6-7437-A7F6-70FF-3274ED801A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FE8E269-F09E-A606-2C14-2E6DD63F387D}"/>
              </a:ext>
            </a:extLst>
          </p:cNvPr>
          <p:cNvSpPr>
            <a:spLocks noGrp="1"/>
          </p:cNvSpPr>
          <p:nvPr>
            <p:ph type="body" idx="1"/>
          </p:nvPr>
        </p:nvSpPr>
        <p:spPr/>
        <p:txBody>
          <a:bodyPr/>
          <a:lstStyle/>
          <a:p>
            <a:r>
              <a:rPr lang="en-US" b="0" i="0" dirty="0">
                <a:solidFill>
                  <a:srgbClr val="999999"/>
                </a:solidFill>
                <a:effectLst/>
                <a:latin typeface="Lato" panose="020F0502020204030203" pitchFamily="34" charset="0"/>
              </a:rPr>
              <a:t> </a:t>
            </a:r>
            <a:r>
              <a:rPr lang="en-US" b="0" i="0" u="none" strike="noStrike" dirty="0" err="1">
                <a:solidFill>
                  <a:srgbClr val="999999"/>
                </a:solidFill>
                <a:effectLst/>
                <a:latin typeface="Lato" panose="020F0502020204030203" pitchFamily="34" charset="0"/>
                <a:hlinkClick r:id="rId3"/>
              </a:rPr>
              <a:t>KennyOMG</a:t>
            </a:r>
            <a:r>
              <a:rPr lang="en-US" b="0" i="0" dirty="0">
                <a:solidFill>
                  <a:srgbClr val="999999"/>
                </a:solidFill>
                <a:effectLst/>
                <a:latin typeface="Lato" panose="020F0502020204030203" pitchFamily="34" charset="0"/>
              </a:rPr>
              <a:t>, </a:t>
            </a:r>
            <a:r>
              <a:rPr lang="en-US" b="0" i="0" u="none" strike="noStrike" dirty="0">
                <a:solidFill>
                  <a:srgbClr val="999999"/>
                </a:solidFill>
                <a:effectLst/>
                <a:latin typeface="Lato" panose="020F0502020204030203" pitchFamily="34" charset="0"/>
                <a:hlinkClick r:id="rId4"/>
              </a:rPr>
              <a:t>Pyramids of the Giza Necropolis</a:t>
            </a:r>
            <a:endParaRPr lang="de-DE" dirty="0">
              <a:hlinkClick r:id="" action="ppaction://noaction"/>
            </a:endParaRPr>
          </a:p>
          <a:p>
            <a:r>
              <a:rPr lang="de-DE" dirty="0">
                <a:hlinkClick r:id="" action="ppaction://noaction"/>
              </a:rPr>
              <a:t>Die synthetischen Betonblöcke der Pyramiden – Ägyptisches Weisheitszentrum</a:t>
            </a:r>
            <a:r>
              <a:rPr lang="de-DE" dirty="0"/>
              <a:t>https://egyptianwisdomcenter.org/de/die-synthetischen-betonblocke-der-pyramiden-2/</a:t>
            </a:r>
          </a:p>
          <a:p>
            <a:r>
              <a:rPr lang="de-DE" dirty="0">
                <a:hlinkClick r:id="rId5"/>
              </a:rPr>
              <a:t>Geschichte des Betons - Beton.org</a:t>
            </a:r>
            <a:r>
              <a:rPr lang="de-DE" dirty="0"/>
              <a:t> https://www.beton.org/betonbau/beton-und-bautechnik/beton-bautechnik/geschichte-des-betons/</a:t>
            </a:r>
          </a:p>
          <a:p>
            <a:r>
              <a:rPr lang="de-DE" dirty="0"/>
              <a:t>https://de.wikipedia.org/wiki/Stahlbeton </a:t>
            </a:r>
            <a:r>
              <a:rPr lang="de-DE" dirty="0">
                <a:hlinkClick r:id="rId6"/>
              </a:rPr>
              <a:t>Stahlbeton – Wikipedia</a:t>
            </a:r>
            <a:endParaRPr lang="de-DE" dirty="0"/>
          </a:p>
          <a:p>
            <a:r>
              <a:rPr lang="de-DE" dirty="0">
                <a:hlinkClick r:id="rId7"/>
              </a:rPr>
              <a:t>Portlandzement: Rohstoffe, Eigenschaften &amp; Anwendung</a:t>
            </a:r>
            <a:r>
              <a:rPr lang="de-DE" dirty="0"/>
              <a:t> https://www.energie-experten.org/bauen-und-sanieren/baustoffe/beton/portlandzement</a:t>
            </a:r>
          </a:p>
          <a:p>
            <a:r>
              <a:rPr lang="de-DE" dirty="0"/>
              <a:t>https://rp-online.de/panorama/wissen/pyramiden-aus-beton-erstellt_aid-17227829 </a:t>
            </a:r>
            <a:r>
              <a:rPr lang="de-DE" dirty="0">
                <a:hlinkClick r:id="rId8"/>
              </a:rPr>
              <a:t>Ägypter gossen Steine für Grabmäler: Pyramiden aus Beton erstellt</a:t>
            </a:r>
            <a:r>
              <a:rPr lang="de-DE" dirty="0"/>
              <a:t>  Wahrscheinlicher sei, dass es sich um von Menschen hergestellte Geopolymer-Steine handelt, die aus Kalk und Bindemitteln gegossen wurden. Letztlich könnte das bedeuten, dass deutlich weniger Arbeiter als bislang vermutet für den Bau der Pyramiden nötig waren, da lange Transportwege und das Schlagen der Steine entfallen wären.</a:t>
            </a:r>
          </a:p>
          <a:p>
            <a:endParaRPr lang="de-DE" dirty="0"/>
          </a:p>
          <a:p>
            <a:r>
              <a:rPr lang="de-DE" dirty="0"/>
              <a:t>Dies belege eine Studie des Wissenschaftlers Gilles Hug vom nationalen französischen Forschungsinstitut für Luft- und Raumfahrt und seines Kollegen Michel Barsoum von der Drexel-Universität im US-Bundesstaat Philadelphia, hieß es in dem Bericht. Sie untersuchten Steine mit Röntgenstrahlen und Plasma-Lampen und fanden heraus, "dass bestimmte Mikro-Bestandteile dieser Steine Spuren einer schnellen chemischen Reaktion aufweisen". Diese Reaktion sei "unerklärlich" bei Steinen aus einem Steinbruch, aber "klar verständlich, wenn man voraussetzt, dass sie wie Beton gegossen wurden".</a:t>
            </a:r>
          </a:p>
          <a:p>
            <a:endParaRPr lang="de-DE" dirty="0"/>
          </a:p>
          <a:p>
            <a:r>
              <a:rPr lang="de-DE" dirty="0"/>
              <a:t>Der Betonbau und in seiner weiteren Ausgestaltung der Eisenbetonbau konnten sich erst entwickeln, nachdem in ausreichender Menge ein künstlich gewonnener Zement vorlag.</a:t>
            </a:r>
          </a:p>
          <a:p>
            <a:endParaRPr lang="de-DE" dirty="0"/>
          </a:p>
        </p:txBody>
      </p:sp>
      <p:sp>
        <p:nvSpPr>
          <p:cNvPr id="4" name="Foliennummernplatzhalter 3">
            <a:extLst>
              <a:ext uri="{FF2B5EF4-FFF2-40B4-BE49-F238E27FC236}">
                <a16:creationId xmlns:a16="http://schemas.microsoft.com/office/drawing/2014/main" id="{1AB14FB6-39D0-5891-0027-5F2E23EAA33A}"/>
              </a:ext>
            </a:extLst>
          </p:cNvPr>
          <p:cNvSpPr>
            <a:spLocks noGrp="1"/>
          </p:cNvSpPr>
          <p:nvPr>
            <p:ph type="sldNum" sz="quarter" idx="5"/>
          </p:nvPr>
        </p:nvSpPr>
        <p:spPr/>
        <p:txBody>
          <a:bodyPr/>
          <a:lstStyle/>
          <a:p>
            <a:fld id="{1C5F42F7-6364-4D22-9CE0-F57BEDCBB657}" type="slidenum">
              <a:rPr lang="de-DE" smtClean="0"/>
              <a:t>2</a:t>
            </a:fld>
            <a:endParaRPr lang="de-DE"/>
          </a:p>
        </p:txBody>
      </p:sp>
    </p:spTree>
    <p:extLst>
      <p:ext uri="{BB962C8B-B14F-4D97-AF65-F5344CB8AC3E}">
        <p14:creationId xmlns:p14="http://schemas.microsoft.com/office/powerpoint/2010/main" val="462569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0126-D2C9-2DC6-3E95-CE3ED908CD0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AEA301F-0766-F850-96B4-58B31CBBD10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CE01BF8-902B-E92C-50ED-76AE7A848816}"/>
              </a:ext>
            </a:extLst>
          </p:cNvPr>
          <p:cNvSpPr>
            <a:spLocks noGrp="1"/>
          </p:cNvSpPr>
          <p:nvPr>
            <p:ph type="body" idx="1"/>
          </p:nvPr>
        </p:nvSpPr>
        <p:spPr/>
        <p:txBody>
          <a:bodyPr/>
          <a:lstStyle/>
          <a:p>
            <a:r>
              <a:rPr lang="de-DE" dirty="0"/>
              <a:t>Vorteile</a:t>
            </a:r>
          </a:p>
          <a:p>
            <a:endParaRPr lang="de-DE" dirty="0"/>
          </a:p>
          <a:p>
            <a:r>
              <a:rPr lang="de-DE" dirty="0"/>
              <a:t>https://www.baustoffwissen.de/betonbewehrung-basalt-statt-stahl-31102023 Betonbewehrung: Basalt statt Stahl?</a:t>
            </a:r>
          </a:p>
          <a:p>
            <a:endParaRPr lang="de-DE" dirty="0"/>
          </a:p>
          <a:p>
            <a:r>
              <a:rPr lang="de-DE" dirty="0"/>
              <a:t>https://www.ibau.de/akademie/wissenswertes/basaltbeton-statt-stahlbeton/ Stahlbeton war gestern: Basaltbeton auf dem Vormarsch</a:t>
            </a:r>
          </a:p>
          <a:p>
            <a:endParaRPr lang="de-DE" dirty="0"/>
          </a:p>
        </p:txBody>
      </p:sp>
      <p:sp>
        <p:nvSpPr>
          <p:cNvPr id="4" name="Foliennummernplatzhalter 3">
            <a:extLst>
              <a:ext uri="{FF2B5EF4-FFF2-40B4-BE49-F238E27FC236}">
                <a16:creationId xmlns:a16="http://schemas.microsoft.com/office/drawing/2014/main" id="{E624955B-A4FE-598F-F5F4-43D814721BE5}"/>
              </a:ext>
            </a:extLst>
          </p:cNvPr>
          <p:cNvSpPr>
            <a:spLocks noGrp="1"/>
          </p:cNvSpPr>
          <p:nvPr>
            <p:ph type="sldNum" sz="quarter" idx="5"/>
          </p:nvPr>
        </p:nvSpPr>
        <p:spPr/>
        <p:txBody>
          <a:bodyPr/>
          <a:lstStyle/>
          <a:p>
            <a:fld id="{1C5F42F7-6364-4D22-9CE0-F57BEDCBB657}" type="slidenum">
              <a:rPr lang="de-DE" smtClean="0"/>
              <a:t>21</a:t>
            </a:fld>
            <a:endParaRPr lang="de-DE"/>
          </a:p>
        </p:txBody>
      </p:sp>
    </p:spTree>
    <p:extLst>
      <p:ext uri="{BB962C8B-B14F-4D97-AF65-F5344CB8AC3E}">
        <p14:creationId xmlns:p14="http://schemas.microsoft.com/office/powerpoint/2010/main" val="633759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Materialien / Materialbezug</a:t>
            </a:r>
          </a:p>
          <a:p>
            <a:endParaRPr lang="de-DE" dirty="0"/>
          </a:p>
          <a:p>
            <a:r>
              <a:rPr lang="de-DE" dirty="0"/>
              <a:t>Nachteile</a:t>
            </a:r>
          </a:p>
        </p:txBody>
      </p:sp>
      <p:sp>
        <p:nvSpPr>
          <p:cNvPr id="4" name="Foliennummernplatzhalter 3"/>
          <p:cNvSpPr>
            <a:spLocks noGrp="1"/>
          </p:cNvSpPr>
          <p:nvPr>
            <p:ph type="sldNum" sz="quarter" idx="5"/>
          </p:nvPr>
        </p:nvSpPr>
        <p:spPr/>
        <p:txBody>
          <a:bodyPr/>
          <a:lstStyle/>
          <a:p>
            <a:fld id="{1C5F42F7-6364-4D22-9CE0-F57BEDCBB657}" type="slidenum">
              <a:rPr lang="de-DE" smtClean="0"/>
              <a:t>22</a:t>
            </a:fld>
            <a:endParaRPr lang="de-DE"/>
          </a:p>
        </p:txBody>
      </p:sp>
    </p:spTree>
    <p:extLst>
      <p:ext uri="{BB962C8B-B14F-4D97-AF65-F5344CB8AC3E}">
        <p14:creationId xmlns:p14="http://schemas.microsoft.com/office/powerpoint/2010/main" val="2222601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48BA2-7A89-CE4D-B6AC-0CCDDF3646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18496F-64B0-EE03-FBE1-4C31662DCA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9BA46F7-D020-51A3-75D1-F00CE8820644}"/>
              </a:ext>
            </a:extLst>
          </p:cNvPr>
          <p:cNvSpPr>
            <a:spLocks noGrp="1"/>
          </p:cNvSpPr>
          <p:nvPr>
            <p:ph type="body" idx="1"/>
          </p:nvPr>
        </p:nvSpPr>
        <p:spPr/>
        <p:txBody>
          <a:bodyPr/>
          <a:lstStyle/>
          <a:p>
            <a:r>
              <a:rPr lang="de-DE" dirty="0"/>
              <a:t>Wer hat Erfahrungen mit diesem Material?</a:t>
            </a:r>
          </a:p>
          <a:p>
            <a:endParaRPr lang="de-DE" dirty="0"/>
          </a:p>
          <a:p>
            <a:r>
              <a:rPr lang="de-DE" dirty="0"/>
              <a:t>Wo wird Carbon zurzeit Eingesetzt?</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F4106562-956B-7A4B-F5BD-D88045F4F5B1}"/>
              </a:ext>
            </a:extLst>
          </p:cNvPr>
          <p:cNvSpPr>
            <a:spLocks noGrp="1"/>
          </p:cNvSpPr>
          <p:nvPr>
            <p:ph type="sldNum" sz="quarter" idx="5"/>
          </p:nvPr>
        </p:nvSpPr>
        <p:spPr/>
        <p:txBody>
          <a:bodyPr/>
          <a:lstStyle/>
          <a:p>
            <a:fld id="{1C5F42F7-6364-4D22-9CE0-F57BEDCBB657}" type="slidenum">
              <a:rPr lang="de-DE" smtClean="0"/>
              <a:t>23</a:t>
            </a:fld>
            <a:endParaRPr lang="de-DE"/>
          </a:p>
        </p:txBody>
      </p:sp>
    </p:spTree>
    <p:extLst>
      <p:ext uri="{BB962C8B-B14F-4D97-AF65-F5344CB8AC3E}">
        <p14:creationId xmlns:p14="http://schemas.microsoft.com/office/powerpoint/2010/main" val="4283331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Vorteile </a:t>
            </a:r>
          </a:p>
          <a:p>
            <a:r>
              <a:rPr lang="de-DE" dirty="0"/>
              <a:t>Material Beschreibung</a:t>
            </a:r>
          </a:p>
          <a:p>
            <a:endParaRPr lang="de-DE" dirty="0"/>
          </a:p>
          <a:p>
            <a:r>
              <a:rPr lang="de-DE" dirty="0"/>
              <a:t>https://www.carbocon.de/carbonbeton/CARBOCON: </a:t>
            </a:r>
            <a:r>
              <a:rPr lang="de-DE" dirty="0" err="1"/>
              <a:t>Carbonbeton</a:t>
            </a:r>
            <a:endParaRPr lang="de-DE" dirty="0"/>
          </a:p>
          <a:p>
            <a:r>
              <a:rPr lang="de-DE" dirty="0"/>
              <a:t>https://de.wikipedia.org/wiki/Carbonbeton </a:t>
            </a:r>
            <a:r>
              <a:rPr lang="de-DE" dirty="0" err="1"/>
              <a:t>Carbonbeton</a:t>
            </a:r>
            <a:r>
              <a:rPr lang="de-DE" dirty="0"/>
              <a:t> – Wikipedia</a:t>
            </a:r>
          </a:p>
          <a:p>
            <a:r>
              <a:rPr lang="de-DE" dirty="0"/>
              <a:t>https://www.tu-chemnitz.de/tu/pressestelle/aktuell/7061 Mit </a:t>
            </a:r>
            <a:r>
              <a:rPr lang="de-DE" dirty="0" err="1"/>
              <a:t>Carbonbeton</a:t>
            </a:r>
            <a:r>
              <a:rPr lang="de-DE" dirty="0"/>
              <a:t> zu neuen Lösungen im Städte-, Straßen- und Brückenbau | </a:t>
            </a:r>
            <a:r>
              <a:rPr lang="de-DE" dirty="0" err="1"/>
              <a:t>TUCaktuell</a:t>
            </a:r>
            <a:r>
              <a:rPr lang="de-DE" dirty="0"/>
              <a:t> | TU Chemnitz</a:t>
            </a:r>
          </a:p>
          <a:p>
            <a:endParaRPr lang="de-DE" dirty="0"/>
          </a:p>
          <a:p>
            <a:r>
              <a:rPr lang="de-DE" dirty="0"/>
              <a:t>https://www.dabonline.de/bautechnik/paradigmen-wechsel-carbonbeton-carbonfasern-textilbeton-bewehrung/</a:t>
            </a:r>
          </a:p>
          <a:p>
            <a:r>
              <a:rPr lang="de-DE" dirty="0"/>
              <a:t>https://www.buendnis-fuer-mobilitaet.nrw.de/blog/nachhaltige-strassen-und-schienen.html Innovative Lösungen für nachhaltige Straßen und Schienen </a:t>
            </a:r>
          </a:p>
          <a:p>
            <a:r>
              <a:rPr lang="de-DE" dirty="0"/>
              <a:t>https://www.bausv.online/zeitschrift/aktuelle-ausgabe/neue-anwendungsmoeglichkeiten-fuer-carbonbeton-in-der-betoninstandsetzung/</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24</a:t>
            </a:fld>
            <a:endParaRPr lang="de-DE"/>
          </a:p>
        </p:txBody>
      </p:sp>
    </p:spTree>
    <p:extLst>
      <p:ext uri="{BB962C8B-B14F-4D97-AF65-F5344CB8AC3E}">
        <p14:creationId xmlns:p14="http://schemas.microsoft.com/office/powerpoint/2010/main" val="3583208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Vorteile</a:t>
            </a:r>
          </a:p>
          <a:p>
            <a:endParaRPr lang="de-DE" dirty="0"/>
          </a:p>
          <a:p>
            <a:r>
              <a:rPr lang="de-DE" dirty="0"/>
              <a:t>Beispiel: Carola-Brücke Dresden</a:t>
            </a:r>
          </a:p>
          <a:p>
            <a:r>
              <a:rPr lang="de-DE" dirty="0" err="1"/>
              <a:t>Carbonbeton</a:t>
            </a:r>
            <a:r>
              <a:rPr lang="de-DE" dirty="0"/>
              <a:t> – Verbreiterung des Geh- und Radwegs von 3,60 m auf 4,25 m (2019-2021)</a:t>
            </a:r>
            <a:br>
              <a:rPr lang="de-DE" dirty="0"/>
            </a:br>
            <a:r>
              <a:rPr lang="de-DE" dirty="0"/>
              <a:t>Einsturz der Brücke nicht wegen der Sanierung – der nicht sanierte Teil ist eingestürzt.</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25</a:t>
            </a:fld>
            <a:endParaRPr lang="de-DE"/>
          </a:p>
        </p:txBody>
      </p:sp>
    </p:spTree>
    <p:extLst>
      <p:ext uri="{BB962C8B-B14F-4D97-AF65-F5344CB8AC3E}">
        <p14:creationId xmlns:p14="http://schemas.microsoft.com/office/powerpoint/2010/main" val="582745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Recycling – Möglichkeiten zukünftig weiter beobachten</a:t>
            </a:r>
          </a:p>
        </p:txBody>
      </p:sp>
      <p:sp>
        <p:nvSpPr>
          <p:cNvPr id="4" name="Foliennummernplatzhalter 3"/>
          <p:cNvSpPr>
            <a:spLocks noGrp="1"/>
          </p:cNvSpPr>
          <p:nvPr>
            <p:ph type="sldNum" sz="quarter" idx="5"/>
          </p:nvPr>
        </p:nvSpPr>
        <p:spPr/>
        <p:txBody>
          <a:bodyPr/>
          <a:lstStyle/>
          <a:p>
            <a:fld id="{1C5F42F7-6364-4D22-9CE0-F57BEDCBB657}" type="slidenum">
              <a:rPr lang="de-DE" smtClean="0"/>
              <a:t>26</a:t>
            </a:fld>
            <a:endParaRPr lang="de-DE"/>
          </a:p>
        </p:txBody>
      </p:sp>
    </p:spTree>
    <p:extLst>
      <p:ext uri="{BB962C8B-B14F-4D97-AF65-F5344CB8AC3E}">
        <p14:creationId xmlns:p14="http://schemas.microsoft.com/office/powerpoint/2010/main" val="3508095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F798D-D23E-A417-43CA-716D9CCCCB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6DD6BBD-ACC3-3F3D-13B7-7E7420EB4E4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21B2ED-4CB3-2A85-20D1-010A1556099F}"/>
              </a:ext>
            </a:extLst>
          </p:cNvPr>
          <p:cNvSpPr>
            <a:spLocks noGrp="1"/>
          </p:cNvSpPr>
          <p:nvPr>
            <p:ph type="body" idx="1"/>
          </p:nvPr>
        </p:nvSpPr>
        <p:spPr/>
        <p:txBody>
          <a:bodyPr/>
          <a:lstStyle/>
          <a:p>
            <a:r>
              <a:rPr lang="de-DE" dirty="0"/>
              <a:t>Wer hat Erfahrungen mit diesem Material?</a:t>
            </a:r>
          </a:p>
          <a:p>
            <a:endParaRPr lang="de-DE" dirty="0"/>
          </a:p>
          <a:p>
            <a:r>
              <a:rPr lang="de-DE" dirty="0"/>
              <a:t>Weitere Zusätze als Zementersatz</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63DC82F8-B580-D0B6-3490-96F07456D2B7}"/>
              </a:ext>
            </a:extLst>
          </p:cNvPr>
          <p:cNvSpPr>
            <a:spLocks noGrp="1"/>
          </p:cNvSpPr>
          <p:nvPr>
            <p:ph type="sldNum" sz="quarter" idx="5"/>
          </p:nvPr>
        </p:nvSpPr>
        <p:spPr/>
        <p:txBody>
          <a:bodyPr/>
          <a:lstStyle/>
          <a:p>
            <a:fld id="{1C5F42F7-6364-4D22-9CE0-F57BEDCBB657}" type="slidenum">
              <a:rPr lang="de-DE" smtClean="0"/>
              <a:t>27</a:t>
            </a:fld>
            <a:endParaRPr lang="de-DE"/>
          </a:p>
        </p:txBody>
      </p:sp>
    </p:spTree>
    <p:extLst>
      <p:ext uri="{BB962C8B-B14F-4D97-AF65-F5344CB8AC3E}">
        <p14:creationId xmlns:p14="http://schemas.microsoft.com/office/powerpoint/2010/main" val="6705095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Für den Innenausbau</a:t>
            </a:r>
          </a:p>
          <a:p>
            <a:pPr marL="171450" indent="-171450">
              <a:buFontTx/>
              <a:buChar char="-"/>
            </a:pPr>
            <a:endParaRPr lang="de-DE" dirty="0"/>
          </a:p>
          <a:p>
            <a:r>
              <a:rPr lang="de-DE" dirty="0"/>
              <a:t>https://corcrete.de/</a:t>
            </a:r>
          </a:p>
        </p:txBody>
      </p:sp>
      <p:sp>
        <p:nvSpPr>
          <p:cNvPr id="4" name="Foliennummernplatzhalter 3"/>
          <p:cNvSpPr>
            <a:spLocks noGrp="1"/>
          </p:cNvSpPr>
          <p:nvPr>
            <p:ph type="sldNum" sz="quarter" idx="5"/>
          </p:nvPr>
        </p:nvSpPr>
        <p:spPr/>
        <p:txBody>
          <a:bodyPr/>
          <a:lstStyle/>
          <a:p>
            <a:fld id="{1C5F42F7-6364-4D22-9CE0-F57BEDCBB657}" type="slidenum">
              <a:rPr lang="de-DE" smtClean="0"/>
              <a:t>28</a:t>
            </a:fld>
            <a:endParaRPr lang="de-DE"/>
          </a:p>
        </p:txBody>
      </p:sp>
    </p:spTree>
    <p:extLst>
      <p:ext uri="{BB962C8B-B14F-4D97-AF65-F5344CB8AC3E}">
        <p14:creationId xmlns:p14="http://schemas.microsoft.com/office/powerpoint/2010/main" val="33028358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de-DE" sz="1200" b="1" i="0" kern="1200" cap="all" dirty="0">
                <a:solidFill>
                  <a:schemeClr val="tx1"/>
                </a:solidFill>
                <a:effectLst/>
                <a:latin typeface="+mn-lt"/>
                <a:ea typeface="+mn-ea"/>
                <a:cs typeface="+mn-cs"/>
              </a:rPr>
              <a:t>Projekte - Beispiele</a:t>
            </a:r>
          </a:p>
          <a:p>
            <a:pPr marL="1085850" lvl="2" indent="-171450" fontAlgn="base">
              <a:buFontTx/>
              <a:buChar char="-"/>
            </a:pPr>
            <a:r>
              <a:rPr lang="de-DE" sz="1200" b="0" i="0" kern="1200" dirty="0">
                <a:solidFill>
                  <a:schemeClr val="tx1"/>
                </a:solidFill>
                <a:effectLst/>
                <a:latin typeface="+mn-lt"/>
                <a:ea typeface="+mn-ea"/>
                <a:cs typeface="+mn-cs"/>
              </a:rPr>
              <a:t>Mike &amp; Becky Chocolaterie, Brüssel – Möbel</a:t>
            </a:r>
          </a:p>
          <a:p>
            <a:pPr marL="1085850" lvl="2" indent="-171450" fontAlgn="base">
              <a:buFontTx/>
              <a:buChar char="-"/>
            </a:pPr>
            <a:r>
              <a:rPr lang="de-DE" sz="1200" b="0" i="0" kern="1200" dirty="0">
                <a:solidFill>
                  <a:schemeClr val="tx1"/>
                </a:solidFill>
                <a:effectLst/>
                <a:latin typeface="+mn-lt"/>
                <a:ea typeface="+mn-ea"/>
                <a:cs typeface="+mn-cs"/>
              </a:rPr>
              <a:t>Restaurant </a:t>
            </a:r>
            <a:r>
              <a:rPr lang="de-DE" sz="1200" b="0" i="0" kern="1200" dirty="0" err="1">
                <a:solidFill>
                  <a:schemeClr val="tx1"/>
                </a:solidFill>
                <a:effectLst/>
                <a:latin typeface="+mn-lt"/>
                <a:ea typeface="+mn-ea"/>
                <a:cs typeface="+mn-cs"/>
              </a:rPr>
              <a:t>Fränkness</a:t>
            </a:r>
            <a:r>
              <a:rPr lang="de-DE" sz="1200" b="0" i="0" kern="1200" dirty="0">
                <a:solidFill>
                  <a:schemeClr val="tx1"/>
                </a:solidFill>
                <a:effectLst/>
                <a:latin typeface="+mn-lt"/>
                <a:ea typeface="+mn-ea"/>
                <a:cs typeface="+mn-cs"/>
              </a:rPr>
              <a:t>, Nürnberg – Bistrotische</a:t>
            </a:r>
          </a:p>
          <a:p>
            <a:pPr marL="1085850" lvl="2" indent="-171450" fontAlgn="base">
              <a:buFontTx/>
              <a:buChar char="-"/>
            </a:pPr>
            <a:r>
              <a:rPr lang="de-DE" sz="1200" b="0" i="0" kern="1200" dirty="0">
                <a:solidFill>
                  <a:schemeClr val="tx1"/>
                </a:solidFill>
                <a:effectLst/>
                <a:latin typeface="+mn-lt"/>
                <a:ea typeface="+mn-ea"/>
                <a:cs typeface="+mn-cs"/>
              </a:rPr>
              <a:t>H&amp;M-Testladen, Stockholm – Theke und Präsentationsschreibtische</a:t>
            </a:r>
          </a:p>
          <a:p>
            <a:pPr marL="1085850" lvl="2" indent="-171450" fontAlgn="base">
              <a:buFontTx/>
              <a:buChar char="-"/>
            </a:pPr>
            <a:r>
              <a:rPr lang="de-DE" sz="1200" b="0" i="0" kern="1200" dirty="0">
                <a:solidFill>
                  <a:schemeClr val="tx1"/>
                </a:solidFill>
                <a:effectLst/>
                <a:latin typeface="+mn-lt"/>
                <a:ea typeface="+mn-ea"/>
                <a:cs typeface="+mn-cs"/>
              </a:rPr>
              <a:t>Veja Offices, New York – Möbel</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29</a:t>
            </a:fld>
            <a:endParaRPr lang="de-DE"/>
          </a:p>
        </p:txBody>
      </p:sp>
    </p:spTree>
    <p:extLst>
      <p:ext uri="{BB962C8B-B14F-4D97-AF65-F5344CB8AC3E}">
        <p14:creationId xmlns:p14="http://schemas.microsoft.com/office/powerpoint/2010/main" val="19014016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97342-A578-45FE-6CCB-ADEAEA286C5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2C08BA-85CB-2C88-EF9F-7068D83C1F3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4FD21D2-D427-82AD-1386-1A1DBE202C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C8E88A34-48A0-63CF-21ED-1783D20EAA0F}"/>
              </a:ext>
            </a:extLst>
          </p:cNvPr>
          <p:cNvSpPr>
            <a:spLocks noGrp="1"/>
          </p:cNvSpPr>
          <p:nvPr>
            <p:ph type="sldNum" sz="quarter" idx="5"/>
          </p:nvPr>
        </p:nvSpPr>
        <p:spPr/>
        <p:txBody>
          <a:bodyPr/>
          <a:lstStyle/>
          <a:p>
            <a:fld id="{1C5F42F7-6364-4D22-9CE0-F57BEDCBB657}" type="slidenum">
              <a:rPr lang="de-DE" smtClean="0"/>
              <a:t>30</a:t>
            </a:fld>
            <a:endParaRPr lang="de-DE"/>
          </a:p>
        </p:txBody>
      </p:sp>
    </p:spTree>
    <p:extLst>
      <p:ext uri="{BB962C8B-B14F-4D97-AF65-F5344CB8AC3E}">
        <p14:creationId xmlns:p14="http://schemas.microsoft.com/office/powerpoint/2010/main" val="2078819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https://www.wiwo.de/unternehmen/industrie/dekarbonisierung-klimakiller-beton-diese-6-grafiken-zeigen-das-co2-problem-der-zementindustrie/29431338.html  </a:t>
            </a:r>
          </a:p>
          <a:p>
            <a:r>
              <a:rPr lang="de-DE" dirty="0"/>
              <a:t>“Laut Berechnungen von Forschern entsteht in den kommenden vier Jahrzehnten im Schnitt jeden Monat einmal New York“</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3</a:t>
            </a:fld>
            <a:endParaRPr lang="de-DE"/>
          </a:p>
        </p:txBody>
      </p:sp>
    </p:spTree>
    <p:extLst>
      <p:ext uri="{BB962C8B-B14F-4D97-AF65-F5344CB8AC3E}">
        <p14:creationId xmlns:p14="http://schemas.microsoft.com/office/powerpoint/2010/main" val="2042778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Nachweislicher Erfolg</a:t>
            </a:r>
          </a:p>
          <a:p>
            <a:pPr marL="171450" indent="-171450">
              <a:buFontTx/>
              <a:buChar char="-"/>
            </a:pPr>
            <a:r>
              <a:rPr lang="de-DE" dirty="0"/>
              <a:t>Bis heute wurden bereits über 1 Million LKW-Ladungen </a:t>
            </a:r>
            <a:r>
              <a:rPr lang="de-DE" dirty="0" err="1"/>
              <a:t>CarbonCure</a:t>
            </a:r>
            <a:r>
              <a:rPr lang="de-DE" dirty="0"/>
              <a:t> Beton eingesetzt</a:t>
            </a:r>
          </a:p>
          <a:p>
            <a:pPr marL="171450" indent="-171450">
              <a:buFontTx/>
              <a:buChar char="-"/>
            </a:pPr>
            <a:r>
              <a:rPr lang="de-DE" dirty="0"/>
              <a:t>Mehr als 300 Betonwerke weltweit nutzen die Technologie bereits (bisher vorwiegend Kanada, USA, Südamerika und Singapur)</a:t>
            </a:r>
          </a:p>
          <a:p>
            <a:pPr marL="171450" indent="-171450">
              <a:buFontTx/>
              <a:buChar char="-"/>
            </a:pPr>
            <a:r>
              <a:rPr lang="de-DE" dirty="0"/>
              <a:t>Tausende von Gewerbe-, Infrastruktur- und Wohnprojekten wurden beliefert, darunter das Amazon HQ2 in Arlington, USA, wo allein durch die Nutzung von </a:t>
            </a:r>
            <a:r>
              <a:rPr lang="de-DE" dirty="0" err="1"/>
              <a:t>CarbonCure</a:t>
            </a:r>
            <a:r>
              <a:rPr lang="de-DE" dirty="0"/>
              <a:t> </a:t>
            </a:r>
            <a:r>
              <a:rPr lang="de-DE" b="1" dirty="0"/>
              <a:t>geschätzte 1,35 Millionen kg CO2-Emissionen eingespart </a:t>
            </a:r>
            <a:r>
              <a:rPr lang="de-DE" dirty="0"/>
              <a:t>wurden</a:t>
            </a:r>
          </a:p>
          <a:p>
            <a:endParaRPr lang="de-DE" dirty="0"/>
          </a:p>
          <a:p>
            <a:r>
              <a:rPr lang="de-DE" dirty="0" err="1"/>
              <a:t>CarbonCure</a:t>
            </a:r>
            <a:r>
              <a:rPr lang="de-DE" dirty="0"/>
              <a:t>, ein kanadischer Anbieter, wirbt mit einem hochbelastbaren Endprodukt mit verringertem Zementanteil. </a:t>
            </a:r>
          </a:p>
          <a:p>
            <a:r>
              <a:rPr lang="de-DE" dirty="0"/>
              <a:t>Aus der Abscheidung stammendes CO2 ersetzt das Wasser zur Härtung von Beton, Betonsteinen und Mörtel.</a:t>
            </a:r>
          </a:p>
          <a:p>
            <a:r>
              <a:rPr lang="de-DE" dirty="0"/>
              <a:t>Das flüssige Kohlendioxid verbindet sich mit dem Material und verbleibt dort dauerhaft. </a:t>
            </a:r>
          </a:p>
          <a:p>
            <a:r>
              <a:rPr lang="de-DE" b="1" dirty="0"/>
              <a:t>Bei gleichem Preis und gleicher Leistung ist eine Emissionsreduktion von bis zu 50 Prozent möglich</a:t>
            </a:r>
            <a:r>
              <a:rPr lang="de-DE" dirty="0"/>
              <a:t>. </a:t>
            </a:r>
          </a:p>
          <a:p>
            <a:r>
              <a:rPr lang="de-DE" dirty="0"/>
              <a:t>Das Unternehmen ist darüber hinaus mit transportablen CO2-Speichern auch im Bereich Transportbeton engagiert: Das Härten durch die Zugabe von Kohlendioxid findet direkt auf der Baustelle statt. </a:t>
            </a:r>
          </a:p>
          <a:p>
            <a:endParaRPr lang="de-DE" dirty="0"/>
          </a:p>
          <a:p>
            <a:r>
              <a:rPr lang="de-DE" dirty="0" err="1">
                <a:hlinkClick r:id="rId3"/>
              </a:rPr>
              <a:t>CarbonCure</a:t>
            </a:r>
            <a:r>
              <a:rPr lang="de-DE" dirty="0">
                <a:hlinkClick r:id="rId3"/>
              </a:rPr>
              <a:t> | Linde Gas Deutschland</a:t>
            </a:r>
            <a:r>
              <a:rPr lang="de-DE" dirty="0"/>
              <a:t> https://www.linde-gas.de/shop/de/de-ig/carboncure</a:t>
            </a:r>
          </a:p>
        </p:txBody>
      </p:sp>
      <p:sp>
        <p:nvSpPr>
          <p:cNvPr id="4" name="Foliennummernplatzhalter 3"/>
          <p:cNvSpPr>
            <a:spLocks noGrp="1"/>
          </p:cNvSpPr>
          <p:nvPr>
            <p:ph type="sldNum" sz="quarter" idx="5"/>
          </p:nvPr>
        </p:nvSpPr>
        <p:spPr/>
        <p:txBody>
          <a:bodyPr/>
          <a:lstStyle/>
          <a:p>
            <a:fld id="{1C5F42F7-6364-4D22-9CE0-F57BEDCBB657}" type="slidenum">
              <a:rPr lang="de-DE" smtClean="0"/>
              <a:t>31</a:t>
            </a:fld>
            <a:endParaRPr lang="de-DE"/>
          </a:p>
        </p:txBody>
      </p:sp>
    </p:spTree>
    <p:extLst>
      <p:ext uri="{BB962C8B-B14F-4D97-AF65-F5344CB8AC3E}">
        <p14:creationId xmlns:p14="http://schemas.microsoft.com/office/powerpoint/2010/main" val="103321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8A3FE-DB76-424D-CB2E-75D6203D41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E901022-773E-C9F6-4710-6E1E06AEC7B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0B13EF-199E-FFB5-2E0B-6D8F1CD68C75}"/>
              </a:ext>
            </a:extLst>
          </p:cNvPr>
          <p:cNvSpPr>
            <a:spLocks noGrp="1"/>
          </p:cNvSpPr>
          <p:nvPr>
            <p:ph type="body" idx="1"/>
          </p:nvPr>
        </p:nvSpPr>
        <p:spPr/>
        <p:txBody>
          <a:bodyPr/>
          <a:lstStyle/>
          <a:p>
            <a:r>
              <a:rPr lang="de-DE" dirty="0">
                <a:hlinkClick r:id="rId3"/>
              </a:rPr>
              <a:t>Anwendung – </a:t>
            </a:r>
            <a:r>
              <a:rPr lang="de-DE" dirty="0" err="1">
                <a:hlinkClick r:id="rId3"/>
              </a:rPr>
              <a:t>Celitement</a:t>
            </a:r>
            <a:r>
              <a:rPr lang="de-DE" dirty="0"/>
              <a:t> </a:t>
            </a:r>
          </a:p>
          <a:p>
            <a:r>
              <a:rPr lang="de-DE" dirty="0"/>
              <a:t>https://celitement.de/anwendung/2011 Video https://youtu.be/lHPIiT7s6NY?si=t_xL4jQE8oXrW7xX</a:t>
            </a:r>
          </a:p>
        </p:txBody>
      </p:sp>
      <p:sp>
        <p:nvSpPr>
          <p:cNvPr id="4" name="Foliennummernplatzhalter 3">
            <a:extLst>
              <a:ext uri="{FF2B5EF4-FFF2-40B4-BE49-F238E27FC236}">
                <a16:creationId xmlns:a16="http://schemas.microsoft.com/office/drawing/2014/main" id="{4A458826-CB43-5C46-5143-ABD8B0730398}"/>
              </a:ext>
            </a:extLst>
          </p:cNvPr>
          <p:cNvSpPr>
            <a:spLocks noGrp="1"/>
          </p:cNvSpPr>
          <p:nvPr>
            <p:ph type="sldNum" sz="quarter" idx="5"/>
          </p:nvPr>
        </p:nvSpPr>
        <p:spPr/>
        <p:txBody>
          <a:bodyPr/>
          <a:lstStyle/>
          <a:p>
            <a:fld id="{1C5F42F7-6364-4D22-9CE0-F57BEDCBB657}" type="slidenum">
              <a:rPr lang="de-DE" smtClean="0"/>
              <a:t>32</a:t>
            </a:fld>
            <a:endParaRPr lang="de-DE"/>
          </a:p>
        </p:txBody>
      </p:sp>
    </p:spTree>
    <p:extLst>
      <p:ext uri="{BB962C8B-B14F-4D97-AF65-F5344CB8AC3E}">
        <p14:creationId xmlns:p14="http://schemas.microsoft.com/office/powerpoint/2010/main" val="35375024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849C-AA09-0B2B-6C78-65ACDFB4A5F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C3663A-0030-A118-40F0-C3FCE6956A4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FB66F5-EB9F-40EB-2ACD-DB114E86399A}"/>
              </a:ext>
            </a:extLst>
          </p:cNvPr>
          <p:cNvSpPr>
            <a:spLocks noGrp="1"/>
          </p:cNvSpPr>
          <p:nvPr>
            <p:ph type="body" idx="1"/>
          </p:nvPr>
        </p:nvSpPr>
        <p:spPr/>
        <p:txBody>
          <a:bodyPr/>
          <a:lstStyle/>
          <a:p>
            <a:r>
              <a:rPr lang="de-DE" dirty="0"/>
              <a:t>Quarz, Kalk, Wasser - https://celitement.de/</a:t>
            </a:r>
          </a:p>
          <a:p>
            <a:r>
              <a:rPr lang="de-DE" dirty="0"/>
              <a:t> </a:t>
            </a:r>
          </a:p>
          <a:p>
            <a:r>
              <a:rPr lang="de-DE" dirty="0"/>
              <a:t>- Herstellung bei niedrigerer Brenntemperatur und die gesamte CO2-Einsparung kann bis zu 50 Prozent betragen</a:t>
            </a:r>
          </a:p>
        </p:txBody>
      </p:sp>
      <p:sp>
        <p:nvSpPr>
          <p:cNvPr id="4" name="Foliennummernplatzhalter 3">
            <a:extLst>
              <a:ext uri="{FF2B5EF4-FFF2-40B4-BE49-F238E27FC236}">
                <a16:creationId xmlns:a16="http://schemas.microsoft.com/office/drawing/2014/main" id="{5E0CB1D0-7C7D-4653-B1A4-DD89291FFBB1}"/>
              </a:ext>
            </a:extLst>
          </p:cNvPr>
          <p:cNvSpPr>
            <a:spLocks noGrp="1"/>
          </p:cNvSpPr>
          <p:nvPr>
            <p:ph type="sldNum" sz="quarter" idx="5"/>
          </p:nvPr>
        </p:nvSpPr>
        <p:spPr/>
        <p:txBody>
          <a:bodyPr/>
          <a:lstStyle/>
          <a:p>
            <a:fld id="{1C5F42F7-6364-4D22-9CE0-F57BEDCBB657}" type="slidenum">
              <a:rPr lang="de-DE" smtClean="0"/>
              <a:t>33</a:t>
            </a:fld>
            <a:endParaRPr lang="de-DE"/>
          </a:p>
        </p:txBody>
      </p:sp>
    </p:spTree>
    <p:extLst>
      <p:ext uri="{BB962C8B-B14F-4D97-AF65-F5344CB8AC3E}">
        <p14:creationId xmlns:p14="http://schemas.microsoft.com/office/powerpoint/2010/main" val="2799737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22A97-9B8D-8C1F-B8BE-45D9FB78C2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3FB4F4-34F3-D708-8351-AE675A42C4B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B8A533F-902D-26B4-4A41-25D9905AE931}"/>
              </a:ext>
            </a:extLst>
          </p:cNvPr>
          <p:cNvSpPr>
            <a:spLocks noGrp="1"/>
          </p:cNvSpPr>
          <p:nvPr>
            <p:ph type="body" idx="1"/>
          </p:nvPr>
        </p:nvSpPr>
        <p:spPr/>
        <p:txBody>
          <a:bodyPr/>
          <a:lstStyle/>
          <a:p>
            <a:r>
              <a:rPr lang="de-DE" dirty="0"/>
              <a:t>Vorteile und Nachteile</a:t>
            </a:r>
          </a:p>
          <a:p>
            <a:r>
              <a:rPr lang="de-DE" dirty="0"/>
              <a:t>https://www.beton.wiki/index.php?title=Celitement</a:t>
            </a:r>
          </a:p>
          <a:p>
            <a:endParaRPr lang="de-DE" dirty="0"/>
          </a:p>
        </p:txBody>
      </p:sp>
      <p:sp>
        <p:nvSpPr>
          <p:cNvPr id="4" name="Foliennummernplatzhalter 3">
            <a:extLst>
              <a:ext uri="{FF2B5EF4-FFF2-40B4-BE49-F238E27FC236}">
                <a16:creationId xmlns:a16="http://schemas.microsoft.com/office/drawing/2014/main" id="{A9F5B8D0-6A81-136D-F718-B11D3EB6A490}"/>
              </a:ext>
            </a:extLst>
          </p:cNvPr>
          <p:cNvSpPr>
            <a:spLocks noGrp="1"/>
          </p:cNvSpPr>
          <p:nvPr>
            <p:ph type="sldNum" sz="quarter" idx="5"/>
          </p:nvPr>
        </p:nvSpPr>
        <p:spPr/>
        <p:txBody>
          <a:bodyPr/>
          <a:lstStyle/>
          <a:p>
            <a:fld id="{1C5F42F7-6364-4D22-9CE0-F57BEDCBB657}" type="slidenum">
              <a:rPr lang="de-DE" smtClean="0"/>
              <a:t>34</a:t>
            </a:fld>
            <a:endParaRPr lang="de-DE"/>
          </a:p>
        </p:txBody>
      </p:sp>
    </p:spTree>
    <p:extLst>
      <p:ext uri="{BB962C8B-B14F-4D97-AF65-F5344CB8AC3E}">
        <p14:creationId xmlns:p14="http://schemas.microsoft.com/office/powerpoint/2010/main" val="763031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B9FBD-465C-9896-C54C-2345288C570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C1B68C-A65F-F607-1604-D5327AE16B6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974D7D2-5161-799B-4BA5-E11AA4B20A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260A7E89-7437-43A9-1489-5CBC4FBD719A}"/>
              </a:ext>
            </a:extLst>
          </p:cNvPr>
          <p:cNvSpPr>
            <a:spLocks noGrp="1"/>
          </p:cNvSpPr>
          <p:nvPr>
            <p:ph type="sldNum" sz="quarter" idx="5"/>
          </p:nvPr>
        </p:nvSpPr>
        <p:spPr/>
        <p:txBody>
          <a:bodyPr/>
          <a:lstStyle/>
          <a:p>
            <a:fld id="{1C5F42F7-6364-4D22-9CE0-F57BEDCBB657}" type="slidenum">
              <a:rPr lang="de-DE" smtClean="0"/>
              <a:t>35</a:t>
            </a:fld>
            <a:endParaRPr lang="de-DE"/>
          </a:p>
        </p:txBody>
      </p:sp>
    </p:spTree>
    <p:extLst>
      <p:ext uri="{BB962C8B-B14F-4D97-AF65-F5344CB8AC3E}">
        <p14:creationId xmlns:p14="http://schemas.microsoft.com/office/powerpoint/2010/main" val="42153508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Zusätze als Ersatz für Zement</a:t>
            </a:r>
          </a:p>
          <a:p>
            <a:r>
              <a:rPr lang="de-DE" dirty="0"/>
              <a:t>https://de.wikipedia.org/wiki/Wasserglas</a:t>
            </a:r>
          </a:p>
          <a:p>
            <a:endParaRPr lang="de-DE" dirty="0"/>
          </a:p>
          <a:p>
            <a:r>
              <a:rPr lang="de-DE" dirty="0"/>
              <a:t>https://www.berdingbeton.de/news/aktuell/zementfreies-betonkanalsystem-praesentiert</a:t>
            </a:r>
          </a:p>
        </p:txBody>
      </p:sp>
      <p:sp>
        <p:nvSpPr>
          <p:cNvPr id="4" name="Foliennummernplatzhalter 3"/>
          <p:cNvSpPr>
            <a:spLocks noGrp="1"/>
          </p:cNvSpPr>
          <p:nvPr>
            <p:ph type="sldNum" sz="quarter" idx="5"/>
          </p:nvPr>
        </p:nvSpPr>
        <p:spPr/>
        <p:txBody>
          <a:bodyPr/>
          <a:lstStyle/>
          <a:p>
            <a:fld id="{1C5F42F7-6364-4D22-9CE0-F57BEDCBB657}" type="slidenum">
              <a:rPr lang="de-DE" smtClean="0"/>
              <a:t>36</a:t>
            </a:fld>
            <a:endParaRPr lang="de-DE"/>
          </a:p>
        </p:txBody>
      </p:sp>
    </p:spTree>
    <p:extLst>
      <p:ext uri="{BB962C8B-B14F-4D97-AF65-F5344CB8AC3E}">
        <p14:creationId xmlns:p14="http://schemas.microsoft.com/office/powerpoint/2010/main" val="3068248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Vorteile und Nachteile</a:t>
            </a:r>
          </a:p>
        </p:txBody>
      </p:sp>
      <p:sp>
        <p:nvSpPr>
          <p:cNvPr id="4" name="Foliennummernplatzhalter 3"/>
          <p:cNvSpPr>
            <a:spLocks noGrp="1"/>
          </p:cNvSpPr>
          <p:nvPr>
            <p:ph type="sldNum" sz="quarter" idx="5"/>
          </p:nvPr>
        </p:nvSpPr>
        <p:spPr/>
        <p:txBody>
          <a:bodyPr/>
          <a:lstStyle/>
          <a:p>
            <a:fld id="{1C5F42F7-6364-4D22-9CE0-F57BEDCBB657}" type="slidenum">
              <a:rPr lang="de-DE" smtClean="0"/>
              <a:t>37</a:t>
            </a:fld>
            <a:endParaRPr lang="de-DE"/>
          </a:p>
        </p:txBody>
      </p:sp>
    </p:spTree>
    <p:extLst>
      <p:ext uri="{BB962C8B-B14F-4D97-AF65-F5344CB8AC3E}">
        <p14:creationId xmlns:p14="http://schemas.microsoft.com/office/powerpoint/2010/main" val="23676813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r>
              <a:rPr lang="de-DE" b="1" dirty="0"/>
              <a:t>Mechanisches Zerkleinern:</a:t>
            </a:r>
            <a:r>
              <a:rPr lang="de-DE" dirty="0"/>
              <a:t> </a:t>
            </a:r>
          </a:p>
          <a:p>
            <a:pPr>
              <a:buNone/>
            </a:pPr>
            <a:r>
              <a:rPr lang="de-DE" dirty="0"/>
              <a:t>- Der Polymerbeton wird gebrochen und gemahlen, um die Gesteinskörnungen (Zuschlagstoffe) freizulegen.</a:t>
            </a:r>
          </a:p>
          <a:p>
            <a:pPr>
              <a:buNone/>
            </a:pPr>
            <a:r>
              <a:rPr lang="de-DE" b="1" dirty="0"/>
              <a:t>Wiederverwendung als Zuschlagstoff:</a:t>
            </a:r>
            <a:r>
              <a:rPr lang="de-DE" dirty="0"/>
              <a:t> Die zerkleinerten Materialien können als Recycling-Zuschlagstoffe verwendet werden, meist in weniger anspruchsvollen Anwendungen wie:</a:t>
            </a:r>
          </a:p>
          <a:p>
            <a:pPr>
              <a:buFont typeface="Arial" panose="020B0604020202020204" pitchFamily="34" charset="0"/>
              <a:buChar char="•"/>
            </a:pPr>
            <a:r>
              <a:rPr lang="de-DE" b="1" dirty="0"/>
              <a:t>Straßenbau:</a:t>
            </a:r>
            <a:r>
              <a:rPr lang="de-DE" dirty="0"/>
              <a:t> Für den Unterbau von Straßen und Wegen.</a:t>
            </a:r>
          </a:p>
          <a:p>
            <a:pPr>
              <a:buFont typeface="Arial" panose="020B0604020202020204" pitchFamily="34" charset="0"/>
              <a:buChar char="•"/>
            </a:pPr>
            <a:r>
              <a:rPr lang="de-DE" b="1" dirty="0"/>
              <a:t>Verfüllmaterial:</a:t>
            </a:r>
            <a:r>
              <a:rPr lang="de-DE" dirty="0"/>
              <a:t> Zum Auffüllen von Gruben oder Baugruben.</a:t>
            </a:r>
          </a:p>
          <a:p>
            <a:pPr>
              <a:buFont typeface="Arial" panose="020B0604020202020204" pitchFamily="34" charset="0"/>
              <a:buChar char="•"/>
            </a:pPr>
            <a:r>
              <a:rPr lang="de-DE" b="1" dirty="0"/>
              <a:t>Minderwertige Betonprodukte:</a:t>
            </a:r>
            <a:r>
              <a:rPr lang="de-DE" dirty="0"/>
              <a:t> Gelegentlich in neuen Betonmischungen, wobei die Qualität oft geringer ist als bei der Verwendung von Primärzuschlagstoffen.</a:t>
            </a:r>
          </a:p>
          <a:p>
            <a:pPr>
              <a:buNone/>
            </a:pPr>
            <a:r>
              <a:rPr lang="de-DE" b="1" dirty="0"/>
              <a:t>Energetische Verwertung:</a:t>
            </a:r>
            <a:r>
              <a:rPr lang="de-DE" dirty="0"/>
              <a:t> Da Polymere Kunststoffe sind, haben sie einen Heizwert. Polymerbeton kann in speziellen Anlagen verbrannt werden, um Energie zu gewinnen.</a:t>
            </a:r>
          </a:p>
          <a:p>
            <a:pPr>
              <a:buFont typeface="Arial" panose="020B0604020202020204" pitchFamily="34" charset="0"/>
              <a:buChar char="•"/>
            </a:pPr>
            <a:r>
              <a:rPr lang="de-DE" dirty="0"/>
              <a:t>oft in Zementwerken oder Müllverbrennungsanlagen als Ersatzbrennstoff.</a:t>
            </a:r>
          </a:p>
          <a:p>
            <a:pPr>
              <a:buFont typeface="Arial" panose="020B0604020202020204" pitchFamily="34" charset="0"/>
              <a:buChar char="•"/>
            </a:pPr>
            <a:endParaRPr lang="de-DE" dirty="0"/>
          </a:p>
          <a:p>
            <a:pPr>
              <a:buNone/>
            </a:pPr>
            <a:r>
              <a:rPr lang="de-DE" b="1" dirty="0"/>
              <a:t>Chemisches Recycling (Forschung/Entwicklung):</a:t>
            </a:r>
            <a:r>
              <a:rPr lang="de-DE" dirty="0"/>
              <a:t> Es wird versucht, die Polymere chemisch aufzuspalten, um die Ausgangsmonomere oder andere Chemikalien zurückzugewinnen, die dann zur Herstellung neuer Polymere genutzt werden könnten. </a:t>
            </a:r>
          </a:p>
          <a:p>
            <a:pPr>
              <a:buNone/>
            </a:pPr>
            <a:r>
              <a:rPr lang="de-DE" dirty="0"/>
              <a:t>Das ist jedoch noch nicht weit verbreitet und technisch sehr anspruchsvoll.</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38</a:t>
            </a:fld>
            <a:endParaRPr lang="de-DE"/>
          </a:p>
        </p:txBody>
      </p:sp>
    </p:spTree>
    <p:extLst>
      <p:ext uri="{BB962C8B-B14F-4D97-AF65-F5344CB8AC3E}">
        <p14:creationId xmlns:p14="http://schemas.microsoft.com/office/powerpoint/2010/main" val="24723906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D5990-83D1-CF73-D2ED-80BF8C7517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68695F4-C9CB-9737-6785-060A0AB98D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12411E3-5B8B-000D-3BA5-3DD8196F9814}"/>
              </a:ext>
            </a:extLst>
          </p:cNvPr>
          <p:cNvSpPr>
            <a:spLocks noGrp="1"/>
          </p:cNvSpPr>
          <p:nvPr>
            <p:ph type="body" idx="1"/>
          </p:nvPr>
        </p:nvSpPr>
        <p:spPr/>
        <p:txBody>
          <a:bodyPr/>
          <a:lstStyle/>
          <a:p>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84C44DD2-0058-C694-9F5E-1237D8DAEBB2}"/>
              </a:ext>
            </a:extLst>
          </p:cNvPr>
          <p:cNvSpPr>
            <a:spLocks noGrp="1"/>
          </p:cNvSpPr>
          <p:nvPr>
            <p:ph type="sldNum" sz="quarter" idx="5"/>
          </p:nvPr>
        </p:nvSpPr>
        <p:spPr/>
        <p:txBody>
          <a:bodyPr/>
          <a:lstStyle/>
          <a:p>
            <a:fld id="{1C5F42F7-6364-4D22-9CE0-F57BEDCBB657}" type="slidenum">
              <a:rPr lang="de-DE" smtClean="0"/>
              <a:t>39</a:t>
            </a:fld>
            <a:endParaRPr lang="de-DE"/>
          </a:p>
        </p:txBody>
      </p:sp>
    </p:spTree>
    <p:extLst>
      <p:ext uri="{BB962C8B-B14F-4D97-AF65-F5344CB8AC3E}">
        <p14:creationId xmlns:p14="http://schemas.microsoft.com/office/powerpoint/2010/main" val="39542551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Pilze im Beton?</a:t>
            </a:r>
          </a:p>
        </p:txBody>
      </p:sp>
      <p:sp>
        <p:nvSpPr>
          <p:cNvPr id="4" name="Foliennummernplatzhalter 3"/>
          <p:cNvSpPr>
            <a:spLocks noGrp="1"/>
          </p:cNvSpPr>
          <p:nvPr>
            <p:ph type="sldNum" sz="quarter" idx="5"/>
          </p:nvPr>
        </p:nvSpPr>
        <p:spPr/>
        <p:txBody>
          <a:bodyPr/>
          <a:lstStyle/>
          <a:p>
            <a:fld id="{1C5F42F7-6364-4D22-9CE0-F57BEDCBB657}" type="slidenum">
              <a:rPr lang="de-DE" smtClean="0"/>
              <a:t>40</a:t>
            </a:fld>
            <a:endParaRPr lang="de-DE"/>
          </a:p>
        </p:txBody>
      </p:sp>
    </p:spTree>
    <p:extLst>
      <p:ext uri="{BB962C8B-B14F-4D97-AF65-F5344CB8AC3E}">
        <p14:creationId xmlns:p14="http://schemas.microsoft.com/office/powerpoint/2010/main" val="337188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Umfang des Einsatzes von Beton / Zement</a:t>
            </a:r>
          </a:p>
        </p:txBody>
      </p:sp>
      <p:sp>
        <p:nvSpPr>
          <p:cNvPr id="4" name="Foliennummernplatzhalter 3"/>
          <p:cNvSpPr>
            <a:spLocks noGrp="1"/>
          </p:cNvSpPr>
          <p:nvPr>
            <p:ph type="sldNum" sz="quarter" idx="5"/>
          </p:nvPr>
        </p:nvSpPr>
        <p:spPr/>
        <p:txBody>
          <a:bodyPr/>
          <a:lstStyle/>
          <a:p>
            <a:fld id="{1C5F42F7-6364-4D22-9CE0-F57BEDCBB657}" type="slidenum">
              <a:rPr lang="de-DE" smtClean="0"/>
              <a:t>4</a:t>
            </a:fld>
            <a:endParaRPr lang="de-DE"/>
          </a:p>
        </p:txBody>
      </p:sp>
    </p:spTree>
    <p:extLst>
      <p:ext uri="{BB962C8B-B14F-4D97-AF65-F5344CB8AC3E}">
        <p14:creationId xmlns:p14="http://schemas.microsoft.com/office/powerpoint/2010/main" val="2926832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41</a:t>
            </a:fld>
            <a:endParaRPr lang="de-DE"/>
          </a:p>
        </p:txBody>
      </p:sp>
    </p:spTree>
    <p:extLst>
      <p:ext uri="{BB962C8B-B14F-4D97-AF65-F5344CB8AC3E}">
        <p14:creationId xmlns:p14="http://schemas.microsoft.com/office/powerpoint/2010/main" val="17088766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C8575-EA03-58D7-404B-9522C96016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BD61BD-485E-CB14-45D4-193448BEDD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709B0D9-AED5-7610-D8DB-9CBEFBE6FAB6}"/>
              </a:ext>
            </a:extLst>
          </p:cNvPr>
          <p:cNvSpPr>
            <a:spLocks noGrp="1"/>
          </p:cNvSpPr>
          <p:nvPr>
            <p:ph type="body" idx="1"/>
          </p:nvPr>
        </p:nvSpPr>
        <p:spPr/>
        <p:txBody>
          <a:bodyPr/>
          <a:lstStyle/>
          <a:p>
            <a:r>
              <a:rPr lang="de-DE" dirty="0"/>
              <a:t>Begriff Hanfbeton – besser </a:t>
            </a:r>
            <a:r>
              <a:rPr lang="de-DE" dirty="0" err="1"/>
              <a:t>Hanfkalk</a:t>
            </a:r>
            <a:endParaRPr lang="de-DE" dirty="0"/>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D7188480-00FB-8652-A492-7A783D6A6C87}"/>
              </a:ext>
            </a:extLst>
          </p:cNvPr>
          <p:cNvSpPr>
            <a:spLocks noGrp="1"/>
          </p:cNvSpPr>
          <p:nvPr>
            <p:ph type="sldNum" sz="quarter" idx="5"/>
          </p:nvPr>
        </p:nvSpPr>
        <p:spPr/>
        <p:txBody>
          <a:bodyPr/>
          <a:lstStyle/>
          <a:p>
            <a:fld id="{1C5F42F7-6364-4D22-9CE0-F57BEDCBB657}" type="slidenum">
              <a:rPr lang="de-DE" smtClean="0"/>
              <a:t>42</a:t>
            </a:fld>
            <a:endParaRPr lang="de-DE"/>
          </a:p>
        </p:txBody>
      </p:sp>
    </p:spTree>
    <p:extLst>
      <p:ext uri="{BB962C8B-B14F-4D97-AF65-F5344CB8AC3E}">
        <p14:creationId xmlns:p14="http://schemas.microsoft.com/office/powerpoint/2010/main" val="12690267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F56E1-81D8-FC7F-D1AF-1A92E540C9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9642B8-E586-BB17-7185-1640A100FC0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BE3618-7318-E543-712D-5AD181CE98B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D40F6B0-BA78-6352-BBED-EEDD7A7812FD}"/>
              </a:ext>
            </a:extLst>
          </p:cNvPr>
          <p:cNvSpPr>
            <a:spLocks noGrp="1"/>
          </p:cNvSpPr>
          <p:nvPr>
            <p:ph type="sldNum" sz="quarter" idx="5"/>
          </p:nvPr>
        </p:nvSpPr>
        <p:spPr/>
        <p:txBody>
          <a:bodyPr/>
          <a:lstStyle/>
          <a:p>
            <a:fld id="{1C5F42F7-6364-4D22-9CE0-F57BEDCBB657}" type="slidenum">
              <a:rPr lang="de-DE" smtClean="0"/>
              <a:t>43</a:t>
            </a:fld>
            <a:endParaRPr lang="de-DE"/>
          </a:p>
        </p:txBody>
      </p:sp>
    </p:spTree>
    <p:extLst>
      <p:ext uri="{BB962C8B-B14F-4D97-AF65-F5344CB8AC3E}">
        <p14:creationId xmlns:p14="http://schemas.microsoft.com/office/powerpoint/2010/main" val="11314258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BDBF4-B673-44FC-426F-27F12A4E42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5388DB-46AF-68D1-FE01-B672D915B69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2AF4802-4C31-CE6B-874F-8B203748A8ED}"/>
              </a:ext>
            </a:extLst>
          </p:cNvPr>
          <p:cNvSpPr>
            <a:spLocks noGrp="1"/>
          </p:cNvSpPr>
          <p:nvPr>
            <p:ph type="body" idx="1"/>
          </p:nvPr>
        </p:nvSpPr>
        <p:spPr/>
        <p:txBody>
          <a:bodyPr/>
          <a:lstStyle/>
          <a:p>
            <a:r>
              <a:rPr lang="de-DE" dirty="0"/>
              <a:t>Wer hat Erfahrungen mit diesem Material?</a:t>
            </a:r>
          </a:p>
          <a:p>
            <a:endParaRPr lang="de-DE" dirty="0"/>
          </a:p>
          <a:p>
            <a:r>
              <a:rPr lang="de-DE" dirty="0"/>
              <a:t>https://www.energie-experten.org/bauen-und-sanieren/baustoffe Einteilung und Überblick der wichtigsten Baustoffe</a:t>
            </a:r>
          </a:p>
          <a:p>
            <a:endParaRPr lang="de-DE" dirty="0"/>
          </a:p>
        </p:txBody>
      </p:sp>
      <p:sp>
        <p:nvSpPr>
          <p:cNvPr id="4" name="Foliennummernplatzhalter 3">
            <a:extLst>
              <a:ext uri="{FF2B5EF4-FFF2-40B4-BE49-F238E27FC236}">
                <a16:creationId xmlns:a16="http://schemas.microsoft.com/office/drawing/2014/main" id="{3EA46DBB-D307-AA3F-52B7-CF2C88CA47E3}"/>
              </a:ext>
            </a:extLst>
          </p:cNvPr>
          <p:cNvSpPr>
            <a:spLocks noGrp="1"/>
          </p:cNvSpPr>
          <p:nvPr>
            <p:ph type="sldNum" sz="quarter" idx="5"/>
          </p:nvPr>
        </p:nvSpPr>
        <p:spPr/>
        <p:txBody>
          <a:bodyPr/>
          <a:lstStyle/>
          <a:p>
            <a:fld id="{1C5F42F7-6364-4D22-9CE0-F57BEDCBB657}" type="slidenum">
              <a:rPr lang="de-DE" smtClean="0"/>
              <a:t>44</a:t>
            </a:fld>
            <a:endParaRPr lang="de-DE"/>
          </a:p>
        </p:txBody>
      </p:sp>
    </p:spTree>
    <p:extLst>
      <p:ext uri="{BB962C8B-B14F-4D97-AF65-F5344CB8AC3E}">
        <p14:creationId xmlns:p14="http://schemas.microsoft.com/office/powerpoint/2010/main" val="16767080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AF76-D7F3-8FCD-BFAB-E6D424CCDA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9F50FDD-56B5-2877-56A9-34AAEB806C2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CB5CA23-376E-262B-27D5-E9CA2A5E53FE}"/>
              </a:ext>
            </a:extLst>
          </p:cNvPr>
          <p:cNvSpPr>
            <a:spLocks noGrp="1"/>
          </p:cNvSpPr>
          <p:nvPr>
            <p:ph type="body" idx="1"/>
          </p:nvPr>
        </p:nvSpPr>
        <p:spPr/>
        <p:txBody>
          <a:bodyPr/>
          <a:lstStyle/>
          <a:p>
            <a:r>
              <a:rPr lang="de-DE" dirty="0"/>
              <a:t>https://www.cobiax.com/intl/de/geschichte/</a:t>
            </a:r>
          </a:p>
          <a:p>
            <a:r>
              <a:rPr lang="de-DE" dirty="0" err="1">
                <a:hlinkClick r:id="rId3"/>
              </a:rPr>
              <a:t>Cobiax</a:t>
            </a:r>
            <a:r>
              <a:rPr lang="de-DE" dirty="0">
                <a:hlinkClick r:id="rId3"/>
              </a:rPr>
              <a:t> - Montage und Einbau der </a:t>
            </a:r>
            <a:r>
              <a:rPr lang="de-DE" dirty="0" err="1">
                <a:hlinkClick r:id="rId3"/>
              </a:rPr>
              <a:t>Cobiax</a:t>
            </a:r>
            <a:r>
              <a:rPr lang="de-DE" dirty="0">
                <a:hlinkClick r:id="rId3"/>
              </a:rPr>
              <a:t> CLS</a:t>
            </a:r>
            <a:r>
              <a:rPr lang="de-DE" dirty="0"/>
              <a:t> </a:t>
            </a:r>
            <a:r>
              <a:rPr lang="de-DE" dirty="0" err="1"/>
              <a:t>video</a:t>
            </a:r>
            <a:r>
              <a:rPr lang="de-DE" dirty="0"/>
              <a:t> </a:t>
            </a:r>
            <a:r>
              <a:rPr lang="de-DE" dirty="0" err="1"/>
              <a:t>Youtube</a:t>
            </a:r>
            <a:endParaRPr lang="de-DE" dirty="0"/>
          </a:p>
        </p:txBody>
      </p:sp>
      <p:sp>
        <p:nvSpPr>
          <p:cNvPr id="4" name="Foliennummernplatzhalter 3">
            <a:extLst>
              <a:ext uri="{FF2B5EF4-FFF2-40B4-BE49-F238E27FC236}">
                <a16:creationId xmlns:a16="http://schemas.microsoft.com/office/drawing/2014/main" id="{5FB7E3EC-CB73-08FB-1703-251F30960478}"/>
              </a:ext>
            </a:extLst>
          </p:cNvPr>
          <p:cNvSpPr>
            <a:spLocks noGrp="1"/>
          </p:cNvSpPr>
          <p:nvPr>
            <p:ph type="sldNum" sz="quarter" idx="5"/>
          </p:nvPr>
        </p:nvSpPr>
        <p:spPr/>
        <p:txBody>
          <a:bodyPr/>
          <a:lstStyle/>
          <a:p>
            <a:fld id="{1C5F42F7-6364-4D22-9CE0-F57BEDCBB657}" type="slidenum">
              <a:rPr lang="de-DE" smtClean="0"/>
              <a:t>45</a:t>
            </a:fld>
            <a:endParaRPr lang="de-DE"/>
          </a:p>
        </p:txBody>
      </p:sp>
    </p:spTree>
    <p:extLst>
      <p:ext uri="{BB962C8B-B14F-4D97-AF65-F5344CB8AC3E}">
        <p14:creationId xmlns:p14="http://schemas.microsoft.com/office/powerpoint/2010/main" val="12707786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8FC7A-8268-3DBA-CB2F-0B90E24B0ED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084EF03-5279-7E73-8047-7BB723FF5AB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1A2F906-AB46-E48F-C512-62FFB61370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hat Erfahrungen mit diesem Material?</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kennt Beispiele?</a:t>
            </a:r>
          </a:p>
          <a:p>
            <a:endParaRPr lang="de-DE" dirty="0"/>
          </a:p>
          <a:p>
            <a:endParaRPr lang="de-DE" dirty="0"/>
          </a:p>
        </p:txBody>
      </p:sp>
      <p:sp>
        <p:nvSpPr>
          <p:cNvPr id="4" name="Foliennummernplatzhalter 3">
            <a:extLst>
              <a:ext uri="{FF2B5EF4-FFF2-40B4-BE49-F238E27FC236}">
                <a16:creationId xmlns:a16="http://schemas.microsoft.com/office/drawing/2014/main" id="{6FE2A985-615B-E432-5771-608DDA97EE93}"/>
              </a:ext>
            </a:extLst>
          </p:cNvPr>
          <p:cNvSpPr>
            <a:spLocks noGrp="1"/>
          </p:cNvSpPr>
          <p:nvPr>
            <p:ph type="sldNum" sz="quarter" idx="5"/>
          </p:nvPr>
        </p:nvSpPr>
        <p:spPr/>
        <p:txBody>
          <a:bodyPr/>
          <a:lstStyle/>
          <a:p>
            <a:fld id="{1C5F42F7-6364-4D22-9CE0-F57BEDCBB657}" type="slidenum">
              <a:rPr lang="de-DE" smtClean="0"/>
              <a:t>46</a:t>
            </a:fld>
            <a:endParaRPr lang="de-DE"/>
          </a:p>
        </p:txBody>
      </p:sp>
    </p:spTree>
    <p:extLst>
      <p:ext uri="{BB962C8B-B14F-4D97-AF65-F5344CB8AC3E}">
        <p14:creationId xmlns:p14="http://schemas.microsoft.com/office/powerpoint/2010/main" val="4213061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Materialeinsparung</a:t>
            </a:r>
          </a:p>
          <a:p>
            <a:r>
              <a:rPr lang="de-DE" dirty="0">
                <a:hlinkClick r:id="rId3"/>
              </a:rPr>
              <a:t>Geschichtliche Entwicklung von Schalenkonstruktionen | Beton | Schalenbau | </a:t>
            </a:r>
            <a:r>
              <a:rPr lang="de-DE" dirty="0" err="1">
                <a:hlinkClick r:id="rId3"/>
              </a:rPr>
              <a:t>BauNetz</a:t>
            </a:r>
            <a:r>
              <a:rPr lang="de-DE" dirty="0">
                <a:hlinkClick r:id="rId3"/>
              </a:rPr>
              <a:t> Wissen</a:t>
            </a:r>
            <a:r>
              <a:rPr lang="de-DE" dirty="0"/>
              <a:t> </a:t>
            </a:r>
            <a:br>
              <a:rPr lang="de-DE" dirty="0"/>
            </a:br>
            <a:r>
              <a:rPr lang="de-DE" dirty="0"/>
              <a:t>https://www.baunetzwissen.de/beton/fachwissen/schalenbau/geschichtliche-entwicklung-von-schalenkonstruktionen-151122</a:t>
            </a:r>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47</a:t>
            </a:fld>
            <a:endParaRPr lang="de-DE"/>
          </a:p>
        </p:txBody>
      </p:sp>
    </p:spTree>
    <p:extLst>
      <p:ext uri="{BB962C8B-B14F-4D97-AF65-F5344CB8AC3E}">
        <p14:creationId xmlns:p14="http://schemas.microsoft.com/office/powerpoint/2010/main" val="4871127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EDF54-A910-B8F1-0D32-54D26F6879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998FEFC-2F1D-77F4-D788-C5D347866EA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DE9661-53A3-D81B-6181-3BC849C44DAD}"/>
              </a:ext>
            </a:extLst>
          </p:cNvPr>
          <p:cNvSpPr>
            <a:spLocks noGrp="1"/>
          </p:cNvSpPr>
          <p:nvPr>
            <p:ph type="body" idx="1"/>
          </p:nvPr>
        </p:nvSpPr>
        <p:spPr/>
        <p:txBody>
          <a:bodyPr/>
          <a:lstStyle/>
          <a:p>
            <a:r>
              <a:rPr lang="de-DE" dirty="0"/>
              <a:t>Möglichkeiten</a:t>
            </a:r>
          </a:p>
        </p:txBody>
      </p:sp>
      <p:sp>
        <p:nvSpPr>
          <p:cNvPr id="4" name="Foliennummernplatzhalter 3">
            <a:extLst>
              <a:ext uri="{FF2B5EF4-FFF2-40B4-BE49-F238E27FC236}">
                <a16:creationId xmlns:a16="http://schemas.microsoft.com/office/drawing/2014/main" id="{4928EF3A-F29B-B763-6A23-7C7F6B1C2429}"/>
              </a:ext>
            </a:extLst>
          </p:cNvPr>
          <p:cNvSpPr>
            <a:spLocks noGrp="1"/>
          </p:cNvSpPr>
          <p:nvPr>
            <p:ph type="sldNum" sz="quarter" idx="5"/>
          </p:nvPr>
        </p:nvSpPr>
        <p:spPr/>
        <p:txBody>
          <a:bodyPr/>
          <a:lstStyle/>
          <a:p>
            <a:fld id="{1C5F42F7-6364-4D22-9CE0-F57BEDCBB657}" type="slidenum">
              <a:rPr lang="de-DE" smtClean="0"/>
              <a:t>48</a:t>
            </a:fld>
            <a:endParaRPr lang="de-DE"/>
          </a:p>
        </p:txBody>
      </p:sp>
    </p:spTree>
    <p:extLst>
      <p:ext uri="{BB962C8B-B14F-4D97-AF65-F5344CB8AC3E}">
        <p14:creationId xmlns:p14="http://schemas.microsoft.com/office/powerpoint/2010/main" val="2827814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79D9D-A232-E3CB-C83E-5B743FC7A1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D1E33E5-5A27-9767-3C1E-49EC7737C89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1FBB5D-3CDB-265E-B261-C1BD975597E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AF147F3-7752-EFBF-34C2-85634FFF9BE6}"/>
              </a:ext>
            </a:extLst>
          </p:cNvPr>
          <p:cNvSpPr>
            <a:spLocks noGrp="1"/>
          </p:cNvSpPr>
          <p:nvPr>
            <p:ph type="sldNum" sz="quarter" idx="5"/>
          </p:nvPr>
        </p:nvSpPr>
        <p:spPr/>
        <p:txBody>
          <a:bodyPr/>
          <a:lstStyle/>
          <a:p>
            <a:fld id="{1C5F42F7-6364-4D22-9CE0-F57BEDCBB657}" type="slidenum">
              <a:rPr lang="de-DE" smtClean="0"/>
              <a:t>49</a:t>
            </a:fld>
            <a:endParaRPr lang="de-DE"/>
          </a:p>
        </p:txBody>
      </p:sp>
    </p:spTree>
    <p:extLst>
      <p:ext uri="{BB962C8B-B14F-4D97-AF65-F5344CB8AC3E}">
        <p14:creationId xmlns:p14="http://schemas.microsoft.com/office/powerpoint/2010/main" val="8743416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Ergebnisse/Daten werden nicht gespeichert. Die Antworten werden nur zur Selbstkontrolle gezeigt.</a:t>
            </a:r>
          </a:p>
        </p:txBody>
      </p:sp>
      <p:sp>
        <p:nvSpPr>
          <p:cNvPr id="4" name="Foliennummernplatzhalter 3"/>
          <p:cNvSpPr>
            <a:spLocks noGrp="1"/>
          </p:cNvSpPr>
          <p:nvPr>
            <p:ph type="sldNum" sz="quarter" idx="5"/>
          </p:nvPr>
        </p:nvSpPr>
        <p:spPr/>
        <p:txBody>
          <a:bodyPr/>
          <a:lstStyle/>
          <a:p>
            <a:fld id="{1C5F42F7-6364-4D22-9CE0-F57BEDCBB657}" type="slidenum">
              <a:rPr lang="de-DE" smtClean="0"/>
              <a:t>50</a:t>
            </a:fld>
            <a:endParaRPr lang="de-DE"/>
          </a:p>
        </p:txBody>
      </p:sp>
    </p:spTree>
    <p:extLst>
      <p:ext uri="{BB962C8B-B14F-4D97-AF65-F5344CB8AC3E}">
        <p14:creationId xmlns:p14="http://schemas.microsoft.com/office/powerpoint/2010/main" val="212460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https://www.umweltbundesamt.de/daten/ressourcen-abfall/abfallaufkommen#deutschlands-abfall </a:t>
            </a:r>
            <a:r>
              <a:rPr lang="de-DE" dirty="0">
                <a:hlinkClick r:id="rId3"/>
              </a:rPr>
              <a:t>Abfallaufkommen | Umweltbundesamt</a:t>
            </a: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5F42F7-6364-4D22-9CE0-F57BEDCBB657}"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786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99AF3-B1B5-D4D5-55A7-FB26D09967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65265E-24B4-4AC2-AE6F-70940BB65E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44F35E8-0A29-6AF9-A657-894071411FB6}"/>
              </a:ext>
            </a:extLst>
          </p:cNvPr>
          <p:cNvSpPr>
            <a:spLocks noGrp="1"/>
          </p:cNvSpPr>
          <p:nvPr>
            <p:ph type="body" idx="1"/>
          </p:nvPr>
        </p:nvSpPr>
        <p:spPr/>
        <p:txBody>
          <a:bodyPr/>
          <a:lstStyle/>
          <a:p>
            <a:r>
              <a:rPr lang="de-DE" sz="1200" b="0" i="0" dirty="0">
                <a:solidFill>
                  <a:srgbClr val="000000"/>
                </a:solidFill>
                <a:effectLst/>
                <a:latin typeface="Arial" panose="020B0604020202020204" pitchFamily="34" charset="0"/>
              </a:rPr>
              <a:t>Sensibilisierung für die Notwendigkeit  </a:t>
            </a:r>
            <a:endParaRPr lang="de-DE" dirty="0"/>
          </a:p>
        </p:txBody>
      </p:sp>
      <p:sp>
        <p:nvSpPr>
          <p:cNvPr id="4" name="Foliennummernplatzhalter 3">
            <a:extLst>
              <a:ext uri="{FF2B5EF4-FFF2-40B4-BE49-F238E27FC236}">
                <a16:creationId xmlns:a16="http://schemas.microsoft.com/office/drawing/2014/main" id="{379DBD70-8237-8D4C-ACF6-C6013384E6D4}"/>
              </a:ext>
            </a:extLst>
          </p:cNvPr>
          <p:cNvSpPr>
            <a:spLocks noGrp="1"/>
          </p:cNvSpPr>
          <p:nvPr>
            <p:ph type="sldNum" sz="quarter" idx="5"/>
          </p:nvPr>
        </p:nvSpPr>
        <p:spPr/>
        <p:txBody>
          <a:bodyPr/>
          <a:lstStyle/>
          <a:p>
            <a:fld id="{1C5F42F7-6364-4D22-9CE0-F57BEDCBB657}" type="slidenum">
              <a:rPr lang="de-DE" smtClean="0"/>
              <a:t>6</a:t>
            </a:fld>
            <a:endParaRPr lang="de-DE"/>
          </a:p>
        </p:txBody>
      </p:sp>
    </p:spTree>
    <p:extLst>
      <p:ext uri="{BB962C8B-B14F-4D97-AF65-F5344CB8AC3E}">
        <p14:creationId xmlns:p14="http://schemas.microsoft.com/office/powerpoint/2010/main" val="916708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https://www.bauprofessor.de/news/klimafreundlich-bauen-mit-co2-reduziertem-beton/</a:t>
            </a:r>
          </a:p>
          <a:p>
            <a:pPr marL="171450" indent="-171450">
              <a:buFontTx/>
              <a:buChar char="-"/>
            </a:pPr>
            <a:r>
              <a:rPr lang="de-DE" sz="1200" b="0" i="0" kern="1200" dirty="0">
                <a:solidFill>
                  <a:schemeClr val="tx1"/>
                </a:solidFill>
                <a:effectLst/>
                <a:latin typeface="+mn-lt"/>
                <a:ea typeface="+mn-ea"/>
                <a:cs typeface="+mn-cs"/>
              </a:rPr>
              <a:t>Ziel ist es, bei gleichbleibender Qualität, etwa hinsichtlich Festigkeit oder Dauerhaftigkeit, den CO₂-Ausstoß pro Kubikmeter Beton signifikant zu senken. </a:t>
            </a:r>
          </a:p>
          <a:p>
            <a:pPr marL="171450" indent="-171450">
              <a:buFontTx/>
              <a:buChar char="-"/>
            </a:pPr>
            <a:r>
              <a:rPr lang="de-DE" sz="1200" b="0" i="0" kern="1200" dirty="0">
                <a:solidFill>
                  <a:schemeClr val="tx1"/>
                </a:solidFill>
                <a:effectLst/>
                <a:latin typeface="+mn-lt"/>
                <a:ea typeface="+mn-ea"/>
                <a:cs typeface="+mn-cs"/>
              </a:rPr>
              <a:t>Dadurch kann ein wesentlicher Beitrag zur Umsetzung der Klimaziele im Bauwesen geleistet werden.</a:t>
            </a:r>
            <a:endParaRPr lang="de-DE" dirty="0"/>
          </a:p>
          <a:p>
            <a:endParaRPr lang="de-DE" dirty="0"/>
          </a:p>
        </p:txBody>
      </p:sp>
      <p:sp>
        <p:nvSpPr>
          <p:cNvPr id="4" name="Foliennummernplatzhalter 3"/>
          <p:cNvSpPr>
            <a:spLocks noGrp="1"/>
          </p:cNvSpPr>
          <p:nvPr>
            <p:ph type="sldNum" sz="quarter" idx="5"/>
          </p:nvPr>
        </p:nvSpPr>
        <p:spPr/>
        <p:txBody>
          <a:bodyPr/>
          <a:lstStyle/>
          <a:p>
            <a:fld id="{1C5F42F7-6364-4D22-9CE0-F57BEDCBB657}" type="slidenum">
              <a:rPr lang="de-DE" smtClean="0"/>
              <a:t>7</a:t>
            </a:fld>
            <a:endParaRPr lang="de-DE"/>
          </a:p>
        </p:txBody>
      </p:sp>
    </p:spTree>
    <p:extLst>
      <p:ext uri="{BB962C8B-B14F-4D97-AF65-F5344CB8AC3E}">
        <p14:creationId xmlns:p14="http://schemas.microsoft.com/office/powerpoint/2010/main" val="84991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Einige aktuelle Möglichkeiten / Ideen zur CO2 Reduzierung</a:t>
            </a:r>
          </a:p>
          <a:p>
            <a:pPr marL="171450" indent="-171450">
              <a:buFontTx/>
              <a:buChar char="-"/>
            </a:pPr>
            <a:r>
              <a:rPr lang="de-DE" dirty="0"/>
              <a:t>Befinden sich noch in der Entwicklung</a:t>
            </a:r>
          </a:p>
          <a:p>
            <a:pPr marL="171450" indent="-171450">
              <a:buFontTx/>
              <a:buChar char="-"/>
            </a:pPr>
            <a:r>
              <a:rPr lang="de-DE" dirty="0"/>
              <a:t>ABER - Langzeiterfahrungen fehlen noch</a:t>
            </a:r>
          </a:p>
        </p:txBody>
      </p:sp>
      <p:sp>
        <p:nvSpPr>
          <p:cNvPr id="4" name="Foliennummernplatzhalter 3"/>
          <p:cNvSpPr>
            <a:spLocks noGrp="1"/>
          </p:cNvSpPr>
          <p:nvPr>
            <p:ph type="sldNum" sz="quarter" idx="5"/>
          </p:nvPr>
        </p:nvSpPr>
        <p:spPr/>
        <p:txBody>
          <a:bodyPr/>
          <a:lstStyle/>
          <a:p>
            <a:fld id="{1C5F42F7-6364-4D22-9CE0-F57BEDCBB657}" type="slidenum">
              <a:rPr lang="de-DE" smtClean="0"/>
              <a:t>8</a:t>
            </a:fld>
            <a:endParaRPr lang="de-DE"/>
          </a:p>
        </p:txBody>
      </p:sp>
    </p:spTree>
    <p:extLst>
      <p:ext uri="{BB962C8B-B14F-4D97-AF65-F5344CB8AC3E}">
        <p14:creationId xmlns:p14="http://schemas.microsoft.com/office/powerpoint/2010/main" val="7252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D7B14-E6B4-7E99-BE56-2193D822FF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CB3C37-2AC0-EDB5-834C-97173BDF1F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EEAD77D-D10F-6BBD-4EAD-E3089E468213}"/>
              </a:ext>
            </a:extLst>
          </p:cNvPr>
          <p:cNvSpPr>
            <a:spLocks noGrp="1"/>
          </p:cNvSpPr>
          <p:nvPr>
            <p:ph type="body" idx="1"/>
          </p:nvPr>
        </p:nvSpPr>
        <p:spPr/>
        <p:txBody>
          <a:bodyPr/>
          <a:lstStyle/>
          <a:p>
            <a:r>
              <a:rPr lang="de-DE" dirty="0"/>
              <a:t>Möglichkeiten: Recycling</a:t>
            </a:r>
          </a:p>
          <a:p>
            <a:endParaRPr lang="de-DE" dirty="0"/>
          </a:p>
        </p:txBody>
      </p:sp>
      <p:sp>
        <p:nvSpPr>
          <p:cNvPr id="4" name="Foliennummernplatzhalter 3">
            <a:extLst>
              <a:ext uri="{FF2B5EF4-FFF2-40B4-BE49-F238E27FC236}">
                <a16:creationId xmlns:a16="http://schemas.microsoft.com/office/drawing/2014/main" id="{0072060C-1C09-FB87-4E88-D1EA4ADB13AF}"/>
              </a:ext>
            </a:extLst>
          </p:cNvPr>
          <p:cNvSpPr>
            <a:spLocks noGrp="1"/>
          </p:cNvSpPr>
          <p:nvPr>
            <p:ph type="sldNum" sz="quarter" idx="5"/>
          </p:nvPr>
        </p:nvSpPr>
        <p:spPr/>
        <p:txBody>
          <a:bodyPr/>
          <a:lstStyle/>
          <a:p>
            <a:fld id="{1C5F42F7-6364-4D22-9CE0-F57BEDCBB657}" type="slidenum">
              <a:rPr lang="de-DE" smtClean="0"/>
              <a:t>9</a:t>
            </a:fld>
            <a:endParaRPr lang="de-DE"/>
          </a:p>
        </p:txBody>
      </p:sp>
    </p:spTree>
    <p:extLst>
      <p:ext uri="{BB962C8B-B14F-4D97-AF65-F5344CB8AC3E}">
        <p14:creationId xmlns:p14="http://schemas.microsoft.com/office/powerpoint/2010/main" val="2743405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2.pn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exteconomylab.de/de/projekte/nachhaltigkeit-im-bau" TargetMode="Externa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3588356F-AB5C-D909-8A4D-57D7E2106F6D}"/>
              </a:ext>
            </a:extLst>
          </p:cNvPr>
          <p:cNvSpPr/>
          <p:nvPr userDrawn="1"/>
        </p:nvSpPr>
        <p:spPr>
          <a:xfrm>
            <a:off x="0" y="934224"/>
            <a:ext cx="12192000" cy="4634622"/>
          </a:xfrm>
          <a:prstGeom prst="rect">
            <a:avLst/>
          </a:prstGeom>
          <a:solidFill>
            <a:srgbClr val="1829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C3818"/>
              </a:solidFill>
            </a:endParaRPr>
          </a:p>
        </p:txBody>
      </p:sp>
      <p:sp>
        <p:nvSpPr>
          <p:cNvPr id="18" name="Titel 17">
            <a:extLst>
              <a:ext uri="{FF2B5EF4-FFF2-40B4-BE49-F238E27FC236}">
                <a16:creationId xmlns:a16="http://schemas.microsoft.com/office/drawing/2014/main" id="{25E496D7-74D2-C511-BA23-768B4232B66B}"/>
              </a:ext>
            </a:extLst>
          </p:cNvPr>
          <p:cNvSpPr>
            <a:spLocks noGrp="1"/>
          </p:cNvSpPr>
          <p:nvPr>
            <p:ph type="title" hasCustomPrompt="1"/>
          </p:nvPr>
        </p:nvSpPr>
        <p:spPr>
          <a:xfrm>
            <a:off x="505251" y="1289154"/>
            <a:ext cx="5923696" cy="1781555"/>
          </a:xfrm>
          <a:prstGeom prst="rect">
            <a:avLst/>
          </a:prstGeom>
        </p:spPr>
        <p:txBody>
          <a:bodyPr>
            <a:normAutofit/>
          </a:bodyPr>
          <a:lstStyle>
            <a:lvl1pPr>
              <a:defRPr sz="3200">
                <a:solidFill>
                  <a:schemeClr val="bg1"/>
                </a:solidFill>
                <a:latin typeface="Neue Plak Wide Black" panose="020B0A07030202020204" pitchFamily="34" charset="77"/>
              </a:defRPr>
            </a:lvl1pPr>
          </a:lstStyle>
          <a:p>
            <a:r>
              <a:rPr lang="de-DE" dirty="0"/>
              <a:t>Titel</a:t>
            </a:r>
          </a:p>
        </p:txBody>
      </p:sp>
      <p:sp>
        <p:nvSpPr>
          <p:cNvPr id="21" name="Textplatzhalter 20">
            <a:extLst>
              <a:ext uri="{FF2B5EF4-FFF2-40B4-BE49-F238E27FC236}">
                <a16:creationId xmlns:a16="http://schemas.microsoft.com/office/drawing/2014/main" id="{613AB729-1F1C-4312-877E-59CF3006C98C}"/>
              </a:ext>
            </a:extLst>
          </p:cNvPr>
          <p:cNvSpPr>
            <a:spLocks noGrp="1"/>
          </p:cNvSpPr>
          <p:nvPr>
            <p:ph type="body" sz="quarter" idx="13" hasCustomPrompt="1"/>
          </p:nvPr>
        </p:nvSpPr>
        <p:spPr>
          <a:xfrm>
            <a:off x="505251" y="3346531"/>
            <a:ext cx="5923695" cy="1149649"/>
          </a:xfrm>
          <a:prstGeom prst="rect">
            <a:avLst/>
          </a:prstGeom>
        </p:spPr>
        <p:txBody>
          <a:bodyPr>
            <a:normAutofit/>
          </a:bodyPr>
          <a:lstStyle>
            <a:lvl1pPr marL="0" indent="0">
              <a:buNone/>
              <a:defRPr sz="2400" b="0">
                <a:solidFill>
                  <a:schemeClr val="bg1"/>
                </a:solidFill>
                <a:latin typeface="Neue Plak Text" panose="020B0804030202020204" pitchFamily="34" charset="0"/>
              </a:defRPr>
            </a:lvl1pPr>
          </a:lstStyle>
          <a:p>
            <a:pPr lvl="0"/>
            <a:r>
              <a:rPr lang="de-DE" dirty="0"/>
              <a:t>Name Vortragende</a:t>
            </a:r>
          </a:p>
        </p:txBody>
      </p:sp>
      <p:sp>
        <p:nvSpPr>
          <p:cNvPr id="25" name="Textplatzhalter 24">
            <a:extLst>
              <a:ext uri="{FF2B5EF4-FFF2-40B4-BE49-F238E27FC236}">
                <a16:creationId xmlns:a16="http://schemas.microsoft.com/office/drawing/2014/main" id="{79E376CF-B4C3-2000-FDCB-F5B6CEBCF8C4}"/>
              </a:ext>
            </a:extLst>
          </p:cNvPr>
          <p:cNvSpPr>
            <a:spLocks noGrp="1" noRot="1" noMove="1" noResize="1" noEditPoints="1" noAdjustHandles="1" noChangeArrowheads="1" noChangeShapeType="1"/>
          </p:cNvSpPr>
          <p:nvPr>
            <p:ph type="body" sz="quarter" idx="15" hasCustomPrompt="1"/>
          </p:nvPr>
        </p:nvSpPr>
        <p:spPr>
          <a:xfrm>
            <a:off x="505251" y="4772002"/>
            <a:ext cx="5923694" cy="473075"/>
          </a:xfrm>
          <a:prstGeom prst="rect">
            <a:avLst/>
          </a:prstGeom>
        </p:spPr>
        <p:txBody>
          <a:bodyPr>
            <a:normAutofit/>
          </a:bodyPr>
          <a:lstStyle>
            <a:lvl1pPr marL="0" indent="0">
              <a:buNone/>
              <a:defRPr sz="1600" b="1" i="0">
                <a:solidFill>
                  <a:schemeClr val="bg1"/>
                </a:solidFill>
                <a:latin typeface="FreightText Pro Bold" panose="02000803080000020004" charset="0"/>
              </a:defRPr>
            </a:lvl1pPr>
          </a:lstStyle>
          <a:p>
            <a:pPr lvl="0"/>
            <a:r>
              <a:rPr lang="de-DE" dirty="0"/>
              <a:t>Ort, Datum</a:t>
            </a:r>
          </a:p>
        </p:txBody>
      </p:sp>
      <p:sp>
        <p:nvSpPr>
          <p:cNvPr id="27" name="Bildplatzhalter 26">
            <a:extLst>
              <a:ext uri="{FF2B5EF4-FFF2-40B4-BE49-F238E27FC236}">
                <a16:creationId xmlns:a16="http://schemas.microsoft.com/office/drawing/2014/main" id="{2A45A7D6-89D9-7407-8744-2B871BE69BEC}"/>
              </a:ext>
            </a:extLst>
          </p:cNvPr>
          <p:cNvSpPr>
            <a:spLocks noGrp="1"/>
          </p:cNvSpPr>
          <p:nvPr>
            <p:ph type="pic" sz="quarter" idx="16"/>
          </p:nvPr>
        </p:nvSpPr>
        <p:spPr>
          <a:xfrm>
            <a:off x="6842125" y="934224"/>
            <a:ext cx="5349875" cy="4634622"/>
          </a:xfrm>
          <a:prstGeom prst="rect">
            <a:avLst/>
          </a:prstGeom>
        </p:spPr>
        <p:txBody>
          <a:bodyPr/>
          <a:lstStyle>
            <a:lvl1pPr>
              <a:defRPr>
                <a:solidFill>
                  <a:schemeClr val="bg1"/>
                </a:solidFill>
              </a:defRPr>
            </a:lvl1pPr>
          </a:lstStyle>
          <a:p>
            <a:endParaRPr lang="de-DE" dirty="0"/>
          </a:p>
        </p:txBody>
      </p:sp>
      <p:pic>
        <p:nvPicPr>
          <p:cNvPr id="23" name="Grafik 22" descr="Ein Bild, das Grafiken, Screenshot, Schrift, Grafikdesign enthält.&#10;&#10;Automatisch generierte Beschreibung">
            <a:extLst>
              <a:ext uri="{FF2B5EF4-FFF2-40B4-BE49-F238E27FC236}">
                <a16:creationId xmlns:a16="http://schemas.microsoft.com/office/drawing/2014/main" id="{FA0E1F6C-E08B-BC4B-6E98-B47565717B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pic>
        <p:nvPicPr>
          <p:cNvPr id="3" name="Grafik 2" descr="Ein Bild, das Text, Screenshot, Schrift, Grafiken enthält.&#10;&#10;Automatisch generierte Beschreibung">
            <a:extLst>
              <a:ext uri="{FF2B5EF4-FFF2-40B4-BE49-F238E27FC236}">
                <a16:creationId xmlns:a16="http://schemas.microsoft.com/office/drawing/2014/main" id="{6DFA9EF9-76AB-BCA4-B15E-7D31CF3314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4" name="Grafik 3">
            <a:extLst>
              <a:ext uri="{FF2B5EF4-FFF2-40B4-BE49-F238E27FC236}">
                <a16:creationId xmlns:a16="http://schemas.microsoft.com/office/drawing/2014/main" id="{99973D7A-109B-2904-82D0-0ACA6D53FADC}"/>
              </a:ext>
            </a:extLst>
          </p:cNvPr>
          <p:cNvPicPr>
            <a:picLocks noChangeAspect="1"/>
          </p:cNvPicPr>
          <p:nvPr userDrawn="1"/>
        </p:nvPicPr>
        <p:blipFill>
          <a:blip r:embed="rId4">
            <a:extLst>
              <a:ext uri="{28A0092B-C50C-407E-A947-70E740481C1C}">
                <a14:useLocalDpi xmlns:a14="http://schemas.microsoft.com/office/drawing/2010/main" val="0"/>
              </a:ext>
            </a:extLst>
          </a:blip>
          <a:srcRect t="25680" b="24782"/>
          <a:stretch>
            <a:fillRect/>
          </a:stretch>
        </p:blipFill>
        <p:spPr>
          <a:xfrm>
            <a:off x="2826451" y="232447"/>
            <a:ext cx="1154483" cy="571915"/>
          </a:xfrm>
          <a:prstGeom prst="rect">
            <a:avLst/>
          </a:prstGeom>
        </p:spPr>
      </p:pic>
      <p:pic>
        <p:nvPicPr>
          <p:cNvPr id="6" name="Grafik 5" descr="Ein Bild, das Screenshot, Grafiken, Schrift, Grafikdesign enthält.&#10;&#10;Automatisch generierte Beschreibung">
            <a:extLst>
              <a:ext uri="{FF2B5EF4-FFF2-40B4-BE49-F238E27FC236}">
                <a16:creationId xmlns:a16="http://schemas.microsoft.com/office/drawing/2014/main" id="{2AC6A454-46D9-DBFE-BF65-4DCA6563E74B}"/>
              </a:ext>
            </a:extLst>
          </p:cNvPr>
          <p:cNvPicPr>
            <a:picLocks noChangeAspect="1"/>
          </p:cNvPicPr>
          <p:nvPr userDrawn="1"/>
        </p:nvPicPr>
        <p:blipFill>
          <a:blip r:embed="rId5">
            <a:extLst>
              <a:ext uri="{28A0092B-C50C-407E-A947-70E740481C1C}">
                <a14:useLocalDpi xmlns:a14="http://schemas.microsoft.com/office/drawing/2010/main" val="0"/>
              </a:ext>
            </a:extLst>
          </a:blip>
          <a:srcRect t="10061"/>
          <a:stretch/>
        </p:blipFill>
        <p:spPr>
          <a:xfrm>
            <a:off x="4138721" y="233678"/>
            <a:ext cx="1858513" cy="500914"/>
          </a:xfrm>
          <a:prstGeom prst="rect">
            <a:avLst/>
          </a:prstGeom>
        </p:spPr>
      </p:pic>
      <p:pic>
        <p:nvPicPr>
          <p:cNvPr id="12" name="Grafik 11">
            <a:extLst>
              <a:ext uri="{FF2B5EF4-FFF2-40B4-BE49-F238E27FC236}">
                <a16:creationId xmlns:a16="http://schemas.microsoft.com/office/drawing/2014/main" id="{FB3E9D42-02B6-8DF7-156F-1D3D68C4A9E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251682" y="5595706"/>
            <a:ext cx="4455155" cy="1262294"/>
          </a:xfrm>
          <a:prstGeom prst="rect">
            <a:avLst/>
          </a:prstGeom>
        </p:spPr>
      </p:pic>
    </p:spTree>
    <p:extLst>
      <p:ext uri="{BB962C8B-B14F-4D97-AF65-F5344CB8AC3E}">
        <p14:creationId xmlns:p14="http://schemas.microsoft.com/office/powerpoint/2010/main" val="3170811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Kontaktfolie_NELA_und_BFW">
    <p:bg>
      <p:bgPr>
        <a:solidFill>
          <a:schemeClr val="bg1"/>
        </a:solidFill>
        <a:effectLst/>
      </p:bgPr>
    </p:bg>
    <p:spTree>
      <p:nvGrpSpPr>
        <p:cNvPr id="1" name=""/>
        <p:cNvGrpSpPr/>
        <p:nvPr/>
      </p:nvGrpSpPr>
      <p:grpSpPr>
        <a:xfrm>
          <a:off x="0" y="0"/>
          <a:ext cx="0" cy="0"/>
          <a:chOff x="0" y="0"/>
          <a:chExt cx="0" cy="0"/>
        </a:xfrm>
      </p:grpSpPr>
      <p:sp>
        <p:nvSpPr>
          <p:cNvPr id="23" name="Rechteck 22">
            <a:extLst>
              <a:ext uri="{FF2B5EF4-FFF2-40B4-BE49-F238E27FC236}">
                <a16:creationId xmlns:a16="http://schemas.microsoft.com/office/drawing/2014/main" id="{92B2E21D-10D7-2ADC-A8D4-273D5D10B161}"/>
              </a:ext>
            </a:extLst>
          </p:cNvPr>
          <p:cNvSpPr/>
          <p:nvPr userDrawn="1"/>
        </p:nvSpPr>
        <p:spPr>
          <a:xfrm>
            <a:off x="486299" y="962667"/>
            <a:ext cx="11315176" cy="736663"/>
          </a:xfrm>
          <a:prstGeom prst="rect">
            <a:avLst/>
          </a:prstGeom>
          <a:solidFill>
            <a:srgbClr val="E8ED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5">
            <a:extLst>
              <a:ext uri="{FF2B5EF4-FFF2-40B4-BE49-F238E27FC236}">
                <a16:creationId xmlns:a16="http://schemas.microsoft.com/office/drawing/2014/main" id="{ADAAD358-6D56-BF67-23FB-CF1DA327C6E6}"/>
              </a:ext>
            </a:extLst>
          </p:cNvPr>
          <p:cNvSpPr>
            <a:spLocks noGrp="1"/>
          </p:cNvSpPr>
          <p:nvPr>
            <p:ph type="body" sz="quarter" idx="13" hasCustomPrompt="1"/>
          </p:nvPr>
        </p:nvSpPr>
        <p:spPr>
          <a:xfrm>
            <a:off x="505251" y="4037408"/>
            <a:ext cx="4765071" cy="505393"/>
          </a:xfrm>
          <a:prstGeom prst="rect">
            <a:avLst/>
          </a:prstGeom>
        </p:spPr>
        <p:txBody>
          <a:bodyPr>
            <a:normAutofit/>
          </a:bodyPr>
          <a:lstStyle>
            <a:lvl1pPr marL="0" indent="0">
              <a:buNone/>
              <a:defRPr sz="2000">
                <a:solidFill>
                  <a:schemeClr val="tx1"/>
                </a:solidFill>
                <a:latin typeface="FreightText Pro Book" panose="02000603060000020004" pitchFamily="2" charset="0"/>
              </a:defRPr>
            </a:lvl1pPr>
          </a:lstStyle>
          <a:p>
            <a:pPr lvl="0"/>
            <a:r>
              <a:rPr lang="de-DE" dirty="0"/>
              <a:t>E-Mailadresse der vortragenden Person(en)</a:t>
            </a:r>
          </a:p>
        </p:txBody>
      </p:sp>
      <p:sp>
        <p:nvSpPr>
          <p:cNvPr id="11" name="Textfeld 10">
            <a:extLst>
              <a:ext uri="{FF2B5EF4-FFF2-40B4-BE49-F238E27FC236}">
                <a16:creationId xmlns:a16="http://schemas.microsoft.com/office/drawing/2014/main" id="{A59A8FE2-EFE7-952B-A2B8-3189203C43D1}"/>
              </a:ext>
            </a:extLst>
          </p:cNvPr>
          <p:cNvSpPr txBox="1"/>
          <p:nvPr userDrawn="1"/>
        </p:nvSpPr>
        <p:spPr>
          <a:xfrm>
            <a:off x="511266" y="3213064"/>
            <a:ext cx="5742215" cy="707886"/>
          </a:xfrm>
          <a:prstGeom prst="rect">
            <a:avLst/>
          </a:prstGeom>
          <a:noFill/>
        </p:spPr>
        <p:txBody>
          <a:bodyPr wrap="square" rtlCol="0">
            <a:spAutoFit/>
          </a:bodyPr>
          <a:lstStyle/>
          <a:p>
            <a:pPr lvl="0"/>
            <a:r>
              <a:rPr lang="de-DE" sz="2000" dirty="0">
                <a:latin typeface="FreightText Pro Book" panose="02000603060000020004" pitchFamily="2" charset="0"/>
              </a:rPr>
              <a:t>Thomas-Mann-Str. 36</a:t>
            </a:r>
          </a:p>
          <a:p>
            <a:pPr lvl="0"/>
            <a:r>
              <a:rPr lang="de-DE" sz="2000" dirty="0">
                <a:latin typeface="FreightText Pro Book" panose="02000603060000020004" pitchFamily="2" charset="0"/>
              </a:rPr>
              <a:t>53111 Bonn</a:t>
            </a:r>
          </a:p>
        </p:txBody>
      </p:sp>
      <p:sp>
        <p:nvSpPr>
          <p:cNvPr id="12" name="Textfeld 11">
            <a:extLst>
              <a:ext uri="{FF2B5EF4-FFF2-40B4-BE49-F238E27FC236}">
                <a16:creationId xmlns:a16="http://schemas.microsoft.com/office/drawing/2014/main" id="{6AEC9CB0-BE03-66B7-2534-AD28886AE58E}"/>
              </a:ext>
            </a:extLst>
          </p:cNvPr>
          <p:cNvSpPr txBox="1"/>
          <p:nvPr userDrawn="1"/>
        </p:nvSpPr>
        <p:spPr>
          <a:xfrm>
            <a:off x="511266" y="2787186"/>
            <a:ext cx="5742214" cy="400110"/>
          </a:xfrm>
          <a:prstGeom prst="rect">
            <a:avLst/>
          </a:prstGeom>
          <a:noFill/>
        </p:spPr>
        <p:txBody>
          <a:bodyPr wrap="square" rtlCol="0">
            <a:spAutoFit/>
          </a:bodyPr>
          <a:lstStyle/>
          <a:p>
            <a:r>
              <a:rPr lang="de-DE" sz="2000" dirty="0">
                <a:solidFill>
                  <a:schemeClr val="tx1"/>
                </a:solidFill>
                <a:latin typeface="Neue Plak Text" panose="020B0804030202020204" pitchFamily="34" charset="0"/>
              </a:rPr>
              <a:t>NELA. Next Economy Lab</a:t>
            </a:r>
          </a:p>
        </p:txBody>
      </p:sp>
      <p:sp>
        <p:nvSpPr>
          <p:cNvPr id="13" name="Textfeld 12">
            <a:extLst>
              <a:ext uri="{FF2B5EF4-FFF2-40B4-BE49-F238E27FC236}">
                <a16:creationId xmlns:a16="http://schemas.microsoft.com/office/drawing/2014/main" id="{261F5FA7-5C7A-2762-BEDF-15B7F1FC1CE5}"/>
              </a:ext>
            </a:extLst>
          </p:cNvPr>
          <p:cNvSpPr txBox="1"/>
          <p:nvPr userDrawn="1"/>
        </p:nvSpPr>
        <p:spPr>
          <a:xfrm>
            <a:off x="486298" y="961912"/>
            <a:ext cx="574221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3600" dirty="0">
                <a:solidFill>
                  <a:srgbClr val="182952"/>
                </a:solidFill>
                <a:latin typeface="Neue Plak Wide Black" panose="020B0A07030202020204" pitchFamily="34" charset="77"/>
              </a:rPr>
              <a:t>Kontakt</a:t>
            </a:r>
          </a:p>
        </p:txBody>
      </p:sp>
      <p:pic>
        <p:nvPicPr>
          <p:cNvPr id="14" name="Grafik 13" descr="Ein Bild, das Schwarz, Dunkelheit, Schwarzweiß, Screenshot enthält.&#10;&#10;Automatisch generierte Beschreibung">
            <a:extLst>
              <a:ext uri="{FF2B5EF4-FFF2-40B4-BE49-F238E27FC236}">
                <a16:creationId xmlns:a16="http://schemas.microsoft.com/office/drawing/2014/main" id="{30BBDCA1-113D-AB74-BD84-FD422C244A81}"/>
              </a:ext>
            </a:extLst>
          </p:cNvPr>
          <p:cNvPicPr>
            <a:picLocks noChangeAspect="1"/>
          </p:cNvPicPr>
          <p:nvPr userDrawn="1"/>
        </p:nvPicPr>
        <p:blipFill>
          <a:blip r:embed="rId2"/>
          <a:stretch>
            <a:fillRect/>
          </a:stretch>
        </p:blipFill>
        <p:spPr>
          <a:xfrm>
            <a:off x="499238" y="4709917"/>
            <a:ext cx="448574" cy="448574"/>
          </a:xfrm>
          <a:prstGeom prst="rect">
            <a:avLst/>
          </a:prstGeom>
        </p:spPr>
      </p:pic>
      <p:sp>
        <p:nvSpPr>
          <p:cNvPr id="15" name="Textfeld 14">
            <a:extLst>
              <a:ext uri="{FF2B5EF4-FFF2-40B4-BE49-F238E27FC236}">
                <a16:creationId xmlns:a16="http://schemas.microsoft.com/office/drawing/2014/main" id="{5DA6F6BB-978E-A778-F09B-BB087604A68F}"/>
              </a:ext>
            </a:extLst>
          </p:cNvPr>
          <p:cNvSpPr txBox="1"/>
          <p:nvPr userDrawn="1"/>
        </p:nvSpPr>
        <p:spPr>
          <a:xfrm>
            <a:off x="6821289" y="2504964"/>
            <a:ext cx="9891624" cy="707886"/>
          </a:xfrm>
          <a:prstGeom prst="rect">
            <a:avLst/>
          </a:prstGeom>
          <a:noFill/>
        </p:spPr>
        <p:txBody>
          <a:bodyPr wrap="square" rtlCol="0">
            <a:spAutoFit/>
          </a:bodyPr>
          <a:lstStyle/>
          <a:p>
            <a:r>
              <a:rPr lang="de-DE" sz="2000" dirty="0">
                <a:solidFill>
                  <a:schemeClr val="tx1"/>
                </a:solidFill>
                <a:latin typeface="Neue Plak Text" panose="020B0804030202020204" pitchFamily="34" charset="0"/>
              </a:rPr>
              <a:t>Berufsförderungswerk der Bauindustrie </a:t>
            </a:r>
          </a:p>
          <a:p>
            <a:r>
              <a:rPr lang="de-DE" sz="2000" dirty="0">
                <a:solidFill>
                  <a:schemeClr val="tx1"/>
                </a:solidFill>
                <a:latin typeface="Neue Plak Text" panose="020B0804030202020204" pitchFamily="34" charset="0"/>
              </a:rPr>
              <a:t>Berlin-Brandenburg e.V.</a:t>
            </a:r>
          </a:p>
        </p:txBody>
      </p:sp>
      <p:sp>
        <p:nvSpPr>
          <p:cNvPr id="16" name="Textfeld 15">
            <a:extLst>
              <a:ext uri="{FF2B5EF4-FFF2-40B4-BE49-F238E27FC236}">
                <a16:creationId xmlns:a16="http://schemas.microsoft.com/office/drawing/2014/main" id="{4F3A5B93-9364-F078-5790-314DE8C79BD5}"/>
              </a:ext>
            </a:extLst>
          </p:cNvPr>
          <p:cNvSpPr txBox="1"/>
          <p:nvPr userDrawn="1"/>
        </p:nvSpPr>
        <p:spPr>
          <a:xfrm>
            <a:off x="6811633" y="3211701"/>
            <a:ext cx="5742215" cy="707886"/>
          </a:xfrm>
          <a:prstGeom prst="rect">
            <a:avLst/>
          </a:prstGeom>
          <a:noFill/>
        </p:spPr>
        <p:txBody>
          <a:bodyPr wrap="square" rtlCol="0">
            <a:spAutoFit/>
          </a:bodyPr>
          <a:lstStyle/>
          <a:p>
            <a:pPr lvl="0"/>
            <a:r>
              <a:rPr lang="de-DE" sz="2000" dirty="0" err="1">
                <a:solidFill>
                  <a:schemeClr val="tx1"/>
                </a:solidFill>
                <a:latin typeface="FreightText Pro Book" panose="02000603060000020004" pitchFamily="2" charset="0"/>
              </a:rPr>
              <a:t>Dissenchener</a:t>
            </a:r>
            <a:r>
              <a:rPr lang="de-DE" sz="2000" dirty="0">
                <a:solidFill>
                  <a:schemeClr val="tx1"/>
                </a:solidFill>
                <a:latin typeface="FreightText Pro Book" panose="02000603060000020004" pitchFamily="2" charset="0"/>
              </a:rPr>
              <a:t> Schulstraße 15</a:t>
            </a:r>
          </a:p>
          <a:p>
            <a:pPr lvl="0"/>
            <a:r>
              <a:rPr lang="de-DE" sz="2000" dirty="0">
                <a:solidFill>
                  <a:schemeClr val="tx1"/>
                </a:solidFill>
                <a:latin typeface="FreightText Pro Book" panose="02000603060000020004" pitchFamily="2" charset="0"/>
              </a:rPr>
              <a:t>03052 Cottbus-</a:t>
            </a:r>
            <a:r>
              <a:rPr lang="de-DE" sz="2000" dirty="0" err="1">
                <a:solidFill>
                  <a:schemeClr val="tx1"/>
                </a:solidFill>
                <a:latin typeface="FreightText Pro Book" panose="02000603060000020004" pitchFamily="2" charset="0"/>
              </a:rPr>
              <a:t>Dissenchen</a:t>
            </a:r>
            <a:endParaRPr lang="de-DE" sz="2000" dirty="0">
              <a:solidFill>
                <a:schemeClr val="tx1"/>
              </a:solidFill>
              <a:latin typeface="FreightText Pro Book" panose="02000603060000020004" pitchFamily="2" charset="0"/>
            </a:endParaRPr>
          </a:p>
        </p:txBody>
      </p:sp>
      <p:pic>
        <p:nvPicPr>
          <p:cNvPr id="20" name="Grafik 19" descr="Ein Bild, das Logo, Symbol, Grafiken, Schwarz enthält.&#10;&#10;Automatisch generierte Beschreibung">
            <a:extLst>
              <a:ext uri="{FF2B5EF4-FFF2-40B4-BE49-F238E27FC236}">
                <a16:creationId xmlns:a16="http://schemas.microsoft.com/office/drawing/2014/main" id="{C18DC9DA-DCE4-9E09-089B-17641AD0582C}"/>
              </a:ext>
            </a:extLst>
          </p:cNvPr>
          <p:cNvPicPr>
            <a:picLocks noChangeAspect="1"/>
          </p:cNvPicPr>
          <p:nvPr userDrawn="1"/>
        </p:nvPicPr>
        <p:blipFill>
          <a:blip r:embed="rId3"/>
          <a:srcRect r="7564"/>
          <a:stretch/>
        </p:blipFill>
        <p:spPr>
          <a:xfrm>
            <a:off x="6811633" y="5583490"/>
            <a:ext cx="429261" cy="464389"/>
          </a:xfrm>
          <a:prstGeom prst="rect">
            <a:avLst/>
          </a:prstGeom>
        </p:spPr>
      </p:pic>
      <p:pic>
        <p:nvPicPr>
          <p:cNvPr id="21" name="Grafik 20" descr="Ein Bild, das Schwarz, Dunkelheit, Schwarzweiß, Screenshot enthält.&#10;&#10;Automatisch generierte Beschreibung">
            <a:extLst>
              <a:ext uri="{FF2B5EF4-FFF2-40B4-BE49-F238E27FC236}">
                <a16:creationId xmlns:a16="http://schemas.microsoft.com/office/drawing/2014/main" id="{CFFB1FA3-FBB3-E48E-7B2F-61AA0D92590A}"/>
              </a:ext>
            </a:extLst>
          </p:cNvPr>
          <p:cNvPicPr>
            <a:picLocks noChangeAspect="1"/>
          </p:cNvPicPr>
          <p:nvPr userDrawn="1"/>
        </p:nvPicPr>
        <p:blipFill>
          <a:blip r:embed="rId2"/>
          <a:stretch>
            <a:fillRect/>
          </a:stretch>
        </p:blipFill>
        <p:spPr>
          <a:xfrm>
            <a:off x="6811633" y="4666602"/>
            <a:ext cx="448574" cy="448574"/>
          </a:xfrm>
          <a:prstGeom prst="rect">
            <a:avLst/>
          </a:prstGeom>
        </p:spPr>
      </p:pic>
      <p:sp>
        <p:nvSpPr>
          <p:cNvPr id="19" name="Textplatzhalter 5">
            <a:extLst>
              <a:ext uri="{FF2B5EF4-FFF2-40B4-BE49-F238E27FC236}">
                <a16:creationId xmlns:a16="http://schemas.microsoft.com/office/drawing/2014/main" id="{14C4BA22-598D-498A-CDAB-322FFA9AA80C}"/>
              </a:ext>
            </a:extLst>
          </p:cNvPr>
          <p:cNvSpPr>
            <a:spLocks noGrp="1"/>
          </p:cNvSpPr>
          <p:nvPr>
            <p:ph type="body" sz="quarter" idx="14" hasCustomPrompt="1"/>
          </p:nvPr>
        </p:nvSpPr>
        <p:spPr>
          <a:xfrm>
            <a:off x="6821289" y="4040398"/>
            <a:ext cx="4765071" cy="505393"/>
          </a:xfrm>
          <a:prstGeom prst="rect">
            <a:avLst/>
          </a:prstGeom>
        </p:spPr>
        <p:txBody>
          <a:bodyPr>
            <a:normAutofit/>
          </a:bodyPr>
          <a:lstStyle>
            <a:lvl1pPr marL="0" indent="0">
              <a:buNone/>
              <a:defRPr sz="2000">
                <a:solidFill>
                  <a:schemeClr val="tx1"/>
                </a:solidFill>
                <a:latin typeface="FreightText Pro Book" panose="02000603060000020004" pitchFamily="2" charset="0"/>
              </a:defRPr>
            </a:lvl1pPr>
          </a:lstStyle>
          <a:p>
            <a:pPr lvl="0"/>
            <a:r>
              <a:rPr lang="de-DE" dirty="0"/>
              <a:t>E-Mailadresse der vortragenden Person(en)</a:t>
            </a:r>
          </a:p>
        </p:txBody>
      </p:sp>
      <p:pic>
        <p:nvPicPr>
          <p:cNvPr id="3" name="Grafik 2" descr="Ein Bild, das Grafiken, Screenshot, Schrift, Grafikdesign enthält.&#10;&#10;Automatisch generierte Beschreibung">
            <a:extLst>
              <a:ext uri="{FF2B5EF4-FFF2-40B4-BE49-F238E27FC236}">
                <a16:creationId xmlns:a16="http://schemas.microsoft.com/office/drawing/2014/main" id="{585C079A-57ED-E10A-9833-930FF51ED4E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pic>
        <p:nvPicPr>
          <p:cNvPr id="17" name="Grafik 16" descr="Ein Bild, das Text, Screenshot, Schrift, Grafiken enthält.&#10;&#10;Automatisch generierte Beschreibung">
            <a:extLst>
              <a:ext uri="{FF2B5EF4-FFF2-40B4-BE49-F238E27FC236}">
                <a16:creationId xmlns:a16="http://schemas.microsoft.com/office/drawing/2014/main" id="{FC115E6E-9965-635E-F594-54F2A47478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4" name="Grafik 3">
            <a:extLst>
              <a:ext uri="{FF2B5EF4-FFF2-40B4-BE49-F238E27FC236}">
                <a16:creationId xmlns:a16="http://schemas.microsoft.com/office/drawing/2014/main" id="{303D84FD-3EA2-CD35-3082-00D5EBC49C75}"/>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1266" y="5185611"/>
            <a:ext cx="397879" cy="397879"/>
          </a:xfrm>
          <a:prstGeom prst="rect">
            <a:avLst/>
          </a:prstGeom>
        </p:spPr>
      </p:pic>
      <p:pic>
        <p:nvPicPr>
          <p:cNvPr id="6" name="Grafik 5">
            <a:extLst>
              <a:ext uri="{FF2B5EF4-FFF2-40B4-BE49-F238E27FC236}">
                <a16:creationId xmlns:a16="http://schemas.microsoft.com/office/drawing/2014/main" id="{9344ADD0-8B60-6A5D-F881-D467EE3633E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827323" y="5158491"/>
            <a:ext cx="397879" cy="397879"/>
          </a:xfrm>
          <a:prstGeom prst="rect">
            <a:avLst/>
          </a:prstGeom>
        </p:spPr>
      </p:pic>
      <p:sp>
        <p:nvSpPr>
          <p:cNvPr id="7" name="Textplatzhalter 5">
            <a:extLst>
              <a:ext uri="{FF2B5EF4-FFF2-40B4-BE49-F238E27FC236}">
                <a16:creationId xmlns:a16="http://schemas.microsoft.com/office/drawing/2014/main" id="{5C485A5E-E788-86C6-EFDF-CF540986A8C4}"/>
              </a:ext>
            </a:extLst>
          </p:cNvPr>
          <p:cNvSpPr>
            <a:spLocks noGrp="1"/>
          </p:cNvSpPr>
          <p:nvPr>
            <p:ph type="body" sz="quarter" idx="18" hasCustomPrompt="1"/>
          </p:nvPr>
        </p:nvSpPr>
        <p:spPr>
          <a:xfrm>
            <a:off x="980883" y="5236883"/>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Internetseite</a:t>
            </a:r>
          </a:p>
        </p:txBody>
      </p:sp>
      <p:sp>
        <p:nvSpPr>
          <p:cNvPr id="10" name="Textplatzhalter 5">
            <a:extLst>
              <a:ext uri="{FF2B5EF4-FFF2-40B4-BE49-F238E27FC236}">
                <a16:creationId xmlns:a16="http://schemas.microsoft.com/office/drawing/2014/main" id="{BB18B917-4DA2-7B85-AB65-114B0BB0AB04}"/>
              </a:ext>
            </a:extLst>
          </p:cNvPr>
          <p:cNvSpPr>
            <a:spLocks noGrp="1"/>
          </p:cNvSpPr>
          <p:nvPr>
            <p:ph type="body" sz="quarter" idx="19" hasCustomPrompt="1"/>
          </p:nvPr>
        </p:nvSpPr>
        <p:spPr>
          <a:xfrm>
            <a:off x="7391295" y="5233125"/>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Internetseite</a:t>
            </a:r>
          </a:p>
        </p:txBody>
      </p:sp>
      <p:sp>
        <p:nvSpPr>
          <p:cNvPr id="24" name="Textplatzhalter 5">
            <a:extLst>
              <a:ext uri="{FF2B5EF4-FFF2-40B4-BE49-F238E27FC236}">
                <a16:creationId xmlns:a16="http://schemas.microsoft.com/office/drawing/2014/main" id="{97C8EEDE-4156-410F-BCC6-3933012D958B}"/>
              </a:ext>
            </a:extLst>
          </p:cNvPr>
          <p:cNvSpPr>
            <a:spLocks noGrp="1"/>
          </p:cNvSpPr>
          <p:nvPr>
            <p:ph type="body" sz="quarter" idx="17" hasCustomPrompt="1"/>
          </p:nvPr>
        </p:nvSpPr>
        <p:spPr>
          <a:xfrm>
            <a:off x="980883" y="4802559"/>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@Accoutname</a:t>
            </a:r>
          </a:p>
        </p:txBody>
      </p:sp>
      <p:sp>
        <p:nvSpPr>
          <p:cNvPr id="25" name="Textplatzhalter 5">
            <a:extLst>
              <a:ext uri="{FF2B5EF4-FFF2-40B4-BE49-F238E27FC236}">
                <a16:creationId xmlns:a16="http://schemas.microsoft.com/office/drawing/2014/main" id="{D6BFD381-67DF-C3F0-650F-2A913F7F5D35}"/>
              </a:ext>
            </a:extLst>
          </p:cNvPr>
          <p:cNvSpPr>
            <a:spLocks noGrp="1"/>
          </p:cNvSpPr>
          <p:nvPr>
            <p:ph type="body" sz="quarter" idx="20" hasCustomPrompt="1"/>
          </p:nvPr>
        </p:nvSpPr>
        <p:spPr>
          <a:xfrm>
            <a:off x="7381426" y="4758668"/>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@Accoutname</a:t>
            </a:r>
          </a:p>
        </p:txBody>
      </p:sp>
      <p:sp>
        <p:nvSpPr>
          <p:cNvPr id="26" name="Textplatzhalter 5">
            <a:extLst>
              <a:ext uri="{FF2B5EF4-FFF2-40B4-BE49-F238E27FC236}">
                <a16:creationId xmlns:a16="http://schemas.microsoft.com/office/drawing/2014/main" id="{9F004591-733D-8116-A182-E72E2093CADB}"/>
              </a:ext>
            </a:extLst>
          </p:cNvPr>
          <p:cNvSpPr>
            <a:spLocks noGrp="1"/>
          </p:cNvSpPr>
          <p:nvPr>
            <p:ph type="body" sz="quarter" idx="21" hasCustomPrompt="1"/>
          </p:nvPr>
        </p:nvSpPr>
        <p:spPr>
          <a:xfrm>
            <a:off x="7381426" y="5668017"/>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@Accoutname</a:t>
            </a:r>
          </a:p>
        </p:txBody>
      </p:sp>
    </p:spTree>
    <p:extLst>
      <p:ext uri="{BB962C8B-B14F-4D97-AF65-F5344CB8AC3E}">
        <p14:creationId xmlns:p14="http://schemas.microsoft.com/office/powerpoint/2010/main" val="395968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bschlussfoli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3588356F-AB5C-D909-8A4D-57D7E2106F6D}"/>
              </a:ext>
            </a:extLst>
          </p:cNvPr>
          <p:cNvSpPr/>
          <p:nvPr userDrawn="1"/>
        </p:nvSpPr>
        <p:spPr>
          <a:xfrm>
            <a:off x="0" y="934224"/>
            <a:ext cx="12192000" cy="4634622"/>
          </a:xfrm>
          <a:prstGeom prst="rect">
            <a:avLst/>
          </a:prstGeom>
          <a:solidFill>
            <a:srgbClr val="1829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C3818"/>
              </a:solidFill>
            </a:endParaRPr>
          </a:p>
        </p:txBody>
      </p:sp>
      <p:sp>
        <p:nvSpPr>
          <p:cNvPr id="18" name="Titel 17">
            <a:extLst>
              <a:ext uri="{FF2B5EF4-FFF2-40B4-BE49-F238E27FC236}">
                <a16:creationId xmlns:a16="http://schemas.microsoft.com/office/drawing/2014/main" id="{25E496D7-74D2-C511-BA23-768B4232B66B}"/>
              </a:ext>
            </a:extLst>
          </p:cNvPr>
          <p:cNvSpPr>
            <a:spLocks noGrp="1" noRot="1" noMove="1" noResize="1" noEditPoints="1" noAdjustHandles="1" noChangeArrowheads="1" noChangeShapeType="1"/>
          </p:cNvSpPr>
          <p:nvPr>
            <p:ph type="title" hasCustomPrompt="1"/>
          </p:nvPr>
        </p:nvSpPr>
        <p:spPr>
          <a:xfrm>
            <a:off x="505251" y="1289154"/>
            <a:ext cx="5923696" cy="1969423"/>
          </a:xfrm>
          <a:prstGeom prst="rect">
            <a:avLst/>
          </a:prstGeom>
        </p:spPr>
        <p:txBody>
          <a:bodyPr>
            <a:normAutofit/>
          </a:bodyPr>
          <a:lstStyle>
            <a:lvl1pPr>
              <a:defRPr sz="3600">
                <a:solidFill>
                  <a:schemeClr val="bg1"/>
                </a:solidFill>
                <a:latin typeface="Neue Plak Wide Black" panose="020B0A07030202020204" pitchFamily="34" charset="77"/>
              </a:defRPr>
            </a:lvl1pPr>
          </a:lstStyle>
          <a:p>
            <a:r>
              <a:rPr lang="de-DE" dirty="0"/>
              <a:t>Vielen Dank für die Aufmerksamkeit und Teilnahme!</a:t>
            </a:r>
          </a:p>
        </p:txBody>
      </p:sp>
      <p:sp>
        <p:nvSpPr>
          <p:cNvPr id="21" name="Textplatzhalter 20">
            <a:extLst>
              <a:ext uri="{FF2B5EF4-FFF2-40B4-BE49-F238E27FC236}">
                <a16:creationId xmlns:a16="http://schemas.microsoft.com/office/drawing/2014/main" id="{613AB729-1F1C-4312-877E-59CF3006C98C}"/>
              </a:ext>
            </a:extLst>
          </p:cNvPr>
          <p:cNvSpPr>
            <a:spLocks noGrp="1"/>
          </p:cNvSpPr>
          <p:nvPr>
            <p:ph type="body" sz="quarter" idx="13" hasCustomPrompt="1"/>
          </p:nvPr>
        </p:nvSpPr>
        <p:spPr>
          <a:xfrm>
            <a:off x="505251" y="3458209"/>
            <a:ext cx="5923695" cy="606157"/>
          </a:xfrm>
          <a:prstGeom prst="rect">
            <a:avLst/>
          </a:prstGeom>
        </p:spPr>
        <p:txBody>
          <a:bodyPr>
            <a:normAutofit/>
          </a:bodyPr>
          <a:lstStyle>
            <a:lvl1pPr marL="0" indent="0">
              <a:buNone/>
              <a:defRPr sz="2200" b="1">
                <a:solidFill>
                  <a:schemeClr val="bg1"/>
                </a:solidFill>
                <a:latin typeface="Neue Plak Text" panose="020B0804030202020204" pitchFamily="34" charset="0"/>
              </a:defRPr>
            </a:lvl1pPr>
          </a:lstStyle>
          <a:p>
            <a:pPr lvl="0"/>
            <a:r>
              <a:rPr lang="de-DE" dirty="0"/>
              <a:t>Projekt NBAU im Internet:</a:t>
            </a:r>
          </a:p>
          <a:p>
            <a:pPr lvl="0"/>
            <a:endParaRPr lang="de-DE" dirty="0"/>
          </a:p>
        </p:txBody>
      </p:sp>
      <p:sp>
        <p:nvSpPr>
          <p:cNvPr id="27" name="Bildplatzhalter 26">
            <a:extLst>
              <a:ext uri="{FF2B5EF4-FFF2-40B4-BE49-F238E27FC236}">
                <a16:creationId xmlns:a16="http://schemas.microsoft.com/office/drawing/2014/main" id="{2A45A7D6-89D9-7407-8744-2B871BE69BEC}"/>
              </a:ext>
            </a:extLst>
          </p:cNvPr>
          <p:cNvSpPr>
            <a:spLocks noGrp="1"/>
          </p:cNvSpPr>
          <p:nvPr>
            <p:ph type="pic" sz="quarter" idx="16"/>
          </p:nvPr>
        </p:nvSpPr>
        <p:spPr>
          <a:xfrm>
            <a:off x="6842125" y="934224"/>
            <a:ext cx="5349875" cy="4634622"/>
          </a:xfrm>
          <a:prstGeom prst="rect">
            <a:avLst/>
          </a:prstGeom>
        </p:spPr>
        <p:txBody>
          <a:bodyPr/>
          <a:lstStyle>
            <a:lvl1pPr>
              <a:defRPr>
                <a:solidFill>
                  <a:schemeClr val="bg1"/>
                </a:solidFill>
              </a:defRPr>
            </a:lvl1pPr>
          </a:lstStyle>
          <a:p>
            <a:endParaRPr lang="de-DE" dirty="0"/>
          </a:p>
        </p:txBody>
      </p:sp>
      <p:pic>
        <p:nvPicPr>
          <p:cNvPr id="23" name="Grafik 22" descr="Ein Bild, das Grafiken, Screenshot, Schrift, Grafikdesign enthält.&#10;&#10;Automatisch generierte Beschreibung">
            <a:extLst>
              <a:ext uri="{FF2B5EF4-FFF2-40B4-BE49-F238E27FC236}">
                <a16:creationId xmlns:a16="http://schemas.microsoft.com/office/drawing/2014/main" id="{FA0E1F6C-E08B-BC4B-6E98-B47565717B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pic>
        <p:nvPicPr>
          <p:cNvPr id="3" name="Grafik 2" descr="Ein Bild, das Text, Screenshot, Schrift, Grafiken enthält.&#10;&#10;Automatisch generierte Beschreibung">
            <a:extLst>
              <a:ext uri="{FF2B5EF4-FFF2-40B4-BE49-F238E27FC236}">
                <a16:creationId xmlns:a16="http://schemas.microsoft.com/office/drawing/2014/main" id="{6DFA9EF9-76AB-BCA4-B15E-7D31CF3314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4" name="Grafik 3">
            <a:extLst>
              <a:ext uri="{FF2B5EF4-FFF2-40B4-BE49-F238E27FC236}">
                <a16:creationId xmlns:a16="http://schemas.microsoft.com/office/drawing/2014/main" id="{99973D7A-109B-2904-82D0-0ACA6D53FADC}"/>
              </a:ext>
            </a:extLst>
          </p:cNvPr>
          <p:cNvPicPr>
            <a:picLocks noChangeAspect="1"/>
          </p:cNvPicPr>
          <p:nvPr userDrawn="1"/>
        </p:nvPicPr>
        <p:blipFill>
          <a:blip r:embed="rId4">
            <a:extLst>
              <a:ext uri="{28A0092B-C50C-407E-A947-70E740481C1C}">
                <a14:useLocalDpi xmlns:a14="http://schemas.microsoft.com/office/drawing/2010/main" val="0"/>
              </a:ext>
            </a:extLst>
          </a:blip>
          <a:srcRect t="25680" b="24782"/>
          <a:stretch>
            <a:fillRect/>
          </a:stretch>
        </p:blipFill>
        <p:spPr>
          <a:xfrm>
            <a:off x="2826451" y="232447"/>
            <a:ext cx="1154483" cy="571915"/>
          </a:xfrm>
          <a:prstGeom prst="rect">
            <a:avLst/>
          </a:prstGeom>
        </p:spPr>
      </p:pic>
      <p:pic>
        <p:nvPicPr>
          <p:cNvPr id="6" name="Grafik 5" descr="Ein Bild, das Screenshot, Grafiken, Schrift, Grafikdesign enthält.&#10;&#10;Automatisch generierte Beschreibung">
            <a:extLst>
              <a:ext uri="{FF2B5EF4-FFF2-40B4-BE49-F238E27FC236}">
                <a16:creationId xmlns:a16="http://schemas.microsoft.com/office/drawing/2014/main" id="{2AC6A454-46D9-DBFE-BF65-4DCA6563E74B}"/>
              </a:ext>
            </a:extLst>
          </p:cNvPr>
          <p:cNvPicPr>
            <a:picLocks noChangeAspect="1"/>
          </p:cNvPicPr>
          <p:nvPr userDrawn="1"/>
        </p:nvPicPr>
        <p:blipFill>
          <a:blip r:embed="rId5">
            <a:extLst>
              <a:ext uri="{28A0092B-C50C-407E-A947-70E740481C1C}">
                <a14:useLocalDpi xmlns:a14="http://schemas.microsoft.com/office/drawing/2010/main" val="0"/>
              </a:ext>
            </a:extLst>
          </a:blip>
          <a:srcRect t="10061"/>
          <a:stretch/>
        </p:blipFill>
        <p:spPr>
          <a:xfrm>
            <a:off x="4138721" y="233678"/>
            <a:ext cx="1858513" cy="500914"/>
          </a:xfrm>
          <a:prstGeom prst="rect">
            <a:avLst/>
          </a:prstGeom>
        </p:spPr>
      </p:pic>
      <p:sp>
        <p:nvSpPr>
          <p:cNvPr id="11" name="Textplatzhalter 20">
            <a:extLst>
              <a:ext uri="{FF2B5EF4-FFF2-40B4-BE49-F238E27FC236}">
                <a16:creationId xmlns:a16="http://schemas.microsoft.com/office/drawing/2014/main" id="{1DABCC4D-ADA9-9CBF-1C0C-307BD7B97432}"/>
              </a:ext>
            </a:extLst>
          </p:cNvPr>
          <p:cNvSpPr>
            <a:spLocks noGrp="1"/>
          </p:cNvSpPr>
          <p:nvPr>
            <p:ph type="body" sz="quarter" idx="17" hasCustomPrompt="1"/>
          </p:nvPr>
        </p:nvSpPr>
        <p:spPr>
          <a:xfrm>
            <a:off x="505251" y="4263998"/>
            <a:ext cx="5923695" cy="972236"/>
          </a:xfrm>
          <a:prstGeom prst="rect">
            <a:avLst/>
          </a:prstGeom>
        </p:spPr>
        <p:txBody>
          <a:bodyPr>
            <a:normAutofit/>
          </a:bodyPr>
          <a:lstStyle>
            <a:lvl1pPr marL="0" indent="0">
              <a:buNone/>
              <a:defRPr sz="1600" b="0">
                <a:solidFill>
                  <a:schemeClr val="bg1"/>
                </a:solidFill>
                <a:latin typeface="FreightText Pro Bold" panose="02000803080000020004" pitchFamily="50" charset="0"/>
              </a:defRPr>
            </a:lvl1pPr>
          </a:lstStyle>
          <a:p>
            <a:r>
              <a:rPr lang="de-DE" i="0" dirty="0">
                <a:hlinkClick r:id="rId6">
                  <a:extLst>
                    <a:ext uri="{A12FA001-AC4F-418D-AE19-62706E023703}">
                      <ahyp:hlinkClr xmlns:ahyp="http://schemas.microsoft.com/office/drawing/2018/hyperlinkcolor" val="tx"/>
                    </a:ext>
                  </a:extLst>
                </a:hlinkClick>
              </a:rPr>
              <a:t>https://bfw-bb.eu/nbau/</a:t>
            </a:r>
          </a:p>
          <a:p>
            <a:r>
              <a:rPr lang="de-DE" i="0" dirty="0">
                <a:hlinkClick r:id="rId6">
                  <a:extLst>
                    <a:ext uri="{A12FA001-AC4F-418D-AE19-62706E023703}">
                      <ahyp:hlinkClr xmlns:ahyp="http://schemas.microsoft.com/office/drawing/2018/hyperlinkcolor" val="tx"/>
                    </a:ext>
                  </a:extLst>
                </a:hlinkClick>
              </a:rPr>
              <a:t>https://nexteconomylab.de/de/projekte/nachhaltigkeit-im-bau</a:t>
            </a:r>
            <a:r>
              <a:rPr lang="de-DE" i="0" dirty="0"/>
              <a:t> </a:t>
            </a:r>
          </a:p>
          <a:p>
            <a:pPr lvl="0"/>
            <a:endParaRPr lang="de-DE" dirty="0"/>
          </a:p>
        </p:txBody>
      </p:sp>
      <p:pic>
        <p:nvPicPr>
          <p:cNvPr id="13" name="Grafik 12">
            <a:extLst>
              <a:ext uri="{FF2B5EF4-FFF2-40B4-BE49-F238E27FC236}">
                <a16:creationId xmlns:a16="http://schemas.microsoft.com/office/drawing/2014/main" id="{DD9B0D81-C747-4188-E705-C4681D1F90A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251682" y="5595706"/>
            <a:ext cx="4455155" cy="1262294"/>
          </a:xfrm>
          <a:prstGeom prst="rect">
            <a:avLst/>
          </a:prstGeom>
        </p:spPr>
      </p:pic>
    </p:spTree>
    <p:extLst>
      <p:ext uri="{BB962C8B-B14F-4D97-AF65-F5344CB8AC3E}">
        <p14:creationId xmlns:p14="http://schemas.microsoft.com/office/powerpoint/2010/main" val="245910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Ziele und Ablauf">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4BCE0808-C8A5-7B3A-DAC9-84FC36D9343B}"/>
              </a:ext>
            </a:extLst>
          </p:cNvPr>
          <p:cNvSpPr/>
          <p:nvPr userDrawn="1"/>
        </p:nvSpPr>
        <p:spPr>
          <a:xfrm>
            <a:off x="0" y="952500"/>
            <a:ext cx="12191999" cy="5905499"/>
          </a:xfrm>
          <a:prstGeom prst="rect">
            <a:avLst/>
          </a:prstGeom>
          <a:solidFill>
            <a:srgbClr val="E8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9DE1CE2-78B4-055F-18A8-76EB8F83940B}"/>
              </a:ext>
            </a:extLst>
          </p:cNvPr>
          <p:cNvSpPr>
            <a:spLocks noGrp="1" noRot="1" noMove="1" noResize="1" noEditPoints="1" noAdjustHandles="1" noChangeArrowheads="1" noChangeShapeType="1"/>
          </p:cNvSpPr>
          <p:nvPr>
            <p:ph type="title" hasCustomPrompt="1"/>
          </p:nvPr>
        </p:nvSpPr>
        <p:spPr>
          <a:xfrm>
            <a:off x="559805" y="1189083"/>
            <a:ext cx="11072387" cy="685800"/>
          </a:xfrm>
          <a:prstGeom prst="rect">
            <a:avLst/>
          </a:prstGeom>
        </p:spPr>
        <p:txBody>
          <a:bodyPr anchor="t">
            <a:normAutofit/>
          </a:bodyPr>
          <a:lstStyle>
            <a:lvl1pPr>
              <a:defRPr sz="3200" b="0">
                <a:solidFill>
                  <a:srgbClr val="182952"/>
                </a:solidFill>
                <a:latin typeface="Neue Plak Wide Black" panose="020B0A07030202020204" pitchFamily="34" charset="0"/>
              </a:defRPr>
            </a:lvl1pPr>
          </a:lstStyle>
          <a:p>
            <a:r>
              <a:rPr lang="de-DE" dirty="0"/>
              <a:t>Ziele/Ablauf der Präsentation</a:t>
            </a:r>
          </a:p>
        </p:txBody>
      </p:sp>
      <p:sp>
        <p:nvSpPr>
          <p:cNvPr id="10" name="Textplatzhalter 9">
            <a:extLst>
              <a:ext uri="{FF2B5EF4-FFF2-40B4-BE49-F238E27FC236}">
                <a16:creationId xmlns:a16="http://schemas.microsoft.com/office/drawing/2014/main" id="{596ED105-A951-DB5B-3278-2C68E7898799}"/>
              </a:ext>
            </a:extLst>
          </p:cNvPr>
          <p:cNvSpPr>
            <a:spLocks noGrp="1"/>
          </p:cNvSpPr>
          <p:nvPr>
            <p:ph type="body" sz="quarter" idx="10" hasCustomPrompt="1"/>
          </p:nvPr>
        </p:nvSpPr>
        <p:spPr>
          <a:xfrm>
            <a:off x="614362" y="2111466"/>
            <a:ext cx="11017829" cy="4427557"/>
          </a:xfrm>
          <a:prstGeom prst="rect">
            <a:avLst/>
          </a:prstGeom>
        </p:spPr>
        <p:txBody>
          <a:bodyPr>
            <a:normAutofit/>
          </a:bodyPr>
          <a:lstStyle>
            <a:lvl1pPr marL="514350" indent="-514350">
              <a:buAutoNum type="arabicPeriod"/>
              <a:defRPr sz="2400" b="0">
                <a:solidFill>
                  <a:schemeClr val="tx1"/>
                </a:solidFill>
                <a:latin typeface="Neue Plak Text" panose="020B0804030202020204" pitchFamily="34" charset="0"/>
              </a:defRPr>
            </a:lvl1pPr>
            <a:lvl2pPr>
              <a:defRPr>
                <a:latin typeface="FreightText Pro Book" panose="02000603060000020004" pitchFamily="50" charset="0"/>
              </a:defRPr>
            </a:lvl2pPr>
          </a:lstStyle>
          <a:p>
            <a:pPr lvl="0"/>
            <a:r>
              <a:rPr lang="de-DE" dirty="0"/>
              <a:t>Thema XYZ</a:t>
            </a:r>
          </a:p>
          <a:p>
            <a:pPr lvl="1"/>
            <a:r>
              <a:rPr lang="de-DE" dirty="0"/>
              <a:t>Unterthema A</a:t>
            </a:r>
          </a:p>
          <a:p>
            <a:pPr lvl="1"/>
            <a:r>
              <a:rPr lang="de-DE" dirty="0"/>
              <a:t>Unterthema B</a:t>
            </a:r>
          </a:p>
          <a:p>
            <a:pPr lvl="0"/>
            <a:r>
              <a:rPr lang="de-DE" dirty="0"/>
              <a:t>Thema XYZ</a:t>
            </a:r>
          </a:p>
          <a:p>
            <a:pPr lvl="1"/>
            <a:r>
              <a:rPr lang="de-DE" dirty="0"/>
              <a:t>Unterthema C</a:t>
            </a:r>
          </a:p>
          <a:p>
            <a:pPr lvl="1"/>
            <a:r>
              <a:rPr lang="de-DE" dirty="0"/>
              <a:t>Unterthema D</a:t>
            </a:r>
          </a:p>
          <a:p>
            <a:pPr lvl="0"/>
            <a:r>
              <a:rPr lang="de-DE" dirty="0"/>
              <a:t>Thema XYZ</a:t>
            </a:r>
          </a:p>
          <a:p>
            <a:pPr lvl="1"/>
            <a:r>
              <a:rPr lang="de-DE" dirty="0"/>
              <a:t>Unterthema E</a:t>
            </a:r>
          </a:p>
          <a:p>
            <a:pPr lvl="1"/>
            <a:r>
              <a:rPr lang="de-DE" dirty="0"/>
              <a:t>Unterthema F</a:t>
            </a:r>
          </a:p>
        </p:txBody>
      </p:sp>
      <p:pic>
        <p:nvPicPr>
          <p:cNvPr id="3" name="Grafik 2" descr="Ein Bild, das Text, Screenshot, Schrift, Grafiken enthält.&#10;&#10;Automatisch generierte Beschreibung">
            <a:extLst>
              <a:ext uri="{FF2B5EF4-FFF2-40B4-BE49-F238E27FC236}">
                <a16:creationId xmlns:a16="http://schemas.microsoft.com/office/drawing/2014/main" id="{05E71F46-E836-2BEA-3D27-562EA37509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8" name="Grafik 7" descr="Ein Bild, das Grafiken, Screenshot, Schrift, Grafikdesign enthält.&#10;&#10;Automatisch generierte Beschreibung">
            <a:extLst>
              <a:ext uri="{FF2B5EF4-FFF2-40B4-BE49-F238E27FC236}">
                <a16:creationId xmlns:a16="http://schemas.microsoft.com/office/drawing/2014/main" id="{BEE409A8-BFE4-1A49-89DA-E2CF47F737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Tree>
    <p:extLst>
      <p:ext uri="{BB962C8B-B14F-4D97-AF65-F5344CB8AC3E}">
        <p14:creationId xmlns:p14="http://schemas.microsoft.com/office/powerpoint/2010/main" val="1804802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ur Text">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4BCE0808-C8A5-7B3A-DAC9-84FC36D9343B}"/>
              </a:ext>
            </a:extLst>
          </p:cNvPr>
          <p:cNvSpPr/>
          <p:nvPr userDrawn="1"/>
        </p:nvSpPr>
        <p:spPr>
          <a:xfrm>
            <a:off x="0" y="952500"/>
            <a:ext cx="12191999" cy="5905499"/>
          </a:xfrm>
          <a:prstGeom prst="rect">
            <a:avLst/>
          </a:prstGeom>
          <a:solidFill>
            <a:srgbClr val="E8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9DE1CE2-78B4-055F-18A8-76EB8F83940B}"/>
              </a:ext>
            </a:extLst>
          </p:cNvPr>
          <p:cNvSpPr>
            <a:spLocks noGrp="1"/>
          </p:cNvSpPr>
          <p:nvPr>
            <p:ph type="title" hasCustomPrompt="1"/>
          </p:nvPr>
        </p:nvSpPr>
        <p:spPr>
          <a:xfrm>
            <a:off x="559805" y="1189083"/>
            <a:ext cx="11072387" cy="685800"/>
          </a:xfrm>
          <a:prstGeom prst="rect">
            <a:avLst/>
          </a:prstGeom>
        </p:spPr>
        <p:txBody>
          <a:bodyPr anchor="t">
            <a:normAutofit/>
          </a:bodyPr>
          <a:lstStyle>
            <a:lvl1pPr>
              <a:defRPr sz="3200" b="0">
                <a:solidFill>
                  <a:srgbClr val="182952"/>
                </a:solidFill>
                <a:latin typeface="Neue Plak Wide Black" panose="020B0A07030202020204" pitchFamily="34" charset="0"/>
              </a:defRPr>
            </a:lvl1pPr>
          </a:lstStyle>
          <a:p>
            <a:r>
              <a:rPr lang="de-DE" dirty="0"/>
              <a:t>Überschrift</a:t>
            </a:r>
          </a:p>
        </p:txBody>
      </p:sp>
      <p:sp>
        <p:nvSpPr>
          <p:cNvPr id="10" name="Textplatzhalter 9">
            <a:extLst>
              <a:ext uri="{FF2B5EF4-FFF2-40B4-BE49-F238E27FC236}">
                <a16:creationId xmlns:a16="http://schemas.microsoft.com/office/drawing/2014/main" id="{596ED105-A951-DB5B-3278-2C68E7898799}"/>
              </a:ext>
            </a:extLst>
          </p:cNvPr>
          <p:cNvSpPr>
            <a:spLocks noGrp="1"/>
          </p:cNvSpPr>
          <p:nvPr>
            <p:ph type="body" sz="quarter" idx="10" hasCustomPrompt="1"/>
          </p:nvPr>
        </p:nvSpPr>
        <p:spPr>
          <a:xfrm>
            <a:off x="614362" y="2111466"/>
            <a:ext cx="11017829" cy="4090926"/>
          </a:xfrm>
          <a:prstGeom prst="rect">
            <a:avLst/>
          </a:prstGeom>
        </p:spPr>
        <p:txBody>
          <a:bodyPr>
            <a:normAutofit/>
          </a:bodyPr>
          <a:lstStyle>
            <a:lvl1pPr marL="514350" indent="-514350">
              <a:buFont typeface="Arial" panose="020B0604020202020204" pitchFamily="34" charset="0"/>
              <a:buChar char="•"/>
              <a:defRPr sz="2400" b="0">
                <a:solidFill>
                  <a:schemeClr val="tx1"/>
                </a:solidFill>
                <a:latin typeface="FreightText Pro Book" panose="02000603060000020004" pitchFamily="50" charset="0"/>
              </a:defRPr>
            </a:lvl1pPr>
          </a:lstStyle>
          <a:p>
            <a:pPr lvl="0"/>
            <a:r>
              <a:rPr lang="de-DE" dirty="0"/>
              <a:t>Text hinzufügen</a:t>
            </a:r>
          </a:p>
        </p:txBody>
      </p:sp>
      <p:pic>
        <p:nvPicPr>
          <p:cNvPr id="3" name="Grafik 2" descr="Ein Bild, das Text, Screenshot, Schrift, Grafiken enthält.&#10;&#10;Automatisch generierte Beschreibung">
            <a:extLst>
              <a:ext uri="{FF2B5EF4-FFF2-40B4-BE49-F238E27FC236}">
                <a16:creationId xmlns:a16="http://schemas.microsoft.com/office/drawing/2014/main" id="{05E71F46-E836-2BEA-3D27-562EA37509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8" name="Grafik 7" descr="Ein Bild, das Grafiken, Screenshot, Schrift, Grafikdesign enthält.&#10;&#10;Automatisch generierte Beschreibung">
            <a:extLst>
              <a:ext uri="{FF2B5EF4-FFF2-40B4-BE49-F238E27FC236}">
                <a16:creationId xmlns:a16="http://schemas.microsoft.com/office/drawing/2014/main" id="{BEE409A8-BFE4-1A49-89DA-E2CF47F737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Tree>
    <p:extLst>
      <p:ext uri="{BB962C8B-B14F-4D97-AF65-F5344CB8AC3E}">
        <p14:creationId xmlns:p14="http://schemas.microsoft.com/office/powerpoint/2010/main" val="37288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und Bi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191571A0-49BE-6C75-112E-8504C49FB21F}"/>
              </a:ext>
            </a:extLst>
          </p:cNvPr>
          <p:cNvSpPr/>
          <p:nvPr userDrawn="1"/>
        </p:nvSpPr>
        <p:spPr>
          <a:xfrm>
            <a:off x="0" y="952500"/>
            <a:ext cx="12191999" cy="5905499"/>
          </a:xfrm>
          <a:prstGeom prst="rect">
            <a:avLst/>
          </a:prstGeom>
          <a:solidFill>
            <a:srgbClr val="E8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E10E684C-097D-4224-083C-A8654297D5B4}"/>
              </a:ext>
            </a:extLst>
          </p:cNvPr>
          <p:cNvSpPr>
            <a:spLocks noGrp="1"/>
          </p:cNvSpPr>
          <p:nvPr>
            <p:ph type="title" hasCustomPrompt="1"/>
          </p:nvPr>
        </p:nvSpPr>
        <p:spPr>
          <a:xfrm>
            <a:off x="505249" y="1167116"/>
            <a:ext cx="6643063" cy="826861"/>
          </a:xfrm>
          <a:prstGeom prst="rect">
            <a:avLst/>
          </a:prstGeom>
        </p:spPr>
        <p:txBody>
          <a:bodyPr anchor="t"/>
          <a:lstStyle>
            <a:lvl1pPr>
              <a:defRPr sz="3200">
                <a:solidFill>
                  <a:srgbClr val="182952"/>
                </a:solidFill>
                <a:latin typeface="Neue Plak Wide Black" panose="020B0A07030202020204" pitchFamily="34" charset="0"/>
              </a:defRPr>
            </a:lvl1pPr>
          </a:lstStyle>
          <a:p>
            <a:r>
              <a:rPr lang="de-DE" dirty="0"/>
              <a:t>Überschrift</a:t>
            </a:r>
          </a:p>
        </p:txBody>
      </p:sp>
      <p:sp>
        <p:nvSpPr>
          <p:cNvPr id="9" name="Textplatzhalter 8">
            <a:extLst>
              <a:ext uri="{FF2B5EF4-FFF2-40B4-BE49-F238E27FC236}">
                <a16:creationId xmlns:a16="http://schemas.microsoft.com/office/drawing/2014/main" id="{429C4A1D-9F88-7832-AD52-A9C32D22EC25}"/>
              </a:ext>
            </a:extLst>
          </p:cNvPr>
          <p:cNvSpPr>
            <a:spLocks noGrp="1"/>
          </p:cNvSpPr>
          <p:nvPr>
            <p:ph type="body" sz="quarter" idx="12"/>
          </p:nvPr>
        </p:nvSpPr>
        <p:spPr>
          <a:xfrm>
            <a:off x="505250" y="2208592"/>
            <a:ext cx="6643062" cy="4380489"/>
          </a:xfrm>
          <a:prstGeom prst="rect">
            <a:avLst/>
          </a:prstGeom>
        </p:spPr>
        <p:txBody>
          <a:bodyPr>
            <a:normAutofit/>
          </a:bodyPr>
          <a:lstStyle>
            <a:lvl1pPr>
              <a:defRPr sz="2400">
                <a:solidFill>
                  <a:schemeClr val="tx1"/>
                </a:solidFill>
                <a:latin typeface="FreightText Pro Book" panose="02000603060000020004" pitchFamily="50" charset="0"/>
              </a:defRPr>
            </a:lvl1pPr>
          </a:lstStyle>
          <a:p>
            <a:pPr lvl="0"/>
            <a:endParaRPr lang="de-DE" dirty="0"/>
          </a:p>
        </p:txBody>
      </p:sp>
      <p:sp>
        <p:nvSpPr>
          <p:cNvPr id="6" name="Bildplatzhalter 5">
            <a:extLst>
              <a:ext uri="{FF2B5EF4-FFF2-40B4-BE49-F238E27FC236}">
                <a16:creationId xmlns:a16="http://schemas.microsoft.com/office/drawing/2014/main" id="{2EFCE420-E2E7-8C22-F727-DABBCE062D06}"/>
              </a:ext>
            </a:extLst>
          </p:cNvPr>
          <p:cNvSpPr>
            <a:spLocks noGrp="1"/>
          </p:cNvSpPr>
          <p:nvPr>
            <p:ph type="pic" sz="quarter" idx="13"/>
          </p:nvPr>
        </p:nvSpPr>
        <p:spPr>
          <a:xfrm>
            <a:off x="7591425" y="952500"/>
            <a:ext cx="4600575" cy="5905500"/>
          </a:xfrm>
          <a:prstGeom prst="rect">
            <a:avLst/>
          </a:prstGeom>
        </p:spPr>
        <p:txBody>
          <a:bodyPr/>
          <a:lstStyle/>
          <a:p>
            <a:endParaRPr lang="de-DE"/>
          </a:p>
        </p:txBody>
      </p:sp>
      <p:pic>
        <p:nvPicPr>
          <p:cNvPr id="3" name="Grafik 2" descr="Ein Bild, das Text, Screenshot, Schrift, Grafiken enthält.&#10;&#10;Automatisch generierte Beschreibung">
            <a:extLst>
              <a:ext uri="{FF2B5EF4-FFF2-40B4-BE49-F238E27FC236}">
                <a16:creationId xmlns:a16="http://schemas.microsoft.com/office/drawing/2014/main" id="{DDF8853A-65E6-15EF-1757-8BE464F14F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11" name="Grafik 10" descr="Ein Bild, das Grafiken, Screenshot, Schrift, Grafikdesign enthält.&#10;&#10;Automatisch generierte Beschreibung">
            <a:extLst>
              <a:ext uri="{FF2B5EF4-FFF2-40B4-BE49-F238E27FC236}">
                <a16:creationId xmlns:a16="http://schemas.microsoft.com/office/drawing/2014/main" id="{2D967D00-B118-5702-9595-381305BE32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Tree>
    <p:extLst>
      <p:ext uri="{BB962C8B-B14F-4D97-AF65-F5344CB8AC3E}">
        <p14:creationId xmlns:p14="http://schemas.microsoft.com/office/powerpoint/2010/main" val="544574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bschnittswechsel/Strukturfolie">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667CE1CA-718D-1351-152F-885021239BE3}"/>
              </a:ext>
            </a:extLst>
          </p:cNvPr>
          <p:cNvSpPr/>
          <p:nvPr userDrawn="1"/>
        </p:nvSpPr>
        <p:spPr>
          <a:xfrm>
            <a:off x="422694" y="942975"/>
            <a:ext cx="11395495" cy="5484432"/>
          </a:xfrm>
          <a:prstGeom prst="rect">
            <a:avLst/>
          </a:prstGeom>
          <a:solidFill>
            <a:srgbClr val="004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579236BB-83ED-EF78-7C71-33AD99373B28}"/>
              </a:ext>
            </a:extLst>
          </p:cNvPr>
          <p:cNvSpPr>
            <a:spLocks noGrp="1"/>
          </p:cNvSpPr>
          <p:nvPr>
            <p:ph type="body" sz="quarter" idx="11" hasCustomPrompt="1"/>
          </p:nvPr>
        </p:nvSpPr>
        <p:spPr>
          <a:xfrm>
            <a:off x="1883568" y="2244725"/>
            <a:ext cx="8424862" cy="2368550"/>
          </a:xfrm>
          <a:prstGeom prst="rect">
            <a:avLst/>
          </a:prstGeom>
        </p:spPr>
        <p:txBody>
          <a:bodyPr anchor="ctr">
            <a:normAutofit/>
          </a:bodyPr>
          <a:lstStyle>
            <a:lvl1pPr marL="0" indent="0" algn="ctr">
              <a:buNone/>
              <a:defRPr sz="3600">
                <a:solidFill>
                  <a:schemeClr val="bg1"/>
                </a:solidFill>
                <a:latin typeface="Neue Plak Wide Black" panose="020B0A07030202020204" pitchFamily="34" charset="77"/>
              </a:defRPr>
            </a:lvl1pPr>
          </a:lstStyle>
          <a:p>
            <a:pPr lvl="0"/>
            <a:r>
              <a:rPr lang="de-DE" dirty="0">
                <a:latin typeface="Neue Plak Wide Black" panose="020B0A07030202020204" pitchFamily="34" charset="77"/>
              </a:rPr>
              <a:t>Strukturfolie</a:t>
            </a:r>
            <a:endParaRPr lang="de-DE" dirty="0"/>
          </a:p>
        </p:txBody>
      </p:sp>
      <p:pic>
        <p:nvPicPr>
          <p:cNvPr id="2" name="Grafik 1" descr="Ein Bild, das Grafiken, Screenshot, Schrift, Grafikdesign enthält.&#10;&#10;Automatisch generierte Beschreibung">
            <a:extLst>
              <a:ext uri="{FF2B5EF4-FFF2-40B4-BE49-F238E27FC236}">
                <a16:creationId xmlns:a16="http://schemas.microsoft.com/office/drawing/2014/main" id="{42AB68D7-4950-EBF7-E09A-62B25DDCD3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pic>
        <p:nvPicPr>
          <p:cNvPr id="9" name="Grafik 8" descr="Ein Bild, das Text, Screenshot, Schrift, Grafiken enthält.&#10;&#10;Automatisch generierte Beschreibung">
            <a:extLst>
              <a:ext uri="{FF2B5EF4-FFF2-40B4-BE49-F238E27FC236}">
                <a16:creationId xmlns:a16="http://schemas.microsoft.com/office/drawing/2014/main" id="{482A4C68-A791-2B77-42D3-0B18004954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spTree>
    <p:extLst>
      <p:ext uri="{BB962C8B-B14F-4D97-AF65-F5344CB8AC3E}">
        <p14:creationId xmlns:p14="http://schemas.microsoft.com/office/powerpoint/2010/main" val="2138599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ufgabe/Frag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938FD85-6981-67C7-2CE1-87BBE6F6E997}"/>
              </a:ext>
            </a:extLst>
          </p:cNvPr>
          <p:cNvSpPr/>
          <p:nvPr userDrawn="1"/>
        </p:nvSpPr>
        <p:spPr>
          <a:xfrm>
            <a:off x="422694" y="942975"/>
            <a:ext cx="11395495" cy="5484432"/>
          </a:xfrm>
          <a:prstGeom prst="rect">
            <a:avLst/>
          </a:prstGeom>
          <a:solidFill>
            <a:srgbClr val="0088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A6936B9F-A779-496C-6316-3F0E34F39B09}"/>
              </a:ext>
            </a:extLst>
          </p:cNvPr>
          <p:cNvSpPr>
            <a:spLocks noGrp="1"/>
          </p:cNvSpPr>
          <p:nvPr>
            <p:ph type="body" sz="quarter" idx="11" hasCustomPrompt="1"/>
          </p:nvPr>
        </p:nvSpPr>
        <p:spPr>
          <a:xfrm>
            <a:off x="1867248" y="1600502"/>
            <a:ext cx="8457504" cy="4169378"/>
          </a:xfrm>
          <a:prstGeom prst="rect">
            <a:avLst/>
          </a:prstGeom>
        </p:spPr>
        <p:txBody>
          <a:bodyPr>
            <a:normAutofit/>
          </a:bodyPr>
          <a:lstStyle>
            <a:lvl1pPr marL="0" indent="0" algn="ctr">
              <a:buNone/>
              <a:defRPr sz="3600">
                <a:solidFill>
                  <a:schemeClr val="bg1"/>
                </a:solidFill>
                <a:latin typeface="Neue Plak Wide Black" panose="020B0A0703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latin typeface="Neue Plak Wide Black" panose="020B0A07030202020204" pitchFamily="34" charset="77"/>
              </a:rPr>
              <a:t>Frage z.B. </a:t>
            </a:r>
            <a: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t>Was braucht es, </a:t>
            </a:r>
            <a:b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br>
            <a: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t>um diese Herausforderungen anzugehen, Verantwortung </a:t>
            </a:r>
            <a:b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br>
            <a: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t>zu übernehmen </a:t>
            </a:r>
            <a:b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br>
            <a:r>
              <a:rPr kumimoji="0" lang="de-DE" sz="3600" b="1" i="0" u="none" strike="noStrike" kern="1200" cap="none" spc="0" normalizeH="0" baseline="0" noProof="0" dirty="0">
                <a:ln>
                  <a:noFill/>
                </a:ln>
                <a:solidFill>
                  <a:srgbClr val="182851"/>
                </a:solidFill>
                <a:effectLst/>
                <a:uLnTx/>
                <a:uFillTx/>
                <a:latin typeface="Neue Plak Wide Black" panose="020B0504030202020204" pitchFamily="34" charset="77"/>
                <a:ea typeface="+mn-ea"/>
                <a:cs typeface="+mn-cs"/>
              </a:rPr>
              <a:t>und sie zu lösen?</a:t>
            </a:r>
          </a:p>
          <a:p>
            <a:pPr lvl="0"/>
            <a:endParaRPr lang="de-DE" dirty="0"/>
          </a:p>
        </p:txBody>
      </p:sp>
      <p:pic>
        <p:nvPicPr>
          <p:cNvPr id="2" name="Grafik 1" descr="Ein Bild, das Text, Screenshot, Schrift, Grafiken enthält.&#10;&#10;Automatisch generierte Beschreibung">
            <a:extLst>
              <a:ext uri="{FF2B5EF4-FFF2-40B4-BE49-F238E27FC236}">
                <a16:creationId xmlns:a16="http://schemas.microsoft.com/office/drawing/2014/main" id="{CC15C311-4A2B-339F-6030-F7077807F0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9" name="Grafik 8" descr="Ein Bild, das Grafiken, Screenshot, Schrift, Grafikdesign enthält.&#10;&#10;Automatisch generierte Beschreibung">
            <a:extLst>
              <a:ext uri="{FF2B5EF4-FFF2-40B4-BE49-F238E27FC236}">
                <a16:creationId xmlns:a16="http://schemas.microsoft.com/office/drawing/2014/main" id="{B5584395-E9DF-2397-DE50-16CC53A8D3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Tree>
    <p:extLst>
      <p:ext uri="{BB962C8B-B14F-4D97-AF65-F5344CB8AC3E}">
        <p14:creationId xmlns:p14="http://schemas.microsoft.com/office/powerpoint/2010/main" val="3920137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use">
    <p:bg>
      <p:bgPr>
        <a:solidFill>
          <a:srgbClr val="E8EDF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CC38AC1A-A127-037F-E0A4-603BCD9E9BFD}"/>
              </a:ext>
            </a:extLst>
          </p:cNvPr>
          <p:cNvSpPr/>
          <p:nvPr userDrawn="1"/>
        </p:nvSpPr>
        <p:spPr>
          <a:xfrm>
            <a:off x="916110" y="1790189"/>
            <a:ext cx="10359777" cy="10135621"/>
          </a:xfrm>
          <a:prstGeom prst="ellipse">
            <a:avLst/>
          </a:prstGeom>
          <a:solidFill>
            <a:srgbClr val="004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5BD622B2-C5DF-0BA4-8A36-1D4E97C5E862}"/>
              </a:ext>
            </a:extLst>
          </p:cNvPr>
          <p:cNvSpPr txBox="1"/>
          <p:nvPr userDrawn="1"/>
        </p:nvSpPr>
        <p:spPr>
          <a:xfrm>
            <a:off x="3589562" y="4730282"/>
            <a:ext cx="5012872" cy="707886"/>
          </a:xfrm>
          <a:prstGeom prst="rect">
            <a:avLst/>
          </a:prstGeom>
          <a:noFill/>
        </p:spPr>
        <p:txBody>
          <a:bodyPr wrap="square" rtlCol="0">
            <a:spAutoFit/>
          </a:bodyPr>
          <a:lstStyle/>
          <a:p>
            <a:pPr algn="ctr"/>
            <a:r>
              <a:rPr lang="de-DE" sz="4000" dirty="0">
                <a:solidFill>
                  <a:schemeClr val="bg1"/>
                </a:solidFill>
                <a:latin typeface="Neue Plak Wide Black" panose="020B0A07030202020204" pitchFamily="34" charset="77"/>
              </a:rPr>
              <a:t>Pause</a:t>
            </a:r>
          </a:p>
        </p:txBody>
      </p:sp>
      <p:pic>
        <p:nvPicPr>
          <p:cNvPr id="12" name="Grafik 11" descr="Kaffee mit einfarbiger Füllung">
            <a:extLst>
              <a:ext uri="{FF2B5EF4-FFF2-40B4-BE49-F238E27FC236}">
                <a16:creationId xmlns:a16="http://schemas.microsoft.com/office/drawing/2014/main" id="{605B049B-6185-1F1A-2C95-D6796E37DF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22185" y="3230245"/>
            <a:ext cx="1347629" cy="1347629"/>
          </a:xfrm>
          <a:prstGeom prst="rect">
            <a:avLst/>
          </a:prstGeom>
        </p:spPr>
      </p:pic>
      <p:pic>
        <p:nvPicPr>
          <p:cNvPr id="2" name="Grafik 1" descr="Ein Bild, das Text, Screenshot, Schrift, Grafiken enthält.&#10;&#10;Automatisch generierte Beschreibung">
            <a:extLst>
              <a:ext uri="{FF2B5EF4-FFF2-40B4-BE49-F238E27FC236}">
                <a16:creationId xmlns:a16="http://schemas.microsoft.com/office/drawing/2014/main" id="{0289906A-AA64-80B5-2777-513E6E94E6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8" name="Grafik 7" descr="Ein Bild, das Grafiken, Screenshot, Schrift, Grafikdesign enthält.&#10;&#10;Automatisch generierte Beschreibung">
            <a:extLst>
              <a:ext uri="{FF2B5EF4-FFF2-40B4-BE49-F238E27FC236}">
                <a16:creationId xmlns:a16="http://schemas.microsoft.com/office/drawing/2014/main" id="{F4AC7C5F-8DB6-3693-16A7-4FB6111882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Tree>
    <p:extLst>
      <p:ext uri="{BB962C8B-B14F-4D97-AF65-F5344CB8AC3E}">
        <p14:creationId xmlns:p14="http://schemas.microsoft.com/office/powerpoint/2010/main" val="134107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wechsel, Diskussion, Frage">
    <p:bg>
      <p:bgPr>
        <a:solidFill>
          <a:srgbClr val="E8EDF8"/>
        </a:solidFill>
        <a:effectLst/>
      </p:bgPr>
    </p:bg>
    <p:spTree>
      <p:nvGrpSpPr>
        <p:cNvPr id="1" name=""/>
        <p:cNvGrpSpPr/>
        <p:nvPr/>
      </p:nvGrpSpPr>
      <p:grpSpPr>
        <a:xfrm>
          <a:off x="0" y="0"/>
          <a:ext cx="0" cy="0"/>
          <a:chOff x="0" y="0"/>
          <a:chExt cx="0" cy="0"/>
        </a:xfrm>
      </p:grpSpPr>
      <p:sp>
        <p:nvSpPr>
          <p:cNvPr id="11" name="Oval 3">
            <a:extLst>
              <a:ext uri="{FF2B5EF4-FFF2-40B4-BE49-F238E27FC236}">
                <a16:creationId xmlns:a16="http://schemas.microsoft.com/office/drawing/2014/main" id="{4C7C5CA4-A2C5-786C-705B-1E2900BB9CF3}"/>
              </a:ext>
            </a:extLst>
          </p:cNvPr>
          <p:cNvSpPr/>
          <p:nvPr userDrawn="1"/>
        </p:nvSpPr>
        <p:spPr>
          <a:xfrm>
            <a:off x="916110" y="1790189"/>
            <a:ext cx="10359777" cy="10135621"/>
          </a:xfrm>
          <a:prstGeom prst="ellipse">
            <a:avLst/>
          </a:prstGeom>
          <a:solidFill>
            <a:srgbClr val="0088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Text, Screenshot, Schrift, Grafiken enthält.&#10;&#10;Automatisch generierte Beschreibung">
            <a:extLst>
              <a:ext uri="{FF2B5EF4-FFF2-40B4-BE49-F238E27FC236}">
                <a16:creationId xmlns:a16="http://schemas.microsoft.com/office/drawing/2014/main" id="{66CA15AB-3380-FA92-683D-F1E347D61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pic>
        <p:nvPicPr>
          <p:cNvPr id="6" name="Grafik 5" descr="Ein Bild, das Grafiken, Screenshot, Schrift, Grafikdesign enthält.&#10;&#10;Automatisch generierte Beschreibung">
            <a:extLst>
              <a:ext uri="{FF2B5EF4-FFF2-40B4-BE49-F238E27FC236}">
                <a16:creationId xmlns:a16="http://schemas.microsoft.com/office/drawing/2014/main" id="{E828A12A-D62C-22A1-54C8-C84D330A29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sp>
        <p:nvSpPr>
          <p:cNvPr id="3" name="Textplatzhalter 6">
            <a:extLst>
              <a:ext uri="{FF2B5EF4-FFF2-40B4-BE49-F238E27FC236}">
                <a16:creationId xmlns:a16="http://schemas.microsoft.com/office/drawing/2014/main" id="{A93352AF-F58C-5503-6693-A5B11C51A8AF}"/>
              </a:ext>
            </a:extLst>
          </p:cNvPr>
          <p:cNvSpPr>
            <a:spLocks noGrp="1"/>
          </p:cNvSpPr>
          <p:nvPr>
            <p:ph type="body" sz="quarter" idx="11" hasCustomPrompt="1"/>
          </p:nvPr>
        </p:nvSpPr>
        <p:spPr>
          <a:xfrm>
            <a:off x="3706551" y="4209689"/>
            <a:ext cx="4778898" cy="947049"/>
          </a:xfrm>
          <a:prstGeom prst="rect">
            <a:avLst/>
          </a:prstGeom>
        </p:spPr>
        <p:txBody>
          <a:bodyPr anchor="ctr">
            <a:normAutofit/>
          </a:bodyPr>
          <a:lstStyle>
            <a:lvl1pPr marL="0" indent="0" algn="ctr">
              <a:buNone/>
              <a:defRPr sz="3600">
                <a:solidFill>
                  <a:schemeClr val="bg1"/>
                </a:solidFill>
                <a:latin typeface="Neue Plak Wide Black" panose="020B0A07030202020204" pitchFamily="34" charset="77"/>
              </a:defRPr>
            </a:lvl1pPr>
          </a:lstStyle>
          <a:p>
            <a:pPr lvl="0"/>
            <a:r>
              <a:rPr lang="de-DE">
                <a:latin typeface="Neue Plak Wide Black" panose="020B0A07030202020204" pitchFamily="34" charset="77"/>
              </a:rPr>
              <a:t>Text</a:t>
            </a:r>
            <a:endParaRPr lang="de-DE" dirty="0"/>
          </a:p>
        </p:txBody>
      </p:sp>
    </p:spTree>
    <p:extLst>
      <p:ext uri="{BB962C8B-B14F-4D97-AF65-F5344CB8AC3E}">
        <p14:creationId xmlns:p14="http://schemas.microsoft.com/office/powerpoint/2010/main" val="359701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Kontaktfolie_allgemein">
    <p:bg>
      <p:bgPr>
        <a:solidFill>
          <a:schemeClr val="bg1"/>
        </a:solidFill>
        <a:effectLst/>
      </p:bgPr>
    </p:bg>
    <p:spTree>
      <p:nvGrpSpPr>
        <p:cNvPr id="1" name=""/>
        <p:cNvGrpSpPr/>
        <p:nvPr/>
      </p:nvGrpSpPr>
      <p:grpSpPr>
        <a:xfrm>
          <a:off x="0" y="0"/>
          <a:ext cx="0" cy="0"/>
          <a:chOff x="0" y="0"/>
          <a:chExt cx="0" cy="0"/>
        </a:xfrm>
      </p:grpSpPr>
      <p:sp>
        <p:nvSpPr>
          <p:cNvPr id="23" name="Rechteck 22">
            <a:extLst>
              <a:ext uri="{FF2B5EF4-FFF2-40B4-BE49-F238E27FC236}">
                <a16:creationId xmlns:a16="http://schemas.microsoft.com/office/drawing/2014/main" id="{92B2E21D-10D7-2ADC-A8D4-273D5D10B161}"/>
              </a:ext>
            </a:extLst>
          </p:cNvPr>
          <p:cNvSpPr/>
          <p:nvPr userDrawn="1"/>
        </p:nvSpPr>
        <p:spPr>
          <a:xfrm>
            <a:off x="486299" y="962667"/>
            <a:ext cx="11315176" cy="736663"/>
          </a:xfrm>
          <a:prstGeom prst="rect">
            <a:avLst/>
          </a:prstGeom>
          <a:solidFill>
            <a:srgbClr val="E8ED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platzhalter 5">
            <a:extLst>
              <a:ext uri="{FF2B5EF4-FFF2-40B4-BE49-F238E27FC236}">
                <a16:creationId xmlns:a16="http://schemas.microsoft.com/office/drawing/2014/main" id="{ADAAD358-6D56-BF67-23FB-CF1DA327C6E6}"/>
              </a:ext>
            </a:extLst>
          </p:cNvPr>
          <p:cNvSpPr>
            <a:spLocks noGrp="1"/>
          </p:cNvSpPr>
          <p:nvPr>
            <p:ph type="body" sz="quarter" idx="13" hasCustomPrompt="1"/>
          </p:nvPr>
        </p:nvSpPr>
        <p:spPr>
          <a:xfrm>
            <a:off x="499238" y="3629323"/>
            <a:ext cx="4765071" cy="428040"/>
          </a:xfrm>
          <a:prstGeom prst="rect">
            <a:avLst/>
          </a:prstGeom>
        </p:spPr>
        <p:txBody>
          <a:bodyPr>
            <a:normAutofit/>
          </a:bodyPr>
          <a:lstStyle>
            <a:lvl1pPr marL="0" indent="0">
              <a:buNone/>
              <a:defRPr sz="2000">
                <a:solidFill>
                  <a:schemeClr val="tx1"/>
                </a:solidFill>
                <a:latin typeface="FreightText Pro Book" panose="02000603060000020004" pitchFamily="2" charset="0"/>
              </a:defRPr>
            </a:lvl1pPr>
          </a:lstStyle>
          <a:p>
            <a:pPr lvl="0"/>
            <a:r>
              <a:rPr lang="de-DE" dirty="0"/>
              <a:t>E-Mailadresse der vortragenden Person(en)</a:t>
            </a:r>
          </a:p>
        </p:txBody>
      </p:sp>
      <p:sp>
        <p:nvSpPr>
          <p:cNvPr id="13" name="Textfeld 12">
            <a:extLst>
              <a:ext uri="{FF2B5EF4-FFF2-40B4-BE49-F238E27FC236}">
                <a16:creationId xmlns:a16="http://schemas.microsoft.com/office/drawing/2014/main" id="{261F5FA7-5C7A-2762-BEDF-15B7F1FC1CE5}"/>
              </a:ext>
            </a:extLst>
          </p:cNvPr>
          <p:cNvSpPr txBox="1"/>
          <p:nvPr userDrawn="1"/>
        </p:nvSpPr>
        <p:spPr>
          <a:xfrm>
            <a:off x="486298" y="961912"/>
            <a:ext cx="574221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182952"/>
                </a:solidFill>
                <a:effectLst/>
                <a:uLnTx/>
                <a:uFillTx/>
                <a:latin typeface="Neue Plak Wide Black" panose="020B0A07030202020204" pitchFamily="34" charset="77"/>
                <a:ea typeface="+mn-ea"/>
                <a:cs typeface="+mn-cs"/>
              </a:rPr>
              <a:t>Kontakt</a:t>
            </a:r>
          </a:p>
        </p:txBody>
      </p:sp>
      <p:pic>
        <p:nvPicPr>
          <p:cNvPr id="14" name="Grafik 13" descr="Ein Bild, das Schwarz, Dunkelheit, Schwarzweiß, Screenshot enthält.&#10;&#10;Automatisch generierte Beschreibung">
            <a:extLst>
              <a:ext uri="{FF2B5EF4-FFF2-40B4-BE49-F238E27FC236}">
                <a16:creationId xmlns:a16="http://schemas.microsoft.com/office/drawing/2014/main" id="{30BBDCA1-113D-AB74-BD84-FD422C244A81}"/>
              </a:ext>
            </a:extLst>
          </p:cNvPr>
          <p:cNvPicPr>
            <a:picLocks noChangeAspect="1"/>
          </p:cNvPicPr>
          <p:nvPr userDrawn="1"/>
        </p:nvPicPr>
        <p:blipFill>
          <a:blip r:embed="rId2"/>
          <a:stretch>
            <a:fillRect/>
          </a:stretch>
        </p:blipFill>
        <p:spPr>
          <a:xfrm>
            <a:off x="499238" y="4902595"/>
            <a:ext cx="448574" cy="448574"/>
          </a:xfrm>
          <a:prstGeom prst="rect">
            <a:avLst/>
          </a:prstGeom>
        </p:spPr>
      </p:pic>
      <p:pic>
        <p:nvPicPr>
          <p:cNvPr id="3" name="Grafik 2" descr="Ein Bild, das Grafiken, Screenshot, Schrift, Grafikdesign enthält.&#10;&#10;Automatisch generierte Beschreibung">
            <a:extLst>
              <a:ext uri="{FF2B5EF4-FFF2-40B4-BE49-F238E27FC236}">
                <a16:creationId xmlns:a16="http://schemas.microsoft.com/office/drawing/2014/main" id="{585C079A-57ED-E10A-9833-930FF51ED4E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14012" y="184547"/>
            <a:ext cx="1319865" cy="590466"/>
          </a:xfrm>
          <a:prstGeom prst="rect">
            <a:avLst/>
          </a:prstGeom>
        </p:spPr>
      </p:pic>
      <p:pic>
        <p:nvPicPr>
          <p:cNvPr id="17" name="Grafik 16" descr="Ein Bild, das Text, Screenshot, Schrift, Grafiken enthält.&#10;&#10;Automatisch generierte Beschreibung">
            <a:extLst>
              <a:ext uri="{FF2B5EF4-FFF2-40B4-BE49-F238E27FC236}">
                <a16:creationId xmlns:a16="http://schemas.microsoft.com/office/drawing/2014/main" id="{FC115E6E-9965-635E-F594-54F2A47478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84547"/>
            <a:ext cx="2479260" cy="619815"/>
          </a:xfrm>
          <a:prstGeom prst="rect">
            <a:avLst/>
          </a:prstGeom>
        </p:spPr>
      </p:pic>
      <p:sp>
        <p:nvSpPr>
          <p:cNvPr id="6" name="Textplatzhalter 5">
            <a:extLst>
              <a:ext uri="{FF2B5EF4-FFF2-40B4-BE49-F238E27FC236}">
                <a16:creationId xmlns:a16="http://schemas.microsoft.com/office/drawing/2014/main" id="{A175AEF1-A454-E737-ABBF-06A7599D6BE8}"/>
              </a:ext>
            </a:extLst>
          </p:cNvPr>
          <p:cNvSpPr>
            <a:spLocks noGrp="1"/>
          </p:cNvSpPr>
          <p:nvPr userDrawn="1">
            <p:ph type="body" sz="quarter" idx="14" hasCustomPrompt="1"/>
          </p:nvPr>
        </p:nvSpPr>
        <p:spPr>
          <a:xfrm>
            <a:off x="486298" y="4112840"/>
            <a:ext cx="4765071" cy="428040"/>
          </a:xfrm>
          <a:prstGeom prst="rect">
            <a:avLst/>
          </a:prstGeom>
        </p:spPr>
        <p:txBody>
          <a:bodyPr>
            <a:normAutofit/>
          </a:bodyPr>
          <a:lstStyle>
            <a:lvl1pPr marL="0" indent="0">
              <a:buNone/>
              <a:defRPr sz="2000">
                <a:solidFill>
                  <a:schemeClr val="tx1"/>
                </a:solidFill>
                <a:latin typeface="FreightText Pro Book" panose="02000603060000020004" pitchFamily="2" charset="0"/>
              </a:defRPr>
            </a:lvl1pPr>
          </a:lstStyle>
          <a:p>
            <a:pPr lvl="0"/>
            <a:r>
              <a:rPr lang="de-DE" dirty="0"/>
              <a:t>E-Mailadresse der vortragenden Person(en)</a:t>
            </a:r>
          </a:p>
        </p:txBody>
      </p:sp>
      <p:sp>
        <p:nvSpPr>
          <p:cNvPr id="10" name="Textplatzhalter 5">
            <a:extLst>
              <a:ext uri="{FF2B5EF4-FFF2-40B4-BE49-F238E27FC236}">
                <a16:creationId xmlns:a16="http://schemas.microsoft.com/office/drawing/2014/main" id="{A291EB21-B927-FA76-7190-06780897DF31}"/>
              </a:ext>
            </a:extLst>
          </p:cNvPr>
          <p:cNvSpPr>
            <a:spLocks noGrp="1"/>
          </p:cNvSpPr>
          <p:nvPr userDrawn="1">
            <p:ph type="body" sz="quarter" idx="15" hasCustomPrompt="1"/>
          </p:nvPr>
        </p:nvSpPr>
        <p:spPr>
          <a:xfrm>
            <a:off x="499238" y="2221722"/>
            <a:ext cx="4765071" cy="428040"/>
          </a:xfrm>
          <a:prstGeom prst="rect">
            <a:avLst/>
          </a:prstGeom>
        </p:spPr>
        <p:txBody>
          <a:bodyPr>
            <a:normAutofit/>
          </a:bodyPr>
          <a:lstStyle>
            <a:lvl1pPr marL="0" indent="0">
              <a:buNone/>
              <a:defRPr sz="2000">
                <a:solidFill>
                  <a:schemeClr val="tx1"/>
                </a:solidFill>
                <a:latin typeface="Neue Plak Text" panose="020B0804030202020204" pitchFamily="34" charset="0"/>
              </a:defRPr>
            </a:lvl1pPr>
          </a:lstStyle>
          <a:p>
            <a:pPr lvl="0"/>
            <a:r>
              <a:rPr lang="de-DE" dirty="0"/>
              <a:t>Name der Organisation</a:t>
            </a:r>
          </a:p>
        </p:txBody>
      </p:sp>
      <p:sp>
        <p:nvSpPr>
          <p:cNvPr id="24" name="Textplatzhalter 5">
            <a:extLst>
              <a:ext uri="{FF2B5EF4-FFF2-40B4-BE49-F238E27FC236}">
                <a16:creationId xmlns:a16="http://schemas.microsoft.com/office/drawing/2014/main" id="{90EFA25D-87E9-B714-D608-DAE3F4840288}"/>
              </a:ext>
            </a:extLst>
          </p:cNvPr>
          <p:cNvSpPr>
            <a:spLocks noGrp="1"/>
          </p:cNvSpPr>
          <p:nvPr userDrawn="1">
            <p:ph type="body" sz="quarter" idx="16" hasCustomPrompt="1"/>
          </p:nvPr>
        </p:nvSpPr>
        <p:spPr>
          <a:xfrm>
            <a:off x="499238" y="2803948"/>
            <a:ext cx="4765071" cy="677680"/>
          </a:xfrm>
          <a:prstGeom prst="rect">
            <a:avLst/>
          </a:prstGeom>
        </p:spPr>
        <p:txBody>
          <a:bodyPr>
            <a:noAutofit/>
          </a:bodyPr>
          <a:lstStyle>
            <a:lvl1pPr marL="0" indent="0">
              <a:buNone/>
              <a:defRPr sz="1800">
                <a:solidFill>
                  <a:schemeClr val="tx1"/>
                </a:solidFill>
                <a:latin typeface="FreightText Pro Book" panose="02000603060000020004" pitchFamily="50" charset="0"/>
              </a:defRPr>
            </a:lvl1pPr>
          </a:lstStyle>
          <a:p>
            <a:pPr lvl="0"/>
            <a:r>
              <a:rPr lang="de-DE" dirty="0"/>
              <a:t>Straße, Hausnummer                                    Postleitzahl, Stadt</a:t>
            </a:r>
          </a:p>
        </p:txBody>
      </p:sp>
      <p:sp>
        <p:nvSpPr>
          <p:cNvPr id="25" name="Textplatzhalter 5">
            <a:extLst>
              <a:ext uri="{FF2B5EF4-FFF2-40B4-BE49-F238E27FC236}">
                <a16:creationId xmlns:a16="http://schemas.microsoft.com/office/drawing/2014/main" id="{1D88004B-F76A-6A1D-9EF4-9D154112900C}"/>
              </a:ext>
            </a:extLst>
          </p:cNvPr>
          <p:cNvSpPr>
            <a:spLocks noGrp="1"/>
          </p:cNvSpPr>
          <p:nvPr>
            <p:ph type="body" sz="quarter" idx="17" hasCustomPrompt="1"/>
          </p:nvPr>
        </p:nvSpPr>
        <p:spPr>
          <a:xfrm>
            <a:off x="974869" y="5003919"/>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@Accoutname</a:t>
            </a:r>
          </a:p>
        </p:txBody>
      </p:sp>
      <p:pic>
        <p:nvPicPr>
          <p:cNvPr id="28" name="Grafik 27">
            <a:extLst>
              <a:ext uri="{FF2B5EF4-FFF2-40B4-BE49-F238E27FC236}">
                <a16:creationId xmlns:a16="http://schemas.microsoft.com/office/drawing/2014/main" id="{BA82F036-7908-9747-46E9-C5C23727B79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24585" y="5497454"/>
            <a:ext cx="397879" cy="397879"/>
          </a:xfrm>
          <a:prstGeom prst="rect">
            <a:avLst/>
          </a:prstGeom>
        </p:spPr>
      </p:pic>
      <p:sp>
        <p:nvSpPr>
          <p:cNvPr id="29" name="Textplatzhalter 5">
            <a:extLst>
              <a:ext uri="{FF2B5EF4-FFF2-40B4-BE49-F238E27FC236}">
                <a16:creationId xmlns:a16="http://schemas.microsoft.com/office/drawing/2014/main" id="{450F4472-6389-0363-8962-B7D2EDFBFF95}"/>
              </a:ext>
            </a:extLst>
          </p:cNvPr>
          <p:cNvSpPr>
            <a:spLocks noGrp="1"/>
          </p:cNvSpPr>
          <p:nvPr>
            <p:ph type="body" sz="quarter" idx="18" hasCustomPrompt="1"/>
          </p:nvPr>
        </p:nvSpPr>
        <p:spPr>
          <a:xfrm>
            <a:off x="974869" y="5532571"/>
            <a:ext cx="4289439" cy="295333"/>
          </a:xfrm>
          <a:prstGeom prst="rect">
            <a:avLst/>
          </a:prstGeom>
        </p:spPr>
        <p:txBody>
          <a:bodyPr>
            <a:normAutofit/>
          </a:bodyPr>
          <a:lstStyle>
            <a:lvl1pPr marL="0" indent="0">
              <a:buNone/>
              <a:defRPr sz="1600">
                <a:solidFill>
                  <a:schemeClr val="tx1"/>
                </a:solidFill>
                <a:latin typeface="FreightText Pro Book" panose="02000603060000020004" pitchFamily="2" charset="0"/>
              </a:defRPr>
            </a:lvl1pPr>
          </a:lstStyle>
          <a:p>
            <a:pPr lvl="0"/>
            <a:r>
              <a:rPr lang="de-DE" dirty="0"/>
              <a:t>Internetseite</a:t>
            </a:r>
          </a:p>
        </p:txBody>
      </p:sp>
    </p:spTree>
    <p:extLst>
      <p:ext uri="{BB962C8B-B14F-4D97-AF65-F5344CB8AC3E}">
        <p14:creationId xmlns:p14="http://schemas.microsoft.com/office/powerpoint/2010/main" val="199492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16224"/>
      </p:ext>
    </p:extLst>
  </p:cSld>
  <p:clrMap bg1="lt1" tx1="dk1" bg2="lt2" tx2="dk2" accent1="accent1" accent2="accent2" accent3="accent3" accent4="accent4" accent5="accent5" accent6="accent6" hlink="hlink" folHlink="folHlink"/>
  <p:sldLayoutIdLst>
    <p:sldLayoutId id="2147483697"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hyperlink" Target="https://youtu.be/9CmTytnH3qo?si=8Zis0PR9A56ZYddt" TargetMode="External"/><Relationship Id="rId5" Type="http://schemas.openxmlformats.org/officeDocument/2006/relationships/image" Target="../media/image22.png"/><Relationship Id="rId4" Type="http://schemas.openxmlformats.org/officeDocument/2006/relationships/hyperlink" Target="https://youtu.be/hKf9AZsMaQM?si=BkwULDjL_xryvDKb"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0.xml"/><Relationship Id="rId5" Type="http://schemas.openxmlformats.org/officeDocument/2006/relationships/image" Target="../media/image24.png"/><Relationship Id="rId4" Type="http://schemas.openxmlformats.org/officeDocument/2006/relationships/hyperlink" Target="https://www.ecolocked.com/faq"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notesSlide" Target="../notesSlides/notesSlide2.xml"/><Relationship Id="rId7" Type="http://schemas.openxmlformats.org/officeDocument/2006/relationships/image" Target="../media/image14.jpe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8" Type="http://schemas.openxmlformats.org/officeDocument/2006/relationships/hyperlink" Target="https://youtu.be/m7sBEFyyvnQ?si=gL--v0wqpL3BkIMH" TargetMode="External"/><Relationship Id="rId3" Type="http://schemas.openxmlformats.org/officeDocument/2006/relationships/notesSlide" Target="../notesSlides/notesSlide20.xml"/><Relationship Id="rId7"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hyperlink" Target="https://youtu.be/hKf9AZsMaQM?si=BkwULDjL_xryvDKb" TargetMode="External"/><Relationship Id="rId5" Type="http://schemas.microsoft.com/office/2007/relationships/hdphoto" Target="../media/hdphoto1.wdp"/><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 Id="rId5" Type="http://schemas.openxmlformats.org/officeDocument/2006/relationships/image" Target="../media/image26.png"/><Relationship Id="rId4" Type="http://schemas.openxmlformats.org/officeDocument/2006/relationships/hyperlink" Target="https://grey-element.shop/Bewehrungsstab-aus-Basaltfaser-8mm-Laenge-2-Meter"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hyperlink" Target="https://www.crb-gmbh.com/de/checkout/checkout" TargetMode="External"/><Relationship Id="rId2" Type="http://schemas.openxmlformats.org/officeDocument/2006/relationships/slideLayout" Target="../slideLayouts/slideLayout3.xml"/><Relationship Id="rId1" Type="http://schemas.openxmlformats.org/officeDocument/2006/relationships/tags" Target="../tags/tag27.xml"/><Relationship Id="rId6" Type="http://schemas.openxmlformats.org/officeDocument/2006/relationships/hyperlink" Target="https://youtu.be/hKf9AZsMaQM?si=FIgm6CngbXkCdsp2" TargetMode="External"/><Relationship Id="rId5" Type="http://schemas.openxmlformats.org/officeDocument/2006/relationships/image" Target="../media/image22.png"/><Relationship Id="rId4" Type="http://schemas.openxmlformats.org/officeDocument/2006/relationships/hyperlink" Target="https://youtu.be/hKf9AZsMaQM?si=BkwULDjL_xryvDKb"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32.xml"/><Relationship Id="rId6" Type="http://schemas.openxmlformats.org/officeDocument/2006/relationships/hyperlink" Target="https://youtu.be/6uFo_AKAJJA?si=IhrecsArZjPue-9u" TargetMode="External"/><Relationship Id="rId5" Type="http://schemas.openxmlformats.org/officeDocument/2006/relationships/image" Target="../media/image22.png"/><Relationship Id="rId4" Type="http://schemas.openxmlformats.org/officeDocument/2006/relationships/hyperlink" Target="https://youtu.be/hKf9AZsMaQM?si=BkwULDjL_xryvDKb"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4.xml"/><Relationship Id="rId4" Type="http://schemas.openxmlformats.org/officeDocument/2006/relationships/hyperlink" Target="https://celitement.de/"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6" Type="http://schemas.openxmlformats.org/officeDocument/2006/relationships/hyperlink" Target="https://youtu.be/qK0RwJ-cRLs?si=hdhCt7mHsQYfhFqP" TargetMode="External"/><Relationship Id="rId5" Type="http://schemas.openxmlformats.org/officeDocument/2006/relationships/image" Target="../media/image22.png"/><Relationship Id="rId4" Type="http://schemas.openxmlformats.org/officeDocument/2006/relationships/hyperlink" Target="https://youtu.be/hKf9AZsMaQM?si=BkwULDjL_xryvDKb"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hyperlink" Target="https://youtu.be/siMEn6ng52g?si=9IllTFeVbKVsGLVj" TargetMode="Externa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43.xml"/><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44.xml"/><Relationship Id="rId6" Type="http://schemas.openxmlformats.org/officeDocument/2006/relationships/image" Target="../media/image30.png"/><Relationship Id="rId5" Type="http://schemas.openxmlformats.org/officeDocument/2006/relationships/hyperlink" Target="https://youtu.be/m5O3oIyhEQc?si=w-uLGPbdgGlAInXO" TargetMode="Externa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46.xml"/><Relationship Id="rId5" Type="http://schemas.openxmlformats.org/officeDocument/2006/relationships/image" Target="../media/image22.png"/><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48.xml"/><Relationship Id="rId4" Type="http://schemas.openxmlformats.org/officeDocument/2006/relationships/image" Target="../media/image11.jp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49.xml"/><Relationship Id="rId4" Type="http://schemas.openxmlformats.org/officeDocument/2006/relationships/image" Target="../media/image32.jp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50.xml"/><Relationship Id="rId4" Type="http://schemas.openxmlformats.org/officeDocument/2006/relationships/image" Target="../media/image3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7.JP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6.xml"/><Relationship Id="rId1" Type="http://schemas.openxmlformats.org/officeDocument/2006/relationships/tags" Target="../tags/tag51.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1.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2E17-D8C4-36BB-9CE8-CC79226CF089}"/>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7B37957A-D8C2-FA92-FD3F-6BB84CBB5793}"/>
              </a:ext>
            </a:extLst>
          </p:cNvPr>
          <p:cNvSpPr>
            <a:spLocks noGrp="1" noRot="1" noMove="1" noResize="1" noEditPoints="1" noAdjustHandles="1" noChangeArrowheads="1" noChangeShapeType="1"/>
          </p:cNvSpPr>
          <p:nvPr>
            <p:ph type="title"/>
          </p:nvPr>
        </p:nvSpPr>
        <p:spPr/>
        <p:txBody>
          <a:bodyPr/>
          <a:lstStyle/>
          <a:p>
            <a:r>
              <a:rPr lang="de-DE" dirty="0"/>
              <a:t>Materialkunde: Beton und Stahlbeton</a:t>
            </a:r>
          </a:p>
        </p:txBody>
      </p:sp>
      <p:sp>
        <p:nvSpPr>
          <p:cNvPr id="19" name="Textplatzhalter 18">
            <a:extLst>
              <a:ext uri="{FF2B5EF4-FFF2-40B4-BE49-F238E27FC236}">
                <a16:creationId xmlns:a16="http://schemas.microsoft.com/office/drawing/2014/main" id="{6AE2F744-B947-26C4-DD35-93D122E8BDEC}"/>
              </a:ext>
            </a:extLst>
          </p:cNvPr>
          <p:cNvSpPr>
            <a:spLocks noGrp="1" noRot="1" noMove="1" noResize="1" noEditPoints="1" noAdjustHandles="1" noChangeArrowheads="1" noChangeShapeType="1"/>
          </p:cNvSpPr>
          <p:nvPr>
            <p:ph type="body" sz="quarter" idx="13"/>
          </p:nvPr>
        </p:nvSpPr>
        <p:spPr/>
        <p:txBody>
          <a:bodyPr/>
          <a:lstStyle/>
          <a:p>
            <a:r>
              <a:rPr lang="de-DE" dirty="0"/>
              <a:t>Erstellt von: Uwe Dziumbla</a:t>
            </a:r>
          </a:p>
        </p:txBody>
      </p:sp>
      <p:pic>
        <p:nvPicPr>
          <p:cNvPr id="3" name="Bildplatzhalter 2">
            <a:extLst>
              <a:ext uri="{FF2B5EF4-FFF2-40B4-BE49-F238E27FC236}">
                <a16:creationId xmlns:a16="http://schemas.microsoft.com/office/drawing/2014/main" id="{B88E6028-D547-CDDF-6B0A-8170EB582DC9}"/>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6721" r="6721"/>
          <a:stretch/>
        </p:blipFill>
        <p:spPr/>
      </p:pic>
      <p:sp>
        <p:nvSpPr>
          <p:cNvPr id="4" name="Textplatzhalter 2">
            <a:extLst>
              <a:ext uri="{FF2B5EF4-FFF2-40B4-BE49-F238E27FC236}">
                <a16:creationId xmlns:a16="http://schemas.microsoft.com/office/drawing/2014/main" id="{E5FD357B-E593-820B-3801-FB032584ED7A}"/>
              </a:ext>
            </a:extLst>
          </p:cNvPr>
          <p:cNvSpPr txBox="1">
            <a:spLocks/>
          </p:cNvSpPr>
          <p:nvPr/>
        </p:nvSpPr>
        <p:spPr>
          <a:xfrm>
            <a:off x="10326015" y="5274635"/>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
        <p:nvSpPr>
          <p:cNvPr id="5" name="PlaceHolder 3">
            <a:extLst>
              <a:ext uri="{FF2B5EF4-FFF2-40B4-BE49-F238E27FC236}">
                <a16:creationId xmlns:a16="http://schemas.microsoft.com/office/drawing/2014/main" id="{70F7022F-7DA9-E448-2170-3BB701F8240F}"/>
              </a:ext>
            </a:extLst>
          </p:cNvPr>
          <p:cNvSpPr>
            <a:spLocks noGrp="1"/>
          </p:cNvSpPr>
          <p:nvPr>
            <p:ph type="body" sz="quarter" idx="15"/>
          </p:nvPr>
        </p:nvSpPr>
        <p:spPr>
          <a:xfrm>
            <a:off x="504825" y="4772025"/>
            <a:ext cx="5924550" cy="473075"/>
          </a:xfrm>
          <a:noFill/>
          <a:ln w="0">
            <a:noFill/>
          </a:ln>
        </p:spPr>
        <p:txBody>
          <a:bodyPr lIns="91440" tIns="45720" rIns="91440" bIns="45720" anchor="t">
            <a:noAutofit/>
          </a:bodyPr>
          <a:lstStyle/>
          <a:p>
            <a:pPr>
              <a:lnSpc>
                <a:spcPct val="100000"/>
              </a:lnSpc>
            </a:pPr>
            <a:r>
              <a:rPr lang="de-DE" sz="1100" dirty="0"/>
              <a:t>Cottbus, 2025</a:t>
            </a:r>
          </a:p>
          <a:p>
            <a:pPr>
              <a:lnSpc>
                <a:spcPct val="100000"/>
              </a:lnSpc>
            </a:pPr>
            <a:r>
              <a:rPr lang="de-DE" sz="1100" dirty="0"/>
              <a:t>Lizenz: CC BY-NC 4.0 (keine kommerzielle Nutzung, Bearbeitung erlaubt, Autor*in nennen)</a:t>
            </a:r>
          </a:p>
        </p:txBody>
      </p:sp>
    </p:spTree>
    <p:custDataLst>
      <p:tags r:id="rId1"/>
    </p:custDataLst>
    <p:extLst>
      <p:ext uri="{BB962C8B-B14F-4D97-AF65-F5344CB8AC3E}">
        <p14:creationId xmlns:p14="http://schemas.microsoft.com/office/powerpoint/2010/main" val="583501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4CB95-DB66-07B3-07D0-A02C648397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037703-7243-0B32-03E7-D0BC2ED60F7B}"/>
              </a:ext>
            </a:extLst>
          </p:cNvPr>
          <p:cNvSpPr>
            <a:spLocks noGrp="1"/>
          </p:cNvSpPr>
          <p:nvPr>
            <p:ph type="title"/>
          </p:nvPr>
        </p:nvSpPr>
        <p:spPr/>
        <p:txBody>
          <a:bodyPr/>
          <a:lstStyle/>
          <a:p>
            <a:r>
              <a:rPr lang="de-DE" dirty="0"/>
              <a:t>Verwertung von Bau- und Abbruchabfällen</a:t>
            </a:r>
          </a:p>
        </p:txBody>
      </p:sp>
      <p:sp>
        <p:nvSpPr>
          <p:cNvPr id="3" name="Textplatzhalter 2">
            <a:extLst>
              <a:ext uri="{FF2B5EF4-FFF2-40B4-BE49-F238E27FC236}">
                <a16:creationId xmlns:a16="http://schemas.microsoft.com/office/drawing/2014/main" id="{8C6B68EB-4DB9-ED7A-67DE-457D30591FAB}"/>
              </a:ext>
            </a:extLst>
          </p:cNvPr>
          <p:cNvSpPr>
            <a:spLocks noGrp="1"/>
          </p:cNvSpPr>
          <p:nvPr>
            <p:ph type="body" sz="quarter" idx="12"/>
          </p:nvPr>
        </p:nvSpPr>
        <p:spPr>
          <a:xfrm>
            <a:off x="505250" y="2589592"/>
            <a:ext cx="6643062" cy="4380489"/>
          </a:xfrm>
        </p:spPr>
        <p:txBody>
          <a:bodyPr>
            <a:normAutofit/>
          </a:bodyPr>
          <a:lstStyle/>
          <a:p>
            <a:r>
              <a:rPr lang="de-DE" dirty="0"/>
              <a:t>Abfallvermeidung</a:t>
            </a:r>
          </a:p>
          <a:p>
            <a:r>
              <a:rPr lang="de-DE" dirty="0"/>
              <a:t>Erhaltung bestehender Bausubstanz </a:t>
            </a:r>
          </a:p>
          <a:p>
            <a:r>
              <a:rPr lang="de-DE" dirty="0"/>
              <a:t>lange Nutzungsdauer</a:t>
            </a:r>
          </a:p>
          <a:p>
            <a:r>
              <a:rPr lang="de-DE" dirty="0"/>
              <a:t>recyclinggerechtes Konstruieren der Bauten,</a:t>
            </a:r>
          </a:p>
          <a:p>
            <a:r>
              <a:rPr lang="de-DE" dirty="0"/>
              <a:t>recyclinggerechter Baustellenbetrieb </a:t>
            </a:r>
          </a:p>
          <a:p>
            <a:r>
              <a:rPr lang="de-DE" dirty="0"/>
              <a:t>recyclinggerechten Abbruch</a:t>
            </a:r>
          </a:p>
          <a:p>
            <a:pPr marL="0" indent="0">
              <a:buNone/>
            </a:pPr>
            <a:endParaRPr lang="de-DE" dirty="0"/>
          </a:p>
          <a:p>
            <a:pPr marL="0" indent="0">
              <a:buNone/>
            </a:pPr>
            <a:r>
              <a:rPr lang="de-DE" sz="1900" i="1" dirty="0"/>
              <a:t>Abbruchabfällen sollte auf das unumgänglich notwendige Maß beschränkt bleiben und umweltgerecht erfolgen.</a:t>
            </a:r>
          </a:p>
          <a:p>
            <a:endParaRPr lang="de-DE" dirty="0"/>
          </a:p>
        </p:txBody>
      </p:sp>
      <p:pic>
        <p:nvPicPr>
          <p:cNvPr id="6" name="Bildplatzhalter 5">
            <a:extLst>
              <a:ext uri="{FF2B5EF4-FFF2-40B4-BE49-F238E27FC236}">
                <a16:creationId xmlns:a16="http://schemas.microsoft.com/office/drawing/2014/main" id="{12B289D0-BB61-714C-C544-03E15C3163A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786" r="20786"/>
          <a:stretch/>
        </p:blipFill>
        <p:spPr/>
      </p:pic>
      <p:sp>
        <p:nvSpPr>
          <p:cNvPr id="7" name="Textplatzhalter 2">
            <a:extLst>
              <a:ext uri="{FF2B5EF4-FFF2-40B4-BE49-F238E27FC236}">
                <a16:creationId xmlns:a16="http://schemas.microsoft.com/office/drawing/2014/main" id="{051D4D42-86EA-4B2B-D1A4-3CA782F63C45}"/>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620585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A7D1092-60E4-8B4F-2BA8-E14E24AC9DB0}"/>
              </a:ext>
            </a:extLst>
          </p:cNvPr>
          <p:cNvSpPr>
            <a:spLocks noGrp="1" noRot="1" noMove="1" noResize="1" noEditPoints="1" noAdjustHandles="1" noChangeArrowheads="1" noChangeShapeType="1"/>
          </p:cNvSpPr>
          <p:nvPr>
            <p:ph type="title"/>
          </p:nvPr>
        </p:nvSpPr>
        <p:spPr/>
        <p:txBody>
          <a:bodyPr/>
          <a:lstStyle/>
          <a:p>
            <a:r>
              <a:rPr lang="de-DE" dirty="0"/>
              <a:t>Recyclingbeton RC-Beton</a:t>
            </a:r>
          </a:p>
        </p:txBody>
      </p:sp>
      <p:sp>
        <p:nvSpPr>
          <p:cNvPr id="8" name="Textplatzhalter 7">
            <a:extLst>
              <a:ext uri="{FF2B5EF4-FFF2-40B4-BE49-F238E27FC236}">
                <a16:creationId xmlns:a16="http://schemas.microsoft.com/office/drawing/2014/main" id="{0303426A-47AF-7D47-1BB4-894AD2414507}"/>
              </a:ext>
            </a:extLst>
          </p:cNvPr>
          <p:cNvSpPr>
            <a:spLocks noGrp="1"/>
          </p:cNvSpPr>
          <p:nvPr>
            <p:ph type="body" sz="quarter" idx="12"/>
          </p:nvPr>
        </p:nvSpPr>
        <p:spPr/>
        <p:txBody>
          <a:bodyPr/>
          <a:lstStyle/>
          <a:p>
            <a:r>
              <a:rPr lang="de-DE" dirty="0"/>
              <a:t>rezyklierte Gesteinskörnungen</a:t>
            </a:r>
          </a:p>
          <a:p>
            <a:r>
              <a:rPr lang="de-DE" dirty="0"/>
              <a:t>Recycling-Beton (RC-Beton), </a:t>
            </a:r>
            <a:br>
              <a:rPr lang="de-DE" dirty="0"/>
            </a:br>
            <a:r>
              <a:rPr lang="de-DE" dirty="0"/>
              <a:t>auch ressourcenschonendem Beton (R-Beton) </a:t>
            </a:r>
          </a:p>
          <a:p>
            <a:r>
              <a:rPr lang="de-DE" dirty="0"/>
              <a:t>Aufbereiteter Beton- und Mauerwerksabbruch ersetzt Rohstoffe Sand, Kies und Splitt. </a:t>
            </a:r>
          </a:p>
          <a:p>
            <a:r>
              <a:rPr lang="de-DE" dirty="0"/>
              <a:t>Vorteil - Materiallagerstätten im Umfeld der Baustelle (abbruchreife Gebäude). </a:t>
            </a:r>
          </a:p>
          <a:p>
            <a:r>
              <a:rPr lang="de-DE" dirty="0"/>
              <a:t>Kurze Transportwege </a:t>
            </a:r>
            <a:br>
              <a:rPr lang="de-DE" dirty="0"/>
            </a:br>
            <a:r>
              <a:rPr lang="de-DE" dirty="0"/>
              <a:t>(Recyclinginfrastruktur in der Nähe)</a:t>
            </a:r>
          </a:p>
          <a:p>
            <a:pPr marL="0" indent="0">
              <a:buNone/>
            </a:pPr>
            <a:endParaRPr lang="de-DE" dirty="0"/>
          </a:p>
        </p:txBody>
      </p:sp>
      <p:pic>
        <p:nvPicPr>
          <p:cNvPr id="3" name="Bildplatzhalter 2">
            <a:extLst>
              <a:ext uri="{FF2B5EF4-FFF2-40B4-BE49-F238E27FC236}">
                <a16:creationId xmlns:a16="http://schemas.microsoft.com/office/drawing/2014/main" id="{AF044F7C-CB1E-94E9-3E8C-1749DB81C4A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786" r="20786"/>
          <a:stretch/>
        </p:blipFill>
        <p:spPr/>
      </p:pic>
      <p:sp>
        <p:nvSpPr>
          <p:cNvPr id="2" name="Textplatzhalter 2">
            <a:extLst>
              <a:ext uri="{FF2B5EF4-FFF2-40B4-BE49-F238E27FC236}">
                <a16:creationId xmlns:a16="http://schemas.microsoft.com/office/drawing/2014/main" id="{E1C055EB-5925-8EF5-699C-C3F654C042C5}"/>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1390392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68DC-2865-45C3-DEEF-A6A1BD51C9DB}"/>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F7E71B4C-582D-2C26-4C54-1731C8A47B5B}"/>
              </a:ext>
            </a:extLst>
          </p:cNvPr>
          <p:cNvSpPr>
            <a:spLocks noGrp="1" noRot="1" noMove="1" noResize="1" noEditPoints="1" noAdjustHandles="1" noChangeArrowheads="1" noChangeShapeType="1"/>
          </p:cNvSpPr>
          <p:nvPr>
            <p:ph type="title"/>
          </p:nvPr>
        </p:nvSpPr>
        <p:spPr>
          <a:xfrm>
            <a:off x="505249" y="1167116"/>
            <a:ext cx="6643063" cy="826861"/>
          </a:xfrm>
        </p:spPr>
        <p:txBody>
          <a:bodyPr/>
          <a:lstStyle/>
          <a:p>
            <a:r>
              <a:rPr lang="de-DE" dirty="0"/>
              <a:t>Qualität</a:t>
            </a:r>
          </a:p>
        </p:txBody>
      </p:sp>
      <p:sp>
        <p:nvSpPr>
          <p:cNvPr id="8" name="Textplatzhalter 7">
            <a:extLst>
              <a:ext uri="{FF2B5EF4-FFF2-40B4-BE49-F238E27FC236}">
                <a16:creationId xmlns:a16="http://schemas.microsoft.com/office/drawing/2014/main" id="{251337FF-8821-AE48-80C9-E2DE3F0C37D3}"/>
              </a:ext>
            </a:extLst>
          </p:cNvPr>
          <p:cNvSpPr>
            <a:spLocks noGrp="1"/>
          </p:cNvSpPr>
          <p:nvPr>
            <p:ph type="body" sz="quarter" idx="12"/>
          </p:nvPr>
        </p:nvSpPr>
        <p:spPr>
          <a:xfrm>
            <a:off x="505250" y="2208592"/>
            <a:ext cx="6643062" cy="4380489"/>
          </a:xfrm>
        </p:spPr>
        <p:txBody>
          <a:bodyPr>
            <a:normAutofit/>
          </a:bodyPr>
          <a:lstStyle/>
          <a:p>
            <a:r>
              <a:rPr lang="de-DE" dirty="0"/>
              <a:t>aus Betongranulat</a:t>
            </a:r>
          </a:p>
          <a:p>
            <a:pPr lvl="1"/>
            <a:r>
              <a:rPr lang="de-DE" sz="2200" dirty="0">
                <a:latin typeface="FreightText Pro Book" panose="02000603060000020004" pitchFamily="50" charset="0"/>
              </a:rPr>
              <a:t>hochwertigster Recycling Beton</a:t>
            </a:r>
          </a:p>
          <a:p>
            <a:pPr lvl="1"/>
            <a:r>
              <a:rPr lang="de-DE" sz="2200" dirty="0">
                <a:latin typeface="FreightText Pro Book" panose="02000603060000020004" pitchFamily="50" charset="0"/>
              </a:rPr>
              <a:t>besteht aus mindestens 95 % reinem Betonbruch</a:t>
            </a:r>
          </a:p>
          <a:p>
            <a:pPr lvl="1"/>
            <a:r>
              <a:rPr lang="de-DE" sz="2200" dirty="0">
                <a:latin typeface="FreightText Pro Book" panose="02000603060000020004" pitchFamily="50" charset="0"/>
              </a:rPr>
              <a:t>auch im konstruktiven Betonbau</a:t>
            </a:r>
          </a:p>
          <a:p>
            <a:r>
              <a:rPr lang="de-DE" dirty="0"/>
              <a:t>aus Mischgranulat</a:t>
            </a:r>
          </a:p>
          <a:p>
            <a:r>
              <a:rPr lang="de-DE" dirty="0"/>
              <a:t>Gemisch aus Betonbruch und Mauerwerksbruch, wie z. B. Backstein, Ziegel und Kalksandstein. </a:t>
            </a:r>
          </a:p>
          <a:p>
            <a:r>
              <a:rPr lang="de-DE" dirty="0"/>
              <a:t>überwiegend für „anspruchslose“ Anwendungen (Füllbeton oder Magerbeton)</a:t>
            </a:r>
          </a:p>
          <a:p>
            <a:endParaRPr lang="de-DE" dirty="0"/>
          </a:p>
        </p:txBody>
      </p:sp>
      <p:pic>
        <p:nvPicPr>
          <p:cNvPr id="3" name="Bildplatzhalter 2">
            <a:extLst>
              <a:ext uri="{FF2B5EF4-FFF2-40B4-BE49-F238E27FC236}">
                <a16:creationId xmlns:a16="http://schemas.microsoft.com/office/drawing/2014/main" id="{F3432CCE-E2CA-F2A9-4DFD-59B4D22EAD2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786" r="20786"/>
          <a:stretch/>
        </p:blipFill>
        <p:spPr>
          <a:xfrm>
            <a:off x="7591425" y="952500"/>
            <a:ext cx="4600575" cy="5905500"/>
          </a:xfrm>
        </p:spPr>
      </p:pic>
      <p:sp>
        <p:nvSpPr>
          <p:cNvPr id="2" name="Textplatzhalter 2">
            <a:extLst>
              <a:ext uri="{FF2B5EF4-FFF2-40B4-BE49-F238E27FC236}">
                <a16:creationId xmlns:a16="http://schemas.microsoft.com/office/drawing/2014/main" id="{F75664FA-A9B0-816D-EA70-E837C66A6834}"/>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4107420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DB21A-8620-3F32-C1A6-6E77EA15B6E7}"/>
              </a:ext>
            </a:extLst>
          </p:cNvPr>
          <p:cNvSpPr>
            <a:spLocks noGrp="1"/>
          </p:cNvSpPr>
          <p:nvPr>
            <p:ph type="title"/>
          </p:nvPr>
        </p:nvSpPr>
        <p:spPr/>
        <p:txBody>
          <a:bodyPr/>
          <a:lstStyle/>
          <a:p>
            <a:r>
              <a:rPr lang="de-DE"/>
              <a:t>Nass- und Trockenaufbereitung. </a:t>
            </a:r>
            <a:endParaRPr lang="de-DE" dirty="0"/>
          </a:p>
        </p:txBody>
      </p:sp>
      <p:sp>
        <p:nvSpPr>
          <p:cNvPr id="3" name="Textplatzhalter 2">
            <a:extLst>
              <a:ext uri="{FF2B5EF4-FFF2-40B4-BE49-F238E27FC236}">
                <a16:creationId xmlns:a16="http://schemas.microsoft.com/office/drawing/2014/main" id="{6F33D244-514A-A23D-FF17-E461F1AC3AA7}"/>
              </a:ext>
            </a:extLst>
          </p:cNvPr>
          <p:cNvSpPr>
            <a:spLocks noGrp="1"/>
          </p:cNvSpPr>
          <p:nvPr>
            <p:ph type="body" sz="quarter" idx="10"/>
          </p:nvPr>
        </p:nvSpPr>
        <p:spPr/>
        <p:txBody>
          <a:bodyPr>
            <a:normAutofit lnSpcReduction="10000"/>
          </a:bodyPr>
          <a:lstStyle/>
          <a:p>
            <a:pPr marL="0" indent="0">
              <a:buNone/>
            </a:pPr>
            <a:r>
              <a:rPr lang="de-DE" dirty="0"/>
              <a:t>Nassaufbereitung (wie Sand-Kiesaufbereitung) </a:t>
            </a:r>
          </a:p>
          <a:p>
            <a:pPr lvl="1"/>
            <a:r>
              <a:rPr lang="de-DE" sz="2200" dirty="0">
                <a:latin typeface="FreightText Pro Book" panose="02000603060000020004" pitchFamily="50" charset="0"/>
              </a:rPr>
              <a:t>Schmutzpartikel werden herausgewaschen und es kann zusätzlich optisch getrennt werden. (Schmutzpartikel negative Betonqualität) </a:t>
            </a:r>
          </a:p>
          <a:p>
            <a:pPr lvl="1"/>
            <a:r>
              <a:rPr lang="de-DE" sz="2200" dirty="0">
                <a:latin typeface="FreightText Pro Book" panose="02000603060000020004" pitchFamily="50" charset="0"/>
              </a:rPr>
              <a:t>Qualitätsverlust kann durch mehr Zement kompensiert werden. </a:t>
            </a:r>
          </a:p>
          <a:p>
            <a:pPr marL="0" indent="0">
              <a:buNone/>
            </a:pPr>
            <a:endParaRPr lang="de-DE" i="1" dirty="0"/>
          </a:p>
          <a:p>
            <a:pPr marL="0" indent="0">
              <a:buNone/>
            </a:pPr>
            <a:r>
              <a:rPr lang="de-DE" i="1" dirty="0"/>
              <a:t>Nass- oder Trockenaufbereitung ergeben eine unterschiedliche Ökobilanz des Recyclingbetons</a:t>
            </a:r>
          </a:p>
          <a:p>
            <a:pPr marL="0" indent="0">
              <a:buNone/>
            </a:pPr>
            <a:endParaRPr lang="de-DE" dirty="0"/>
          </a:p>
          <a:p>
            <a:pPr marL="0" indent="0">
              <a:buNone/>
            </a:pPr>
            <a:r>
              <a:rPr lang="de-DE" sz="2000" dirty="0"/>
              <a:t>Zertifizierte RC-Baustoffe: Kies / Sand / Kies-Sand-Gemisch / Splitt / Schotter / Korngemisch / </a:t>
            </a:r>
            <a:br>
              <a:rPr lang="de-DE" sz="2000" dirty="0"/>
            </a:br>
            <a:r>
              <a:rPr lang="de-DE" sz="2000" dirty="0"/>
              <a:t>			FSS und STS (Frostschutz/</a:t>
            </a:r>
            <a:r>
              <a:rPr lang="de-DE" sz="2000" dirty="0" err="1"/>
              <a:t>Schottertragsch</a:t>
            </a:r>
            <a:r>
              <a:rPr lang="de-DE" sz="2000" dirty="0"/>
              <a:t>.) Kalksandstein / Ziegel / </a:t>
            </a:r>
            <a:br>
              <a:rPr lang="de-DE" sz="2000" dirty="0"/>
            </a:br>
            <a:r>
              <a:rPr lang="de-DE" sz="2000" dirty="0"/>
              <a:t>			Siebschutt / Edelsplitt </a:t>
            </a:r>
          </a:p>
        </p:txBody>
      </p:sp>
    </p:spTree>
    <p:custDataLst>
      <p:tags r:id="rId1"/>
    </p:custDataLst>
    <p:extLst>
      <p:ext uri="{BB962C8B-B14F-4D97-AF65-F5344CB8AC3E}">
        <p14:creationId xmlns:p14="http://schemas.microsoft.com/office/powerpoint/2010/main" val="2623567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72976-D23C-BB3D-4E07-CE3C773AEC4D}"/>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94904B3C-4BA8-DCD5-41D2-579EEBE2EA5A}"/>
              </a:ext>
            </a:extLst>
          </p:cNvPr>
          <p:cNvSpPr>
            <a:spLocks noGrp="1" noRot="1" noMove="1" noResize="1" noEditPoints="1" noAdjustHandles="1" noChangeArrowheads="1" noChangeShapeType="1"/>
          </p:cNvSpPr>
          <p:nvPr>
            <p:ph type="body" sz="quarter" idx="11"/>
          </p:nvPr>
        </p:nvSpPr>
        <p:spPr/>
        <p:txBody>
          <a:bodyPr>
            <a:normAutofit/>
          </a:bodyPr>
          <a:lstStyle/>
          <a:p>
            <a:r>
              <a:rPr lang="de-DE" dirty="0">
                <a:solidFill>
                  <a:srgbClr val="F3972B"/>
                </a:solidFill>
              </a:rPr>
              <a:t>SONOCRETE</a:t>
            </a:r>
          </a:p>
          <a:p>
            <a:r>
              <a:rPr lang="de-DE" dirty="0"/>
              <a:t>klimafreundlicher Beton durch Ultraschallmischverfahren</a:t>
            </a:r>
          </a:p>
        </p:txBody>
      </p:sp>
    </p:spTree>
    <p:custDataLst>
      <p:tags r:id="rId1"/>
    </p:custDataLst>
    <p:extLst>
      <p:ext uri="{BB962C8B-B14F-4D97-AF65-F5344CB8AC3E}">
        <p14:creationId xmlns:p14="http://schemas.microsoft.com/office/powerpoint/2010/main" val="1741345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810FE4-414B-9D8A-9BA6-78722DCB063C}"/>
              </a:ext>
            </a:extLst>
          </p:cNvPr>
          <p:cNvSpPr>
            <a:spLocks noGrp="1"/>
          </p:cNvSpPr>
          <p:nvPr>
            <p:ph type="title"/>
          </p:nvPr>
        </p:nvSpPr>
        <p:spPr/>
        <p:txBody>
          <a:bodyPr/>
          <a:lstStyle/>
          <a:p>
            <a:r>
              <a:rPr lang="de-DE" dirty="0"/>
              <a:t>Klimafreundlicher Beton</a:t>
            </a:r>
          </a:p>
        </p:txBody>
      </p:sp>
      <p:sp>
        <p:nvSpPr>
          <p:cNvPr id="3" name="Textplatzhalter 2">
            <a:extLst>
              <a:ext uri="{FF2B5EF4-FFF2-40B4-BE49-F238E27FC236}">
                <a16:creationId xmlns:a16="http://schemas.microsoft.com/office/drawing/2014/main" id="{CAA13838-B1E9-2EE0-2A9B-9E90DC71F906}"/>
              </a:ext>
            </a:extLst>
          </p:cNvPr>
          <p:cNvSpPr>
            <a:spLocks noGrp="1"/>
          </p:cNvSpPr>
          <p:nvPr>
            <p:ph type="body" sz="quarter" idx="10"/>
          </p:nvPr>
        </p:nvSpPr>
        <p:spPr/>
        <p:txBody>
          <a:bodyPr>
            <a:normAutofit lnSpcReduction="10000"/>
          </a:bodyPr>
          <a:lstStyle/>
          <a:p>
            <a:pPr marL="0" indent="0">
              <a:buNone/>
            </a:pPr>
            <a:r>
              <a:rPr lang="de-DE" b="1" dirty="0"/>
              <a:t>Ultraschall </a:t>
            </a:r>
          </a:p>
          <a:p>
            <a:r>
              <a:rPr lang="de-DE" dirty="0"/>
              <a:t>erzeugt Druckänderungen in der Zement-Wasser-Suspension</a:t>
            </a:r>
          </a:p>
          <a:p>
            <a:r>
              <a:rPr lang="de-DE" dirty="0"/>
              <a:t>führen zu Kavitation – es bilden sich Blasen, die wachsen, bis sie eine instabile Größe erreichen und dann implodieren – Zement wird effizienter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200" b="1" i="0" u="none" strike="noStrike" kern="1200" cap="none" spc="0" normalizeH="0" baseline="0" noProof="0" dirty="0">
                <a:ln>
                  <a:noFill/>
                </a:ln>
                <a:solidFill>
                  <a:prstClr val="black"/>
                </a:solidFill>
                <a:effectLst/>
                <a:uLnTx/>
                <a:uFillTx/>
                <a:latin typeface="FreightText Pro Book" panose="02000603060000020004" pitchFamily="50" charset="0"/>
                <a:ea typeface="+mn-ea"/>
                <a:cs typeface="+mn-cs"/>
              </a:rPr>
              <a:t>Vorteile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de-DE" b="0" i="0" u="none" strike="noStrike" kern="1200" cap="none" spc="0" normalizeH="0" baseline="0" noProof="0" dirty="0">
                <a:ln>
                  <a:noFill/>
                </a:ln>
                <a:solidFill>
                  <a:prstClr val="black"/>
                </a:solidFill>
                <a:effectLst/>
                <a:uLnTx/>
                <a:uFillTx/>
                <a:latin typeface="FreightText Pro Book" panose="02000603060000020004" pitchFamily="50" charset="0"/>
              </a:rPr>
              <a:t>Bessere Betonqualität - dichter und haltbarer, weil sich die Stoffe gleichmäßiger verteilen.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de-DE" b="0" i="0" u="none" strike="noStrike" kern="1200" cap="none" spc="0" normalizeH="0" baseline="0" noProof="0" dirty="0">
                <a:ln>
                  <a:noFill/>
                </a:ln>
                <a:solidFill>
                  <a:prstClr val="black"/>
                </a:solidFill>
                <a:effectLst/>
                <a:uLnTx/>
                <a:uFillTx/>
                <a:latin typeface="FreightText Pro Book" panose="02000603060000020004" pitchFamily="50" charset="0"/>
              </a:rPr>
              <a:t>Schnelleres Abbinden – der Beton härtet schneller aus → Bauprozesse werden effizienter.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de-DE" b="0" i="0" u="none" strike="noStrike" kern="1200" cap="none" spc="0" normalizeH="0" baseline="0" noProof="0" dirty="0">
                <a:ln>
                  <a:noFill/>
                </a:ln>
                <a:solidFill>
                  <a:prstClr val="black"/>
                </a:solidFill>
                <a:effectLst/>
                <a:uLnTx/>
                <a:uFillTx/>
                <a:latin typeface="FreightText Pro Book" panose="02000603060000020004" pitchFamily="50" charset="0"/>
              </a:rPr>
              <a:t>Umweltfreundlicher - weniger Zement nötig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de-DE" b="0" i="0" u="none" strike="noStrike" kern="1200" cap="none" spc="0" normalizeH="0" baseline="0" noProof="0" dirty="0">
                <a:ln>
                  <a:noFill/>
                </a:ln>
                <a:solidFill>
                  <a:prstClr val="black"/>
                </a:solidFill>
                <a:effectLst/>
                <a:uLnTx/>
                <a:uFillTx/>
                <a:latin typeface="FreightText Pro Book" panose="02000603060000020004" pitchFamily="50" charset="0"/>
              </a:rPr>
              <a:t>Ideal für Fertigteile</a:t>
            </a:r>
          </a:p>
          <a:p>
            <a:endParaRPr lang="de-DE" dirty="0"/>
          </a:p>
        </p:txBody>
      </p:sp>
      <p:grpSp>
        <p:nvGrpSpPr>
          <p:cNvPr id="4" name="Gruppieren 3">
            <a:extLst>
              <a:ext uri="{FF2B5EF4-FFF2-40B4-BE49-F238E27FC236}">
                <a16:creationId xmlns:a16="http://schemas.microsoft.com/office/drawing/2014/main" id="{6A09C56A-1516-E5AE-3285-611D6F9625FF}"/>
              </a:ext>
            </a:extLst>
          </p:cNvPr>
          <p:cNvGrpSpPr/>
          <p:nvPr/>
        </p:nvGrpSpPr>
        <p:grpSpPr>
          <a:xfrm>
            <a:off x="559805" y="6045557"/>
            <a:ext cx="8044917" cy="523220"/>
            <a:chOff x="1501792" y="5972574"/>
            <a:chExt cx="5153282" cy="523220"/>
          </a:xfrm>
        </p:grpSpPr>
        <p:pic>
          <p:nvPicPr>
            <p:cNvPr id="5" name="Grafik 4">
              <a:hlinkClick r:id="rId4"/>
              <a:extLst>
                <a:ext uri="{FF2B5EF4-FFF2-40B4-BE49-F238E27FC236}">
                  <a16:creationId xmlns:a16="http://schemas.microsoft.com/office/drawing/2014/main" id="{E9843301-D94A-AFD0-6BF2-C9DE36EA38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792" y="5976271"/>
              <a:ext cx="354191" cy="324000"/>
            </a:xfrm>
            <a:prstGeom prst="rect">
              <a:avLst/>
            </a:prstGeom>
          </p:spPr>
        </p:pic>
        <p:sp>
          <p:nvSpPr>
            <p:cNvPr id="6" name="Textfeld 5">
              <a:extLst>
                <a:ext uri="{FF2B5EF4-FFF2-40B4-BE49-F238E27FC236}">
                  <a16:creationId xmlns:a16="http://schemas.microsoft.com/office/drawing/2014/main" id="{1DD6E5B1-EB6F-C97F-9D5B-14C3DF72D357}"/>
                </a:ext>
              </a:extLst>
            </p:cNvPr>
            <p:cNvSpPr txBox="1"/>
            <p:nvPr/>
          </p:nvSpPr>
          <p:spPr>
            <a:xfrm>
              <a:off x="1841632" y="5972574"/>
              <a:ext cx="4813442" cy="523220"/>
            </a:xfrm>
            <a:prstGeom prst="rect">
              <a:avLst/>
            </a:prstGeom>
            <a:noFill/>
          </p:spPr>
          <p:txBody>
            <a:bodyPr wrap="square" rtlCol="0">
              <a:spAutoFit/>
            </a:bodyPr>
            <a:lstStyle/>
            <a:p>
              <a:r>
                <a:rPr lang="de-DE" sz="1000" b="1" dirty="0"/>
                <a:t>03:56 min </a:t>
              </a:r>
              <a:r>
                <a:rPr lang="de-DE" sz="1400" b="1" dirty="0">
                  <a:hlinkClick r:id="rId6"/>
                </a:rPr>
                <a:t>(</a:t>
              </a:r>
              <a:r>
                <a:rPr lang="de-DE" sz="1400" b="1" dirty="0" err="1">
                  <a:hlinkClick r:id="rId6"/>
                </a:rPr>
                <a:t>Sonocrete</a:t>
              </a:r>
              <a:r>
                <a:rPr lang="de-DE" sz="1400" b="1" dirty="0">
                  <a:hlinkClick r:id="rId6"/>
                </a:rPr>
                <a:t> ist Teil des Neuen Werks der Deutschen Bahn in Cottbus)</a:t>
              </a:r>
              <a:br>
                <a:rPr lang="de-DE" sz="1400" b="1" dirty="0"/>
              </a:br>
              <a:r>
                <a:rPr lang="de-DE" sz="1400" i="1" dirty="0" err="1"/>
                <a:t>Sonocrete</a:t>
              </a:r>
              <a:r>
                <a:rPr lang="de-DE" sz="1400" i="1" dirty="0"/>
                <a:t> spart bis zu 30 Prozent CO2 und 30 Prozent Energie</a:t>
              </a:r>
            </a:p>
          </p:txBody>
        </p:sp>
      </p:grpSp>
    </p:spTree>
    <p:custDataLst>
      <p:tags r:id="rId1"/>
    </p:custDataLst>
    <p:extLst>
      <p:ext uri="{BB962C8B-B14F-4D97-AF65-F5344CB8AC3E}">
        <p14:creationId xmlns:p14="http://schemas.microsoft.com/office/powerpoint/2010/main" val="560301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63DD-2D88-FCF5-E3F7-D936A78D405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DD8AA1A-9597-0BD8-CE63-62243EAD3B55}"/>
              </a:ext>
            </a:extLst>
          </p:cNvPr>
          <p:cNvSpPr>
            <a:spLocks noGrp="1"/>
          </p:cNvSpPr>
          <p:nvPr>
            <p:ph type="title"/>
          </p:nvPr>
        </p:nvSpPr>
        <p:spPr/>
        <p:txBody>
          <a:bodyPr/>
          <a:lstStyle/>
          <a:p>
            <a:r>
              <a:rPr lang="de-DE" dirty="0"/>
              <a:t>Klimafreundlicher Beton</a:t>
            </a:r>
          </a:p>
        </p:txBody>
      </p:sp>
      <p:sp>
        <p:nvSpPr>
          <p:cNvPr id="3" name="Textplatzhalter 2">
            <a:extLst>
              <a:ext uri="{FF2B5EF4-FFF2-40B4-BE49-F238E27FC236}">
                <a16:creationId xmlns:a16="http://schemas.microsoft.com/office/drawing/2014/main" id="{DD99D9B1-A0FB-230D-47D7-DDBD5A45A64D}"/>
              </a:ext>
            </a:extLst>
          </p:cNvPr>
          <p:cNvSpPr>
            <a:spLocks noGrp="1"/>
          </p:cNvSpPr>
          <p:nvPr>
            <p:ph type="body" sz="quarter" idx="10"/>
          </p:nvPr>
        </p:nvSpPr>
        <p:spPr/>
        <p:txBody>
          <a:bodyPr>
            <a:normAutofit/>
          </a:bodyPr>
          <a:lstStyle/>
          <a:p>
            <a:pPr marL="0" indent="0">
              <a:buNone/>
            </a:pPr>
            <a:r>
              <a:rPr lang="de-DE" b="1" dirty="0"/>
              <a:t>Nachteile </a:t>
            </a:r>
          </a:p>
          <a:p>
            <a:pPr lvl="1"/>
            <a:r>
              <a:rPr lang="de-DE" dirty="0">
                <a:latin typeface="FreightText Pro Book" panose="02000603060000020004" pitchFamily="50" charset="0"/>
              </a:rPr>
              <a:t>Teurere Technik - Ultraschallanlagen kosten Geld </a:t>
            </a:r>
          </a:p>
          <a:p>
            <a:pPr lvl="1"/>
            <a:r>
              <a:rPr lang="de-DE" dirty="0">
                <a:latin typeface="FreightText Pro Book" panose="02000603060000020004" pitchFamily="50" charset="0"/>
              </a:rPr>
              <a:t>Mehr Planung nötig </a:t>
            </a:r>
          </a:p>
          <a:p>
            <a:pPr lvl="1"/>
            <a:r>
              <a:rPr lang="de-DE" dirty="0">
                <a:latin typeface="FreightText Pro Book" panose="02000603060000020004" pitchFamily="50" charset="0"/>
              </a:rPr>
              <a:t>Nicht jeder Beton eignet sich </a:t>
            </a:r>
          </a:p>
          <a:p>
            <a:pPr lvl="1"/>
            <a:r>
              <a:rPr lang="de-DE" dirty="0">
                <a:latin typeface="FreightText Pro Book" panose="02000603060000020004" pitchFamily="50" charset="0"/>
              </a:rPr>
              <a:t>Die Mischung muss genau abgestimmt sein </a:t>
            </a:r>
          </a:p>
          <a:p>
            <a:pPr lvl="1"/>
            <a:r>
              <a:rPr lang="de-DE" i="1" dirty="0">
                <a:latin typeface="FreightText Pro Book" panose="02000603060000020004" pitchFamily="50" charset="0"/>
              </a:rPr>
              <a:t>relativ neue Technik – wird noch getestet</a:t>
            </a:r>
          </a:p>
          <a:p>
            <a:endParaRPr lang="de-DE" dirty="0"/>
          </a:p>
        </p:txBody>
      </p:sp>
    </p:spTree>
    <p:custDataLst>
      <p:tags r:id="rId1"/>
    </p:custDataLst>
    <p:extLst>
      <p:ext uri="{BB962C8B-B14F-4D97-AF65-F5344CB8AC3E}">
        <p14:creationId xmlns:p14="http://schemas.microsoft.com/office/powerpoint/2010/main" val="206392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E8F82-A620-FB54-CA2F-76328A325D57}"/>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DC6D7867-E0A1-5415-CD00-21801BD0954D}"/>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Pflanzenkohle</a:t>
            </a:r>
          </a:p>
          <a:p>
            <a:r>
              <a:rPr lang="de-DE" dirty="0"/>
              <a:t>Bauen mit CO2</a:t>
            </a:r>
          </a:p>
        </p:txBody>
      </p:sp>
    </p:spTree>
    <p:custDataLst>
      <p:tags r:id="rId1"/>
    </p:custDataLst>
    <p:extLst>
      <p:ext uri="{BB962C8B-B14F-4D97-AF65-F5344CB8AC3E}">
        <p14:creationId xmlns:p14="http://schemas.microsoft.com/office/powerpoint/2010/main" val="263545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061F8-9D9C-45EB-6BCF-F5155E3BCD7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ED3FCE-6534-C117-6A25-03BB0491B086}"/>
              </a:ext>
            </a:extLst>
          </p:cNvPr>
          <p:cNvSpPr>
            <a:spLocks noGrp="1"/>
          </p:cNvSpPr>
          <p:nvPr>
            <p:ph type="title"/>
          </p:nvPr>
        </p:nvSpPr>
        <p:spPr/>
        <p:txBody>
          <a:bodyPr/>
          <a:lstStyle/>
          <a:p>
            <a:r>
              <a:rPr lang="de-DE" dirty="0"/>
              <a:t>Pflanzenkohle in Beton</a:t>
            </a:r>
          </a:p>
        </p:txBody>
      </p:sp>
      <p:sp>
        <p:nvSpPr>
          <p:cNvPr id="3" name="Textplatzhalter 2">
            <a:extLst>
              <a:ext uri="{FF2B5EF4-FFF2-40B4-BE49-F238E27FC236}">
                <a16:creationId xmlns:a16="http://schemas.microsoft.com/office/drawing/2014/main" id="{FADC8BF7-DCD6-9C48-BAD3-066EAEA3BC67}"/>
              </a:ext>
            </a:extLst>
          </p:cNvPr>
          <p:cNvSpPr>
            <a:spLocks noGrp="1"/>
          </p:cNvSpPr>
          <p:nvPr>
            <p:ph type="body" sz="quarter" idx="12"/>
          </p:nvPr>
        </p:nvSpPr>
        <p:spPr/>
        <p:txBody>
          <a:bodyPr>
            <a:normAutofit lnSpcReduction="10000"/>
          </a:bodyPr>
          <a:lstStyle/>
          <a:p>
            <a:pPr marL="0" indent="0">
              <a:buNone/>
            </a:pPr>
            <a:r>
              <a:rPr lang="de-DE" b="1" dirty="0"/>
              <a:t>Pflanzenkohle </a:t>
            </a:r>
          </a:p>
          <a:p>
            <a:r>
              <a:rPr lang="de-DE" dirty="0"/>
              <a:t>verkohlte Biomasse - nicht nur Holz, pflanzliche Materialien Stroh, Laub und Nussschalen</a:t>
            </a:r>
          </a:p>
          <a:p>
            <a:r>
              <a:rPr lang="de-DE" dirty="0"/>
              <a:t>unter Luftabschluss bei Temperaturen zwischen 380 °C und 1000 °C hergestellt (Pyrolyse) </a:t>
            </a:r>
          </a:p>
          <a:p>
            <a:r>
              <a:rPr lang="de-DE" dirty="0"/>
              <a:t>Landwirtschaft zur Verbesserung der Bodenqualität</a:t>
            </a:r>
          </a:p>
          <a:p>
            <a:pPr marL="0" indent="0">
              <a:buNone/>
            </a:pPr>
            <a:endParaRPr lang="de-DE" dirty="0"/>
          </a:p>
          <a:p>
            <a:pPr marL="0" indent="0">
              <a:buNone/>
            </a:pPr>
            <a:r>
              <a:rPr lang="de-DE" b="1" dirty="0"/>
              <a:t>Holzkohle </a:t>
            </a:r>
          </a:p>
          <a:p>
            <a:r>
              <a:rPr lang="de-DE" dirty="0"/>
              <a:t>ausschließlich aus reinem Holz </a:t>
            </a:r>
          </a:p>
          <a:p>
            <a:r>
              <a:rPr lang="de-DE" dirty="0"/>
              <a:t>Zum Grillen und als Brennstoff verwendet</a:t>
            </a:r>
          </a:p>
        </p:txBody>
      </p:sp>
      <p:pic>
        <p:nvPicPr>
          <p:cNvPr id="6" name="Bildplatzhalter 5">
            <a:extLst>
              <a:ext uri="{FF2B5EF4-FFF2-40B4-BE49-F238E27FC236}">
                <a16:creationId xmlns:a16="http://schemas.microsoft.com/office/drawing/2014/main" id="{F1289721-2726-9FDA-D669-2CE3020AC808}"/>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4656" r="24656"/>
          <a:stretch/>
        </p:blipFill>
        <p:spPr/>
      </p:pic>
      <p:sp>
        <p:nvSpPr>
          <p:cNvPr id="4" name="Textplatzhalter 2">
            <a:extLst>
              <a:ext uri="{FF2B5EF4-FFF2-40B4-BE49-F238E27FC236}">
                <a16:creationId xmlns:a16="http://schemas.microsoft.com/office/drawing/2014/main" id="{92F6157F-585F-0203-5795-EA150BA5E212}"/>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chemeClr val="bg1">
                    <a:lumMod val="65000"/>
                  </a:schemeClr>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schemeClr val="bg1">
                    <a:lumMod val="65000"/>
                  </a:schemeClr>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schemeClr val="bg1">
                  <a:lumMod val="65000"/>
                </a:schemeClr>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1659291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68022-25AD-4A90-8BE3-B12B74F98681}"/>
              </a:ext>
            </a:extLst>
          </p:cNvPr>
          <p:cNvSpPr>
            <a:spLocks noGrp="1"/>
          </p:cNvSpPr>
          <p:nvPr>
            <p:ph type="title"/>
          </p:nvPr>
        </p:nvSpPr>
        <p:spPr/>
        <p:txBody>
          <a:bodyPr/>
          <a:lstStyle/>
          <a:p>
            <a:r>
              <a:rPr lang="de-DE" dirty="0"/>
              <a:t>Pflanzenkohle in Beton</a:t>
            </a:r>
          </a:p>
        </p:txBody>
      </p:sp>
      <p:sp>
        <p:nvSpPr>
          <p:cNvPr id="3" name="Textplatzhalter 2">
            <a:extLst>
              <a:ext uri="{FF2B5EF4-FFF2-40B4-BE49-F238E27FC236}">
                <a16:creationId xmlns:a16="http://schemas.microsoft.com/office/drawing/2014/main" id="{EA2D3CE7-18F2-EA40-FEA1-9F746C489B44}"/>
              </a:ext>
            </a:extLst>
          </p:cNvPr>
          <p:cNvSpPr>
            <a:spLocks noGrp="1"/>
          </p:cNvSpPr>
          <p:nvPr>
            <p:ph type="body" sz="quarter" idx="12"/>
          </p:nvPr>
        </p:nvSpPr>
        <p:spPr/>
        <p:txBody>
          <a:bodyPr>
            <a:normAutofit/>
          </a:bodyPr>
          <a:lstStyle/>
          <a:p>
            <a:r>
              <a:rPr lang="de-DE" dirty="0"/>
              <a:t>Ersatz von Zement (anteilig) </a:t>
            </a:r>
          </a:p>
          <a:p>
            <a:r>
              <a:rPr lang="de-DE" dirty="0"/>
              <a:t>verbessert die Biegefestigkeit und Feuerbeständigkeit </a:t>
            </a:r>
          </a:p>
          <a:p>
            <a:r>
              <a:rPr lang="de-DE" dirty="0"/>
              <a:t>Verringerter CO2-Fußabdruck von Gebäuden und Straßeninfrastruktur</a:t>
            </a:r>
          </a:p>
          <a:p>
            <a:r>
              <a:rPr lang="de-DE" dirty="0"/>
              <a:t>Straßenaufbau: Schadstoffrückhaltung, Adsorption von Auftausalzen und Erdölrückständen, Filtration von Regenwasser</a:t>
            </a:r>
          </a:p>
          <a:p>
            <a:r>
              <a:rPr lang="de-DE" dirty="0"/>
              <a:t>Zugabe von 1-5% Pflanzenkohle</a:t>
            </a:r>
          </a:p>
          <a:p>
            <a:pPr marL="0" indent="0">
              <a:buNone/>
            </a:pPr>
            <a:r>
              <a:rPr lang="de-DE" sz="1600" dirty="0">
                <a:hlinkClick r:id="rId4"/>
              </a:rPr>
              <a:t>https://www.ecolocked.com/faq</a:t>
            </a:r>
            <a:endParaRPr lang="de-DE" sz="1600" dirty="0"/>
          </a:p>
        </p:txBody>
      </p:sp>
      <p:pic>
        <p:nvPicPr>
          <p:cNvPr id="6" name="Bildplatzhalter 5">
            <a:extLst>
              <a:ext uri="{FF2B5EF4-FFF2-40B4-BE49-F238E27FC236}">
                <a16:creationId xmlns:a16="http://schemas.microsoft.com/office/drawing/2014/main" id="{4CA87A7D-E7EF-56A3-0D29-15B9FB08D4D1}"/>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1048" r="11048"/>
          <a:stretch/>
        </p:blipFill>
        <p:spPr/>
      </p:pic>
      <p:sp>
        <p:nvSpPr>
          <p:cNvPr id="4" name="Textplatzhalter 2">
            <a:extLst>
              <a:ext uri="{FF2B5EF4-FFF2-40B4-BE49-F238E27FC236}">
                <a16:creationId xmlns:a16="http://schemas.microsoft.com/office/drawing/2014/main" id="{1AD25806-1007-0E42-3152-3C61AAFEEE54}"/>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KI generiert</a:t>
            </a:r>
          </a:p>
        </p:txBody>
      </p:sp>
    </p:spTree>
    <p:custDataLst>
      <p:tags r:id="rId1"/>
    </p:custDataLst>
    <p:extLst>
      <p:ext uri="{BB962C8B-B14F-4D97-AF65-F5344CB8AC3E}">
        <p14:creationId xmlns:p14="http://schemas.microsoft.com/office/powerpoint/2010/main" val="38491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AA866-05B7-04ED-4ACF-A3AC7BD44073}"/>
            </a:ext>
          </a:extLst>
        </p:cNvPr>
        <p:cNvGrpSpPr/>
        <p:nvPr/>
      </p:nvGrpSpPr>
      <p:grpSpPr>
        <a:xfrm>
          <a:off x="0" y="0"/>
          <a:ext cx="0" cy="0"/>
          <a:chOff x="0" y="0"/>
          <a:chExt cx="0" cy="0"/>
        </a:xfrm>
      </p:grpSpPr>
      <p:sp>
        <p:nvSpPr>
          <p:cNvPr id="46" name="Pfeil: nach rechts 45">
            <a:extLst>
              <a:ext uri="{FF2B5EF4-FFF2-40B4-BE49-F238E27FC236}">
                <a16:creationId xmlns:a16="http://schemas.microsoft.com/office/drawing/2014/main" id="{4F121EB3-C877-E7BA-9E1C-9A1565D6369E}"/>
              </a:ext>
            </a:extLst>
          </p:cNvPr>
          <p:cNvSpPr/>
          <p:nvPr/>
        </p:nvSpPr>
        <p:spPr>
          <a:xfrm>
            <a:off x="266569" y="3275958"/>
            <a:ext cx="11439631" cy="1213593"/>
          </a:xfrm>
          <a:prstGeom prst="rightArrow">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de-DE"/>
          </a:p>
        </p:txBody>
      </p:sp>
      <p:sp>
        <p:nvSpPr>
          <p:cNvPr id="10" name="Flussdiagramm: Verbinder 9">
            <a:extLst>
              <a:ext uri="{FF2B5EF4-FFF2-40B4-BE49-F238E27FC236}">
                <a16:creationId xmlns:a16="http://schemas.microsoft.com/office/drawing/2014/main" id="{5372BD07-A394-7103-B872-5963DB78ADFD}"/>
              </a:ext>
            </a:extLst>
          </p:cNvPr>
          <p:cNvSpPr/>
          <p:nvPr/>
        </p:nvSpPr>
        <p:spPr>
          <a:xfrm>
            <a:off x="1257636" y="3787699"/>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lussdiagramm: Verbinder 12">
            <a:extLst>
              <a:ext uri="{FF2B5EF4-FFF2-40B4-BE49-F238E27FC236}">
                <a16:creationId xmlns:a16="http://schemas.microsoft.com/office/drawing/2014/main" id="{B4D92038-25C5-C1BB-BEF3-DEE2837CF100}"/>
              </a:ext>
            </a:extLst>
          </p:cNvPr>
          <p:cNvSpPr/>
          <p:nvPr/>
        </p:nvSpPr>
        <p:spPr>
          <a:xfrm>
            <a:off x="2935322" y="3778535"/>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lussdiagramm: Verbinder 13">
            <a:extLst>
              <a:ext uri="{FF2B5EF4-FFF2-40B4-BE49-F238E27FC236}">
                <a16:creationId xmlns:a16="http://schemas.microsoft.com/office/drawing/2014/main" id="{3B88AEF8-0C8B-D6F7-1E40-17E12C7B9FFD}"/>
              </a:ext>
            </a:extLst>
          </p:cNvPr>
          <p:cNvSpPr/>
          <p:nvPr/>
        </p:nvSpPr>
        <p:spPr>
          <a:xfrm>
            <a:off x="3779218" y="3781878"/>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lussdiagramm: Verbinder 15">
            <a:extLst>
              <a:ext uri="{FF2B5EF4-FFF2-40B4-BE49-F238E27FC236}">
                <a16:creationId xmlns:a16="http://schemas.microsoft.com/office/drawing/2014/main" id="{81F7840F-E2EF-24DA-C6F6-E13DEB7A78E8}"/>
              </a:ext>
            </a:extLst>
          </p:cNvPr>
          <p:cNvSpPr>
            <a:spLocks noChangeAspect="1"/>
          </p:cNvSpPr>
          <p:nvPr/>
        </p:nvSpPr>
        <p:spPr>
          <a:xfrm>
            <a:off x="9490655" y="3785477"/>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lussdiagramm: Verbinder 16">
            <a:extLst>
              <a:ext uri="{FF2B5EF4-FFF2-40B4-BE49-F238E27FC236}">
                <a16:creationId xmlns:a16="http://schemas.microsoft.com/office/drawing/2014/main" id="{32B117ED-E2C9-1205-78B3-A0B658189182}"/>
              </a:ext>
            </a:extLst>
          </p:cNvPr>
          <p:cNvSpPr/>
          <p:nvPr/>
        </p:nvSpPr>
        <p:spPr>
          <a:xfrm>
            <a:off x="5769067" y="3785477"/>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 name="Gerader Verbinder 1">
            <a:extLst>
              <a:ext uri="{FF2B5EF4-FFF2-40B4-BE49-F238E27FC236}">
                <a16:creationId xmlns:a16="http://schemas.microsoft.com/office/drawing/2014/main" id="{AB1151EA-0518-0F17-E709-E3100738F019}"/>
              </a:ext>
            </a:extLst>
          </p:cNvPr>
          <p:cNvCxnSpPr/>
          <p:nvPr/>
        </p:nvCxnSpPr>
        <p:spPr>
          <a:xfrm>
            <a:off x="3013839" y="4079908"/>
            <a:ext cx="0" cy="54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 name="Gerader Verbinder 2">
            <a:extLst>
              <a:ext uri="{FF2B5EF4-FFF2-40B4-BE49-F238E27FC236}">
                <a16:creationId xmlns:a16="http://schemas.microsoft.com/office/drawing/2014/main" id="{3D031519-76F8-FA06-CBBE-138DE52F64BC}"/>
              </a:ext>
            </a:extLst>
          </p:cNvPr>
          <p:cNvCxnSpPr/>
          <p:nvPr/>
        </p:nvCxnSpPr>
        <p:spPr>
          <a:xfrm>
            <a:off x="3869218" y="3113549"/>
            <a:ext cx="0" cy="54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Gerader Verbinder 3">
            <a:extLst>
              <a:ext uri="{FF2B5EF4-FFF2-40B4-BE49-F238E27FC236}">
                <a16:creationId xmlns:a16="http://schemas.microsoft.com/office/drawing/2014/main" id="{E2A7F993-554C-EF5B-45FB-14B8F9100335}"/>
              </a:ext>
            </a:extLst>
          </p:cNvPr>
          <p:cNvCxnSpPr/>
          <p:nvPr/>
        </p:nvCxnSpPr>
        <p:spPr>
          <a:xfrm>
            <a:off x="9580655" y="3149549"/>
            <a:ext cx="0" cy="54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Gerader Verbinder 4">
            <a:extLst>
              <a:ext uri="{FF2B5EF4-FFF2-40B4-BE49-F238E27FC236}">
                <a16:creationId xmlns:a16="http://schemas.microsoft.com/office/drawing/2014/main" id="{5C4FF2FF-7021-A480-A29D-EA15F62BA7C1}"/>
              </a:ext>
            </a:extLst>
          </p:cNvPr>
          <p:cNvCxnSpPr/>
          <p:nvPr/>
        </p:nvCxnSpPr>
        <p:spPr>
          <a:xfrm>
            <a:off x="5849765" y="3131549"/>
            <a:ext cx="0" cy="576000"/>
          </a:xfrm>
          <a:prstGeom prst="line">
            <a:avLst/>
          </a:prstGeom>
        </p:spPr>
        <p:style>
          <a:lnRef idx="2">
            <a:schemeClr val="accent1"/>
          </a:lnRef>
          <a:fillRef idx="0">
            <a:schemeClr val="accent1"/>
          </a:fillRef>
          <a:effectRef idx="1">
            <a:schemeClr val="accent1"/>
          </a:effectRef>
          <a:fontRef idx="minor">
            <a:schemeClr val="tx1"/>
          </a:fontRef>
        </p:style>
      </p:cxnSp>
      <p:sp>
        <p:nvSpPr>
          <p:cNvPr id="6" name="Flussdiagramm: Verbinder 5">
            <a:extLst>
              <a:ext uri="{FF2B5EF4-FFF2-40B4-BE49-F238E27FC236}">
                <a16:creationId xmlns:a16="http://schemas.microsoft.com/office/drawing/2014/main" id="{D17612FC-33C5-615C-B39A-3E08973D88E8}"/>
              </a:ext>
            </a:extLst>
          </p:cNvPr>
          <p:cNvSpPr/>
          <p:nvPr/>
        </p:nvSpPr>
        <p:spPr>
          <a:xfrm>
            <a:off x="6674533" y="3810655"/>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B819963E-788A-BA41-0F40-BCDCED573F8B}"/>
              </a:ext>
            </a:extLst>
          </p:cNvPr>
          <p:cNvCxnSpPr/>
          <p:nvPr/>
        </p:nvCxnSpPr>
        <p:spPr>
          <a:xfrm>
            <a:off x="6764533" y="4079908"/>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38" name="Flussdiagramm: Verbinder 37">
            <a:extLst>
              <a:ext uri="{FF2B5EF4-FFF2-40B4-BE49-F238E27FC236}">
                <a16:creationId xmlns:a16="http://schemas.microsoft.com/office/drawing/2014/main" id="{E125BF8C-12F5-6A76-1214-457F5BAEA95E}"/>
              </a:ext>
            </a:extLst>
          </p:cNvPr>
          <p:cNvSpPr>
            <a:spLocks noChangeAspect="1"/>
          </p:cNvSpPr>
          <p:nvPr/>
        </p:nvSpPr>
        <p:spPr>
          <a:xfrm>
            <a:off x="7764347" y="3788962"/>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9" name="Gerader Verbinder 38">
            <a:extLst>
              <a:ext uri="{FF2B5EF4-FFF2-40B4-BE49-F238E27FC236}">
                <a16:creationId xmlns:a16="http://schemas.microsoft.com/office/drawing/2014/main" id="{EFE14E1B-9256-DD7A-7B32-83FD4B27C3DB}"/>
              </a:ext>
            </a:extLst>
          </p:cNvPr>
          <p:cNvCxnSpPr/>
          <p:nvPr/>
        </p:nvCxnSpPr>
        <p:spPr>
          <a:xfrm>
            <a:off x="7854347" y="4078153"/>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42" name="Textfeld 41">
            <a:extLst>
              <a:ext uri="{FF2B5EF4-FFF2-40B4-BE49-F238E27FC236}">
                <a16:creationId xmlns:a16="http://schemas.microsoft.com/office/drawing/2014/main" id="{ACE226D1-D3B3-C535-5BC3-FDCEDCF2AB0E}"/>
              </a:ext>
            </a:extLst>
          </p:cNvPr>
          <p:cNvSpPr txBox="1"/>
          <p:nvPr/>
        </p:nvSpPr>
        <p:spPr>
          <a:xfrm>
            <a:off x="2558603" y="5414985"/>
            <a:ext cx="1984694" cy="830997"/>
          </a:xfrm>
          <a:prstGeom prst="rect">
            <a:avLst/>
          </a:prstGeom>
          <a:noFill/>
        </p:spPr>
        <p:txBody>
          <a:bodyPr wrap="square" rtlCol="0">
            <a:spAutoFit/>
          </a:bodyPr>
          <a:lstStyle/>
          <a:p>
            <a:r>
              <a:rPr lang="de-DE" sz="1200" b="1" dirty="0">
                <a:latin typeface="+mj-lt"/>
              </a:rPr>
              <a:t>Portland </a:t>
            </a:r>
            <a:r>
              <a:rPr lang="de-DE" sz="1200" b="1" dirty="0" err="1">
                <a:latin typeface="+mj-lt"/>
              </a:rPr>
              <a:t>Cement</a:t>
            </a:r>
            <a:endParaRPr lang="de-DE" sz="1200" b="1" dirty="0">
              <a:latin typeface="+mj-lt"/>
            </a:endParaRPr>
          </a:p>
          <a:p>
            <a:r>
              <a:rPr lang="de-DE" sz="1200" dirty="0">
                <a:latin typeface="+mj-lt"/>
              </a:rPr>
              <a:t>Patent für ein Bindemittel </a:t>
            </a:r>
            <a:r>
              <a:rPr lang="de-DE" sz="1200" b="0" i="0" dirty="0">
                <a:solidFill>
                  <a:srgbClr val="272424"/>
                </a:solidFill>
                <a:effectLst/>
                <a:latin typeface="+mj-lt"/>
              </a:rPr>
              <a:t>Portlandzement. (Steine aus Portland England) </a:t>
            </a:r>
            <a:r>
              <a:rPr lang="de-DE" sz="1200" dirty="0">
                <a:latin typeface="+mj-lt"/>
              </a:rPr>
              <a:t>1824</a:t>
            </a:r>
          </a:p>
        </p:txBody>
      </p:sp>
      <p:sp>
        <p:nvSpPr>
          <p:cNvPr id="26" name="Textfeld 25">
            <a:extLst>
              <a:ext uri="{FF2B5EF4-FFF2-40B4-BE49-F238E27FC236}">
                <a16:creationId xmlns:a16="http://schemas.microsoft.com/office/drawing/2014/main" id="{74B1A879-C8A1-0C85-B59A-F37246E66CBC}"/>
              </a:ext>
            </a:extLst>
          </p:cNvPr>
          <p:cNvSpPr txBox="1"/>
          <p:nvPr/>
        </p:nvSpPr>
        <p:spPr>
          <a:xfrm>
            <a:off x="3342752" y="2524088"/>
            <a:ext cx="1811629" cy="646331"/>
          </a:xfrm>
          <a:prstGeom prst="rect">
            <a:avLst/>
          </a:prstGeom>
          <a:noFill/>
        </p:spPr>
        <p:txBody>
          <a:bodyPr wrap="square" rtlCol="0">
            <a:spAutoFit/>
          </a:bodyPr>
          <a:lstStyle/>
          <a:p>
            <a:r>
              <a:rPr lang="de-DE" sz="1200" b="1" dirty="0">
                <a:latin typeface="+mj-lt"/>
              </a:rPr>
              <a:t>Fertigteile aus Beton </a:t>
            </a:r>
            <a:r>
              <a:rPr lang="de-DE" sz="1200" dirty="0">
                <a:latin typeface="+mj-lt"/>
              </a:rPr>
              <a:t>(Treppen)</a:t>
            </a:r>
          </a:p>
          <a:p>
            <a:r>
              <a:rPr lang="de-DE" sz="1200" dirty="0">
                <a:latin typeface="+mj-lt"/>
              </a:rPr>
              <a:t>1845 </a:t>
            </a:r>
          </a:p>
        </p:txBody>
      </p:sp>
      <p:sp>
        <p:nvSpPr>
          <p:cNvPr id="28" name="Textfeld 27">
            <a:extLst>
              <a:ext uri="{FF2B5EF4-FFF2-40B4-BE49-F238E27FC236}">
                <a16:creationId xmlns:a16="http://schemas.microsoft.com/office/drawing/2014/main" id="{6E3E1408-E3E2-C057-0E91-90EE4F7F1177}"/>
              </a:ext>
            </a:extLst>
          </p:cNvPr>
          <p:cNvSpPr txBox="1"/>
          <p:nvPr/>
        </p:nvSpPr>
        <p:spPr>
          <a:xfrm>
            <a:off x="4233182" y="4679860"/>
            <a:ext cx="1862817" cy="830997"/>
          </a:xfrm>
          <a:prstGeom prst="rect">
            <a:avLst/>
          </a:prstGeom>
          <a:noFill/>
        </p:spPr>
        <p:txBody>
          <a:bodyPr wrap="square" rtlCol="0">
            <a:spAutoFit/>
          </a:bodyPr>
          <a:lstStyle/>
          <a:p>
            <a:r>
              <a:rPr lang="de-DE" sz="1200" b="1" dirty="0">
                <a:latin typeface="+mj-lt"/>
              </a:rPr>
              <a:t>Eisenverstärkter </a:t>
            </a:r>
          </a:p>
          <a:p>
            <a:r>
              <a:rPr lang="de-DE" sz="1200" b="1" dirty="0">
                <a:latin typeface="+mj-lt"/>
              </a:rPr>
              <a:t>Zementmörtel</a:t>
            </a:r>
            <a:r>
              <a:rPr lang="de-DE" sz="1200" dirty="0">
                <a:latin typeface="+mj-lt"/>
              </a:rPr>
              <a:t> (Boot)</a:t>
            </a:r>
            <a:endParaRPr lang="de-DE" sz="1200" b="1" dirty="0">
              <a:latin typeface="+mj-lt"/>
            </a:endParaRPr>
          </a:p>
          <a:p>
            <a:r>
              <a:rPr lang="de-DE" sz="1200" dirty="0">
                <a:latin typeface="+mj-lt"/>
              </a:rPr>
              <a:t>Joseph-Louis </a:t>
            </a:r>
            <a:r>
              <a:rPr lang="de-DE" sz="1200" dirty="0" err="1">
                <a:latin typeface="+mj-lt"/>
              </a:rPr>
              <a:t>Lambot</a:t>
            </a:r>
            <a:r>
              <a:rPr lang="de-DE" sz="1200" dirty="0">
                <a:latin typeface="+mj-lt"/>
              </a:rPr>
              <a:t> </a:t>
            </a:r>
            <a:br>
              <a:rPr lang="de-DE" sz="1200" dirty="0">
                <a:latin typeface="+mj-lt"/>
              </a:rPr>
            </a:br>
            <a:r>
              <a:rPr lang="de-DE" sz="1200" dirty="0">
                <a:latin typeface="+mj-lt"/>
              </a:rPr>
              <a:t>1848 (Patent 1855) </a:t>
            </a:r>
          </a:p>
        </p:txBody>
      </p:sp>
      <p:sp>
        <p:nvSpPr>
          <p:cNvPr id="29" name="Textfeld 28">
            <a:extLst>
              <a:ext uri="{FF2B5EF4-FFF2-40B4-BE49-F238E27FC236}">
                <a16:creationId xmlns:a16="http://schemas.microsoft.com/office/drawing/2014/main" id="{0392BF05-69EC-DB10-70DA-E733F12E59A3}"/>
              </a:ext>
            </a:extLst>
          </p:cNvPr>
          <p:cNvSpPr txBox="1"/>
          <p:nvPr/>
        </p:nvSpPr>
        <p:spPr>
          <a:xfrm>
            <a:off x="7098325" y="2362264"/>
            <a:ext cx="1811629" cy="461665"/>
          </a:xfrm>
          <a:prstGeom prst="rect">
            <a:avLst/>
          </a:prstGeom>
          <a:noFill/>
        </p:spPr>
        <p:txBody>
          <a:bodyPr wrap="square" rtlCol="0">
            <a:spAutoFit/>
          </a:bodyPr>
          <a:lstStyle/>
          <a:p>
            <a:r>
              <a:rPr lang="de-DE" sz="1200" b="1" dirty="0">
                <a:latin typeface="+mj-lt"/>
              </a:rPr>
              <a:t>Leichtbetonsteine</a:t>
            </a:r>
          </a:p>
          <a:p>
            <a:r>
              <a:rPr lang="de-DE" sz="1200" dirty="0">
                <a:latin typeface="+mj-lt"/>
              </a:rPr>
              <a:t>ca. 1900 </a:t>
            </a:r>
          </a:p>
        </p:txBody>
      </p:sp>
      <p:sp>
        <p:nvSpPr>
          <p:cNvPr id="32" name="Textfeld 31">
            <a:extLst>
              <a:ext uri="{FF2B5EF4-FFF2-40B4-BE49-F238E27FC236}">
                <a16:creationId xmlns:a16="http://schemas.microsoft.com/office/drawing/2014/main" id="{C8853896-F1C5-2B83-DB32-E437410726AC}"/>
              </a:ext>
            </a:extLst>
          </p:cNvPr>
          <p:cNvSpPr txBox="1"/>
          <p:nvPr/>
        </p:nvSpPr>
        <p:spPr>
          <a:xfrm>
            <a:off x="10310712" y="2479891"/>
            <a:ext cx="1899366" cy="830997"/>
          </a:xfrm>
          <a:prstGeom prst="rect">
            <a:avLst/>
          </a:prstGeom>
          <a:noFill/>
        </p:spPr>
        <p:txBody>
          <a:bodyPr wrap="square" rtlCol="0">
            <a:spAutoFit/>
          </a:bodyPr>
          <a:lstStyle/>
          <a:p>
            <a:r>
              <a:rPr lang="de-DE" sz="1200" b="1" dirty="0"/>
              <a:t>Porenbeton</a:t>
            </a:r>
          </a:p>
          <a:p>
            <a:r>
              <a:rPr lang="de-DE" sz="1200" dirty="0"/>
              <a:t>1924 patentiert </a:t>
            </a:r>
            <a:br>
              <a:rPr lang="de-DE" sz="1200" dirty="0"/>
            </a:br>
            <a:r>
              <a:rPr lang="de-DE" sz="1200" dirty="0"/>
              <a:t>1929 Produktionsbeginn in Schweden</a:t>
            </a:r>
          </a:p>
        </p:txBody>
      </p:sp>
      <p:sp>
        <p:nvSpPr>
          <p:cNvPr id="33" name="Textfeld 32">
            <a:extLst>
              <a:ext uri="{FF2B5EF4-FFF2-40B4-BE49-F238E27FC236}">
                <a16:creationId xmlns:a16="http://schemas.microsoft.com/office/drawing/2014/main" id="{855597E3-9FE4-1099-E50D-50996ABDBBDE}"/>
              </a:ext>
            </a:extLst>
          </p:cNvPr>
          <p:cNvSpPr txBox="1"/>
          <p:nvPr/>
        </p:nvSpPr>
        <p:spPr>
          <a:xfrm>
            <a:off x="8909954" y="2510197"/>
            <a:ext cx="1970353" cy="830997"/>
          </a:xfrm>
          <a:prstGeom prst="rect">
            <a:avLst/>
          </a:prstGeom>
          <a:noFill/>
        </p:spPr>
        <p:txBody>
          <a:bodyPr wrap="square" rtlCol="0">
            <a:spAutoFit/>
          </a:bodyPr>
          <a:lstStyle/>
          <a:p>
            <a:r>
              <a:rPr lang="de-DE" sz="1200" b="1" dirty="0">
                <a:latin typeface="+mj-lt"/>
              </a:rPr>
              <a:t>Schalenbeton</a:t>
            </a:r>
            <a:br>
              <a:rPr lang="de-DE" sz="1200" dirty="0">
                <a:latin typeface="+mj-lt"/>
              </a:rPr>
            </a:br>
            <a:r>
              <a:rPr lang="de-DE" sz="1200" dirty="0">
                <a:latin typeface="+mj-lt"/>
              </a:rPr>
              <a:t>Ulrich Müther </a:t>
            </a:r>
          </a:p>
          <a:p>
            <a:r>
              <a:rPr lang="de-DE" sz="1200" dirty="0">
                <a:latin typeface="+mj-lt"/>
              </a:rPr>
              <a:t>(1960er)</a:t>
            </a:r>
          </a:p>
          <a:p>
            <a:endParaRPr lang="de-DE" sz="1200" dirty="0">
              <a:latin typeface="+mj-lt"/>
            </a:endParaRPr>
          </a:p>
        </p:txBody>
      </p:sp>
      <p:sp>
        <p:nvSpPr>
          <p:cNvPr id="44" name="Flussdiagramm: Verbinder 43">
            <a:extLst>
              <a:ext uri="{FF2B5EF4-FFF2-40B4-BE49-F238E27FC236}">
                <a16:creationId xmlns:a16="http://schemas.microsoft.com/office/drawing/2014/main" id="{01F01636-3959-7F9C-0028-C75297D79F90}"/>
              </a:ext>
            </a:extLst>
          </p:cNvPr>
          <p:cNvSpPr>
            <a:spLocks noChangeAspect="1"/>
          </p:cNvSpPr>
          <p:nvPr/>
        </p:nvSpPr>
        <p:spPr>
          <a:xfrm>
            <a:off x="10449945" y="3789591"/>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7" name="Gerader Verbinder 46">
            <a:extLst>
              <a:ext uri="{FF2B5EF4-FFF2-40B4-BE49-F238E27FC236}">
                <a16:creationId xmlns:a16="http://schemas.microsoft.com/office/drawing/2014/main" id="{7F8D8651-D7C4-22D0-384D-6AD273C8F01B}"/>
              </a:ext>
            </a:extLst>
          </p:cNvPr>
          <p:cNvCxnSpPr/>
          <p:nvPr/>
        </p:nvCxnSpPr>
        <p:spPr>
          <a:xfrm>
            <a:off x="10539945" y="4079908"/>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48" name="Textfeld 47">
            <a:extLst>
              <a:ext uri="{FF2B5EF4-FFF2-40B4-BE49-F238E27FC236}">
                <a16:creationId xmlns:a16="http://schemas.microsoft.com/office/drawing/2014/main" id="{978BA092-B4A4-514C-D558-BF1A7811AB6E}"/>
              </a:ext>
            </a:extLst>
          </p:cNvPr>
          <p:cNvSpPr txBox="1"/>
          <p:nvPr/>
        </p:nvSpPr>
        <p:spPr>
          <a:xfrm>
            <a:off x="909627" y="2291455"/>
            <a:ext cx="2559351" cy="830997"/>
          </a:xfrm>
          <a:prstGeom prst="rect">
            <a:avLst/>
          </a:prstGeom>
          <a:noFill/>
        </p:spPr>
        <p:txBody>
          <a:bodyPr wrap="square" rtlCol="0">
            <a:spAutoFit/>
          </a:bodyPr>
          <a:lstStyle/>
          <a:p>
            <a:r>
              <a:rPr lang="de-DE" sz="1200" b="1" dirty="0">
                <a:latin typeface="+mj-lt"/>
              </a:rPr>
              <a:t> „</a:t>
            </a:r>
            <a:r>
              <a:rPr lang="de-DE" sz="1200" b="1" dirty="0" err="1">
                <a:latin typeface="+mj-lt"/>
              </a:rPr>
              <a:t>opus</a:t>
            </a:r>
            <a:r>
              <a:rPr lang="de-DE" sz="1200" b="1" dirty="0">
                <a:latin typeface="+mj-lt"/>
              </a:rPr>
              <a:t> </a:t>
            </a:r>
            <a:r>
              <a:rPr lang="de-DE" sz="1200" b="1" dirty="0" err="1">
                <a:latin typeface="+mj-lt"/>
              </a:rPr>
              <a:t>caementitium</a:t>
            </a:r>
            <a:r>
              <a:rPr lang="de-DE" sz="1200" b="1" dirty="0">
                <a:latin typeface="+mj-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mj-lt"/>
              </a:rPr>
              <a:t>„Werk aus Bruchsteinen“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ptos Display" panose="02110004020202020204"/>
                <a:ea typeface="+mn-ea"/>
                <a:cs typeface="+mn-cs"/>
              </a:rPr>
              <a:t>Römer</a:t>
            </a:r>
            <a:br>
              <a:rPr lang="de-DE" sz="1200" dirty="0">
                <a:latin typeface="+mj-lt"/>
              </a:rPr>
            </a:br>
            <a:r>
              <a:rPr lang="de-DE" sz="1200" dirty="0" err="1">
                <a:latin typeface="+mj-lt"/>
              </a:rPr>
              <a:t>ca</a:t>
            </a:r>
            <a:r>
              <a:rPr lang="de-DE" sz="1200" dirty="0">
                <a:latin typeface="+mj-lt"/>
              </a:rPr>
              <a:t> 2.000 v.Chr. </a:t>
            </a:r>
          </a:p>
        </p:txBody>
      </p:sp>
      <p:cxnSp>
        <p:nvCxnSpPr>
          <p:cNvPr id="12" name="Gerader Verbinder 11">
            <a:extLst>
              <a:ext uri="{FF2B5EF4-FFF2-40B4-BE49-F238E27FC236}">
                <a16:creationId xmlns:a16="http://schemas.microsoft.com/office/drawing/2014/main" id="{718D4221-3F0D-DC94-E1BE-E58454725E89}"/>
              </a:ext>
            </a:extLst>
          </p:cNvPr>
          <p:cNvCxnSpPr>
            <a:cxnSpLocks/>
          </p:cNvCxnSpPr>
          <p:nvPr/>
        </p:nvCxnSpPr>
        <p:spPr>
          <a:xfrm>
            <a:off x="1361017" y="3149549"/>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8" name="Flussdiagramm: Verbinder 7">
            <a:extLst>
              <a:ext uri="{FF2B5EF4-FFF2-40B4-BE49-F238E27FC236}">
                <a16:creationId xmlns:a16="http://schemas.microsoft.com/office/drawing/2014/main" id="{7C025BFC-0CEA-1A50-3ECC-14DA92E250ED}"/>
              </a:ext>
            </a:extLst>
          </p:cNvPr>
          <p:cNvSpPr/>
          <p:nvPr/>
        </p:nvSpPr>
        <p:spPr>
          <a:xfrm>
            <a:off x="4816847" y="3793101"/>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B02EA9BB-8279-D983-C6F2-6492C2214F3D}"/>
              </a:ext>
            </a:extLst>
          </p:cNvPr>
          <p:cNvCxnSpPr/>
          <p:nvPr/>
        </p:nvCxnSpPr>
        <p:spPr>
          <a:xfrm>
            <a:off x="4904170" y="4037413"/>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feld 14">
            <a:extLst>
              <a:ext uri="{FF2B5EF4-FFF2-40B4-BE49-F238E27FC236}">
                <a16:creationId xmlns:a16="http://schemas.microsoft.com/office/drawing/2014/main" id="{285AB35D-0524-2508-C5C8-E08E7553911C}"/>
              </a:ext>
            </a:extLst>
          </p:cNvPr>
          <p:cNvSpPr txBox="1"/>
          <p:nvPr/>
        </p:nvSpPr>
        <p:spPr>
          <a:xfrm>
            <a:off x="5093676" y="1853757"/>
            <a:ext cx="1839451" cy="1015663"/>
          </a:xfrm>
          <a:prstGeom prst="rect">
            <a:avLst/>
          </a:prstGeom>
          <a:noFill/>
        </p:spPr>
        <p:txBody>
          <a:bodyPr wrap="square" rtlCol="0">
            <a:spAutoFit/>
          </a:bodyPr>
          <a:lstStyle/>
          <a:p>
            <a:r>
              <a:rPr lang="de-DE" sz="1200" b="1" dirty="0">
                <a:latin typeface="+mj-lt"/>
              </a:rPr>
              <a:t>Pflanzkübel aus </a:t>
            </a:r>
            <a:br>
              <a:rPr lang="de-DE" sz="1200" b="1" dirty="0">
                <a:latin typeface="+mj-lt"/>
              </a:rPr>
            </a:br>
            <a:r>
              <a:rPr lang="de-DE" sz="1200" b="1" dirty="0">
                <a:latin typeface="+mj-lt"/>
              </a:rPr>
              <a:t>Zementmörtel</a:t>
            </a:r>
            <a:r>
              <a:rPr lang="de-DE" sz="1200" dirty="0">
                <a:latin typeface="+mj-lt"/>
              </a:rPr>
              <a:t> 1861 Gärtner Joseph </a:t>
            </a:r>
            <a:r>
              <a:rPr lang="de-DE" sz="1200" dirty="0" err="1">
                <a:latin typeface="+mj-lt"/>
              </a:rPr>
              <a:t>Monier</a:t>
            </a:r>
            <a:r>
              <a:rPr lang="de-DE" sz="1200" dirty="0">
                <a:latin typeface="+mj-lt"/>
              </a:rPr>
              <a:t> </a:t>
            </a:r>
          </a:p>
          <a:p>
            <a:r>
              <a:rPr lang="de-DE" sz="1200" dirty="0">
                <a:latin typeface="+mj-lt"/>
              </a:rPr>
              <a:t>(Moniereisen)</a:t>
            </a:r>
          </a:p>
          <a:p>
            <a:r>
              <a:rPr lang="de-DE" sz="1200" dirty="0">
                <a:latin typeface="+mj-lt"/>
              </a:rPr>
              <a:t>1867 Patent</a:t>
            </a:r>
          </a:p>
        </p:txBody>
      </p:sp>
      <p:sp>
        <p:nvSpPr>
          <p:cNvPr id="22" name="Textfeld 21">
            <a:extLst>
              <a:ext uri="{FF2B5EF4-FFF2-40B4-BE49-F238E27FC236}">
                <a16:creationId xmlns:a16="http://schemas.microsoft.com/office/drawing/2014/main" id="{BFB51A56-079B-5577-83AC-7C2B946C84C8}"/>
              </a:ext>
            </a:extLst>
          </p:cNvPr>
          <p:cNvSpPr txBox="1"/>
          <p:nvPr/>
        </p:nvSpPr>
        <p:spPr>
          <a:xfrm>
            <a:off x="6268178" y="4953320"/>
            <a:ext cx="1419469" cy="461665"/>
          </a:xfrm>
          <a:prstGeom prst="rect">
            <a:avLst/>
          </a:prstGeom>
          <a:noFill/>
        </p:spPr>
        <p:txBody>
          <a:bodyPr wrap="square" rtlCol="0">
            <a:spAutoFit/>
          </a:bodyPr>
          <a:lstStyle/>
          <a:p>
            <a:r>
              <a:rPr lang="de-DE" sz="1200" b="1" dirty="0">
                <a:latin typeface="+mj-lt"/>
              </a:rPr>
              <a:t>Erste Betonstraße </a:t>
            </a:r>
          </a:p>
          <a:p>
            <a:r>
              <a:rPr lang="de-DE" sz="1200" dirty="0">
                <a:latin typeface="+mj-lt"/>
              </a:rPr>
              <a:t>in Breslau 1888 </a:t>
            </a:r>
          </a:p>
        </p:txBody>
      </p:sp>
      <p:sp>
        <p:nvSpPr>
          <p:cNvPr id="23" name="Flussdiagramm: Verbinder 22">
            <a:extLst>
              <a:ext uri="{FF2B5EF4-FFF2-40B4-BE49-F238E27FC236}">
                <a16:creationId xmlns:a16="http://schemas.microsoft.com/office/drawing/2014/main" id="{506175B1-83D7-0C7A-460A-A3ACFAD052F4}"/>
              </a:ext>
            </a:extLst>
          </p:cNvPr>
          <p:cNvSpPr/>
          <p:nvPr/>
        </p:nvSpPr>
        <p:spPr>
          <a:xfrm>
            <a:off x="7507647" y="3785477"/>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Gerader Verbinder 23">
            <a:extLst>
              <a:ext uri="{FF2B5EF4-FFF2-40B4-BE49-F238E27FC236}">
                <a16:creationId xmlns:a16="http://schemas.microsoft.com/office/drawing/2014/main" id="{AE45BCF8-4041-903D-9B30-682E4E8E68C6}"/>
              </a:ext>
            </a:extLst>
          </p:cNvPr>
          <p:cNvCxnSpPr/>
          <p:nvPr/>
        </p:nvCxnSpPr>
        <p:spPr>
          <a:xfrm>
            <a:off x="7597647" y="3079205"/>
            <a:ext cx="0" cy="576000"/>
          </a:xfrm>
          <a:prstGeom prst="line">
            <a:avLst/>
          </a:prstGeom>
        </p:spPr>
        <p:style>
          <a:lnRef idx="2">
            <a:schemeClr val="accent1"/>
          </a:lnRef>
          <a:fillRef idx="0">
            <a:schemeClr val="accent1"/>
          </a:fillRef>
          <a:effectRef idx="1">
            <a:schemeClr val="accent1"/>
          </a:effectRef>
          <a:fontRef idx="minor">
            <a:schemeClr val="tx1"/>
          </a:fontRef>
        </p:style>
      </p:cxnSp>
      <p:sp>
        <p:nvSpPr>
          <p:cNvPr id="31" name="Textfeld 30">
            <a:extLst>
              <a:ext uri="{FF2B5EF4-FFF2-40B4-BE49-F238E27FC236}">
                <a16:creationId xmlns:a16="http://schemas.microsoft.com/office/drawing/2014/main" id="{F9960438-2082-C13B-A76B-25060CDF3885}"/>
              </a:ext>
            </a:extLst>
          </p:cNvPr>
          <p:cNvSpPr txBox="1"/>
          <p:nvPr/>
        </p:nvSpPr>
        <p:spPr>
          <a:xfrm>
            <a:off x="7550574" y="4848167"/>
            <a:ext cx="1911120" cy="830997"/>
          </a:xfrm>
          <a:prstGeom prst="rect">
            <a:avLst/>
          </a:prstGeom>
          <a:noFill/>
        </p:spPr>
        <p:txBody>
          <a:bodyPr wrap="square">
            <a:spAutoFit/>
          </a:bodyPr>
          <a:lstStyle/>
          <a:p>
            <a:r>
              <a:rPr lang="de-DE" sz="1200" b="1" dirty="0">
                <a:latin typeface="+mj-lt"/>
              </a:rPr>
              <a:t>Wohngebäude</a:t>
            </a:r>
            <a:br>
              <a:rPr lang="de-DE" sz="1200" b="1" dirty="0">
                <a:latin typeface="+mj-lt"/>
              </a:rPr>
            </a:br>
            <a:r>
              <a:rPr lang="de-DE" sz="1200" b="1" dirty="0">
                <a:latin typeface="+mj-lt"/>
              </a:rPr>
              <a:t>aus Stahlbeton </a:t>
            </a:r>
            <a:br>
              <a:rPr lang="de-DE" sz="1200" dirty="0">
                <a:latin typeface="+mj-lt"/>
              </a:rPr>
            </a:br>
            <a:r>
              <a:rPr lang="de-DE" sz="1200" dirty="0">
                <a:latin typeface="+mj-lt"/>
              </a:rPr>
              <a:t>August Perret</a:t>
            </a:r>
          </a:p>
          <a:p>
            <a:r>
              <a:rPr lang="de-DE" sz="1200" dirty="0">
                <a:latin typeface="+mj-lt"/>
              </a:rPr>
              <a:t>1903 </a:t>
            </a:r>
          </a:p>
        </p:txBody>
      </p:sp>
      <p:sp>
        <p:nvSpPr>
          <p:cNvPr id="36" name="Textfeld 35">
            <a:extLst>
              <a:ext uri="{FF2B5EF4-FFF2-40B4-BE49-F238E27FC236}">
                <a16:creationId xmlns:a16="http://schemas.microsoft.com/office/drawing/2014/main" id="{757DF49C-4739-AF0B-8915-4994556727E8}"/>
              </a:ext>
            </a:extLst>
          </p:cNvPr>
          <p:cNvSpPr txBox="1"/>
          <p:nvPr/>
        </p:nvSpPr>
        <p:spPr>
          <a:xfrm>
            <a:off x="1816550" y="6581001"/>
            <a:ext cx="6978813" cy="276999"/>
          </a:xfrm>
          <a:prstGeom prst="rect">
            <a:avLst/>
          </a:prstGeom>
          <a:noFill/>
        </p:spPr>
        <p:txBody>
          <a:bodyPr wrap="square">
            <a:spAutoFit/>
          </a:bodyPr>
          <a:lstStyle/>
          <a:p>
            <a:r>
              <a:rPr lang="de-DE" sz="1200" i="1" dirty="0">
                <a:solidFill>
                  <a:srgbClr val="004488"/>
                </a:solidFill>
              </a:rPr>
              <a:t>Stahlbetonbauweise auch Monierbau -</a:t>
            </a:r>
            <a:r>
              <a:rPr lang="de-DE" sz="1200" i="1" dirty="0">
                <a:solidFill>
                  <a:srgbClr val="F3972B"/>
                </a:solidFill>
              </a:rPr>
              <a:t>dann</a:t>
            </a:r>
            <a:r>
              <a:rPr lang="de-DE" sz="1200" i="1" dirty="0">
                <a:solidFill>
                  <a:srgbClr val="004488"/>
                </a:solidFill>
              </a:rPr>
              <a:t>-  ab 1900 Eisenbeton -</a:t>
            </a:r>
            <a:r>
              <a:rPr lang="de-DE" sz="1200" i="1" dirty="0">
                <a:solidFill>
                  <a:srgbClr val="F3972B"/>
                </a:solidFill>
              </a:rPr>
              <a:t>dann</a:t>
            </a:r>
            <a:r>
              <a:rPr lang="de-DE" sz="1200" i="1" dirty="0">
                <a:solidFill>
                  <a:srgbClr val="004488"/>
                </a:solidFill>
              </a:rPr>
              <a:t>- ab 1941 Stahlbeton</a:t>
            </a:r>
          </a:p>
        </p:txBody>
      </p:sp>
      <p:sp>
        <p:nvSpPr>
          <p:cNvPr id="43" name="Textfeld 42">
            <a:extLst>
              <a:ext uri="{FF2B5EF4-FFF2-40B4-BE49-F238E27FC236}">
                <a16:creationId xmlns:a16="http://schemas.microsoft.com/office/drawing/2014/main" id="{006F0484-DA75-7110-81E5-3C07602A123D}"/>
              </a:ext>
            </a:extLst>
          </p:cNvPr>
          <p:cNvSpPr txBox="1"/>
          <p:nvPr/>
        </p:nvSpPr>
        <p:spPr>
          <a:xfrm>
            <a:off x="10072033" y="4640848"/>
            <a:ext cx="1074858" cy="461665"/>
          </a:xfrm>
          <a:prstGeom prst="rect">
            <a:avLst/>
          </a:prstGeom>
          <a:noFill/>
        </p:spPr>
        <p:txBody>
          <a:bodyPr wrap="square" rtlCol="0">
            <a:spAutoFit/>
          </a:bodyPr>
          <a:lstStyle/>
          <a:p>
            <a:r>
              <a:rPr lang="de-DE" sz="1200" b="1" dirty="0" err="1">
                <a:latin typeface="+mj-lt"/>
              </a:rPr>
              <a:t>Carbonbeton</a:t>
            </a:r>
            <a:endParaRPr lang="de-DE" sz="1200" b="1" dirty="0">
              <a:latin typeface="+mj-lt"/>
            </a:endParaRPr>
          </a:p>
          <a:p>
            <a:r>
              <a:rPr lang="de-DE" sz="1200" dirty="0">
                <a:latin typeface="+mj-lt"/>
              </a:rPr>
              <a:t>2014 </a:t>
            </a:r>
          </a:p>
        </p:txBody>
      </p:sp>
      <p:sp>
        <p:nvSpPr>
          <p:cNvPr id="51" name="Textfeld 50">
            <a:extLst>
              <a:ext uri="{FF2B5EF4-FFF2-40B4-BE49-F238E27FC236}">
                <a16:creationId xmlns:a16="http://schemas.microsoft.com/office/drawing/2014/main" id="{63AF95D0-F5B5-EC1F-89BE-FF627F7DA163}"/>
              </a:ext>
            </a:extLst>
          </p:cNvPr>
          <p:cNvSpPr txBox="1"/>
          <p:nvPr/>
        </p:nvSpPr>
        <p:spPr>
          <a:xfrm>
            <a:off x="1412688" y="4693660"/>
            <a:ext cx="1811629" cy="1015663"/>
          </a:xfrm>
          <a:prstGeom prst="rect">
            <a:avLst/>
          </a:prstGeom>
          <a:noFill/>
        </p:spPr>
        <p:txBody>
          <a:bodyPr wrap="square" rtlCol="0">
            <a:spAutoFit/>
          </a:bodyPr>
          <a:lstStyle/>
          <a:p>
            <a:r>
              <a:rPr lang="de-DE" sz="1200" b="1" dirty="0">
                <a:latin typeface="+mj-lt"/>
              </a:rPr>
              <a:t>Kuppel 43 m</a:t>
            </a:r>
          </a:p>
          <a:p>
            <a:r>
              <a:rPr lang="de-DE" sz="1200" dirty="0">
                <a:latin typeface="+mj-lt"/>
              </a:rPr>
              <a:t>Pantheon in Rom </a:t>
            </a:r>
          </a:p>
          <a:p>
            <a:r>
              <a:rPr lang="de-DE" sz="1200" dirty="0">
                <a:latin typeface="+mj-lt"/>
              </a:rPr>
              <a:t>hohle Tonkugeln </a:t>
            </a:r>
          </a:p>
          <a:p>
            <a:r>
              <a:rPr lang="de-DE" sz="1200" dirty="0">
                <a:latin typeface="+mj-lt"/>
              </a:rPr>
              <a:t>(Gewicht)</a:t>
            </a:r>
          </a:p>
          <a:p>
            <a:r>
              <a:rPr lang="de-DE" sz="1200" dirty="0">
                <a:latin typeface="+mj-lt"/>
              </a:rPr>
              <a:t>118 n. </a:t>
            </a:r>
            <a:r>
              <a:rPr lang="de-DE" sz="1200" dirty="0" err="1">
                <a:latin typeface="+mj-lt"/>
              </a:rPr>
              <a:t>Chr</a:t>
            </a:r>
            <a:endParaRPr lang="de-DE" sz="1200" dirty="0">
              <a:latin typeface="+mj-lt"/>
            </a:endParaRPr>
          </a:p>
        </p:txBody>
      </p:sp>
      <p:sp>
        <p:nvSpPr>
          <p:cNvPr id="52" name="Flussdiagramm: Verbinder 51">
            <a:extLst>
              <a:ext uri="{FF2B5EF4-FFF2-40B4-BE49-F238E27FC236}">
                <a16:creationId xmlns:a16="http://schemas.microsoft.com/office/drawing/2014/main" id="{411984EB-C970-2495-355E-736CF5850191}"/>
              </a:ext>
            </a:extLst>
          </p:cNvPr>
          <p:cNvSpPr/>
          <p:nvPr/>
        </p:nvSpPr>
        <p:spPr>
          <a:xfrm>
            <a:off x="1921532" y="3792754"/>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3" name="Gerader Verbinder 52">
            <a:extLst>
              <a:ext uri="{FF2B5EF4-FFF2-40B4-BE49-F238E27FC236}">
                <a16:creationId xmlns:a16="http://schemas.microsoft.com/office/drawing/2014/main" id="{B7CE6068-85D6-D0FF-CC52-6F30EC907FB9}"/>
              </a:ext>
            </a:extLst>
          </p:cNvPr>
          <p:cNvCxnSpPr/>
          <p:nvPr/>
        </p:nvCxnSpPr>
        <p:spPr>
          <a:xfrm>
            <a:off x="2011532" y="4100848"/>
            <a:ext cx="0" cy="540000"/>
          </a:xfrm>
          <a:prstGeom prst="line">
            <a:avLst/>
          </a:prstGeom>
        </p:spPr>
        <p:style>
          <a:lnRef idx="2">
            <a:schemeClr val="accent1"/>
          </a:lnRef>
          <a:fillRef idx="0">
            <a:schemeClr val="accent1"/>
          </a:fillRef>
          <a:effectRef idx="1">
            <a:schemeClr val="accent1"/>
          </a:effectRef>
          <a:fontRef idx="minor">
            <a:schemeClr val="tx1"/>
          </a:fontRef>
        </p:style>
      </p:cxnSp>
      <p:pic>
        <p:nvPicPr>
          <p:cNvPr id="1026" name="Picture 2">
            <a:extLst>
              <a:ext uri="{FF2B5EF4-FFF2-40B4-BE49-F238E27FC236}">
                <a16:creationId xmlns:a16="http://schemas.microsoft.com/office/drawing/2014/main" id="{1BC7B893-6AFF-0760-6535-5E9AF1E78EA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54" t="1" r="4095" b="17645"/>
          <a:stretch/>
        </p:blipFill>
        <p:spPr bwMode="auto">
          <a:xfrm>
            <a:off x="8814004" y="1145880"/>
            <a:ext cx="2047880" cy="1254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13A0C01E-CA2C-5407-9436-9769D2FCC89D}"/>
              </a:ext>
            </a:extLst>
          </p:cNvPr>
          <p:cNvSpPr txBox="1"/>
          <p:nvPr/>
        </p:nvSpPr>
        <p:spPr>
          <a:xfrm>
            <a:off x="130057" y="4932146"/>
            <a:ext cx="1811629" cy="646331"/>
          </a:xfrm>
          <a:prstGeom prst="rect">
            <a:avLst/>
          </a:prstGeom>
          <a:noFill/>
        </p:spPr>
        <p:txBody>
          <a:bodyPr wrap="square" rtlCol="0">
            <a:spAutoFit/>
          </a:bodyPr>
          <a:lstStyle/>
          <a:p>
            <a:r>
              <a:rPr lang="de-DE" sz="1200" b="1" dirty="0">
                <a:latin typeface="+mj-lt"/>
              </a:rPr>
              <a:t>Pyramiden </a:t>
            </a:r>
          </a:p>
          <a:p>
            <a:r>
              <a:rPr lang="de-DE" sz="1200" dirty="0">
                <a:latin typeface="+mj-lt"/>
              </a:rPr>
              <a:t>neue Unters.</a:t>
            </a:r>
          </a:p>
          <a:p>
            <a:r>
              <a:rPr lang="de-DE" sz="1200" dirty="0">
                <a:latin typeface="+mj-lt"/>
              </a:rPr>
              <a:t>Vor ca. 5000 Jahren</a:t>
            </a:r>
          </a:p>
        </p:txBody>
      </p:sp>
      <p:sp>
        <p:nvSpPr>
          <p:cNvPr id="18" name="Flussdiagramm: Verbinder 17">
            <a:extLst>
              <a:ext uri="{FF2B5EF4-FFF2-40B4-BE49-F238E27FC236}">
                <a16:creationId xmlns:a16="http://schemas.microsoft.com/office/drawing/2014/main" id="{C2B8F168-5F73-7A73-C980-F0A3DDD09E02}"/>
              </a:ext>
            </a:extLst>
          </p:cNvPr>
          <p:cNvSpPr/>
          <p:nvPr/>
        </p:nvSpPr>
        <p:spPr>
          <a:xfrm>
            <a:off x="573768" y="3792754"/>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1" name="Gerader Verbinder 20">
            <a:extLst>
              <a:ext uri="{FF2B5EF4-FFF2-40B4-BE49-F238E27FC236}">
                <a16:creationId xmlns:a16="http://schemas.microsoft.com/office/drawing/2014/main" id="{396BCA29-8F82-875E-5DE7-59B49B01B61E}"/>
              </a:ext>
            </a:extLst>
          </p:cNvPr>
          <p:cNvCxnSpPr>
            <a:cxnSpLocks/>
          </p:cNvCxnSpPr>
          <p:nvPr/>
        </p:nvCxnSpPr>
        <p:spPr>
          <a:xfrm>
            <a:off x="663768" y="4100848"/>
            <a:ext cx="0" cy="784538"/>
          </a:xfrm>
          <a:prstGeom prst="line">
            <a:avLst/>
          </a:prstGeom>
        </p:spPr>
        <p:style>
          <a:lnRef idx="2">
            <a:schemeClr val="accent1"/>
          </a:lnRef>
          <a:fillRef idx="0">
            <a:schemeClr val="accent1"/>
          </a:fillRef>
          <a:effectRef idx="1">
            <a:schemeClr val="accent1"/>
          </a:effectRef>
          <a:fontRef idx="minor">
            <a:schemeClr val="tx1"/>
          </a:fontRef>
        </p:style>
      </p:cxnSp>
      <p:pic>
        <p:nvPicPr>
          <p:cNvPr id="1028" name="Picture 4" descr="Pyramiden">
            <a:extLst>
              <a:ext uri="{FF2B5EF4-FFF2-40B4-BE49-F238E27FC236}">
                <a16:creationId xmlns:a16="http://schemas.microsoft.com/office/drawing/2014/main" id="{7014A569-F8D7-B272-1278-886F83DEBC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58" y="5578477"/>
            <a:ext cx="1353688" cy="1252233"/>
          </a:xfrm>
          <a:prstGeom prst="rect">
            <a:avLst/>
          </a:prstGeom>
          <a:noFill/>
          <a:extLst>
            <a:ext uri="{909E8E84-426E-40DD-AFC4-6F175D3DCCD1}">
              <a14:hiddenFill xmlns:a14="http://schemas.microsoft.com/office/drawing/2010/main">
                <a:solidFill>
                  <a:srgbClr val="FFFFFF"/>
                </a:solidFill>
              </a14:hiddenFill>
            </a:ext>
          </a:extLst>
        </p:spPr>
      </p:pic>
      <p:sp>
        <p:nvSpPr>
          <p:cNvPr id="34" name="Textfeld 33">
            <a:extLst>
              <a:ext uri="{FF2B5EF4-FFF2-40B4-BE49-F238E27FC236}">
                <a16:creationId xmlns:a16="http://schemas.microsoft.com/office/drawing/2014/main" id="{B333DFB1-D7B2-736D-C968-C44D4A7F0093}"/>
              </a:ext>
            </a:extLst>
          </p:cNvPr>
          <p:cNvSpPr txBox="1"/>
          <p:nvPr/>
        </p:nvSpPr>
        <p:spPr>
          <a:xfrm>
            <a:off x="76924" y="6581000"/>
            <a:ext cx="1353688" cy="292388"/>
          </a:xfrm>
          <a:prstGeom prst="rect">
            <a:avLst/>
          </a:prstGeom>
          <a:noFill/>
        </p:spPr>
        <p:txBody>
          <a:bodyPr wrap="square" rtlCol="0">
            <a:spAutoFit/>
          </a:bodyPr>
          <a:lstStyle/>
          <a:p>
            <a:r>
              <a:rPr lang="de-DE" sz="700" dirty="0">
                <a:solidFill>
                  <a:schemeClr val="bg1">
                    <a:lumMod val="75000"/>
                  </a:schemeClr>
                </a:solidFill>
              </a:rPr>
              <a:t>© </a:t>
            </a:r>
            <a:r>
              <a:rPr lang="en-US" sz="600" i="0" strike="noStrike" dirty="0">
                <a:solidFill>
                  <a:schemeClr val="bg1">
                    <a:lumMod val="75000"/>
                  </a:schemeClr>
                </a:solidFill>
                <a:effectLst/>
                <a:latin typeface="Lato" panose="020F0502020204030203" pitchFamily="34" charset="0"/>
              </a:rPr>
              <a:t>KenPom</a:t>
            </a:r>
            <a:r>
              <a:rPr lang="en-US" sz="600" i="0" dirty="0">
                <a:solidFill>
                  <a:schemeClr val="bg1">
                    <a:lumMod val="75000"/>
                  </a:schemeClr>
                </a:solidFill>
                <a:effectLst/>
                <a:latin typeface="Lato" panose="020F0502020204030203" pitchFamily="34" charset="0"/>
              </a:rPr>
              <a:t>, </a:t>
            </a:r>
            <a:r>
              <a:rPr lang="en-US" sz="600" i="0" strike="noStrike" dirty="0">
                <a:solidFill>
                  <a:schemeClr val="bg1">
                    <a:lumMod val="75000"/>
                  </a:schemeClr>
                </a:solidFill>
                <a:effectLst/>
                <a:latin typeface="Lato" panose="020F0502020204030203" pitchFamily="34" charset="0"/>
              </a:rPr>
              <a:t>Pyramids of the Giza Necropolis</a:t>
            </a:r>
            <a:endParaRPr lang="de-DE" sz="400" dirty="0">
              <a:solidFill>
                <a:schemeClr val="bg1">
                  <a:lumMod val="75000"/>
                </a:schemeClr>
              </a:solidFill>
            </a:endParaRPr>
          </a:p>
        </p:txBody>
      </p:sp>
      <p:sp>
        <p:nvSpPr>
          <p:cNvPr id="19" name="Textfeld 18">
            <a:extLst>
              <a:ext uri="{FF2B5EF4-FFF2-40B4-BE49-F238E27FC236}">
                <a16:creationId xmlns:a16="http://schemas.microsoft.com/office/drawing/2014/main" id="{0AC41837-86A7-B348-9FB1-159B735D500D}"/>
              </a:ext>
            </a:extLst>
          </p:cNvPr>
          <p:cNvSpPr txBox="1"/>
          <p:nvPr/>
        </p:nvSpPr>
        <p:spPr>
          <a:xfrm>
            <a:off x="9846477" y="5042331"/>
            <a:ext cx="1318214" cy="461665"/>
          </a:xfrm>
          <a:prstGeom prst="rect">
            <a:avLst/>
          </a:prstGeom>
          <a:noFill/>
        </p:spPr>
        <p:txBody>
          <a:bodyPr wrap="square" rtlCol="0">
            <a:spAutoFit/>
          </a:bodyPr>
          <a:lstStyle/>
          <a:p>
            <a:r>
              <a:rPr lang="de-DE" sz="1200" b="1" dirty="0"/>
              <a:t>Basaltfasern </a:t>
            </a:r>
          </a:p>
          <a:p>
            <a:r>
              <a:rPr lang="de-DE" sz="1200" dirty="0"/>
              <a:t>2008</a:t>
            </a:r>
          </a:p>
        </p:txBody>
      </p:sp>
      <p:sp>
        <p:nvSpPr>
          <p:cNvPr id="20" name="Flussdiagramm: Verbinder 19">
            <a:extLst>
              <a:ext uri="{FF2B5EF4-FFF2-40B4-BE49-F238E27FC236}">
                <a16:creationId xmlns:a16="http://schemas.microsoft.com/office/drawing/2014/main" id="{87D63777-FC84-98D9-DB5C-1E7373ED1206}"/>
              </a:ext>
            </a:extLst>
          </p:cNvPr>
          <p:cNvSpPr>
            <a:spLocks noChangeAspect="1"/>
          </p:cNvSpPr>
          <p:nvPr/>
        </p:nvSpPr>
        <p:spPr>
          <a:xfrm>
            <a:off x="9918500" y="3792754"/>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5" name="Gerader Verbinder 24">
            <a:extLst>
              <a:ext uri="{FF2B5EF4-FFF2-40B4-BE49-F238E27FC236}">
                <a16:creationId xmlns:a16="http://schemas.microsoft.com/office/drawing/2014/main" id="{B73B3FDC-232C-5FB6-D845-AF32A96BD095}"/>
              </a:ext>
            </a:extLst>
          </p:cNvPr>
          <p:cNvCxnSpPr/>
          <p:nvPr/>
        </p:nvCxnSpPr>
        <p:spPr>
          <a:xfrm>
            <a:off x="10000819" y="4079908"/>
            <a:ext cx="0" cy="540000"/>
          </a:xfrm>
          <a:prstGeom prst="line">
            <a:avLst/>
          </a:prstGeom>
        </p:spPr>
        <p:style>
          <a:lnRef idx="2">
            <a:schemeClr val="accent1"/>
          </a:lnRef>
          <a:fillRef idx="0">
            <a:schemeClr val="accent1"/>
          </a:fillRef>
          <a:effectRef idx="1">
            <a:schemeClr val="accent1"/>
          </a:effectRef>
          <a:fontRef idx="minor">
            <a:schemeClr val="tx1"/>
          </a:fontRef>
        </p:style>
      </p:cxnSp>
      <p:pic>
        <p:nvPicPr>
          <p:cNvPr id="1030" name="Picture 6" descr="Ein Bild, das draußen, Himmel, Baum, Wolke enthält.&#10;&#10;Automatisch generierte Beschreibung">
            <a:extLst>
              <a:ext uri="{FF2B5EF4-FFF2-40B4-BE49-F238E27FC236}">
                <a16:creationId xmlns:a16="http://schemas.microsoft.com/office/drawing/2014/main" id="{7A371290-D27F-9185-7C7D-CF37037F1E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871" y="1024315"/>
            <a:ext cx="1891890" cy="12606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in Bild, das Entwurf, Zeichnung, Schwarzweiß enthält.&#10;&#10;KI-generierte Inhalte können fehlerhaft sein.">
            <a:extLst>
              <a:ext uri="{FF2B5EF4-FFF2-40B4-BE49-F238E27FC236}">
                <a16:creationId xmlns:a16="http://schemas.microsoft.com/office/drawing/2014/main" id="{28FF7520-2027-5D77-7FA1-03732AD425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2058" y="1006535"/>
            <a:ext cx="2556311" cy="892219"/>
          </a:xfrm>
          <a:prstGeom prst="rect">
            <a:avLst/>
          </a:prstGeom>
          <a:noFill/>
          <a:extLst>
            <a:ext uri="{909E8E84-426E-40DD-AFC4-6F175D3DCCD1}">
              <a14:hiddenFill xmlns:a14="http://schemas.microsoft.com/office/drawing/2010/main">
                <a:solidFill>
                  <a:srgbClr val="FFFFFF"/>
                </a:solidFill>
              </a14:hiddenFill>
            </a:ext>
          </a:extLst>
        </p:spPr>
      </p:pic>
      <p:sp>
        <p:nvSpPr>
          <p:cNvPr id="35" name="Textfeld 53">
            <a:extLst>
              <a:ext uri="{FF2B5EF4-FFF2-40B4-BE49-F238E27FC236}">
                <a16:creationId xmlns:a16="http://schemas.microsoft.com/office/drawing/2014/main" id="{D3699F9D-BD4F-C441-6EE4-53F2B3C653D7}"/>
              </a:ext>
            </a:extLst>
          </p:cNvPr>
          <p:cNvSpPr txBox="1"/>
          <p:nvPr/>
        </p:nvSpPr>
        <p:spPr>
          <a:xfrm>
            <a:off x="6268178" y="1689524"/>
            <a:ext cx="1520706" cy="215444"/>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800" dirty="0">
                <a:solidFill>
                  <a:schemeClr val="bg1">
                    <a:lumMod val="75000"/>
                  </a:schemeClr>
                </a:solidFill>
              </a:rPr>
              <a:t>© </a:t>
            </a:r>
            <a:r>
              <a:rPr lang="de-DE" sz="800" dirty="0" err="1">
                <a:solidFill>
                  <a:schemeClr val="bg1">
                    <a:lumMod val="75000"/>
                  </a:schemeClr>
                </a:solidFill>
              </a:rPr>
              <a:t>wikipedia</a:t>
            </a:r>
            <a:endParaRPr lang="de-DE" sz="800" dirty="0">
              <a:solidFill>
                <a:schemeClr val="bg1">
                  <a:lumMod val="75000"/>
                </a:schemeClr>
              </a:solidFill>
            </a:endParaRPr>
          </a:p>
        </p:txBody>
      </p:sp>
      <p:sp>
        <p:nvSpPr>
          <p:cNvPr id="37" name="Textfeld 44">
            <a:extLst>
              <a:ext uri="{FF2B5EF4-FFF2-40B4-BE49-F238E27FC236}">
                <a16:creationId xmlns:a16="http://schemas.microsoft.com/office/drawing/2014/main" id="{A868AC0C-5CCF-F9D0-71A4-A255C8635F56}"/>
              </a:ext>
            </a:extLst>
          </p:cNvPr>
          <p:cNvSpPr txBox="1"/>
          <p:nvPr/>
        </p:nvSpPr>
        <p:spPr>
          <a:xfrm>
            <a:off x="1035871" y="2040828"/>
            <a:ext cx="2128483" cy="215444"/>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750" dirty="0">
                <a:solidFill>
                  <a:schemeClr val="bg1">
                    <a:lumMod val="75000"/>
                  </a:schemeClr>
                </a:solidFill>
              </a:rPr>
              <a:t>Colosseum, Rom </a:t>
            </a:r>
            <a:r>
              <a:rPr lang="de-DE" sz="700" dirty="0">
                <a:solidFill>
                  <a:schemeClr val="bg1">
                    <a:lumMod val="75000"/>
                  </a:schemeClr>
                </a:solidFill>
              </a:rPr>
              <a:t>© </a:t>
            </a:r>
            <a:r>
              <a:rPr lang="de-DE" sz="750" dirty="0" err="1">
                <a:solidFill>
                  <a:schemeClr val="bg1">
                    <a:lumMod val="75000"/>
                  </a:schemeClr>
                </a:solidFill>
              </a:rPr>
              <a:t>pixabay-The_Double_A</a:t>
            </a:r>
            <a:endParaRPr lang="de-DE" sz="750" dirty="0">
              <a:solidFill>
                <a:schemeClr val="bg1">
                  <a:lumMod val="75000"/>
                </a:schemeClr>
              </a:solidFill>
            </a:endParaRPr>
          </a:p>
        </p:txBody>
      </p:sp>
      <p:sp>
        <p:nvSpPr>
          <p:cNvPr id="45" name="Textfeld 53">
            <a:extLst>
              <a:ext uri="{FF2B5EF4-FFF2-40B4-BE49-F238E27FC236}">
                <a16:creationId xmlns:a16="http://schemas.microsoft.com/office/drawing/2014/main" id="{07E10C27-B734-981E-7E41-8927AF2ABFB5}"/>
              </a:ext>
            </a:extLst>
          </p:cNvPr>
          <p:cNvSpPr txBox="1"/>
          <p:nvPr/>
        </p:nvSpPr>
        <p:spPr>
          <a:xfrm>
            <a:off x="8809056" y="2205376"/>
            <a:ext cx="1520706" cy="215444"/>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800" dirty="0">
                <a:solidFill>
                  <a:schemeClr val="bg1"/>
                </a:solidFill>
              </a:rPr>
              <a:t>© </a:t>
            </a:r>
            <a:r>
              <a:rPr lang="de-DE" sz="800" dirty="0" err="1">
                <a:solidFill>
                  <a:schemeClr val="bg1"/>
                </a:solidFill>
              </a:rPr>
              <a:t>U.Dziumbla</a:t>
            </a:r>
            <a:endParaRPr lang="de-DE" sz="800" dirty="0">
              <a:solidFill>
                <a:schemeClr val="bg1"/>
              </a:solidFill>
            </a:endParaRPr>
          </a:p>
        </p:txBody>
      </p:sp>
      <p:pic>
        <p:nvPicPr>
          <p:cNvPr id="49" name="Picture 2">
            <a:extLst>
              <a:ext uri="{FF2B5EF4-FFF2-40B4-BE49-F238E27FC236}">
                <a16:creationId xmlns:a16="http://schemas.microsoft.com/office/drawing/2014/main" id="{F34D626A-A83E-D57E-5329-11732028C85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851" b="9025"/>
          <a:stretch>
            <a:fillRect/>
          </a:stretch>
        </p:blipFill>
        <p:spPr bwMode="auto">
          <a:xfrm>
            <a:off x="8418642" y="5432051"/>
            <a:ext cx="1911120" cy="1170256"/>
          </a:xfrm>
          <a:prstGeom prst="rect">
            <a:avLst/>
          </a:prstGeom>
          <a:noFill/>
          <a:extLst>
            <a:ext uri="{909E8E84-426E-40DD-AFC4-6F175D3DCCD1}">
              <a14:hiddenFill xmlns:a14="http://schemas.microsoft.com/office/drawing/2010/main">
                <a:solidFill>
                  <a:srgbClr val="FFFFFF"/>
                </a:solidFill>
              </a14:hiddenFill>
            </a:ext>
          </a:extLst>
        </p:spPr>
      </p:pic>
      <p:sp>
        <p:nvSpPr>
          <p:cNvPr id="50" name="Flussdiagramm: Verbinder 49">
            <a:extLst>
              <a:ext uri="{FF2B5EF4-FFF2-40B4-BE49-F238E27FC236}">
                <a16:creationId xmlns:a16="http://schemas.microsoft.com/office/drawing/2014/main" id="{1F68F42C-DDFE-79F9-A020-02AD6651051D}"/>
              </a:ext>
            </a:extLst>
          </p:cNvPr>
          <p:cNvSpPr>
            <a:spLocks noChangeAspect="1"/>
          </p:cNvSpPr>
          <p:nvPr/>
        </p:nvSpPr>
        <p:spPr>
          <a:xfrm>
            <a:off x="8719056" y="3785477"/>
            <a:ext cx="180000" cy="180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Textfeld 49">
            <a:extLst>
              <a:ext uri="{FF2B5EF4-FFF2-40B4-BE49-F238E27FC236}">
                <a16:creationId xmlns:a16="http://schemas.microsoft.com/office/drawing/2014/main" id="{654B9AE9-71C0-9173-3F8F-09B86CBE39DA}"/>
              </a:ext>
            </a:extLst>
          </p:cNvPr>
          <p:cNvSpPr txBox="1"/>
          <p:nvPr/>
        </p:nvSpPr>
        <p:spPr>
          <a:xfrm>
            <a:off x="8672151" y="4580543"/>
            <a:ext cx="1372670" cy="646331"/>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b="1" dirty="0">
                <a:latin typeface="+mj-lt"/>
              </a:rPr>
              <a:t>Siegeszug des Betonmischers</a:t>
            </a:r>
          </a:p>
          <a:p>
            <a:r>
              <a:rPr lang="de-DE" sz="1200" dirty="0">
                <a:latin typeface="+mj-lt"/>
              </a:rPr>
              <a:t> 1950er </a:t>
            </a:r>
          </a:p>
        </p:txBody>
      </p:sp>
      <p:cxnSp>
        <p:nvCxnSpPr>
          <p:cNvPr id="55" name="Gerader Verbinder 54">
            <a:extLst>
              <a:ext uri="{FF2B5EF4-FFF2-40B4-BE49-F238E27FC236}">
                <a16:creationId xmlns:a16="http://schemas.microsoft.com/office/drawing/2014/main" id="{F23F64F0-497F-5FD4-EFE3-C193E9883F6A}"/>
              </a:ext>
            </a:extLst>
          </p:cNvPr>
          <p:cNvCxnSpPr/>
          <p:nvPr/>
        </p:nvCxnSpPr>
        <p:spPr>
          <a:xfrm>
            <a:off x="8846576" y="4078153"/>
            <a:ext cx="0" cy="540000"/>
          </a:xfrm>
          <a:prstGeom prst="line">
            <a:avLst/>
          </a:prstGeom>
        </p:spPr>
        <p:style>
          <a:lnRef idx="2">
            <a:schemeClr val="accent1"/>
          </a:lnRef>
          <a:fillRef idx="0">
            <a:schemeClr val="accent1"/>
          </a:fillRef>
          <a:effectRef idx="1">
            <a:schemeClr val="accent1"/>
          </a:effectRef>
          <a:fontRef idx="minor">
            <a:schemeClr val="tx1"/>
          </a:fontRef>
        </p:style>
      </p:cxnSp>
      <p:sp>
        <p:nvSpPr>
          <p:cNvPr id="59" name="Textfeld 53">
            <a:extLst>
              <a:ext uri="{FF2B5EF4-FFF2-40B4-BE49-F238E27FC236}">
                <a16:creationId xmlns:a16="http://schemas.microsoft.com/office/drawing/2014/main" id="{86728C7B-F2EE-F2ED-1AE6-6A140299C742}"/>
              </a:ext>
            </a:extLst>
          </p:cNvPr>
          <p:cNvSpPr txBox="1"/>
          <p:nvPr/>
        </p:nvSpPr>
        <p:spPr>
          <a:xfrm>
            <a:off x="8418642" y="6417022"/>
            <a:ext cx="1520706" cy="215444"/>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800" dirty="0">
                <a:solidFill>
                  <a:schemeClr val="bg1"/>
                </a:solidFill>
              </a:rPr>
              <a:t>© </a:t>
            </a:r>
            <a:r>
              <a:rPr lang="de-DE" sz="800" dirty="0" err="1">
                <a:solidFill>
                  <a:schemeClr val="bg1"/>
                </a:solidFill>
              </a:rPr>
              <a:t>U.Dziumbla</a:t>
            </a:r>
            <a:endParaRPr lang="de-DE" sz="800" dirty="0">
              <a:solidFill>
                <a:schemeClr val="bg1"/>
              </a:solidFill>
            </a:endParaRPr>
          </a:p>
        </p:txBody>
      </p:sp>
      <p:pic>
        <p:nvPicPr>
          <p:cNvPr id="1036" name="Picture 12" descr="Ein Bild, das Schuhwerk, Boot, Gelände, Transport enthält.&#10;&#10;KI-generierte Inhalte können fehlerhaft sein.">
            <a:extLst>
              <a:ext uri="{FF2B5EF4-FFF2-40B4-BE49-F238E27FC236}">
                <a16:creationId xmlns:a16="http://schemas.microsoft.com/office/drawing/2014/main" id="{2A111F9D-732B-65B0-08CB-FA258DE1E8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96077" y="5507343"/>
            <a:ext cx="1353688" cy="1043499"/>
          </a:xfrm>
          <a:prstGeom prst="rect">
            <a:avLst/>
          </a:prstGeom>
          <a:noFill/>
          <a:extLst>
            <a:ext uri="{909E8E84-426E-40DD-AFC4-6F175D3DCCD1}">
              <a14:hiddenFill xmlns:a14="http://schemas.microsoft.com/office/drawing/2010/main">
                <a:solidFill>
                  <a:srgbClr val="FFFFFF"/>
                </a:solidFill>
              </a14:hiddenFill>
            </a:ext>
          </a:extLst>
        </p:spPr>
      </p:pic>
      <p:sp>
        <p:nvSpPr>
          <p:cNvPr id="61" name="Textfeld 59">
            <a:extLst>
              <a:ext uri="{FF2B5EF4-FFF2-40B4-BE49-F238E27FC236}">
                <a16:creationId xmlns:a16="http://schemas.microsoft.com/office/drawing/2014/main" id="{26A9D567-DE64-60B9-C7B9-2C7A6A7FEBCA}"/>
              </a:ext>
            </a:extLst>
          </p:cNvPr>
          <p:cNvSpPr txBox="1"/>
          <p:nvPr/>
        </p:nvSpPr>
        <p:spPr>
          <a:xfrm>
            <a:off x="4464554" y="6380946"/>
            <a:ext cx="2289985" cy="20005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err="1">
                <a:solidFill>
                  <a:schemeClr val="bg1"/>
                </a:solidFill>
              </a:rPr>
              <a:t>Jorune</a:t>
            </a:r>
            <a:r>
              <a:rPr lang="en-US" sz="700" dirty="0">
                <a:solidFill>
                  <a:schemeClr val="bg1"/>
                </a:solidFill>
              </a:rPr>
              <a:t>, CC BY-SA 3.0</a:t>
            </a:r>
            <a:r>
              <a:rPr lang="de-DE" sz="700" dirty="0">
                <a:solidFill>
                  <a:schemeClr val="bg1"/>
                </a:solidFill>
              </a:rPr>
              <a:t> © Wikipedia</a:t>
            </a:r>
          </a:p>
        </p:txBody>
      </p:sp>
    </p:spTree>
    <p:custDataLst>
      <p:tags r:id="rId1"/>
    </p:custDataLst>
    <p:extLst>
      <p:ext uri="{BB962C8B-B14F-4D97-AF65-F5344CB8AC3E}">
        <p14:creationId xmlns:p14="http://schemas.microsoft.com/office/powerpoint/2010/main" val="424989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44B6-3945-1092-51B8-CB85232086AE}"/>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7BBFD358-8DC4-1266-FBDC-7A3FA9A22D37}"/>
              </a:ext>
            </a:extLst>
          </p:cNvPr>
          <p:cNvSpPr>
            <a:spLocks noGrp="1"/>
          </p:cNvSpPr>
          <p:nvPr>
            <p:ph type="body" sz="quarter" idx="11"/>
          </p:nvPr>
        </p:nvSpPr>
        <p:spPr>
          <a:xfrm>
            <a:off x="1883569" y="2501900"/>
            <a:ext cx="8424862" cy="2368550"/>
          </a:xfrm>
        </p:spPr>
        <p:txBody>
          <a:bodyPr/>
          <a:lstStyle/>
          <a:p>
            <a:r>
              <a:rPr lang="de-DE" dirty="0">
                <a:solidFill>
                  <a:srgbClr val="F3972B"/>
                </a:solidFill>
              </a:rPr>
              <a:t>Basaltbeton</a:t>
            </a:r>
          </a:p>
          <a:p>
            <a:r>
              <a:rPr lang="de-DE" dirty="0"/>
              <a:t>Stein statt Stahl</a:t>
            </a:r>
          </a:p>
        </p:txBody>
      </p:sp>
    </p:spTree>
    <p:custDataLst>
      <p:tags r:id="rId1"/>
    </p:custDataLst>
    <p:extLst>
      <p:ext uri="{BB962C8B-B14F-4D97-AF65-F5344CB8AC3E}">
        <p14:creationId xmlns:p14="http://schemas.microsoft.com/office/powerpoint/2010/main" val="334032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F6A5D-3976-6606-8445-A82C102A89D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05FEAD8-82CE-92C1-5EF6-96FC97808A66}"/>
              </a:ext>
            </a:extLst>
          </p:cNvPr>
          <p:cNvSpPr>
            <a:spLocks noGrp="1"/>
          </p:cNvSpPr>
          <p:nvPr>
            <p:ph type="title"/>
          </p:nvPr>
        </p:nvSpPr>
        <p:spPr/>
        <p:txBody>
          <a:bodyPr/>
          <a:lstStyle/>
          <a:p>
            <a:r>
              <a:rPr lang="de-DE" dirty="0"/>
              <a:t>Basalt statt Stahl</a:t>
            </a:r>
          </a:p>
        </p:txBody>
      </p:sp>
      <p:sp>
        <p:nvSpPr>
          <p:cNvPr id="3" name="Textplatzhalter 2">
            <a:extLst>
              <a:ext uri="{FF2B5EF4-FFF2-40B4-BE49-F238E27FC236}">
                <a16:creationId xmlns:a16="http://schemas.microsoft.com/office/drawing/2014/main" id="{0C62FBFF-E928-AF7D-954E-0C66988208E5}"/>
              </a:ext>
            </a:extLst>
          </p:cNvPr>
          <p:cNvSpPr>
            <a:spLocks noGrp="1"/>
          </p:cNvSpPr>
          <p:nvPr>
            <p:ph type="body" sz="quarter" idx="12"/>
          </p:nvPr>
        </p:nvSpPr>
        <p:spPr/>
        <p:txBody>
          <a:bodyPr>
            <a:normAutofit/>
          </a:bodyPr>
          <a:lstStyle/>
          <a:p>
            <a:r>
              <a:rPr lang="de-DE" dirty="0"/>
              <a:t>Bewehrungsstäbe aus Basalt</a:t>
            </a:r>
          </a:p>
          <a:p>
            <a:r>
              <a:rPr lang="de-DE" dirty="0"/>
              <a:t>Fasern und Gewebe </a:t>
            </a:r>
          </a:p>
          <a:p>
            <a:r>
              <a:rPr lang="de-DE" dirty="0"/>
              <a:t>Betonbewehrung - Industriefußböden sowie im Tunnel- und Betonstraßenbau</a:t>
            </a:r>
          </a:p>
          <a:p>
            <a:r>
              <a:rPr lang="de-DE" dirty="0"/>
              <a:t>beständig gegen Korrosion</a:t>
            </a:r>
          </a:p>
          <a:p>
            <a:r>
              <a:rPr lang="de-DE" dirty="0"/>
              <a:t>filigrane Betonbauteile möglich</a:t>
            </a:r>
          </a:p>
          <a:p>
            <a:pPr marL="0" indent="0">
              <a:buNone/>
            </a:pPr>
            <a:br>
              <a:rPr lang="de-DE" sz="2000" i="1" dirty="0"/>
            </a:br>
            <a:r>
              <a:rPr lang="de-DE" sz="1800" i="1" dirty="0"/>
              <a:t>Deutsche Basalt Faser GmbH (DBF) Sangerhausen in Sachsen-Anhalt. </a:t>
            </a:r>
          </a:p>
          <a:p>
            <a:pPr marL="0" indent="0">
              <a:buNone/>
            </a:pPr>
            <a:r>
              <a:rPr lang="de-DE" sz="1800" i="1" dirty="0"/>
              <a:t>Seit 2008 erste Produktionsanlage für kontinuierlich gezogene Basaltfasern in der Europäischen Union. </a:t>
            </a:r>
          </a:p>
        </p:txBody>
      </p:sp>
      <p:pic>
        <p:nvPicPr>
          <p:cNvPr id="6" name="Bildplatzhalter 5">
            <a:extLst>
              <a:ext uri="{FF2B5EF4-FFF2-40B4-BE49-F238E27FC236}">
                <a16:creationId xmlns:a16="http://schemas.microsoft.com/office/drawing/2014/main" id="{0C61209B-A649-9E35-26C1-AAB803355AE5}"/>
              </a:ext>
            </a:extLst>
          </p:cNvPr>
          <p:cNvPicPr>
            <a:picLocks noGrp="1" noChangeAspect="1"/>
          </p:cNvPicPr>
          <p:nvPr>
            <p:ph type="pic" sz="quarter" idx="13"/>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t="1299" b="1299"/>
          <a:stretch/>
        </p:blipFill>
        <p:spPr/>
      </p:pic>
      <p:grpSp>
        <p:nvGrpSpPr>
          <p:cNvPr id="4" name="Gruppieren 3">
            <a:extLst>
              <a:ext uri="{FF2B5EF4-FFF2-40B4-BE49-F238E27FC236}">
                <a16:creationId xmlns:a16="http://schemas.microsoft.com/office/drawing/2014/main" id="{383942CF-CC82-ABE3-34D7-1A04CF1DD47A}"/>
              </a:ext>
            </a:extLst>
          </p:cNvPr>
          <p:cNvGrpSpPr/>
          <p:nvPr/>
        </p:nvGrpSpPr>
        <p:grpSpPr>
          <a:xfrm>
            <a:off x="505249" y="6261384"/>
            <a:ext cx="6318360" cy="327697"/>
            <a:chOff x="1501792" y="5972574"/>
            <a:chExt cx="4047312" cy="327697"/>
          </a:xfrm>
        </p:grpSpPr>
        <p:pic>
          <p:nvPicPr>
            <p:cNvPr id="5" name="Grafik 4">
              <a:hlinkClick r:id="rId6"/>
              <a:extLst>
                <a:ext uri="{FF2B5EF4-FFF2-40B4-BE49-F238E27FC236}">
                  <a16:creationId xmlns:a16="http://schemas.microsoft.com/office/drawing/2014/main" id="{828D5F44-84EE-C4C9-97D6-F26DEAB837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01792" y="5976271"/>
              <a:ext cx="354191" cy="324000"/>
            </a:xfrm>
            <a:prstGeom prst="rect">
              <a:avLst/>
            </a:prstGeom>
          </p:spPr>
        </p:pic>
        <p:sp>
          <p:nvSpPr>
            <p:cNvPr id="7" name="Textfeld 6">
              <a:extLst>
                <a:ext uri="{FF2B5EF4-FFF2-40B4-BE49-F238E27FC236}">
                  <a16:creationId xmlns:a16="http://schemas.microsoft.com/office/drawing/2014/main" id="{7635ECB9-711C-BCAA-168D-7B6139D4A351}"/>
                </a:ext>
              </a:extLst>
            </p:cNvPr>
            <p:cNvSpPr txBox="1"/>
            <p:nvPr/>
          </p:nvSpPr>
          <p:spPr>
            <a:xfrm>
              <a:off x="1841632" y="5972574"/>
              <a:ext cx="3707472" cy="307777"/>
            </a:xfrm>
            <a:prstGeom prst="rect">
              <a:avLst/>
            </a:prstGeom>
            <a:noFill/>
          </p:spPr>
          <p:txBody>
            <a:bodyPr wrap="square" rtlCol="0">
              <a:spAutoFit/>
            </a:bodyPr>
            <a:lstStyle/>
            <a:p>
              <a:r>
                <a:rPr lang="de-DE" sz="1000" b="1" dirty="0"/>
                <a:t>12:32 min </a:t>
              </a:r>
              <a:r>
                <a:rPr lang="de-DE" sz="1400" b="1" dirty="0">
                  <a:hlinkClick r:id="rId8"/>
                </a:rPr>
                <a:t>(Herstellung, Verarbeitung, vergleich mit Stahl) </a:t>
              </a:r>
              <a:r>
                <a:rPr lang="de-DE" sz="1000" b="1" dirty="0"/>
                <a:t>(bis 3 min ansehen)</a:t>
              </a:r>
              <a:endParaRPr lang="de-DE" sz="1400" b="1" dirty="0"/>
            </a:p>
          </p:txBody>
        </p:sp>
      </p:grpSp>
      <p:sp>
        <p:nvSpPr>
          <p:cNvPr id="8" name="Textplatzhalter 2">
            <a:extLst>
              <a:ext uri="{FF2B5EF4-FFF2-40B4-BE49-F238E27FC236}">
                <a16:creationId xmlns:a16="http://schemas.microsoft.com/office/drawing/2014/main" id="{D8D29132-7F6C-3C7A-666B-7C94EB9199A7}"/>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chemeClr val="bg1">
                    <a:lumMod val="50000"/>
                  </a:schemeClr>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schemeClr val="bg1">
                    <a:lumMod val="50000"/>
                  </a:schemeClr>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schemeClr val="bg1">
                  <a:lumMod val="50000"/>
                </a:schemeClr>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4094383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92F001-5C62-C92E-012C-5747E7E4FCEB}"/>
              </a:ext>
            </a:extLst>
          </p:cNvPr>
          <p:cNvSpPr>
            <a:spLocks noGrp="1"/>
          </p:cNvSpPr>
          <p:nvPr>
            <p:ph type="title"/>
          </p:nvPr>
        </p:nvSpPr>
        <p:spPr/>
        <p:txBody>
          <a:bodyPr/>
          <a:lstStyle/>
          <a:p>
            <a:r>
              <a:rPr lang="de-DE" dirty="0"/>
              <a:t>Betonbewehrung: Basalt statt Stahl</a:t>
            </a:r>
          </a:p>
        </p:txBody>
      </p:sp>
      <p:sp>
        <p:nvSpPr>
          <p:cNvPr id="3" name="Textplatzhalter 2">
            <a:extLst>
              <a:ext uri="{FF2B5EF4-FFF2-40B4-BE49-F238E27FC236}">
                <a16:creationId xmlns:a16="http://schemas.microsoft.com/office/drawing/2014/main" id="{1F7E47B4-A128-1A54-FBDA-6656DC7D2B3A}"/>
              </a:ext>
            </a:extLst>
          </p:cNvPr>
          <p:cNvSpPr>
            <a:spLocks noGrp="1"/>
          </p:cNvSpPr>
          <p:nvPr>
            <p:ph type="body" sz="quarter" idx="10"/>
          </p:nvPr>
        </p:nvSpPr>
        <p:spPr>
          <a:xfrm>
            <a:off x="614362" y="2111466"/>
            <a:ext cx="3395663" cy="4090926"/>
          </a:xfrm>
        </p:spPr>
        <p:txBody>
          <a:bodyPr/>
          <a:lstStyle/>
          <a:p>
            <a:pPr marL="0" indent="0">
              <a:buNone/>
            </a:pPr>
            <a:r>
              <a:rPr lang="de-DE" dirty="0"/>
              <a:t>Bewehrungsstab </a:t>
            </a:r>
          </a:p>
          <a:p>
            <a:pPr marL="0" indent="0">
              <a:buNone/>
            </a:pPr>
            <a:r>
              <a:rPr lang="de-DE" dirty="0"/>
              <a:t>Basaltgewebe</a:t>
            </a:r>
          </a:p>
          <a:p>
            <a:pPr marL="0" indent="0">
              <a:buNone/>
            </a:pPr>
            <a:r>
              <a:rPr lang="de-DE" dirty="0"/>
              <a:t>Basaltfaser</a:t>
            </a:r>
          </a:p>
          <a:p>
            <a:pPr marL="0" indent="0">
              <a:buNone/>
            </a:pPr>
            <a:r>
              <a:rPr lang="de-DE" sz="1800" dirty="0">
                <a:hlinkClick r:id="rId4"/>
              </a:rPr>
              <a:t>Beispiele: Webshop</a:t>
            </a:r>
            <a:endParaRPr lang="de-DE" sz="1800" dirty="0"/>
          </a:p>
        </p:txBody>
      </p:sp>
      <p:pic>
        <p:nvPicPr>
          <p:cNvPr id="5" name="Grafik 4">
            <a:extLst>
              <a:ext uri="{FF2B5EF4-FFF2-40B4-BE49-F238E27FC236}">
                <a16:creationId xmlns:a16="http://schemas.microsoft.com/office/drawing/2014/main" id="{5FE00FE3-1ECC-FB9B-2710-7EFB80D3EE1A}"/>
              </a:ext>
            </a:extLst>
          </p:cNvPr>
          <p:cNvPicPr>
            <a:picLocks noChangeAspect="1"/>
          </p:cNvPicPr>
          <p:nvPr/>
        </p:nvPicPr>
        <p:blipFill>
          <a:blip r:embed="rId5"/>
          <a:stretch>
            <a:fillRect/>
          </a:stretch>
        </p:blipFill>
        <p:spPr>
          <a:xfrm>
            <a:off x="5041586" y="2207356"/>
            <a:ext cx="6866831" cy="3495191"/>
          </a:xfrm>
          <a:prstGeom prst="rect">
            <a:avLst/>
          </a:prstGeom>
        </p:spPr>
      </p:pic>
      <p:sp>
        <p:nvSpPr>
          <p:cNvPr id="4" name="Textfeld 3">
            <a:extLst>
              <a:ext uri="{FF2B5EF4-FFF2-40B4-BE49-F238E27FC236}">
                <a16:creationId xmlns:a16="http://schemas.microsoft.com/office/drawing/2014/main" id="{40896D5F-AEA0-F456-0734-AA109DEE26AE}"/>
              </a:ext>
            </a:extLst>
          </p:cNvPr>
          <p:cNvSpPr txBox="1"/>
          <p:nvPr/>
        </p:nvSpPr>
        <p:spPr>
          <a:xfrm>
            <a:off x="614361" y="3967455"/>
            <a:ext cx="4233863" cy="2339102"/>
          </a:xfrm>
          <a:prstGeom prst="rect">
            <a:avLst/>
          </a:prstGeom>
          <a:noFill/>
        </p:spPr>
        <p:txBody>
          <a:bodyPr wrap="square" rtlCol="0">
            <a:spAutoFit/>
          </a:bodyPr>
          <a:lstStyle/>
          <a:p>
            <a:r>
              <a:rPr lang="de-DE" b="1" dirty="0">
                <a:latin typeface="FreightText Pro Book" panose="02000603060000020004" pitchFamily="50" charset="0"/>
              </a:rPr>
              <a:t>Nachteile und Herausforderungen</a:t>
            </a:r>
          </a:p>
          <a:p>
            <a:pPr marL="171450" indent="-171450">
              <a:buFont typeface="Arial" panose="020B0604020202020204" pitchFamily="34" charset="0"/>
              <a:buChar char="•"/>
            </a:pPr>
            <a:r>
              <a:rPr lang="de-DE" sz="1600" dirty="0">
                <a:latin typeface="FreightText Pro Book" panose="02000603060000020004" pitchFamily="50" charset="0"/>
              </a:rPr>
              <a:t>Basaltbewehrung weniger verformbar als Stahl (erschwert die Vorwarnung vor einem Versagen)</a:t>
            </a:r>
          </a:p>
          <a:p>
            <a:pPr marL="171450" indent="-171450">
              <a:buFont typeface="Arial" panose="020B0604020202020204" pitchFamily="34" charset="0"/>
              <a:buChar char="•"/>
            </a:pPr>
            <a:r>
              <a:rPr lang="de-DE" sz="1600" dirty="0">
                <a:latin typeface="FreightText Pro Book" panose="02000603060000020004" pitchFamily="50" charset="0"/>
              </a:rPr>
              <a:t>Aktuell teurer in der Herstellung - noch nicht so weit verbreitet wie Stahl, eingeschränkte Verfügbarkeit </a:t>
            </a:r>
          </a:p>
          <a:p>
            <a:pPr marL="171450" indent="-171450">
              <a:buFont typeface="Arial" panose="020B0604020202020204" pitchFamily="34" charset="0"/>
              <a:buChar char="•"/>
            </a:pPr>
            <a:r>
              <a:rPr lang="de-DE" sz="1600" dirty="0">
                <a:latin typeface="FreightText Pro Book" panose="02000603060000020004" pitchFamily="50" charset="0"/>
              </a:rPr>
              <a:t>Geringere Druckfestigkeit im Vergleich zu Stahl</a:t>
            </a:r>
          </a:p>
        </p:txBody>
      </p:sp>
    </p:spTree>
    <p:custDataLst>
      <p:tags r:id="rId1"/>
    </p:custDataLst>
    <p:extLst>
      <p:ext uri="{BB962C8B-B14F-4D97-AF65-F5344CB8AC3E}">
        <p14:creationId xmlns:p14="http://schemas.microsoft.com/office/powerpoint/2010/main" val="2162965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D529-D584-360F-F38C-8C58C1498188}"/>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9DF30B28-A068-B7DA-842D-F574A38C1702}"/>
              </a:ext>
            </a:extLst>
          </p:cNvPr>
          <p:cNvSpPr>
            <a:spLocks noGrp="1" noRot="1" noMove="1" noResize="1" noEditPoints="1" noAdjustHandles="1" noChangeArrowheads="1" noChangeShapeType="1"/>
          </p:cNvSpPr>
          <p:nvPr>
            <p:ph type="body" sz="quarter" idx="11"/>
          </p:nvPr>
        </p:nvSpPr>
        <p:spPr/>
        <p:txBody>
          <a:bodyPr/>
          <a:lstStyle/>
          <a:p>
            <a:r>
              <a:rPr lang="de-DE" dirty="0" err="1">
                <a:solidFill>
                  <a:srgbClr val="F3972B"/>
                </a:solidFill>
              </a:rPr>
              <a:t>Carbonbeton</a:t>
            </a:r>
            <a:endParaRPr lang="de-DE" dirty="0">
              <a:solidFill>
                <a:srgbClr val="F3972B"/>
              </a:solidFill>
            </a:endParaRPr>
          </a:p>
          <a:p>
            <a:r>
              <a:rPr lang="de-DE" dirty="0"/>
              <a:t>Kohlenstofffaser statt Stahl</a:t>
            </a:r>
          </a:p>
        </p:txBody>
      </p:sp>
    </p:spTree>
    <p:custDataLst>
      <p:tags r:id="rId1"/>
    </p:custDataLst>
    <p:extLst>
      <p:ext uri="{BB962C8B-B14F-4D97-AF65-F5344CB8AC3E}">
        <p14:creationId xmlns:p14="http://schemas.microsoft.com/office/powerpoint/2010/main" val="324242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3E6A71-2F12-6E38-4963-82009D606584}"/>
              </a:ext>
            </a:extLst>
          </p:cNvPr>
          <p:cNvSpPr>
            <a:spLocks noGrp="1"/>
          </p:cNvSpPr>
          <p:nvPr>
            <p:ph type="title"/>
          </p:nvPr>
        </p:nvSpPr>
        <p:spPr/>
        <p:txBody>
          <a:bodyPr/>
          <a:lstStyle/>
          <a:p>
            <a:r>
              <a:rPr lang="de-DE" dirty="0" err="1"/>
              <a:t>Carbonbeton</a:t>
            </a:r>
            <a:r>
              <a:rPr lang="de-DE" dirty="0"/>
              <a:t> / Karbonbeton</a:t>
            </a:r>
          </a:p>
        </p:txBody>
      </p:sp>
      <p:sp>
        <p:nvSpPr>
          <p:cNvPr id="3" name="Textplatzhalter 2">
            <a:extLst>
              <a:ext uri="{FF2B5EF4-FFF2-40B4-BE49-F238E27FC236}">
                <a16:creationId xmlns:a16="http://schemas.microsoft.com/office/drawing/2014/main" id="{577920D3-25A1-AD11-F526-7F708EC1DE26}"/>
              </a:ext>
            </a:extLst>
          </p:cNvPr>
          <p:cNvSpPr>
            <a:spLocks noGrp="1"/>
          </p:cNvSpPr>
          <p:nvPr>
            <p:ph type="body" sz="quarter" idx="12"/>
          </p:nvPr>
        </p:nvSpPr>
        <p:spPr>
          <a:xfrm>
            <a:off x="505250" y="2369271"/>
            <a:ext cx="6643062" cy="4380489"/>
          </a:xfrm>
        </p:spPr>
        <p:txBody>
          <a:bodyPr/>
          <a:lstStyle/>
          <a:p>
            <a:r>
              <a:rPr lang="de-DE" dirty="0"/>
              <a:t>Kohlenstoff</a:t>
            </a:r>
          </a:p>
          <a:p>
            <a:r>
              <a:rPr lang="de-DE" dirty="0"/>
              <a:t>50.000 einzelnen Carbonfaser werden in einem speziellen Herstellverfahren zu einem Garn zusammengefasst</a:t>
            </a:r>
          </a:p>
          <a:p>
            <a:r>
              <a:rPr lang="de-DE" dirty="0"/>
              <a:t>Gitterstruktur - Tragfähigkeit, Flexibilität, Verformbarkeit, Widerstandsfähigkeit gegen Temperaturen</a:t>
            </a:r>
          </a:p>
          <a:p>
            <a:r>
              <a:rPr lang="de-DE" dirty="0"/>
              <a:t>weniger materialintensiv / Gewicht</a:t>
            </a:r>
          </a:p>
          <a:p>
            <a:r>
              <a:rPr lang="de-DE" dirty="0"/>
              <a:t>rostet nicht</a:t>
            </a:r>
          </a:p>
          <a:p>
            <a:r>
              <a:rPr lang="de-DE" dirty="0"/>
              <a:t>Haltbarkeit + 100 Jahre</a:t>
            </a:r>
          </a:p>
        </p:txBody>
      </p:sp>
      <p:pic>
        <p:nvPicPr>
          <p:cNvPr id="6" name="Bildplatzhalter 5">
            <a:extLst>
              <a:ext uri="{FF2B5EF4-FFF2-40B4-BE49-F238E27FC236}">
                <a16:creationId xmlns:a16="http://schemas.microsoft.com/office/drawing/2014/main" id="{B120D38E-07A7-0A87-506A-971A6E86BB53}"/>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499" r="25499"/>
          <a:stretch/>
        </p:blipFill>
        <p:spPr/>
      </p:pic>
      <p:sp>
        <p:nvSpPr>
          <p:cNvPr id="4" name="Textplatzhalter 2">
            <a:extLst>
              <a:ext uri="{FF2B5EF4-FFF2-40B4-BE49-F238E27FC236}">
                <a16:creationId xmlns:a16="http://schemas.microsoft.com/office/drawing/2014/main" id="{ED550E7F-313F-4C10-7674-14795AAB828D}"/>
              </a:ext>
            </a:extLst>
          </p:cNvPr>
          <p:cNvSpPr txBox="1">
            <a:spLocks/>
          </p:cNvSpPr>
          <p:nvPr/>
        </p:nvSpPr>
        <p:spPr>
          <a:xfrm>
            <a:off x="10180841" y="6428402"/>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schemeClr val="bg1">
                    <a:lumMod val="50000"/>
                  </a:schemeClr>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schemeClr val="bg1">
                    <a:lumMod val="50000"/>
                  </a:schemeClr>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schemeClr val="bg1">
                  <a:lumMod val="50000"/>
                </a:schemeClr>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3533031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59531-70D3-0EB2-6079-08E4E5E160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6F822F-A3C3-0AE2-3432-3AE97C5BA184}"/>
              </a:ext>
            </a:extLst>
          </p:cNvPr>
          <p:cNvSpPr>
            <a:spLocks noGrp="1"/>
          </p:cNvSpPr>
          <p:nvPr>
            <p:ph type="title"/>
          </p:nvPr>
        </p:nvSpPr>
        <p:spPr/>
        <p:txBody>
          <a:bodyPr/>
          <a:lstStyle/>
          <a:p>
            <a:r>
              <a:rPr lang="de-DE" dirty="0"/>
              <a:t>Carbon VS Stahl</a:t>
            </a:r>
          </a:p>
        </p:txBody>
      </p:sp>
      <p:sp>
        <p:nvSpPr>
          <p:cNvPr id="3" name="Textplatzhalter 2">
            <a:extLst>
              <a:ext uri="{FF2B5EF4-FFF2-40B4-BE49-F238E27FC236}">
                <a16:creationId xmlns:a16="http://schemas.microsoft.com/office/drawing/2014/main" id="{C8CDB167-48FB-90A8-4509-BA4E2FD6233E}"/>
              </a:ext>
            </a:extLst>
          </p:cNvPr>
          <p:cNvSpPr>
            <a:spLocks noGrp="1"/>
          </p:cNvSpPr>
          <p:nvPr>
            <p:ph type="body" sz="quarter" idx="12"/>
          </p:nvPr>
        </p:nvSpPr>
        <p:spPr/>
        <p:txBody>
          <a:bodyPr>
            <a:normAutofit lnSpcReduction="10000"/>
          </a:bodyPr>
          <a:lstStyle/>
          <a:p>
            <a:r>
              <a:rPr lang="de-DE" dirty="0"/>
              <a:t>höhere Zugfestigkeit (+ 600 %)</a:t>
            </a:r>
          </a:p>
          <a:p>
            <a:r>
              <a:rPr lang="de-DE" dirty="0"/>
              <a:t>leichter (- 80 %)</a:t>
            </a:r>
          </a:p>
          <a:p>
            <a:r>
              <a:rPr lang="de-DE" dirty="0"/>
              <a:t>Alkalibeständig / korrosionsbeständig</a:t>
            </a:r>
          </a:p>
          <a:p>
            <a:r>
              <a:rPr lang="de-DE" dirty="0"/>
              <a:t>flexibel einsetzbar</a:t>
            </a:r>
          </a:p>
          <a:p>
            <a:r>
              <a:rPr lang="de-DE" dirty="0"/>
              <a:t>Konfektionierung vor Ort möglich</a:t>
            </a:r>
          </a:p>
          <a:p>
            <a:r>
              <a:rPr lang="de-DE" dirty="0"/>
              <a:t>hitzebeständig</a:t>
            </a:r>
          </a:p>
          <a:p>
            <a:r>
              <a:rPr lang="de-DE" dirty="0"/>
              <a:t>dünnwandige Bauteile, filigrane Betonbauwerke möglich</a:t>
            </a:r>
          </a:p>
          <a:p>
            <a:r>
              <a:rPr lang="de-DE" dirty="0"/>
              <a:t>Wirtschaftlicher durch geringere Betonauflage</a:t>
            </a:r>
          </a:p>
          <a:p>
            <a:pPr marL="0" indent="0">
              <a:buNone/>
            </a:pPr>
            <a:r>
              <a:rPr lang="de-DE" sz="1800" i="1" dirty="0"/>
              <a:t>*Das aktuelle Ziel ist, in naher Zukunft 20 % des Stahlbetons durch </a:t>
            </a:r>
            <a:br>
              <a:rPr lang="de-DE" sz="1800" i="1" dirty="0"/>
            </a:br>
            <a:r>
              <a:rPr lang="de-DE" sz="1800" i="1" dirty="0"/>
              <a:t>  </a:t>
            </a:r>
            <a:r>
              <a:rPr lang="de-DE" sz="1800" i="1" dirty="0" err="1"/>
              <a:t>Carbonbeton</a:t>
            </a:r>
            <a:r>
              <a:rPr lang="de-DE" sz="1800" i="1" dirty="0"/>
              <a:t> zu ersetzen.</a:t>
            </a:r>
          </a:p>
          <a:p>
            <a:endParaRPr lang="de-DE" dirty="0"/>
          </a:p>
        </p:txBody>
      </p:sp>
      <p:pic>
        <p:nvPicPr>
          <p:cNvPr id="6" name="Bildplatzhalter 5">
            <a:extLst>
              <a:ext uri="{FF2B5EF4-FFF2-40B4-BE49-F238E27FC236}">
                <a16:creationId xmlns:a16="http://schemas.microsoft.com/office/drawing/2014/main" id="{F94EFA3A-1D3C-8A6C-E1A2-3430DB04DBC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8090" r="28090"/>
          <a:stretch/>
        </p:blipFill>
        <p:spPr/>
      </p:pic>
      <p:sp>
        <p:nvSpPr>
          <p:cNvPr id="4" name="Textplatzhalter 2">
            <a:extLst>
              <a:ext uri="{FF2B5EF4-FFF2-40B4-BE49-F238E27FC236}">
                <a16:creationId xmlns:a16="http://schemas.microsoft.com/office/drawing/2014/main" id="{0A4DD24C-8639-489A-08E5-8AA760DEEF43}"/>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3155661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7118E-78B3-91E7-BF1C-C82850CF0C6D}"/>
              </a:ext>
            </a:extLst>
          </p:cNvPr>
          <p:cNvSpPr>
            <a:spLocks noGrp="1"/>
          </p:cNvSpPr>
          <p:nvPr>
            <p:ph type="title"/>
          </p:nvPr>
        </p:nvSpPr>
        <p:spPr/>
        <p:txBody>
          <a:bodyPr>
            <a:normAutofit/>
          </a:bodyPr>
          <a:lstStyle/>
          <a:p>
            <a:r>
              <a:rPr lang="de-DE" dirty="0"/>
              <a:t>Rücklauf/Wiederverwendbarkeit </a:t>
            </a:r>
          </a:p>
        </p:txBody>
      </p:sp>
      <p:sp>
        <p:nvSpPr>
          <p:cNvPr id="3" name="Textplatzhalter 2">
            <a:extLst>
              <a:ext uri="{FF2B5EF4-FFF2-40B4-BE49-F238E27FC236}">
                <a16:creationId xmlns:a16="http://schemas.microsoft.com/office/drawing/2014/main" id="{C1B2255C-03F2-CB33-36E9-A42735B5E452}"/>
              </a:ext>
            </a:extLst>
          </p:cNvPr>
          <p:cNvSpPr>
            <a:spLocks noGrp="1"/>
          </p:cNvSpPr>
          <p:nvPr>
            <p:ph type="body" sz="quarter" idx="10"/>
          </p:nvPr>
        </p:nvSpPr>
        <p:spPr/>
        <p:txBody>
          <a:bodyPr/>
          <a:lstStyle/>
          <a:p>
            <a:r>
              <a:rPr lang="de-DE" dirty="0"/>
              <a:t>Trennung der beiden Grundkomponenten Carbon und Beton recycelt</a:t>
            </a:r>
          </a:p>
          <a:p>
            <a:r>
              <a:rPr lang="de-DE" dirty="0"/>
              <a:t>Kunststoff, verbrennt die temperaturbeständigen Fasern können „recycelt“ werden </a:t>
            </a:r>
            <a:br>
              <a:rPr lang="de-DE" dirty="0"/>
            </a:br>
            <a:r>
              <a:rPr lang="de-DE" dirty="0"/>
              <a:t>„minderwertiges“ Garn oder als Füllstoff in Spritzgussgranulat</a:t>
            </a:r>
          </a:p>
          <a:p>
            <a:r>
              <a:rPr lang="de-DE" dirty="0"/>
              <a:t>Keine lungengängigen Faserstoffe (WHO 2020)</a:t>
            </a:r>
          </a:p>
          <a:p>
            <a:endParaRPr lang="de-DE" dirty="0"/>
          </a:p>
        </p:txBody>
      </p:sp>
      <p:grpSp>
        <p:nvGrpSpPr>
          <p:cNvPr id="4" name="Gruppieren 3">
            <a:extLst>
              <a:ext uri="{FF2B5EF4-FFF2-40B4-BE49-F238E27FC236}">
                <a16:creationId xmlns:a16="http://schemas.microsoft.com/office/drawing/2014/main" id="{22C90635-BAB6-1DB4-4DDA-87A13183E217}"/>
              </a:ext>
            </a:extLst>
          </p:cNvPr>
          <p:cNvGrpSpPr/>
          <p:nvPr/>
        </p:nvGrpSpPr>
        <p:grpSpPr>
          <a:xfrm>
            <a:off x="748862" y="4491309"/>
            <a:ext cx="8044917" cy="327697"/>
            <a:chOff x="1501792" y="5972574"/>
            <a:chExt cx="5153282" cy="327697"/>
          </a:xfrm>
        </p:grpSpPr>
        <p:pic>
          <p:nvPicPr>
            <p:cNvPr id="5" name="Grafik 4">
              <a:hlinkClick r:id="rId4"/>
              <a:extLst>
                <a:ext uri="{FF2B5EF4-FFF2-40B4-BE49-F238E27FC236}">
                  <a16:creationId xmlns:a16="http://schemas.microsoft.com/office/drawing/2014/main" id="{A485D5BE-9B0D-1B29-658E-26422E51F9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792" y="5976271"/>
              <a:ext cx="354191" cy="324000"/>
            </a:xfrm>
            <a:prstGeom prst="rect">
              <a:avLst/>
            </a:prstGeom>
          </p:spPr>
        </p:pic>
        <p:sp>
          <p:nvSpPr>
            <p:cNvPr id="6" name="Textfeld 5">
              <a:extLst>
                <a:ext uri="{FF2B5EF4-FFF2-40B4-BE49-F238E27FC236}">
                  <a16:creationId xmlns:a16="http://schemas.microsoft.com/office/drawing/2014/main" id="{44A102A4-1568-6F99-D563-D5950444CDB5}"/>
                </a:ext>
              </a:extLst>
            </p:cNvPr>
            <p:cNvSpPr txBox="1"/>
            <p:nvPr/>
          </p:nvSpPr>
          <p:spPr>
            <a:xfrm>
              <a:off x="1841632" y="5972574"/>
              <a:ext cx="4813442" cy="307777"/>
            </a:xfrm>
            <a:prstGeom prst="rect">
              <a:avLst/>
            </a:prstGeom>
            <a:noFill/>
          </p:spPr>
          <p:txBody>
            <a:bodyPr wrap="square" rtlCol="0">
              <a:spAutoFit/>
            </a:bodyPr>
            <a:lstStyle/>
            <a:p>
              <a:r>
                <a:rPr lang="de-DE" sz="1000" b="1" dirty="0"/>
                <a:t>04:03 min </a:t>
              </a:r>
              <a:r>
                <a:rPr lang="de-DE" sz="1400" b="1" dirty="0">
                  <a:hlinkClick r:id="rId6"/>
                </a:rPr>
                <a:t>(Recycling von </a:t>
              </a:r>
              <a:r>
                <a:rPr lang="de-DE" sz="1400" b="1" dirty="0" err="1">
                  <a:hlinkClick r:id="rId6"/>
                </a:rPr>
                <a:t>Carbonbeton</a:t>
              </a:r>
              <a:r>
                <a:rPr lang="de-DE" sz="1400" b="1" dirty="0">
                  <a:hlinkClick r:id="rId6"/>
                </a:rPr>
                <a:t> - ein geschlossener Stoffkreislauf)</a:t>
              </a:r>
              <a:endParaRPr lang="de-DE" sz="1400" b="1" dirty="0"/>
            </a:p>
          </p:txBody>
        </p:sp>
      </p:grpSp>
      <p:sp>
        <p:nvSpPr>
          <p:cNvPr id="8" name="Textfeld 7">
            <a:extLst>
              <a:ext uri="{FF2B5EF4-FFF2-40B4-BE49-F238E27FC236}">
                <a16:creationId xmlns:a16="http://schemas.microsoft.com/office/drawing/2014/main" id="{79D57FF7-B48C-7239-59A7-C6A06BD3861E}"/>
              </a:ext>
            </a:extLst>
          </p:cNvPr>
          <p:cNvSpPr txBox="1"/>
          <p:nvPr/>
        </p:nvSpPr>
        <p:spPr>
          <a:xfrm>
            <a:off x="682186" y="4983118"/>
            <a:ext cx="11243113" cy="646331"/>
          </a:xfrm>
          <a:prstGeom prst="rect">
            <a:avLst/>
          </a:prstGeom>
          <a:noFill/>
        </p:spPr>
        <p:txBody>
          <a:bodyPr wrap="square">
            <a:spAutoFit/>
          </a:bodyPr>
          <a:lstStyle/>
          <a:p>
            <a:r>
              <a:rPr lang="de-DE" dirty="0">
                <a:latin typeface="FreightText Pro Book" panose="02000603060000020004" pitchFamily="50" charset="0"/>
                <a:hlinkClick r:id="rId7"/>
              </a:rPr>
              <a:t>Webservice – Materialprüfung https://www.crb-gmbh.com/de/checkout/checkout</a:t>
            </a:r>
            <a:endParaRPr lang="de-DE" dirty="0">
              <a:latin typeface="FreightText Pro Book" panose="02000603060000020004" pitchFamily="50" charset="0"/>
            </a:endParaRPr>
          </a:p>
          <a:p>
            <a:endParaRPr lang="de-DE" dirty="0"/>
          </a:p>
        </p:txBody>
      </p:sp>
    </p:spTree>
    <p:custDataLst>
      <p:tags r:id="rId1"/>
    </p:custDataLst>
    <p:extLst>
      <p:ext uri="{BB962C8B-B14F-4D97-AF65-F5344CB8AC3E}">
        <p14:creationId xmlns:p14="http://schemas.microsoft.com/office/powerpoint/2010/main" val="697653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FA76B-4225-4C8F-CABF-BFF2CD370D30}"/>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BD148A0D-B9F2-200B-7560-4E4C7CD71801}"/>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CORCRETE</a:t>
            </a:r>
          </a:p>
          <a:p>
            <a:r>
              <a:rPr lang="de-DE" dirty="0"/>
              <a:t>Verbundmaterial aus </a:t>
            </a:r>
          </a:p>
          <a:p>
            <a:r>
              <a:rPr lang="de-DE" dirty="0"/>
              <a:t>Beton und recyceltem Kork</a:t>
            </a:r>
          </a:p>
        </p:txBody>
      </p:sp>
    </p:spTree>
    <p:custDataLst>
      <p:tags r:id="rId1"/>
    </p:custDataLst>
    <p:extLst>
      <p:ext uri="{BB962C8B-B14F-4D97-AF65-F5344CB8AC3E}">
        <p14:creationId xmlns:p14="http://schemas.microsoft.com/office/powerpoint/2010/main" val="3965798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B5F67DA0-5E04-2CDE-9D83-7CB2D6A1A56F}"/>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l="23123" r="23123"/>
          <a:stretch>
            <a:fillRect/>
          </a:stretch>
        </p:blipFill>
        <p:spPr bwMode="auto">
          <a:xfrm>
            <a:off x="7591425" y="952500"/>
            <a:ext cx="4600575"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232D371-76C6-FB03-6EB7-09CD22DB44D4}"/>
              </a:ext>
            </a:extLst>
          </p:cNvPr>
          <p:cNvSpPr>
            <a:spLocks noGrp="1"/>
          </p:cNvSpPr>
          <p:nvPr>
            <p:ph type="title"/>
          </p:nvPr>
        </p:nvSpPr>
        <p:spPr/>
        <p:txBody>
          <a:bodyPr>
            <a:normAutofit fontScale="90000"/>
          </a:bodyPr>
          <a:lstStyle/>
          <a:p>
            <a:r>
              <a:rPr lang="de-DE" b="1" dirty="0"/>
              <a:t>Beton</a:t>
            </a:r>
            <a:r>
              <a:rPr lang="de-DE" dirty="0"/>
              <a:t> Festigkeit und Stabilität + </a:t>
            </a:r>
            <a:r>
              <a:rPr lang="de-DE" b="1" dirty="0"/>
              <a:t>Kork </a:t>
            </a:r>
            <a:r>
              <a:rPr lang="de-DE" dirty="0"/>
              <a:t>leichte und besser isolierend</a:t>
            </a:r>
            <a:br>
              <a:rPr lang="de-DE" dirty="0"/>
            </a:br>
            <a:endParaRPr lang="de-DE" dirty="0"/>
          </a:p>
        </p:txBody>
      </p:sp>
      <p:sp>
        <p:nvSpPr>
          <p:cNvPr id="3" name="Textplatzhalter 2">
            <a:extLst>
              <a:ext uri="{FF2B5EF4-FFF2-40B4-BE49-F238E27FC236}">
                <a16:creationId xmlns:a16="http://schemas.microsoft.com/office/drawing/2014/main" id="{01E9B3E5-9660-4A40-7967-CCD45B21D6F1}"/>
              </a:ext>
            </a:extLst>
          </p:cNvPr>
          <p:cNvSpPr>
            <a:spLocks noGrp="1"/>
          </p:cNvSpPr>
          <p:nvPr>
            <p:ph type="body" sz="quarter" idx="12"/>
          </p:nvPr>
        </p:nvSpPr>
        <p:spPr>
          <a:xfrm>
            <a:off x="505249" y="2673780"/>
            <a:ext cx="6643062" cy="3507946"/>
          </a:xfrm>
        </p:spPr>
        <p:txBody>
          <a:bodyPr>
            <a:normAutofit/>
          </a:bodyPr>
          <a:lstStyle/>
          <a:p>
            <a:r>
              <a:rPr lang="de-DE" dirty="0" err="1"/>
              <a:t>Corcrete</a:t>
            </a:r>
            <a:r>
              <a:rPr lang="de-DE" dirty="0"/>
              <a:t> ist eine Erfindung des </a:t>
            </a:r>
            <a:br>
              <a:rPr lang="de-DE" dirty="0"/>
            </a:br>
            <a:r>
              <a:rPr lang="de-DE" dirty="0"/>
              <a:t>deutschen Designstudios </a:t>
            </a:r>
            <a:r>
              <a:rPr lang="de-DE" dirty="0" err="1"/>
              <a:t>Niruk</a:t>
            </a:r>
            <a:r>
              <a:rPr lang="de-DE" dirty="0"/>
              <a:t> (Hürth). </a:t>
            </a:r>
          </a:p>
          <a:p>
            <a:r>
              <a:rPr lang="de-DE" dirty="0"/>
              <a:t>Verbundmaterial aus recyceltem Beton </a:t>
            </a:r>
            <a:br>
              <a:rPr lang="de-DE" dirty="0"/>
            </a:br>
            <a:r>
              <a:rPr lang="de-DE" dirty="0"/>
              <a:t>+ Kork, auch Bambusfasern</a:t>
            </a:r>
          </a:p>
          <a:p>
            <a:r>
              <a:rPr lang="de-DE" dirty="0"/>
              <a:t>Für Innenarchitektur entwickelt</a:t>
            </a:r>
          </a:p>
          <a:p>
            <a:r>
              <a:rPr lang="de-DE" dirty="0"/>
              <a:t>Recycling Beton als Ersatz für Kies / Sand </a:t>
            </a:r>
          </a:p>
          <a:p>
            <a:r>
              <a:rPr lang="de-DE" dirty="0"/>
              <a:t>Weniger Zement</a:t>
            </a:r>
          </a:p>
          <a:p>
            <a:pPr marL="0" indent="0">
              <a:buNone/>
              <a:tabLst>
                <a:tab pos="536575" algn="l"/>
              </a:tabLst>
            </a:pPr>
            <a:r>
              <a:rPr lang="de-DE" dirty="0"/>
              <a:t>	= bessere CO₂-Bilanz </a:t>
            </a:r>
          </a:p>
        </p:txBody>
      </p:sp>
      <p:sp>
        <p:nvSpPr>
          <p:cNvPr id="4" name="Textplatzhalter 2">
            <a:extLst>
              <a:ext uri="{FF2B5EF4-FFF2-40B4-BE49-F238E27FC236}">
                <a16:creationId xmlns:a16="http://schemas.microsoft.com/office/drawing/2014/main" id="{23F064F8-F061-8C41-9AB5-2332D66C751F}"/>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https://corcrete.de/</a:t>
            </a:r>
          </a:p>
        </p:txBody>
      </p:sp>
    </p:spTree>
    <p:custDataLst>
      <p:tags r:id="rId1"/>
    </p:custDataLst>
    <p:extLst>
      <p:ext uri="{BB962C8B-B14F-4D97-AF65-F5344CB8AC3E}">
        <p14:creationId xmlns:p14="http://schemas.microsoft.com/office/powerpoint/2010/main" val="2809876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E2786-E25A-4C33-AFF5-F15CFA8E8B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2273CA-9D4E-1F48-4EA9-DD37F71574FC}"/>
              </a:ext>
            </a:extLst>
          </p:cNvPr>
          <p:cNvSpPr>
            <a:spLocks noGrp="1"/>
          </p:cNvSpPr>
          <p:nvPr>
            <p:ph type="title"/>
          </p:nvPr>
        </p:nvSpPr>
        <p:spPr/>
        <p:txBody>
          <a:bodyPr>
            <a:normAutofit fontScale="90000"/>
          </a:bodyPr>
          <a:lstStyle/>
          <a:p>
            <a:r>
              <a:rPr lang="de-DE" b="1" dirty="0"/>
              <a:t>Recycling</a:t>
            </a:r>
            <a:br>
              <a:rPr lang="de-DE" dirty="0"/>
            </a:br>
            <a:endParaRPr lang="de-DE" dirty="0"/>
          </a:p>
        </p:txBody>
      </p:sp>
      <p:sp>
        <p:nvSpPr>
          <p:cNvPr id="3" name="Textplatzhalter 2">
            <a:extLst>
              <a:ext uri="{FF2B5EF4-FFF2-40B4-BE49-F238E27FC236}">
                <a16:creationId xmlns:a16="http://schemas.microsoft.com/office/drawing/2014/main" id="{3D64C710-CEB5-2408-00B4-6FDAA42512FF}"/>
              </a:ext>
            </a:extLst>
          </p:cNvPr>
          <p:cNvSpPr>
            <a:spLocks noGrp="1"/>
          </p:cNvSpPr>
          <p:nvPr>
            <p:ph type="body" sz="quarter" idx="10"/>
          </p:nvPr>
        </p:nvSpPr>
        <p:spPr/>
        <p:txBody>
          <a:bodyPr>
            <a:normAutofit/>
          </a:bodyPr>
          <a:lstStyle/>
          <a:p>
            <a:r>
              <a:rPr lang="de-DE" dirty="0"/>
              <a:t>Zerkleinern - Sortieren </a:t>
            </a:r>
          </a:p>
          <a:p>
            <a:r>
              <a:rPr lang="de-DE" dirty="0"/>
              <a:t>Korkbestandteile für neue CORCRETE-Mischungen, </a:t>
            </a:r>
          </a:p>
          <a:p>
            <a:pPr lvl="1"/>
            <a:r>
              <a:rPr lang="de-DE" sz="2200" dirty="0">
                <a:latin typeface="FreightText Pro Book" panose="02000603060000020004" pitchFamily="50" charset="0"/>
              </a:rPr>
              <a:t>Dämmmaterialien oder</a:t>
            </a:r>
          </a:p>
          <a:p>
            <a:pPr lvl="1"/>
            <a:r>
              <a:rPr lang="de-DE" sz="2200" dirty="0">
                <a:latin typeface="FreightText Pro Book" panose="02000603060000020004" pitchFamily="50" charset="0"/>
              </a:rPr>
              <a:t>als Zuschlagstoff für leichtere Betone wiederverwendet</a:t>
            </a:r>
          </a:p>
          <a:p>
            <a:r>
              <a:rPr lang="de-DE" dirty="0"/>
              <a:t>Betonreste als Recyclingzuschlag in neuem Beton (Ersatz für Kies oder Sand)</a:t>
            </a:r>
          </a:p>
          <a:p>
            <a:endParaRPr lang="de-DE" dirty="0"/>
          </a:p>
        </p:txBody>
      </p:sp>
    </p:spTree>
    <p:custDataLst>
      <p:tags r:id="rId1"/>
    </p:custDataLst>
    <p:extLst>
      <p:ext uri="{BB962C8B-B14F-4D97-AF65-F5344CB8AC3E}">
        <p14:creationId xmlns:p14="http://schemas.microsoft.com/office/powerpoint/2010/main" val="357904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B67FC0-64CC-46E2-3610-86DB5288517C}"/>
              </a:ext>
            </a:extLst>
          </p:cNvPr>
          <p:cNvSpPr>
            <a:spLocks noGrp="1"/>
          </p:cNvSpPr>
          <p:nvPr>
            <p:ph type="body" sz="quarter" idx="11"/>
          </p:nvPr>
        </p:nvSpPr>
        <p:spPr>
          <a:xfrm>
            <a:off x="1883569" y="2768832"/>
            <a:ext cx="8424862" cy="2368550"/>
          </a:xfrm>
        </p:spPr>
        <p:txBody>
          <a:bodyPr/>
          <a:lstStyle/>
          <a:p>
            <a:r>
              <a:rPr lang="de-DE" dirty="0">
                <a:solidFill>
                  <a:srgbClr val="F3972B"/>
                </a:solidFill>
              </a:rPr>
              <a:t>Beton und Stahlbeton</a:t>
            </a:r>
          </a:p>
          <a:p>
            <a:r>
              <a:rPr lang="de-DE" dirty="0"/>
              <a:t>Zwischen heute und 2060 wird jeden Monat ein neues New York gebaut.</a:t>
            </a:r>
          </a:p>
          <a:p>
            <a:endParaRPr lang="de-DE" dirty="0"/>
          </a:p>
        </p:txBody>
      </p:sp>
    </p:spTree>
    <p:custDataLst>
      <p:tags r:id="rId1"/>
    </p:custDataLst>
    <p:extLst>
      <p:ext uri="{BB962C8B-B14F-4D97-AF65-F5344CB8AC3E}">
        <p14:creationId xmlns:p14="http://schemas.microsoft.com/office/powerpoint/2010/main" val="2464722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A871C-89D5-4904-783D-1A63BFE32C2A}"/>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3443EC94-0F29-003E-CDA4-7C5EA4C7BE94}"/>
              </a:ext>
            </a:extLst>
          </p:cNvPr>
          <p:cNvSpPr>
            <a:spLocks noGrp="1" noRot="1" noMove="1" noResize="1" noEditPoints="1" noAdjustHandles="1" noChangeArrowheads="1" noChangeShapeType="1"/>
          </p:cNvSpPr>
          <p:nvPr>
            <p:ph type="body" sz="quarter" idx="11"/>
          </p:nvPr>
        </p:nvSpPr>
        <p:spPr/>
        <p:txBody>
          <a:bodyPr>
            <a:normAutofit/>
          </a:bodyPr>
          <a:lstStyle/>
          <a:p>
            <a:r>
              <a:rPr lang="de-DE" dirty="0" err="1">
                <a:solidFill>
                  <a:srgbClr val="F3972B"/>
                </a:solidFill>
              </a:rPr>
              <a:t>CarbonCure</a:t>
            </a:r>
            <a:endParaRPr lang="de-DE" dirty="0">
              <a:solidFill>
                <a:srgbClr val="F3972B"/>
              </a:solidFill>
            </a:endParaRPr>
          </a:p>
          <a:p>
            <a:r>
              <a:rPr lang="de-DE" dirty="0"/>
              <a:t>kohlenstoffarmer Beton </a:t>
            </a:r>
          </a:p>
        </p:txBody>
      </p:sp>
    </p:spTree>
    <p:custDataLst>
      <p:tags r:id="rId1"/>
    </p:custDataLst>
    <p:extLst>
      <p:ext uri="{BB962C8B-B14F-4D97-AF65-F5344CB8AC3E}">
        <p14:creationId xmlns:p14="http://schemas.microsoft.com/office/powerpoint/2010/main" val="381336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E5BC94-9661-E72E-0FBC-84A86ECBAE68}"/>
              </a:ext>
            </a:extLst>
          </p:cNvPr>
          <p:cNvSpPr>
            <a:spLocks noGrp="1"/>
          </p:cNvSpPr>
          <p:nvPr>
            <p:ph type="title"/>
          </p:nvPr>
        </p:nvSpPr>
        <p:spPr/>
        <p:txBody>
          <a:bodyPr/>
          <a:lstStyle/>
          <a:p>
            <a:r>
              <a:rPr lang="de-DE" dirty="0" err="1"/>
              <a:t>CarbonCure</a:t>
            </a:r>
            <a:r>
              <a:rPr lang="de-DE" dirty="0"/>
              <a:t> - Unternehmen aus Canada </a:t>
            </a:r>
          </a:p>
        </p:txBody>
      </p:sp>
      <p:sp>
        <p:nvSpPr>
          <p:cNvPr id="3" name="Textplatzhalter 2">
            <a:extLst>
              <a:ext uri="{FF2B5EF4-FFF2-40B4-BE49-F238E27FC236}">
                <a16:creationId xmlns:a16="http://schemas.microsoft.com/office/drawing/2014/main" id="{598DDDD5-60C9-3DF3-9ACE-1E02C6815D28}"/>
              </a:ext>
            </a:extLst>
          </p:cNvPr>
          <p:cNvSpPr>
            <a:spLocks noGrp="1"/>
          </p:cNvSpPr>
          <p:nvPr>
            <p:ph type="body" sz="quarter" idx="10"/>
          </p:nvPr>
        </p:nvSpPr>
        <p:spPr/>
        <p:txBody>
          <a:bodyPr>
            <a:normAutofit/>
          </a:bodyPr>
          <a:lstStyle/>
          <a:p>
            <a:r>
              <a:rPr lang="de-DE" dirty="0"/>
              <a:t>Stellt kohlenstoffarmen Beton her, indem es CO₂ aus der Atmosphäre aufnimmt. </a:t>
            </a:r>
          </a:p>
          <a:p>
            <a:r>
              <a:rPr lang="de-DE" dirty="0"/>
              <a:t>Kohlenstoffdioxid (CO₂ ) wird während der Betonproduktion zugeführt. </a:t>
            </a:r>
          </a:p>
          <a:p>
            <a:r>
              <a:rPr lang="de-DE" dirty="0"/>
              <a:t>in Form eines Nano-Minerals chemisch eingebunden, das führt zur Erhöhung der Druckfestigkeit des</a:t>
            </a:r>
          </a:p>
          <a:p>
            <a:r>
              <a:rPr lang="de-DE" dirty="0"/>
              <a:t>Möglichkeit, den Zementanteil im Beton zu reduzieren. </a:t>
            </a:r>
          </a:p>
          <a:p>
            <a:r>
              <a:rPr lang="de-DE" dirty="0"/>
              <a:t>das Verfahren kann die CO₂-Emissionen bei der Betonherstellung reduzieren und gleichzeitig den CO₂-Gehalt in der Atmosphäre senken</a:t>
            </a:r>
          </a:p>
          <a:p>
            <a:r>
              <a:rPr lang="de-DE" dirty="0"/>
              <a:t>Das Härten durch die Zugabe von Kohlendioxid findet direkt auf der Baustelle statt.</a:t>
            </a:r>
          </a:p>
        </p:txBody>
      </p:sp>
      <p:grpSp>
        <p:nvGrpSpPr>
          <p:cNvPr id="4" name="Gruppieren 3">
            <a:extLst>
              <a:ext uri="{FF2B5EF4-FFF2-40B4-BE49-F238E27FC236}">
                <a16:creationId xmlns:a16="http://schemas.microsoft.com/office/drawing/2014/main" id="{29D942FC-296D-B225-76AB-FEE42D2ADB6E}"/>
              </a:ext>
            </a:extLst>
          </p:cNvPr>
          <p:cNvGrpSpPr/>
          <p:nvPr/>
        </p:nvGrpSpPr>
        <p:grpSpPr>
          <a:xfrm>
            <a:off x="717330" y="6202392"/>
            <a:ext cx="8044917" cy="327697"/>
            <a:chOff x="1501792" y="5972574"/>
            <a:chExt cx="5153282" cy="327697"/>
          </a:xfrm>
        </p:grpSpPr>
        <p:pic>
          <p:nvPicPr>
            <p:cNvPr id="5" name="Grafik 4">
              <a:hlinkClick r:id="rId4"/>
              <a:extLst>
                <a:ext uri="{FF2B5EF4-FFF2-40B4-BE49-F238E27FC236}">
                  <a16:creationId xmlns:a16="http://schemas.microsoft.com/office/drawing/2014/main" id="{64EC6ED4-8DCF-B1F2-7B3C-CAB6F9239E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792" y="5976271"/>
              <a:ext cx="354191" cy="324000"/>
            </a:xfrm>
            <a:prstGeom prst="rect">
              <a:avLst/>
            </a:prstGeom>
          </p:spPr>
        </p:pic>
        <p:sp>
          <p:nvSpPr>
            <p:cNvPr id="6" name="Textfeld 5">
              <a:extLst>
                <a:ext uri="{FF2B5EF4-FFF2-40B4-BE49-F238E27FC236}">
                  <a16:creationId xmlns:a16="http://schemas.microsoft.com/office/drawing/2014/main" id="{CA94F2BB-7DB5-797E-D5FA-DFED6F582856}"/>
                </a:ext>
              </a:extLst>
            </p:cNvPr>
            <p:cNvSpPr txBox="1"/>
            <p:nvPr/>
          </p:nvSpPr>
          <p:spPr>
            <a:xfrm>
              <a:off x="1841632" y="5972574"/>
              <a:ext cx="4813442" cy="307777"/>
            </a:xfrm>
            <a:prstGeom prst="rect">
              <a:avLst/>
            </a:prstGeom>
            <a:noFill/>
          </p:spPr>
          <p:txBody>
            <a:bodyPr wrap="square" rtlCol="0">
              <a:spAutoFit/>
            </a:bodyPr>
            <a:lstStyle/>
            <a:p>
              <a:r>
                <a:rPr lang="de-DE" sz="1000" b="1" dirty="0"/>
                <a:t>02:00 min </a:t>
              </a:r>
              <a:r>
                <a:rPr lang="de-DE" sz="1400" b="1" dirty="0">
                  <a:hlinkClick r:id="rId6"/>
                </a:rPr>
                <a:t>(</a:t>
              </a:r>
              <a:r>
                <a:rPr lang="de-DE" sz="1400" b="1" dirty="0" err="1">
                  <a:hlinkClick r:id="rId6"/>
                </a:rPr>
                <a:t>CarbonCure's</a:t>
              </a:r>
              <a:r>
                <a:rPr lang="de-DE" sz="1400" b="1" dirty="0">
                  <a:hlinkClick r:id="rId6"/>
                </a:rPr>
                <a:t> </a:t>
              </a:r>
              <a:r>
                <a:rPr lang="de-DE" sz="1400" b="1" dirty="0" err="1">
                  <a:hlinkClick r:id="rId6"/>
                </a:rPr>
                <a:t>Concrete</a:t>
              </a:r>
              <a:r>
                <a:rPr lang="de-DE" sz="1400" b="1" dirty="0">
                  <a:hlinkClick r:id="rId6"/>
                </a:rPr>
                <a:t> Technology: </a:t>
              </a:r>
              <a:r>
                <a:rPr lang="de-DE" sz="1400" b="1" dirty="0" err="1">
                  <a:hlinkClick r:id="rId6"/>
                </a:rPr>
                <a:t>How</a:t>
              </a:r>
              <a:r>
                <a:rPr lang="de-DE" sz="1400" b="1" dirty="0">
                  <a:hlinkClick r:id="rId6"/>
                </a:rPr>
                <a:t> </a:t>
              </a:r>
              <a:r>
                <a:rPr lang="de-DE" sz="1400" b="1" dirty="0" err="1">
                  <a:hlinkClick r:id="rId6"/>
                </a:rPr>
                <a:t>it</a:t>
              </a:r>
              <a:r>
                <a:rPr lang="de-DE" sz="1400" b="1" dirty="0">
                  <a:hlinkClick r:id="rId6"/>
                </a:rPr>
                <a:t> Works)</a:t>
              </a:r>
              <a:r>
                <a:rPr lang="de-DE" sz="1400" b="1" dirty="0"/>
                <a:t> </a:t>
              </a:r>
              <a:r>
                <a:rPr lang="de-DE" sz="1400" i="1" dirty="0"/>
                <a:t>engl.</a:t>
              </a:r>
            </a:p>
          </p:txBody>
        </p:sp>
      </p:grpSp>
    </p:spTree>
    <p:custDataLst>
      <p:tags r:id="rId1"/>
    </p:custDataLst>
    <p:extLst>
      <p:ext uri="{BB962C8B-B14F-4D97-AF65-F5344CB8AC3E}">
        <p14:creationId xmlns:p14="http://schemas.microsoft.com/office/powerpoint/2010/main" val="3553344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9D169-2177-FD3E-62BC-5505B60F12B2}"/>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67706E29-CA01-AC60-4870-313E8AE79ECD}"/>
              </a:ext>
            </a:extLst>
          </p:cNvPr>
          <p:cNvSpPr>
            <a:spLocks noGrp="1" noRot="1" noMove="1" noResize="1" noEditPoints="1" noAdjustHandles="1" noChangeArrowheads="1" noChangeShapeType="1"/>
          </p:cNvSpPr>
          <p:nvPr>
            <p:ph type="body" sz="quarter" idx="11"/>
          </p:nvPr>
        </p:nvSpPr>
        <p:spPr/>
        <p:txBody>
          <a:bodyPr>
            <a:normAutofit/>
          </a:bodyPr>
          <a:lstStyle/>
          <a:p>
            <a:r>
              <a:rPr lang="de-DE" dirty="0" err="1">
                <a:solidFill>
                  <a:srgbClr val="F3972B"/>
                </a:solidFill>
              </a:rPr>
              <a:t>Celitement</a:t>
            </a:r>
            <a:endParaRPr lang="de-DE" dirty="0">
              <a:solidFill>
                <a:srgbClr val="F3972B"/>
              </a:solidFill>
            </a:endParaRPr>
          </a:p>
          <a:p>
            <a:r>
              <a:rPr lang="de-DE" dirty="0"/>
              <a:t>Nachhaltige Alternative zu Portlandzementen?</a:t>
            </a:r>
          </a:p>
        </p:txBody>
      </p:sp>
    </p:spTree>
    <p:custDataLst>
      <p:tags r:id="rId1"/>
    </p:custDataLst>
    <p:extLst>
      <p:ext uri="{BB962C8B-B14F-4D97-AF65-F5344CB8AC3E}">
        <p14:creationId xmlns:p14="http://schemas.microsoft.com/office/powerpoint/2010/main" val="21356950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8122B-0E5A-E10B-BAAE-E7215EBF57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FBB838-D335-FAC4-9E79-4E5BDCD74BFA}"/>
              </a:ext>
            </a:extLst>
          </p:cNvPr>
          <p:cNvSpPr>
            <a:spLocks noGrp="1"/>
          </p:cNvSpPr>
          <p:nvPr>
            <p:ph type="title"/>
          </p:nvPr>
        </p:nvSpPr>
        <p:spPr/>
        <p:txBody>
          <a:bodyPr>
            <a:normAutofit/>
          </a:bodyPr>
          <a:lstStyle/>
          <a:p>
            <a:r>
              <a:rPr lang="de-DE" dirty="0" err="1"/>
              <a:t>Celitement</a:t>
            </a:r>
            <a:r>
              <a:rPr lang="de-DE" dirty="0"/>
              <a:t> – Quarz, Kalk, Wasser</a:t>
            </a:r>
          </a:p>
        </p:txBody>
      </p:sp>
      <p:sp>
        <p:nvSpPr>
          <p:cNvPr id="3" name="Textplatzhalter 2">
            <a:extLst>
              <a:ext uri="{FF2B5EF4-FFF2-40B4-BE49-F238E27FC236}">
                <a16:creationId xmlns:a16="http://schemas.microsoft.com/office/drawing/2014/main" id="{3B69CCC2-816F-8544-B0B1-2CA5A29C5FEA}"/>
              </a:ext>
            </a:extLst>
          </p:cNvPr>
          <p:cNvSpPr>
            <a:spLocks noGrp="1"/>
          </p:cNvSpPr>
          <p:nvPr>
            <p:ph type="body" sz="quarter" idx="10"/>
          </p:nvPr>
        </p:nvSpPr>
        <p:spPr/>
        <p:txBody>
          <a:bodyPr>
            <a:normAutofit/>
          </a:bodyPr>
          <a:lstStyle/>
          <a:p>
            <a:r>
              <a:rPr lang="de-DE" dirty="0"/>
              <a:t>kein Klinker, sondern eine Vorstufe (</a:t>
            </a:r>
            <a:r>
              <a:rPr lang="de-DE" dirty="0" err="1"/>
              <a:t>Calciumsilikathydrat</a:t>
            </a:r>
            <a:r>
              <a:rPr lang="de-DE" dirty="0"/>
              <a:t>  C-S-H) bei ca. 150 – 300 °C hergestellt. </a:t>
            </a:r>
          </a:p>
          <a:p>
            <a:r>
              <a:rPr lang="de-DE" dirty="0"/>
              <a:t>Die Herstellung gelingt somit bei niedrigerer Brenntemperatur und die gesamte CO2-Einsparung kann bis zu 50 Prozent betragen</a:t>
            </a:r>
          </a:p>
          <a:p>
            <a:pPr marL="0" indent="0">
              <a:buNone/>
            </a:pPr>
            <a:br>
              <a:rPr lang="de-DE" dirty="0"/>
            </a:br>
            <a:r>
              <a:rPr lang="de-DE" dirty="0"/>
              <a:t>„Zement – es kommt darauf an, wie man ihn macht“</a:t>
            </a:r>
            <a:br>
              <a:rPr lang="de-DE" dirty="0"/>
            </a:br>
            <a:br>
              <a:rPr lang="de-DE" dirty="0"/>
            </a:br>
            <a:r>
              <a:rPr lang="de-DE" sz="1800" dirty="0">
                <a:hlinkClick r:id="rId4"/>
              </a:rPr>
              <a:t>https://celitement.de/</a:t>
            </a:r>
            <a:r>
              <a:rPr lang="de-DE" sz="1800" dirty="0"/>
              <a:t> </a:t>
            </a:r>
            <a:br>
              <a:rPr lang="de-DE" dirty="0"/>
            </a:br>
            <a:br>
              <a:rPr lang="de-DE" dirty="0"/>
            </a:br>
            <a:r>
              <a:rPr lang="de-DE" dirty="0"/>
              <a:t> </a:t>
            </a:r>
            <a:br>
              <a:rPr lang="de-DE" dirty="0"/>
            </a:br>
            <a:endParaRPr lang="de-DE" dirty="0"/>
          </a:p>
        </p:txBody>
      </p:sp>
    </p:spTree>
    <p:custDataLst>
      <p:tags r:id="rId1"/>
    </p:custDataLst>
    <p:extLst>
      <p:ext uri="{BB962C8B-B14F-4D97-AF65-F5344CB8AC3E}">
        <p14:creationId xmlns:p14="http://schemas.microsoft.com/office/powerpoint/2010/main" val="4053651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2C78D-FA7F-8E53-541D-EE1143EC93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38136C-669D-B1CD-D71F-0CB59B8509BE}"/>
              </a:ext>
            </a:extLst>
          </p:cNvPr>
          <p:cNvSpPr>
            <a:spLocks noGrp="1"/>
          </p:cNvSpPr>
          <p:nvPr>
            <p:ph type="title"/>
          </p:nvPr>
        </p:nvSpPr>
        <p:spPr/>
        <p:txBody>
          <a:bodyPr/>
          <a:lstStyle/>
          <a:p>
            <a:r>
              <a:rPr lang="de-DE" dirty="0" err="1"/>
              <a:t>Celitement</a:t>
            </a:r>
            <a:r>
              <a:rPr lang="de-DE" dirty="0"/>
              <a:t> – hydraulisches Bindemittel</a:t>
            </a:r>
          </a:p>
        </p:txBody>
      </p:sp>
      <p:sp>
        <p:nvSpPr>
          <p:cNvPr id="3" name="Textplatzhalter 2">
            <a:extLst>
              <a:ext uri="{FF2B5EF4-FFF2-40B4-BE49-F238E27FC236}">
                <a16:creationId xmlns:a16="http://schemas.microsoft.com/office/drawing/2014/main" id="{67041260-E638-E543-3115-57BF8168B59D}"/>
              </a:ext>
            </a:extLst>
          </p:cNvPr>
          <p:cNvSpPr>
            <a:spLocks noGrp="1"/>
          </p:cNvSpPr>
          <p:nvPr>
            <p:ph type="body" sz="quarter" idx="10"/>
          </p:nvPr>
        </p:nvSpPr>
        <p:spPr/>
        <p:txBody>
          <a:bodyPr>
            <a:normAutofit fontScale="92500"/>
          </a:bodyPr>
          <a:lstStyle/>
          <a:p>
            <a:pPr marL="0" indent="0">
              <a:buNone/>
            </a:pPr>
            <a:r>
              <a:rPr lang="de-DE" b="1" dirty="0"/>
              <a:t>Vorteile</a:t>
            </a:r>
          </a:p>
          <a:p>
            <a:pPr lvl="1"/>
            <a:r>
              <a:rPr lang="de-DE" dirty="0">
                <a:latin typeface="FreightText Pro Book" panose="02000603060000020004" pitchFamily="50" charset="0"/>
              </a:rPr>
              <a:t>Geringere CO₂-Emissionen:</a:t>
            </a:r>
          </a:p>
          <a:p>
            <a:pPr lvl="1"/>
            <a:r>
              <a:rPr lang="de-DE" dirty="0">
                <a:latin typeface="FreightText Pro Book" panose="02000603060000020004" pitchFamily="50" charset="0"/>
              </a:rPr>
              <a:t>Die Herstellung erzeugt bis zu 50% weniger CO₂ (300 °C) (Portlandzement 1400 °C )</a:t>
            </a:r>
          </a:p>
          <a:p>
            <a:pPr lvl="1"/>
            <a:r>
              <a:rPr lang="de-DE" dirty="0">
                <a:latin typeface="FreightText Pro Book" panose="02000603060000020004" pitchFamily="50" charset="0"/>
              </a:rPr>
              <a:t>Kann ähnlich wie klassischer Zement verwendet werden – keine großen Umstellungen auf der Baustelle.</a:t>
            </a:r>
          </a:p>
          <a:p>
            <a:pPr marL="0" indent="0">
              <a:buNone/>
            </a:pPr>
            <a:r>
              <a:rPr lang="de-DE" b="1" dirty="0"/>
              <a:t>Nachteile </a:t>
            </a:r>
          </a:p>
          <a:p>
            <a:pPr lvl="1"/>
            <a:r>
              <a:rPr lang="de-DE" dirty="0">
                <a:latin typeface="FreightText Pro Book" panose="02000603060000020004" pitchFamily="50" charset="0"/>
              </a:rPr>
              <a:t>Höhere Produktionskosten </a:t>
            </a:r>
          </a:p>
          <a:p>
            <a:pPr lvl="1"/>
            <a:r>
              <a:rPr lang="de-DE" dirty="0">
                <a:latin typeface="FreightText Pro Book" panose="02000603060000020004" pitchFamily="50" charset="0"/>
              </a:rPr>
              <a:t>Eingeschränkte Verfügbarkeit</a:t>
            </a:r>
          </a:p>
          <a:p>
            <a:pPr lvl="1"/>
            <a:r>
              <a:rPr lang="de-DE" dirty="0">
                <a:latin typeface="FreightText Pro Book" panose="02000603060000020004" pitchFamily="50" charset="0"/>
              </a:rPr>
              <a:t>Noch keine flächendeckende Produktion wie bei Portlandzement.</a:t>
            </a:r>
          </a:p>
          <a:p>
            <a:pPr lvl="1"/>
            <a:r>
              <a:rPr lang="de-DE" dirty="0">
                <a:latin typeface="FreightText Pro Book" panose="02000603060000020004" pitchFamily="50" charset="0"/>
              </a:rPr>
              <a:t>Noch in der Entwicklung: Langzeiteigenschaften sind noch nicht vollständig erforscht oder (Bsp.: Korrosionsschutz des Bewehrungsstahls im Stahlbeton)</a:t>
            </a:r>
          </a:p>
          <a:p>
            <a:endParaRPr lang="de-DE" dirty="0"/>
          </a:p>
        </p:txBody>
      </p:sp>
    </p:spTree>
    <p:custDataLst>
      <p:tags r:id="rId1"/>
    </p:custDataLst>
    <p:extLst>
      <p:ext uri="{BB962C8B-B14F-4D97-AF65-F5344CB8AC3E}">
        <p14:creationId xmlns:p14="http://schemas.microsoft.com/office/powerpoint/2010/main" val="1333165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223C6-8992-AB66-B2BA-36181DB5C734}"/>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BFCBBBBB-D933-B144-9571-30C8DFE5EF9B}"/>
              </a:ext>
            </a:extLst>
          </p:cNvPr>
          <p:cNvSpPr>
            <a:spLocks noGrp="1" noRot="1" noMove="1" noResize="1" noEditPoints="1" noAdjustHandles="1" noChangeArrowheads="1" noChangeShapeType="1"/>
          </p:cNvSpPr>
          <p:nvPr>
            <p:ph type="body" sz="quarter" idx="11"/>
          </p:nvPr>
        </p:nvSpPr>
        <p:spPr/>
        <p:txBody>
          <a:bodyPr>
            <a:normAutofit/>
          </a:bodyPr>
          <a:lstStyle/>
          <a:p>
            <a:r>
              <a:rPr lang="de-DE" dirty="0">
                <a:solidFill>
                  <a:srgbClr val="F3972B"/>
                </a:solidFill>
              </a:rPr>
              <a:t>Geopolymerbeton</a:t>
            </a:r>
          </a:p>
          <a:p>
            <a:r>
              <a:rPr lang="de-DE" dirty="0"/>
              <a:t>Zementfreies Bindemittel</a:t>
            </a:r>
          </a:p>
        </p:txBody>
      </p:sp>
    </p:spTree>
    <p:custDataLst>
      <p:tags r:id="rId1"/>
    </p:custDataLst>
    <p:extLst>
      <p:ext uri="{BB962C8B-B14F-4D97-AF65-F5344CB8AC3E}">
        <p14:creationId xmlns:p14="http://schemas.microsoft.com/office/powerpoint/2010/main" val="1187886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23B8FC-E2FD-118E-E2D0-A5F3396EE268}"/>
              </a:ext>
            </a:extLst>
          </p:cNvPr>
          <p:cNvSpPr>
            <a:spLocks noGrp="1"/>
          </p:cNvSpPr>
          <p:nvPr>
            <p:ph type="title"/>
          </p:nvPr>
        </p:nvSpPr>
        <p:spPr/>
        <p:txBody>
          <a:bodyPr/>
          <a:lstStyle/>
          <a:p>
            <a:r>
              <a:rPr lang="de-DE" dirty="0"/>
              <a:t>Geopolymerbeton - drei Hauptkomponenten</a:t>
            </a:r>
          </a:p>
        </p:txBody>
      </p:sp>
      <p:sp>
        <p:nvSpPr>
          <p:cNvPr id="3" name="Textplatzhalter 2">
            <a:extLst>
              <a:ext uri="{FF2B5EF4-FFF2-40B4-BE49-F238E27FC236}">
                <a16:creationId xmlns:a16="http://schemas.microsoft.com/office/drawing/2014/main" id="{98B3644C-6BEF-CA69-2BEE-8A56DEC4A84B}"/>
              </a:ext>
            </a:extLst>
          </p:cNvPr>
          <p:cNvSpPr>
            <a:spLocks noGrp="1"/>
          </p:cNvSpPr>
          <p:nvPr>
            <p:ph type="body" sz="quarter" idx="10"/>
          </p:nvPr>
        </p:nvSpPr>
        <p:spPr/>
        <p:txBody>
          <a:bodyPr>
            <a:normAutofit/>
          </a:bodyPr>
          <a:lstStyle/>
          <a:p>
            <a:pPr marL="0" indent="0">
              <a:buNone/>
            </a:pPr>
            <a:r>
              <a:rPr lang="de-DE" b="1" dirty="0" err="1"/>
              <a:t>Alumino-silikathaltige</a:t>
            </a:r>
            <a:r>
              <a:rPr lang="de-DE" b="1" dirty="0"/>
              <a:t> Ausgangsstoffe </a:t>
            </a:r>
            <a:r>
              <a:rPr lang="de-DE" dirty="0"/>
              <a:t>(industrielle Nebenprodukte)</a:t>
            </a:r>
          </a:p>
          <a:p>
            <a:pPr lvl="1"/>
            <a:r>
              <a:rPr lang="de-DE" sz="2200" dirty="0">
                <a:latin typeface="FreightText Pro Book" panose="02000603060000020004" pitchFamily="50" charset="0"/>
              </a:rPr>
              <a:t>Flugasche (aus Kohlekraftwerken)</a:t>
            </a:r>
          </a:p>
          <a:p>
            <a:pPr lvl="1"/>
            <a:r>
              <a:rPr lang="de-DE" sz="2200" dirty="0">
                <a:latin typeface="FreightText Pro Book" panose="02000603060000020004" pitchFamily="50" charset="0"/>
              </a:rPr>
              <a:t>Hochofenschlacke/</a:t>
            </a:r>
            <a:r>
              <a:rPr lang="de-DE" sz="2200" dirty="0" err="1">
                <a:latin typeface="FreightText Pro Book" panose="02000603060000020004" pitchFamily="50" charset="0"/>
              </a:rPr>
              <a:t>hüttensand</a:t>
            </a:r>
            <a:r>
              <a:rPr lang="de-DE" sz="2200" dirty="0">
                <a:latin typeface="FreightText Pro Book" panose="02000603060000020004" pitchFamily="50" charset="0"/>
              </a:rPr>
              <a:t> (aus der Stahlproduktion)</a:t>
            </a:r>
          </a:p>
          <a:p>
            <a:pPr lvl="1"/>
            <a:r>
              <a:rPr lang="de-DE" sz="2200" dirty="0">
                <a:latin typeface="FreightText Pro Book" panose="02000603060000020004" pitchFamily="50" charset="0"/>
              </a:rPr>
              <a:t>Metakaolin (thermisch aktivierter Ton)</a:t>
            </a:r>
          </a:p>
          <a:p>
            <a:pPr marL="0" indent="0">
              <a:buNone/>
            </a:pPr>
            <a:r>
              <a:rPr lang="de-DE" b="1" dirty="0"/>
              <a:t>Alkalische Aktivatoren </a:t>
            </a:r>
            <a:r>
              <a:rPr lang="de-DE" dirty="0"/>
              <a:t>(starten die Polymerisationsreaktion)</a:t>
            </a:r>
          </a:p>
          <a:p>
            <a:pPr lvl="1"/>
            <a:r>
              <a:rPr lang="de-DE" sz="2200" dirty="0">
                <a:latin typeface="FreightText Pro Book" panose="02000603060000020004" pitchFamily="50" charset="0"/>
              </a:rPr>
              <a:t>Natronlauge (Natriumhydroxid - </a:t>
            </a:r>
            <a:r>
              <a:rPr lang="de-DE" sz="2200" dirty="0" err="1">
                <a:latin typeface="FreightText Pro Book" panose="02000603060000020004" pitchFamily="50" charset="0"/>
              </a:rPr>
              <a:t>NaOH</a:t>
            </a:r>
            <a:r>
              <a:rPr lang="de-DE" sz="2200" dirty="0">
                <a:latin typeface="FreightText Pro Book" panose="02000603060000020004" pitchFamily="50" charset="0"/>
              </a:rPr>
              <a:t>)</a:t>
            </a:r>
          </a:p>
          <a:p>
            <a:pPr lvl="1"/>
            <a:r>
              <a:rPr lang="de-DE" sz="2200" dirty="0" err="1">
                <a:latin typeface="FreightText Pro Book" panose="02000603060000020004" pitchFamily="50" charset="0"/>
              </a:rPr>
              <a:t>Natriumsilikatlösung</a:t>
            </a:r>
            <a:r>
              <a:rPr lang="de-DE" sz="2200" dirty="0">
                <a:latin typeface="FreightText Pro Book" panose="02000603060000020004" pitchFamily="50" charset="0"/>
              </a:rPr>
              <a:t> (Wasserglas)</a:t>
            </a:r>
          </a:p>
          <a:p>
            <a:pPr marL="0" indent="0">
              <a:buNone/>
            </a:pPr>
            <a:r>
              <a:rPr lang="de-DE" b="1" dirty="0"/>
              <a:t>Zuschlagstoffe</a:t>
            </a:r>
            <a:r>
              <a:rPr lang="de-DE" dirty="0"/>
              <a:t> (wie bei herkömmlichem Beton)</a:t>
            </a:r>
          </a:p>
          <a:p>
            <a:pPr lvl="1"/>
            <a:r>
              <a:rPr lang="de-DE" sz="2200" dirty="0">
                <a:latin typeface="FreightText Pro Book" panose="02000603060000020004" pitchFamily="50" charset="0"/>
              </a:rPr>
              <a:t>Sand, Kies oder Split, um Volumen und Festigkeit zu geben.</a:t>
            </a:r>
          </a:p>
          <a:p>
            <a:endParaRPr lang="de-DE" dirty="0"/>
          </a:p>
        </p:txBody>
      </p:sp>
      <p:grpSp>
        <p:nvGrpSpPr>
          <p:cNvPr id="4" name="Gruppieren 3">
            <a:extLst>
              <a:ext uri="{FF2B5EF4-FFF2-40B4-BE49-F238E27FC236}">
                <a16:creationId xmlns:a16="http://schemas.microsoft.com/office/drawing/2014/main" id="{2EA4CFCE-EEAE-C01F-1676-F132AFADE7A3}"/>
              </a:ext>
            </a:extLst>
          </p:cNvPr>
          <p:cNvGrpSpPr/>
          <p:nvPr/>
        </p:nvGrpSpPr>
        <p:grpSpPr>
          <a:xfrm>
            <a:off x="717330" y="5764242"/>
            <a:ext cx="8044917" cy="327697"/>
            <a:chOff x="1501792" y="5972574"/>
            <a:chExt cx="5153282" cy="327697"/>
          </a:xfrm>
        </p:grpSpPr>
        <p:pic>
          <p:nvPicPr>
            <p:cNvPr id="5" name="Grafik 4">
              <a:hlinkClick r:id="rId4"/>
              <a:extLst>
                <a:ext uri="{FF2B5EF4-FFF2-40B4-BE49-F238E27FC236}">
                  <a16:creationId xmlns:a16="http://schemas.microsoft.com/office/drawing/2014/main" id="{2EA01E25-3DFC-C74C-F4F4-DA1C5DB18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792" y="5976271"/>
              <a:ext cx="354191" cy="324000"/>
            </a:xfrm>
            <a:prstGeom prst="rect">
              <a:avLst/>
            </a:prstGeom>
          </p:spPr>
        </p:pic>
        <p:sp>
          <p:nvSpPr>
            <p:cNvPr id="6" name="Textfeld 5">
              <a:extLst>
                <a:ext uri="{FF2B5EF4-FFF2-40B4-BE49-F238E27FC236}">
                  <a16:creationId xmlns:a16="http://schemas.microsoft.com/office/drawing/2014/main" id="{4B6EDDF4-403C-63B6-DE0F-6B9A3746301B}"/>
                </a:ext>
              </a:extLst>
            </p:cNvPr>
            <p:cNvSpPr txBox="1"/>
            <p:nvPr/>
          </p:nvSpPr>
          <p:spPr>
            <a:xfrm>
              <a:off x="1841632" y="5972574"/>
              <a:ext cx="4813442" cy="307777"/>
            </a:xfrm>
            <a:prstGeom prst="rect">
              <a:avLst/>
            </a:prstGeom>
            <a:noFill/>
          </p:spPr>
          <p:txBody>
            <a:bodyPr wrap="square" rtlCol="0">
              <a:spAutoFit/>
            </a:bodyPr>
            <a:lstStyle/>
            <a:p>
              <a:r>
                <a:rPr lang="de-DE" sz="1000" b="1" dirty="0"/>
                <a:t>03:56 min </a:t>
              </a:r>
              <a:r>
                <a:rPr lang="de-DE" sz="1400" b="1" dirty="0">
                  <a:hlinkClick r:id="rId6"/>
                </a:rPr>
                <a:t>(Geopolymerbeton - Ein Baustoff mit Zukunft)</a:t>
              </a:r>
              <a:endParaRPr lang="de-DE" sz="1400" b="1" dirty="0"/>
            </a:p>
          </p:txBody>
        </p:sp>
      </p:grpSp>
    </p:spTree>
    <p:custDataLst>
      <p:tags r:id="rId1"/>
    </p:custDataLst>
    <p:extLst>
      <p:ext uri="{BB962C8B-B14F-4D97-AF65-F5344CB8AC3E}">
        <p14:creationId xmlns:p14="http://schemas.microsoft.com/office/powerpoint/2010/main" val="682018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0DDDD-D193-D646-F7BF-D68E8DF4E1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05EF4DA-AA0C-5CE0-2B09-B0860D689901}"/>
              </a:ext>
            </a:extLst>
          </p:cNvPr>
          <p:cNvSpPr>
            <a:spLocks noGrp="1"/>
          </p:cNvSpPr>
          <p:nvPr>
            <p:ph type="title"/>
          </p:nvPr>
        </p:nvSpPr>
        <p:spPr/>
        <p:txBody>
          <a:bodyPr>
            <a:normAutofit/>
          </a:bodyPr>
          <a:lstStyle/>
          <a:p>
            <a:r>
              <a:rPr lang="de-DE" dirty="0"/>
              <a:t>Geopolymer-Beton</a:t>
            </a:r>
          </a:p>
        </p:txBody>
      </p:sp>
      <p:sp>
        <p:nvSpPr>
          <p:cNvPr id="3" name="Textplatzhalter 2">
            <a:extLst>
              <a:ext uri="{FF2B5EF4-FFF2-40B4-BE49-F238E27FC236}">
                <a16:creationId xmlns:a16="http://schemas.microsoft.com/office/drawing/2014/main" id="{D31757AF-7BD7-CE16-BC30-E8BFF3AFC186}"/>
              </a:ext>
            </a:extLst>
          </p:cNvPr>
          <p:cNvSpPr>
            <a:spLocks noGrp="1"/>
          </p:cNvSpPr>
          <p:nvPr>
            <p:ph type="body" sz="quarter" idx="10"/>
          </p:nvPr>
        </p:nvSpPr>
        <p:spPr>
          <a:xfrm>
            <a:off x="614362" y="2111466"/>
            <a:ext cx="5776913" cy="4090926"/>
          </a:xfrm>
        </p:spPr>
        <p:txBody>
          <a:bodyPr>
            <a:normAutofit fontScale="92500"/>
          </a:bodyPr>
          <a:lstStyle/>
          <a:p>
            <a:pPr marL="0" indent="0">
              <a:buNone/>
            </a:pPr>
            <a:r>
              <a:rPr lang="de-DE" sz="3000" b="1" dirty="0">
                <a:latin typeface="Aptos" panose="020B0004020202020204" pitchFamily="34" charset="0"/>
              </a:rPr>
              <a:t>Vorteile</a:t>
            </a:r>
          </a:p>
          <a:p>
            <a:r>
              <a:rPr lang="de-DE" dirty="0"/>
              <a:t>50 - 85 % weniger CO₂ im Vergleich zu herkömmlichem Zementbeton.</a:t>
            </a:r>
          </a:p>
          <a:p>
            <a:r>
              <a:rPr lang="de-DE" dirty="0"/>
              <a:t>Verwertung von Industrieabfällen</a:t>
            </a:r>
          </a:p>
          <a:p>
            <a:r>
              <a:rPr lang="de-DE" dirty="0"/>
              <a:t>Hohe chemische Beständigkeit, besonders resistent gegen Säuren und Sulfate. </a:t>
            </a:r>
            <a:br>
              <a:rPr lang="de-DE" dirty="0"/>
            </a:br>
            <a:r>
              <a:rPr lang="de-DE" dirty="0"/>
              <a:t>- Einsatz in Abwasser und Chemieanlagen</a:t>
            </a:r>
          </a:p>
          <a:p>
            <a:r>
              <a:rPr lang="de-DE" dirty="0"/>
              <a:t>Hitzebeständigkeit - kann Temperaturen von bis zu 1000 °C überstehen </a:t>
            </a:r>
          </a:p>
          <a:p>
            <a:r>
              <a:rPr lang="de-DE" dirty="0"/>
              <a:t>Herstellung von Fertigbauteilen</a:t>
            </a:r>
          </a:p>
          <a:p>
            <a:endParaRPr lang="de-DE" dirty="0"/>
          </a:p>
          <a:p>
            <a:pPr marL="0" indent="0">
              <a:buNone/>
            </a:pPr>
            <a:endParaRPr lang="de-DE" dirty="0"/>
          </a:p>
        </p:txBody>
      </p:sp>
      <p:sp>
        <p:nvSpPr>
          <p:cNvPr id="4" name="Textplatzhalter 2">
            <a:extLst>
              <a:ext uri="{FF2B5EF4-FFF2-40B4-BE49-F238E27FC236}">
                <a16:creationId xmlns:a16="http://schemas.microsoft.com/office/drawing/2014/main" id="{D930876E-C3B5-DE00-870C-5BECE6DBF6DC}"/>
              </a:ext>
            </a:extLst>
          </p:cNvPr>
          <p:cNvSpPr txBox="1">
            <a:spLocks/>
          </p:cNvSpPr>
          <p:nvPr/>
        </p:nvSpPr>
        <p:spPr>
          <a:xfrm>
            <a:off x="6515100" y="2111466"/>
            <a:ext cx="5505450" cy="4090926"/>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FreightText Pro Book"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000" b="1" dirty="0">
                <a:latin typeface="Aptos" panose="020B0004020202020204" pitchFamily="34" charset="0"/>
              </a:rPr>
              <a:t>Nachteile</a:t>
            </a:r>
          </a:p>
          <a:p>
            <a:r>
              <a:rPr lang="de-DE" sz="2200" dirty="0"/>
              <a:t>Handhabung der ätzenden Aktivatoren auf Baustellen erfordert spezielle Arbeitsschutzmaßnahmen.</a:t>
            </a:r>
          </a:p>
          <a:p>
            <a:r>
              <a:rPr lang="de-DE" sz="2200" dirty="0"/>
              <a:t>20% - 50 % höhere kosten</a:t>
            </a:r>
          </a:p>
          <a:p>
            <a:endParaRPr lang="de-DE" dirty="0"/>
          </a:p>
          <a:p>
            <a:pPr marL="0" indent="0">
              <a:buFont typeface="Arial" panose="020B0604020202020204" pitchFamily="34" charset="0"/>
              <a:buNone/>
            </a:pPr>
            <a:endParaRPr lang="de-DE" dirty="0"/>
          </a:p>
        </p:txBody>
      </p:sp>
    </p:spTree>
    <p:custDataLst>
      <p:tags r:id="rId1"/>
    </p:custDataLst>
    <p:extLst>
      <p:ext uri="{BB962C8B-B14F-4D97-AF65-F5344CB8AC3E}">
        <p14:creationId xmlns:p14="http://schemas.microsoft.com/office/powerpoint/2010/main" val="22106634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A290D-561D-6CF7-019C-B059E484A5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670CE8-6ED6-8146-BAAB-CC0CA97DC97E}"/>
              </a:ext>
            </a:extLst>
          </p:cNvPr>
          <p:cNvSpPr>
            <a:spLocks noGrp="1"/>
          </p:cNvSpPr>
          <p:nvPr>
            <p:ph type="title"/>
          </p:nvPr>
        </p:nvSpPr>
        <p:spPr/>
        <p:txBody>
          <a:bodyPr>
            <a:normAutofit/>
          </a:bodyPr>
          <a:lstStyle/>
          <a:p>
            <a:r>
              <a:rPr lang="de-DE" dirty="0"/>
              <a:t>Recycling</a:t>
            </a:r>
          </a:p>
        </p:txBody>
      </p:sp>
      <p:sp>
        <p:nvSpPr>
          <p:cNvPr id="3" name="Textplatzhalter 2">
            <a:extLst>
              <a:ext uri="{FF2B5EF4-FFF2-40B4-BE49-F238E27FC236}">
                <a16:creationId xmlns:a16="http://schemas.microsoft.com/office/drawing/2014/main" id="{6F495144-895F-ADE5-0ADA-BDD205AB9DE8}"/>
              </a:ext>
            </a:extLst>
          </p:cNvPr>
          <p:cNvSpPr>
            <a:spLocks noGrp="1"/>
          </p:cNvSpPr>
          <p:nvPr>
            <p:ph type="body" sz="quarter" idx="10"/>
          </p:nvPr>
        </p:nvSpPr>
        <p:spPr/>
        <p:txBody>
          <a:bodyPr>
            <a:normAutofit/>
          </a:bodyPr>
          <a:lstStyle/>
          <a:p>
            <a:pPr marL="0" indent="0">
              <a:buNone/>
            </a:pPr>
            <a:r>
              <a:rPr lang="de-DE" b="1" dirty="0"/>
              <a:t>Mechanisches Zerkleinern R-Beton</a:t>
            </a:r>
          </a:p>
          <a:p>
            <a:pPr marL="0" indent="0">
              <a:buNone/>
            </a:pPr>
            <a:r>
              <a:rPr lang="de-DE" b="1" dirty="0"/>
              <a:t>Wiederverwendung als Zuschlagstoff</a:t>
            </a:r>
          </a:p>
          <a:p>
            <a:pPr lvl="1"/>
            <a:r>
              <a:rPr lang="de-DE" sz="2200" dirty="0">
                <a:latin typeface="FreightText Pro Book" panose="02000603060000020004" pitchFamily="50" charset="0"/>
              </a:rPr>
              <a:t>Straßenbau</a:t>
            </a:r>
          </a:p>
          <a:p>
            <a:pPr lvl="1"/>
            <a:r>
              <a:rPr lang="de-DE" sz="2200" dirty="0">
                <a:latin typeface="FreightText Pro Book" panose="02000603060000020004" pitchFamily="50" charset="0"/>
              </a:rPr>
              <a:t>Verfüllmaterial</a:t>
            </a:r>
          </a:p>
          <a:p>
            <a:pPr lvl="1"/>
            <a:r>
              <a:rPr lang="de-DE" sz="2200" dirty="0">
                <a:latin typeface="FreightText Pro Book" panose="02000603060000020004" pitchFamily="50" charset="0"/>
              </a:rPr>
              <a:t>Minderwertige Betonprodukte</a:t>
            </a:r>
          </a:p>
        </p:txBody>
      </p:sp>
    </p:spTree>
    <p:custDataLst>
      <p:tags r:id="rId1"/>
    </p:custDataLst>
    <p:extLst>
      <p:ext uri="{BB962C8B-B14F-4D97-AF65-F5344CB8AC3E}">
        <p14:creationId xmlns:p14="http://schemas.microsoft.com/office/powerpoint/2010/main" val="1305129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B9FFF-F438-79B8-7E03-D53B19E3349F}"/>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8B68D776-BB3C-3357-B9E8-A82AE2D609D2}"/>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Myzel – Baustoffe</a:t>
            </a:r>
          </a:p>
          <a:p>
            <a:r>
              <a:rPr lang="de-DE" dirty="0"/>
              <a:t>Bauen mit Pilzen</a:t>
            </a:r>
          </a:p>
        </p:txBody>
      </p:sp>
    </p:spTree>
    <p:custDataLst>
      <p:tags r:id="rId1"/>
    </p:custDataLst>
    <p:extLst>
      <p:ext uri="{BB962C8B-B14F-4D97-AF65-F5344CB8AC3E}">
        <p14:creationId xmlns:p14="http://schemas.microsoft.com/office/powerpoint/2010/main" val="1745651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992B3DB-ED72-BAF8-F710-8A708C22B0E7}"/>
              </a:ext>
            </a:extLst>
          </p:cNvPr>
          <p:cNvSpPr>
            <a:spLocks noGrp="1"/>
          </p:cNvSpPr>
          <p:nvPr>
            <p:ph type="body" sz="quarter" idx="11"/>
          </p:nvPr>
        </p:nvSpPr>
        <p:spPr>
          <a:xfrm>
            <a:off x="1883569" y="2530475"/>
            <a:ext cx="8424862" cy="3022600"/>
          </a:xfrm>
        </p:spPr>
        <p:txBody>
          <a:bodyPr>
            <a:normAutofit/>
          </a:bodyPr>
          <a:lstStyle/>
          <a:p>
            <a:r>
              <a:rPr lang="de-DE" dirty="0">
                <a:solidFill>
                  <a:srgbClr val="F3972B"/>
                </a:solidFill>
              </a:rPr>
              <a:t>Beton und Stahlbeton / Zement</a:t>
            </a:r>
          </a:p>
          <a:p>
            <a:pPr>
              <a:lnSpc>
                <a:spcPct val="110000"/>
              </a:lnSpc>
            </a:pPr>
            <a:r>
              <a:rPr lang="de-DE" dirty="0"/>
              <a:t>Beton ist in fast jedem Gebäude verbaut.</a:t>
            </a:r>
          </a:p>
          <a:p>
            <a:pPr>
              <a:lnSpc>
                <a:spcPct val="110000"/>
              </a:lnSpc>
            </a:pPr>
            <a:r>
              <a:rPr lang="de-DE" dirty="0"/>
              <a:t>Die Zementindustrie ist für rund 8% des weltweiten CO₂-Ausstoßes verantwortlich. </a:t>
            </a:r>
          </a:p>
          <a:p>
            <a:endParaRPr lang="de-DE" dirty="0"/>
          </a:p>
        </p:txBody>
      </p:sp>
    </p:spTree>
    <p:custDataLst>
      <p:tags r:id="rId1"/>
    </p:custDataLst>
    <p:extLst>
      <p:ext uri="{BB962C8B-B14F-4D97-AF65-F5344CB8AC3E}">
        <p14:creationId xmlns:p14="http://schemas.microsoft.com/office/powerpoint/2010/main" val="3561870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37E0E8-9CE4-DF7C-6E81-19287E7E6145}"/>
              </a:ext>
            </a:extLst>
          </p:cNvPr>
          <p:cNvSpPr>
            <a:spLocks noGrp="1"/>
          </p:cNvSpPr>
          <p:nvPr>
            <p:ph type="title"/>
          </p:nvPr>
        </p:nvSpPr>
        <p:spPr/>
        <p:txBody>
          <a:bodyPr/>
          <a:lstStyle/>
          <a:p>
            <a:r>
              <a:rPr lang="de-DE" dirty="0"/>
              <a:t>Myzelium-basierte Materialien </a:t>
            </a:r>
          </a:p>
        </p:txBody>
      </p:sp>
      <p:sp>
        <p:nvSpPr>
          <p:cNvPr id="3" name="Textplatzhalter 2">
            <a:extLst>
              <a:ext uri="{FF2B5EF4-FFF2-40B4-BE49-F238E27FC236}">
                <a16:creationId xmlns:a16="http://schemas.microsoft.com/office/drawing/2014/main" id="{9AF0EF78-B1D4-6203-6A5C-22DE104AAB41}"/>
              </a:ext>
            </a:extLst>
          </p:cNvPr>
          <p:cNvSpPr>
            <a:spLocks noGrp="1"/>
          </p:cNvSpPr>
          <p:nvPr>
            <p:ph type="body" sz="quarter" idx="10"/>
          </p:nvPr>
        </p:nvSpPr>
        <p:spPr/>
        <p:txBody>
          <a:bodyPr>
            <a:normAutofit lnSpcReduction="10000"/>
          </a:bodyPr>
          <a:lstStyle/>
          <a:p>
            <a:r>
              <a:rPr lang="de-DE" dirty="0"/>
              <a:t>Das italienische Unternehmen </a:t>
            </a:r>
            <a:r>
              <a:rPr lang="de-DE" dirty="0" err="1"/>
              <a:t>Mogu</a:t>
            </a:r>
            <a:r>
              <a:rPr lang="de-DE" dirty="0"/>
              <a:t> stellt ein Material auf Basis von Myzel her, dem Wurzelsystem von Pilzen. </a:t>
            </a:r>
          </a:p>
          <a:p>
            <a:r>
              <a:rPr lang="de-DE" dirty="0"/>
              <a:t>Diese Beton-Alternative </a:t>
            </a:r>
          </a:p>
          <a:p>
            <a:pPr lvl="1"/>
            <a:r>
              <a:rPr lang="de-DE" sz="2200" dirty="0">
                <a:latin typeface="FreightText Pro Book" panose="02000603060000020004" pitchFamily="50" charset="0"/>
              </a:rPr>
              <a:t>im Innenbereich, zum Beispiel für Bodenfliesen oder Akustikplatten. </a:t>
            </a:r>
          </a:p>
          <a:p>
            <a:r>
              <a:rPr lang="de-DE" dirty="0"/>
              <a:t>Der Baustoff soll so widerstandsfähig wie Beton sein und zudem durch Absorption von Giftstoffen die Luftqualität verbessern.</a:t>
            </a:r>
          </a:p>
          <a:p>
            <a:r>
              <a:rPr lang="de-DE" dirty="0"/>
              <a:t>Problem: Langzeitbeobachtung</a:t>
            </a:r>
            <a:br>
              <a:rPr lang="de-DE" dirty="0"/>
            </a:br>
            <a:endParaRPr lang="de-DE" dirty="0"/>
          </a:p>
          <a:p>
            <a:pPr marL="0" indent="0">
              <a:buNone/>
            </a:pPr>
            <a:r>
              <a:rPr lang="de-DE" i="1" dirty="0"/>
              <a:t>In Namibia steht bereits ein Haus gebaut aus Pilzblöcken. Für feuchtere Gefilde wie Deutschland wäre es aber eher ungeeignet, denn andere Organismen – so auch der Schimmelpilz – könnten die Bau-Pilz-Platten befallen. </a:t>
            </a:r>
          </a:p>
          <a:p>
            <a:endParaRPr lang="de-DE" dirty="0"/>
          </a:p>
          <a:p>
            <a:endParaRPr lang="de-DE" dirty="0"/>
          </a:p>
        </p:txBody>
      </p:sp>
      <p:grpSp>
        <p:nvGrpSpPr>
          <p:cNvPr id="4" name="Gruppieren 3">
            <a:extLst>
              <a:ext uri="{FF2B5EF4-FFF2-40B4-BE49-F238E27FC236}">
                <a16:creationId xmlns:a16="http://schemas.microsoft.com/office/drawing/2014/main" id="{CCE2739F-31E7-6511-3F79-B4EA622F135F}"/>
              </a:ext>
            </a:extLst>
          </p:cNvPr>
          <p:cNvGrpSpPr/>
          <p:nvPr/>
        </p:nvGrpSpPr>
        <p:grpSpPr>
          <a:xfrm>
            <a:off x="784167" y="6187218"/>
            <a:ext cx="6315571" cy="324000"/>
            <a:chOff x="1501792" y="5976271"/>
            <a:chExt cx="6315571" cy="324000"/>
          </a:xfrm>
        </p:grpSpPr>
        <p:pic>
          <p:nvPicPr>
            <p:cNvPr id="5" name="Grafik 4">
              <a:extLst>
                <a:ext uri="{FF2B5EF4-FFF2-40B4-BE49-F238E27FC236}">
                  <a16:creationId xmlns:a16="http://schemas.microsoft.com/office/drawing/2014/main" id="{B8773372-BE45-3C74-78B8-058D97EB3D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792" y="5976271"/>
              <a:ext cx="576000" cy="324000"/>
            </a:xfrm>
            <a:prstGeom prst="rect">
              <a:avLst/>
            </a:prstGeom>
          </p:spPr>
        </p:pic>
        <p:sp>
          <p:nvSpPr>
            <p:cNvPr id="6" name="Textfeld 5">
              <a:extLst>
                <a:ext uri="{FF2B5EF4-FFF2-40B4-BE49-F238E27FC236}">
                  <a16:creationId xmlns:a16="http://schemas.microsoft.com/office/drawing/2014/main" id="{E0793A65-9FD2-153B-A6C1-C5C7570ED999}"/>
                </a:ext>
              </a:extLst>
            </p:cNvPr>
            <p:cNvSpPr txBox="1"/>
            <p:nvPr/>
          </p:nvSpPr>
          <p:spPr>
            <a:xfrm>
              <a:off x="2077792" y="5984383"/>
              <a:ext cx="5739571" cy="307777"/>
            </a:xfrm>
            <a:prstGeom prst="rect">
              <a:avLst/>
            </a:prstGeom>
            <a:noFill/>
          </p:spPr>
          <p:txBody>
            <a:bodyPr wrap="square" rtlCol="0">
              <a:spAutoFit/>
            </a:bodyPr>
            <a:lstStyle/>
            <a:p>
              <a:r>
                <a:rPr lang="de-DE" sz="1000" b="1" dirty="0"/>
                <a:t>3:13 min </a:t>
              </a:r>
              <a:r>
                <a:rPr lang="de-DE" sz="1400" b="1" dirty="0">
                  <a:hlinkClick r:id="rId5"/>
                </a:rPr>
                <a:t>Bauen wir künftig Häuser aus Pilzen? | hessenschau</a:t>
              </a:r>
              <a:endParaRPr lang="de-DE" sz="1400" i="1" dirty="0"/>
            </a:p>
          </p:txBody>
        </p:sp>
      </p:grpSp>
    </p:spTree>
    <p:custDataLst>
      <p:tags r:id="rId1"/>
    </p:custDataLst>
    <p:extLst>
      <p:ext uri="{BB962C8B-B14F-4D97-AF65-F5344CB8AC3E}">
        <p14:creationId xmlns:p14="http://schemas.microsoft.com/office/powerpoint/2010/main" val="9214909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ADC3768-005D-1E12-80A9-3152E2A20992}"/>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Hanfbeton </a:t>
            </a:r>
          </a:p>
          <a:p>
            <a:r>
              <a:rPr lang="de-DE" dirty="0"/>
              <a:t>Auf der Suche nach dem ressourcen- und klimaschonenden Baustoff!</a:t>
            </a:r>
          </a:p>
        </p:txBody>
      </p:sp>
    </p:spTree>
    <p:custDataLst>
      <p:tags r:id="rId1"/>
    </p:custDataLst>
    <p:extLst>
      <p:ext uri="{BB962C8B-B14F-4D97-AF65-F5344CB8AC3E}">
        <p14:creationId xmlns:p14="http://schemas.microsoft.com/office/powerpoint/2010/main" val="3402882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2A586-0BDE-7E56-6D7F-04E6A8FD1A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C0E02A-937D-DA81-1D03-C071A05BB778}"/>
              </a:ext>
            </a:extLst>
          </p:cNvPr>
          <p:cNvSpPr>
            <a:spLocks noGrp="1"/>
          </p:cNvSpPr>
          <p:nvPr>
            <p:ph type="title"/>
          </p:nvPr>
        </p:nvSpPr>
        <p:spPr/>
        <p:txBody>
          <a:bodyPr/>
          <a:lstStyle/>
          <a:p>
            <a:r>
              <a:rPr lang="de-DE" dirty="0"/>
              <a:t>Hanfbeton / </a:t>
            </a:r>
            <a:r>
              <a:rPr lang="de-DE" dirty="0" err="1"/>
              <a:t>Hanfkalk</a:t>
            </a:r>
            <a:r>
              <a:rPr lang="de-DE" dirty="0"/>
              <a:t>  engl. </a:t>
            </a:r>
            <a:r>
              <a:rPr lang="de-DE" dirty="0" err="1"/>
              <a:t>Hempcrete</a:t>
            </a:r>
            <a:endParaRPr lang="de-DE" dirty="0"/>
          </a:p>
        </p:txBody>
      </p:sp>
      <p:sp>
        <p:nvSpPr>
          <p:cNvPr id="3" name="Textplatzhalter 2">
            <a:extLst>
              <a:ext uri="{FF2B5EF4-FFF2-40B4-BE49-F238E27FC236}">
                <a16:creationId xmlns:a16="http://schemas.microsoft.com/office/drawing/2014/main" id="{C696BA70-91F1-B0E1-7A6A-7F16F11C02F0}"/>
              </a:ext>
            </a:extLst>
          </p:cNvPr>
          <p:cNvSpPr>
            <a:spLocks noGrp="1"/>
          </p:cNvSpPr>
          <p:nvPr>
            <p:ph type="body" sz="quarter" idx="12"/>
          </p:nvPr>
        </p:nvSpPr>
        <p:spPr/>
        <p:txBody>
          <a:bodyPr>
            <a:normAutofit/>
          </a:bodyPr>
          <a:lstStyle/>
          <a:p>
            <a:r>
              <a:rPr lang="de-DE" dirty="0"/>
              <a:t>sehr leicht, </a:t>
            </a:r>
          </a:p>
          <a:p>
            <a:r>
              <a:rPr lang="de-DE" dirty="0"/>
              <a:t>kann viel Feuchtigkeit absorbieren </a:t>
            </a:r>
          </a:p>
          <a:p>
            <a:r>
              <a:rPr lang="de-DE" dirty="0"/>
              <a:t>sehr gute Isolations- u. Schalldämpfung.</a:t>
            </a:r>
          </a:p>
          <a:p>
            <a:r>
              <a:rPr lang="de-DE" dirty="0"/>
              <a:t>Hanf wächst rund 50x schneller als Holz. Auf einem Hektar kann so in nur fünf Monaten genug Hanf für den Bau eines kleinen Einfamilienhauses wachsen. </a:t>
            </a:r>
          </a:p>
          <a:p>
            <a:r>
              <a:rPr lang="de-DE" dirty="0"/>
              <a:t>Die Verbindung von Hanfschäben (Leichtholzteile der Hanfpflanze) und Naturkalk ergibt den Baustoff: </a:t>
            </a:r>
            <a:r>
              <a:rPr lang="de-DE" dirty="0" err="1"/>
              <a:t>Hanfkalk</a:t>
            </a:r>
            <a:r>
              <a:rPr lang="de-DE" dirty="0"/>
              <a:t>, oder auch Hanfbeton</a:t>
            </a:r>
          </a:p>
          <a:p>
            <a:endParaRPr lang="de-DE" dirty="0"/>
          </a:p>
        </p:txBody>
      </p:sp>
      <p:pic>
        <p:nvPicPr>
          <p:cNvPr id="6" name="Bildplatzhalter 5">
            <a:extLst>
              <a:ext uri="{FF2B5EF4-FFF2-40B4-BE49-F238E27FC236}">
                <a16:creationId xmlns:a16="http://schemas.microsoft.com/office/drawing/2014/main" id="{CF184B75-038B-E941-A043-5DE5E6439C0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7444" r="17444"/>
          <a:stretch/>
        </p:blipFill>
        <p:spPr/>
      </p:pic>
      <p:sp>
        <p:nvSpPr>
          <p:cNvPr id="7" name="Textplatzhalter 2">
            <a:extLst>
              <a:ext uri="{FF2B5EF4-FFF2-40B4-BE49-F238E27FC236}">
                <a16:creationId xmlns:a16="http://schemas.microsoft.com/office/drawing/2014/main" id="{85FA9D9C-2039-C8B6-E069-F256003FB1C5}"/>
              </a:ext>
            </a:extLst>
          </p:cNvPr>
          <p:cNvSpPr txBox="1">
            <a:spLocks/>
          </p:cNvSpPr>
          <p:nvPr/>
        </p:nvSpPr>
        <p:spPr>
          <a:xfrm>
            <a:off x="7782910" y="6428402"/>
            <a:ext cx="4335235"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buNone/>
              <a:defRPr/>
            </a:pPr>
            <a:r>
              <a:rPr kumimoji="0" lang="de-DE" sz="105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Romancito77 - Eigenes Werk, CC BY-SA 4.0,</a:t>
            </a:r>
            <a:r>
              <a:rPr lang="de-DE" sz="1050" dirty="0">
                <a:solidFill>
                  <a:prstClr val="white"/>
                </a:solidFill>
                <a:latin typeface="FreightText Pro Book" panose="02000603060000020004" pitchFamily="50" charset="0"/>
              </a:rPr>
              <a:t> © Wikimedia</a:t>
            </a:r>
            <a:r>
              <a:rPr kumimoji="0" lang="de-DE" sz="105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p>
        </p:txBody>
      </p:sp>
    </p:spTree>
    <p:custDataLst>
      <p:tags r:id="rId1"/>
    </p:custDataLst>
    <p:extLst>
      <p:ext uri="{BB962C8B-B14F-4D97-AF65-F5344CB8AC3E}">
        <p14:creationId xmlns:p14="http://schemas.microsoft.com/office/powerpoint/2010/main" val="51015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65112-CF65-0B54-F3CE-ABB470B94A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8A0B88-B5F8-63FC-7822-461D45B0C60B}"/>
              </a:ext>
            </a:extLst>
          </p:cNvPr>
          <p:cNvSpPr>
            <a:spLocks noGrp="1"/>
          </p:cNvSpPr>
          <p:nvPr>
            <p:ph type="title"/>
          </p:nvPr>
        </p:nvSpPr>
        <p:spPr/>
        <p:txBody>
          <a:bodyPr/>
          <a:lstStyle/>
          <a:p>
            <a:r>
              <a:rPr lang="de-DE" dirty="0"/>
              <a:t>Hanfbeton</a:t>
            </a:r>
          </a:p>
        </p:txBody>
      </p:sp>
      <p:sp>
        <p:nvSpPr>
          <p:cNvPr id="3" name="Textplatzhalter 2">
            <a:extLst>
              <a:ext uri="{FF2B5EF4-FFF2-40B4-BE49-F238E27FC236}">
                <a16:creationId xmlns:a16="http://schemas.microsoft.com/office/drawing/2014/main" id="{94754E35-3CD0-9F6E-7D57-91D46438FFDD}"/>
              </a:ext>
            </a:extLst>
          </p:cNvPr>
          <p:cNvSpPr>
            <a:spLocks noGrp="1"/>
          </p:cNvSpPr>
          <p:nvPr>
            <p:ph type="body" sz="quarter" idx="12"/>
          </p:nvPr>
        </p:nvSpPr>
        <p:spPr/>
        <p:txBody>
          <a:bodyPr/>
          <a:lstStyle/>
          <a:p>
            <a:r>
              <a:rPr lang="de-DE" dirty="0"/>
              <a:t>Geringe Druckfestigkeit. Meist mit  Holzständerwerken</a:t>
            </a:r>
            <a:br>
              <a:rPr lang="de-DE" dirty="0"/>
            </a:br>
            <a:r>
              <a:rPr lang="de-DE" dirty="0"/>
              <a:t>Bei mehrgeschossigen Massivbauten braucht es eine zusätzliche Stützung. </a:t>
            </a:r>
          </a:p>
          <a:p>
            <a:r>
              <a:rPr lang="de-DE" dirty="0"/>
              <a:t>Die Kosten für Hanfbeton sind 10 % bis 15 % höher als für normalen Beton. </a:t>
            </a:r>
          </a:p>
          <a:p>
            <a:r>
              <a:rPr lang="de-DE" dirty="0"/>
              <a:t>Aktuell: Großbritannien, Italien, Niederlanden </a:t>
            </a:r>
          </a:p>
          <a:p>
            <a:endParaRPr lang="de-DE" dirty="0"/>
          </a:p>
          <a:p>
            <a:endParaRPr lang="de-DE" dirty="0"/>
          </a:p>
          <a:p>
            <a:endParaRPr lang="de-DE" dirty="0"/>
          </a:p>
        </p:txBody>
      </p:sp>
      <p:grpSp>
        <p:nvGrpSpPr>
          <p:cNvPr id="5" name="Gruppieren 4">
            <a:extLst>
              <a:ext uri="{FF2B5EF4-FFF2-40B4-BE49-F238E27FC236}">
                <a16:creationId xmlns:a16="http://schemas.microsoft.com/office/drawing/2014/main" id="{38F80B85-7D08-4EBD-DD90-9889E5A4F968}"/>
              </a:ext>
            </a:extLst>
          </p:cNvPr>
          <p:cNvGrpSpPr/>
          <p:nvPr/>
        </p:nvGrpSpPr>
        <p:grpSpPr>
          <a:xfrm>
            <a:off x="698442" y="5897070"/>
            <a:ext cx="5816329" cy="531332"/>
            <a:chOff x="1501792" y="5976271"/>
            <a:chExt cx="5816329" cy="531332"/>
          </a:xfrm>
        </p:grpSpPr>
        <p:pic>
          <p:nvPicPr>
            <p:cNvPr id="6" name="Grafik 5">
              <a:extLst>
                <a:ext uri="{FF2B5EF4-FFF2-40B4-BE49-F238E27FC236}">
                  <a16:creationId xmlns:a16="http://schemas.microsoft.com/office/drawing/2014/main" id="{21D91B4B-155E-7164-A538-538BB894CE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792" y="5976271"/>
              <a:ext cx="576000" cy="324000"/>
            </a:xfrm>
            <a:prstGeom prst="rect">
              <a:avLst/>
            </a:prstGeom>
          </p:spPr>
        </p:pic>
        <p:sp>
          <p:nvSpPr>
            <p:cNvPr id="7" name="Textfeld 6">
              <a:extLst>
                <a:ext uri="{FF2B5EF4-FFF2-40B4-BE49-F238E27FC236}">
                  <a16:creationId xmlns:a16="http://schemas.microsoft.com/office/drawing/2014/main" id="{8D9B22ED-28C6-BF4E-422A-DBA8ECF1E8E8}"/>
                </a:ext>
              </a:extLst>
            </p:cNvPr>
            <p:cNvSpPr txBox="1"/>
            <p:nvPr/>
          </p:nvSpPr>
          <p:spPr>
            <a:xfrm>
              <a:off x="2077792" y="5984383"/>
              <a:ext cx="5240329" cy="523220"/>
            </a:xfrm>
            <a:prstGeom prst="rect">
              <a:avLst/>
            </a:prstGeom>
            <a:noFill/>
          </p:spPr>
          <p:txBody>
            <a:bodyPr wrap="square" rtlCol="0">
              <a:spAutoFit/>
            </a:bodyPr>
            <a:lstStyle/>
            <a:p>
              <a:r>
                <a:rPr lang="de-DE" sz="1000" b="1" dirty="0"/>
                <a:t>3:05 min </a:t>
              </a:r>
              <a:r>
                <a:rPr lang="de-DE" sz="1400" b="1" dirty="0">
                  <a:hlinkClick r:id="rId5"/>
                </a:rPr>
                <a:t>Erstes Fertigteilhaus aus Hanfbeton vorgestellt  </a:t>
              </a:r>
              <a:r>
                <a:rPr lang="de-DE" sz="1100" i="1" dirty="0"/>
                <a:t>(bis1:00)</a:t>
              </a:r>
              <a:endParaRPr lang="de-DE" sz="1400" dirty="0">
                <a:solidFill>
                  <a:srgbClr val="252525"/>
                </a:solidFill>
                <a:latin typeface="Neue Plak"/>
              </a:endParaRPr>
            </a:p>
            <a:p>
              <a:endParaRPr lang="de-DE" sz="1400" i="1" dirty="0"/>
            </a:p>
          </p:txBody>
        </p:sp>
      </p:grpSp>
      <p:pic>
        <p:nvPicPr>
          <p:cNvPr id="9" name="Bildplatzhalter 5">
            <a:extLst>
              <a:ext uri="{FF2B5EF4-FFF2-40B4-BE49-F238E27FC236}">
                <a16:creationId xmlns:a16="http://schemas.microsoft.com/office/drawing/2014/main" id="{B7871EC5-EA1F-FC77-B354-7BC00737CEEC}"/>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7444" r="17444"/>
          <a:stretch/>
        </p:blipFill>
        <p:spPr>
          <a:xfrm>
            <a:off x="7591425" y="952500"/>
            <a:ext cx="4600575" cy="5905500"/>
          </a:xfrm>
        </p:spPr>
      </p:pic>
      <p:sp>
        <p:nvSpPr>
          <p:cNvPr id="10" name="Textplatzhalter 2">
            <a:extLst>
              <a:ext uri="{FF2B5EF4-FFF2-40B4-BE49-F238E27FC236}">
                <a16:creationId xmlns:a16="http://schemas.microsoft.com/office/drawing/2014/main" id="{94F53B46-899F-EF09-3692-8341A32F07B5}"/>
              </a:ext>
            </a:extLst>
          </p:cNvPr>
          <p:cNvSpPr txBox="1">
            <a:spLocks/>
          </p:cNvSpPr>
          <p:nvPr/>
        </p:nvSpPr>
        <p:spPr>
          <a:xfrm>
            <a:off x="7782910" y="6428402"/>
            <a:ext cx="4335235"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buNone/>
              <a:defRPr/>
            </a:pPr>
            <a:r>
              <a:rPr kumimoji="0" lang="de-DE" sz="105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Romancito77 - Eigenes Werk, CC BY-SA 4.0,</a:t>
            </a:r>
            <a:r>
              <a:rPr lang="de-DE" sz="1050" dirty="0">
                <a:solidFill>
                  <a:prstClr val="white"/>
                </a:solidFill>
                <a:latin typeface="FreightText Pro Book" panose="02000603060000020004" pitchFamily="50" charset="0"/>
              </a:rPr>
              <a:t> © Wikimedia</a:t>
            </a:r>
            <a:r>
              <a:rPr kumimoji="0" lang="de-DE" sz="105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p>
        </p:txBody>
      </p:sp>
    </p:spTree>
    <p:custDataLst>
      <p:tags r:id="rId1"/>
    </p:custDataLst>
    <p:extLst>
      <p:ext uri="{BB962C8B-B14F-4D97-AF65-F5344CB8AC3E}">
        <p14:creationId xmlns:p14="http://schemas.microsoft.com/office/powerpoint/2010/main" val="529747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6AD58-C63A-004A-7DB5-AB8DC9BD3DE5}"/>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ED837705-0773-19A5-E25D-73C47B5875A2}"/>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Hohlkörperdecke </a:t>
            </a:r>
          </a:p>
          <a:p>
            <a:r>
              <a:rPr lang="de-DE" dirty="0"/>
              <a:t>Material- und Gewichtsreduzierung</a:t>
            </a:r>
          </a:p>
        </p:txBody>
      </p:sp>
    </p:spTree>
    <p:custDataLst>
      <p:tags r:id="rId1"/>
    </p:custDataLst>
    <p:extLst>
      <p:ext uri="{BB962C8B-B14F-4D97-AF65-F5344CB8AC3E}">
        <p14:creationId xmlns:p14="http://schemas.microsoft.com/office/powerpoint/2010/main" val="1657439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2AEF6-16F7-A6E6-2708-A401C5B734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9C2DAA-7E46-1EEF-635D-B114A1807ACC}"/>
              </a:ext>
            </a:extLst>
          </p:cNvPr>
          <p:cNvSpPr>
            <a:spLocks noGrp="1"/>
          </p:cNvSpPr>
          <p:nvPr>
            <p:ph type="title"/>
          </p:nvPr>
        </p:nvSpPr>
        <p:spPr/>
        <p:txBody>
          <a:bodyPr/>
          <a:lstStyle/>
          <a:p>
            <a:r>
              <a:rPr lang="de-DE" dirty="0" err="1"/>
              <a:t>Cobiax</a:t>
            </a:r>
            <a:r>
              <a:rPr lang="de-DE" dirty="0"/>
              <a:t> - moderne Hohlkörperdecke</a:t>
            </a:r>
          </a:p>
        </p:txBody>
      </p:sp>
      <p:sp>
        <p:nvSpPr>
          <p:cNvPr id="3" name="Textplatzhalter 2">
            <a:extLst>
              <a:ext uri="{FF2B5EF4-FFF2-40B4-BE49-F238E27FC236}">
                <a16:creationId xmlns:a16="http://schemas.microsoft.com/office/drawing/2014/main" id="{27C37BCB-4F1E-FF4F-B2DF-525883EF853F}"/>
              </a:ext>
            </a:extLst>
          </p:cNvPr>
          <p:cNvSpPr>
            <a:spLocks noGrp="1"/>
          </p:cNvSpPr>
          <p:nvPr>
            <p:ph type="body" sz="quarter" idx="12"/>
          </p:nvPr>
        </p:nvSpPr>
        <p:spPr>
          <a:xfrm>
            <a:off x="505249" y="2408617"/>
            <a:ext cx="6643062" cy="4380489"/>
          </a:xfrm>
        </p:spPr>
        <p:txBody>
          <a:bodyPr/>
          <a:lstStyle/>
          <a:p>
            <a:r>
              <a:rPr lang="de-DE" dirty="0"/>
              <a:t>Pantheon (Rom) – „Kassetten“ reduzieren das Gesamtgewicht</a:t>
            </a:r>
          </a:p>
          <a:p>
            <a:r>
              <a:rPr lang="de-DE" dirty="0" err="1"/>
              <a:t>Cobiax</a:t>
            </a:r>
            <a:r>
              <a:rPr lang="de-DE" dirty="0"/>
              <a:t> Hohlkörpersysteme reduzieren Ressourcenverbrauch und die CO</a:t>
            </a:r>
            <a:r>
              <a:rPr lang="de-DE" baseline="-25000" dirty="0"/>
              <a:t>2</a:t>
            </a:r>
            <a:r>
              <a:rPr lang="de-DE" dirty="0"/>
              <a:t>-Abgabe um bis zu 20%.</a:t>
            </a:r>
          </a:p>
          <a:p>
            <a:pPr marL="0" indent="0">
              <a:buNone/>
            </a:pPr>
            <a:r>
              <a:rPr lang="de-DE" dirty="0"/>
              <a:t>Alle Produkte sind zu 100% aus Recycling-Kunststoff hergestellt und leisten so einen nachhaltigen Beitrag für ein umweltbewusstes Bauen</a:t>
            </a:r>
          </a:p>
          <a:p>
            <a:endParaRPr lang="de-DE" dirty="0"/>
          </a:p>
          <a:p>
            <a:endParaRPr lang="de-DE" dirty="0"/>
          </a:p>
          <a:p>
            <a:endParaRPr lang="de-DE" dirty="0"/>
          </a:p>
          <a:p>
            <a:endParaRPr lang="de-DE" dirty="0"/>
          </a:p>
        </p:txBody>
      </p:sp>
      <p:pic>
        <p:nvPicPr>
          <p:cNvPr id="9" name="Bildplatzhalter 8">
            <a:extLst>
              <a:ext uri="{FF2B5EF4-FFF2-40B4-BE49-F238E27FC236}">
                <a16:creationId xmlns:a16="http://schemas.microsoft.com/office/drawing/2014/main" id="{49221656-BE62-7096-95C7-3D35B62BD5F5}"/>
              </a:ext>
            </a:extLst>
          </p:cNvPr>
          <p:cNvPicPr>
            <a:picLocks noGrp="1" noChangeAspect="1"/>
          </p:cNvPicPr>
          <p:nvPr>
            <p:ph type="pic" sz="quarter" idx="13"/>
          </p:nvPr>
        </p:nvPicPr>
        <p:blipFill>
          <a:blip r:embed="rId4"/>
          <a:srcRect t="4198" b="4198"/>
          <a:stretch/>
        </p:blipFill>
        <p:spPr>
          <a:prstGeom prst="rect">
            <a:avLst/>
          </a:prstGeom>
        </p:spPr>
      </p:pic>
      <p:grpSp>
        <p:nvGrpSpPr>
          <p:cNvPr id="5" name="Gruppieren 4">
            <a:extLst>
              <a:ext uri="{FF2B5EF4-FFF2-40B4-BE49-F238E27FC236}">
                <a16:creationId xmlns:a16="http://schemas.microsoft.com/office/drawing/2014/main" id="{5DDDA8DC-C689-E5D2-5566-6C6593960DF6}"/>
              </a:ext>
            </a:extLst>
          </p:cNvPr>
          <p:cNvGrpSpPr/>
          <p:nvPr/>
        </p:nvGrpSpPr>
        <p:grpSpPr>
          <a:xfrm>
            <a:off x="612717" y="5977668"/>
            <a:ext cx="5816329" cy="523220"/>
            <a:chOff x="1501792" y="5976271"/>
            <a:chExt cx="5816329" cy="523220"/>
          </a:xfrm>
        </p:grpSpPr>
        <p:pic>
          <p:nvPicPr>
            <p:cNvPr id="6" name="Grafik 5">
              <a:extLst>
                <a:ext uri="{FF2B5EF4-FFF2-40B4-BE49-F238E27FC236}">
                  <a16:creationId xmlns:a16="http://schemas.microsoft.com/office/drawing/2014/main" id="{8E6E0736-5511-0960-4E94-ECE3AABB71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792" y="5976271"/>
              <a:ext cx="576000" cy="324000"/>
            </a:xfrm>
            <a:prstGeom prst="rect">
              <a:avLst/>
            </a:prstGeom>
          </p:spPr>
        </p:pic>
        <p:sp>
          <p:nvSpPr>
            <p:cNvPr id="7" name="Textfeld 6">
              <a:extLst>
                <a:ext uri="{FF2B5EF4-FFF2-40B4-BE49-F238E27FC236}">
                  <a16:creationId xmlns:a16="http://schemas.microsoft.com/office/drawing/2014/main" id="{AAF26D06-3EA5-0DF3-9015-3D7D9ACD8293}"/>
                </a:ext>
              </a:extLst>
            </p:cNvPr>
            <p:cNvSpPr txBox="1"/>
            <p:nvPr/>
          </p:nvSpPr>
          <p:spPr>
            <a:xfrm>
              <a:off x="2077792" y="5976271"/>
              <a:ext cx="5240329" cy="523220"/>
            </a:xfrm>
            <a:prstGeom prst="rect">
              <a:avLst/>
            </a:prstGeom>
            <a:noFill/>
          </p:spPr>
          <p:txBody>
            <a:bodyPr wrap="square" rtlCol="0">
              <a:spAutoFit/>
            </a:bodyPr>
            <a:lstStyle/>
            <a:p>
              <a:r>
                <a:rPr lang="de-DE" sz="1000" b="1" dirty="0"/>
                <a:t>3:45 min </a:t>
              </a:r>
              <a:r>
                <a:rPr lang="de-DE" sz="1400" b="1" dirty="0" err="1"/>
                <a:t>Cobiax</a:t>
              </a:r>
              <a:r>
                <a:rPr lang="de-DE" sz="1400" b="1" dirty="0"/>
                <a:t> – Montage und Einbau</a:t>
              </a:r>
              <a:endParaRPr lang="de-DE" sz="1400" dirty="0">
                <a:solidFill>
                  <a:srgbClr val="252525"/>
                </a:solidFill>
                <a:latin typeface="Neue Plak"/>
              </a:endParaRPr>
            </a:p>
            <a:p>
              <a:endParaRPr lang="de-DE" sz="1400" i="1" dirty="0"/>
            </a:p>
          </p:txBody>
        </p:sp>
      </p:grpSp>
    </p:spTree>
    <p:custDataLst>
      <p:tags r:id="rId1"/>
    </p:custDataLst>
    <p:extLst>
      <p:ext uri="{BB962C8B-B14F-4D97-AF65-F5344CB8AC3E}">
        <p14:creationId xmlns:p14="http://schemas.microsoft.com/office/powerpoint/2010/main" val="4406418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75C5E-E302-CEE8-A1B4-6F6FBF60B6C0}"/>
            </a:ext>
          </a:extLst>
        </p:cNvPr>
        <p:cNvGrpSpPr/>
        <p:nvPr/>
      </p:nvGrpSpPr>
      <p:grpSpPr>
        <a:xfrm>
          <a:off x="0" y="0"/>
          <a:ext cx="0" cy="0"/>
          <a:chOff x="0" y="0"/>
          <a:chExt cx="0" cy="0"/>
        </a:xfrm>
      </p:grpSpPr>
      <p:sp>
        <p:nvSpPr>
          <p:cNvPr id="7" name="Textplatzhalter 6">
            <a:extLst>
              <a:ext uri="{FF2B5EF4-FFF2-40B4-BE49-F238E27FC236}">
                <a16:creationId xmlns:a16="http://schemas.microsoft.com/office/drawing/2014/main" id="{E930C40C-DE95-916B-B3A0-229A09F33D74}"/>
              </a:ext>
            </a:extLst>
          </p:cNvPr>
          <p:cNvSpPr>
            <a:spLocks noGrp="1" noRot="1" noMove="1" noResize="1" noEditPoints="1" noAdjustHandles="1" noChangeArrowheads="1" noChangeShapeType="1"/>
          </p:cNvSpPr>
          <p:nvPr>
            <p:ph type="body" sz="quarter" idx="11"/>
          </p:nvPr>
        </p:nvSpPr>
        <p:spPr/>
        <p:txBody>
          <a:bodyPr/>
          <a:lstStyle/>
          <a:p>
            <a:r>
              <a:rPr lang="de-DE" dirty="0">
                <a:solidFill>
                  <a:srgbClr val="F3972B"/>
                </a:solidFill>
              </a:rPr>
              <a:t>Schalenbeton</a:t>
            </a:r>
          </a:p>
          <a:p>
            <a:r>
              <a:rPr lang="de-DE" dirty="0"/>
              <a:t>Tragende Strukturen in dünnwandiger, gebogener Form</a:t>
            </a:r>
          </a:p>
        </p:txBody>
      </p:sp>
    </p:spTree>
    <p:custDataLst>
      <p:tags r:id="rId1"/>
    </p:custDataLst>
    <p:extLst>
      <p:ext uri="{BB962C8B-B14F-4D97-AF65-F5344CB8AC3E}">
        <p14:creationId xmlns:p14="http://schemas.microsoft.com/office/powerpoint/2010/main" val="1499679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74FE30-3644-EFCE-F69C-EB5F3408C13B}"/>
              </a:ext>
            </a:extLst>
          </p:cNvPr>
          <p:cNvSpPr>
            <a:spLocks noGrp="1"/>
          </p:cNvSpPr>
          <p:nvPr>
            <p:ph type="title"/>
          </p:nvPr>
        </p:nvSpPr>
        <p:spPr/>
        <p:txBody>
          <a:bodyPr/>
          <a:lstStyle/>
          <a:p>
            <a:r>
              <a:rPr lang="de-DE" dirty="0"/>
              <a:t>Schalenbeton</a:t>
            </a:r>
          </a:p>
        </p:txBody>
      </p:sp>
      <p:sp>
        <p:nvSpPr>
          <p:cNvPr id="3" name="Textplatzhalter 2">
            <a:extLst>
              <a:ext uri="{FF2B5EF4-FFF2-40B4-BE49-F238E27FC236}">
                <a16:creationId xmlns:a16="http://schemas.microsoft.com/office/drawing/2014/main" id="{0BA042E1-22EE-F872-3988-1BA13694D1C2}"/>
              </a:ext>
            </a:extLst>
          </p:cNvPr>
          <p:cNvSpPr>
            <a:spLocks noGrp="1"/>
          </p:cNvSpPr>
          <p:nvPr>
            <p:ph type="body" sz="quarter" idx="12"/>
          </p:nvPr>
        </p:nvSpPr>
        <p:spPr/>
        <p:txBody>
          <a:bodyPr/>
          <a:lstStyle/>
          <a:p>
            <a:r>
              <a:rPr lang="de-DE" dirty="0"/>
              <a:t>Dünnwandig, aber tragfähig</a:t>
            </a:r>
          </a:p>
          <a:p>
            <a:r>
              <a:rPr lang="de-DE" dirty="0"/>
              <a:t>Gebogene Formen (Kugelabschnitte, Tonne, Paraboloide etc.)</a:t>
            </a:r>
          </a:p>
          <a:p>
            <a:r>
              <a:rPr lang="de-DE" dirty="0"/>
              <a:t>Meist stahlbewehrt (Stahlbeton)</a:t>
            </a:r>
          </a:p>
          <a:p>
            <a:r>
              <a:rPr lang="de-DE" dirty="0"/>
              <a:t>Funktioniert primär durch Membranspannungen (Zug und Druck), nicht durch Biegung</a:t>
            </a:r>
          </a:p>
          <a:p>
            <a:r>
              <a:rPr lang="de-DE" dirty="0"/>
              <a:t>Sehr effizient in der Lastverteilung</a:t>
            </a:r>
          </a:p>
        </p:txBody>
      </p:sp>
      <p:pic>
        <p:nvPicPr>
          <p:cNvPr id="6" name="Bildplatzhalter 5">
            <a:extLst>
              <a:ext uri="{FF2B5EF4-FFF2-40B4-BE49-F238E27FC236}">
                <a16:creationId xmlns:a16="http://schemas.microsoft.com/office/drawing/2014/main" id="{D9C93720-8857-5CA8-F3EE-AB175F04F5E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8090" r="28090"/>
          <a:stretch/>
        </p:blipFill>
        <p:spPr/>
      </p:pic>
      <p:sp>
        <p:nvSpPr>
          <p:cNvPr id="7" name="Textplatzhalter 2">
            <a:extLst>
              <a:ext uri="{FF2B5EF4-FFF2-40B4-BE49-F238E27FC236}">
                <a16:creationId xmlns:a16="http://schemas.microsoft.com/office/drawing/2014/main" id="{DA437CB1-D1FF-70E8-C095-E96845297B21}"/>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3803791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D699C-4003-2AA3-9AD8-DF65184CFC62}"/>
            </a:ext>
          </a:extLst>
        </p:cNvPr>
        <p:cNvGrpSpPr/>
        <p:nvPr/>
      </p:nvGrpSpPr>
      <p:grpSpPr>
        <a:xfrm>
          <a:off x="0" y="0"/>
          <a:ext cx="0" cy="0"/>
          <a:chOff x="0" y="0"/>
          <a:chExt cx="0" cy="0"/>
        </a:xfrm>
      </p:grpSpPr>
      <p:pic>
        <p:nvPicPr>
          <p:cNvPr id="6" name="Bildplatzhalter 5">
            <a:extLst>
              <a:ext uri="{FF2B5EF4-FFF2-40B4-BE49-F238E27FC236}">
                <a16:creationId xmlns:a16="http://schemas.microsoft.com/office/drawing/2014/main" id="{73D78A14-9C27-68C6-5154-691A1E07CCA3}"/>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3898" r="13898"/>
          <a:stretch/>
        </p:blipFill>
        <p:spPr>
          <a:xfrm rot="5400000">
            <a:off x="6938962" y="1604962"/>
            <a:ext cx="5905500" cy="4600575"/>
          </a:xfrm>
        </p:spPr>
      </p:pic>
      <p:sp>
        <p:nvSpPr>
          <p:cNvPr id="2" name="Titel 1">
            <a:extLst>
              <a:ext uri="{FF2B5EF4-FFF2-40B4-BE49-F238E27FC236}">
                <a16:creationId xmlns:a16="http://schemas.microsoft.com/office/drawing/2014/main" id="{B72FA802-BC06-1C4F-0D58-ADCFD5151E9D}"/>
              </a:ext>
            </a:extLst>
          </p:cNvPr>
          <p:cNvSpPr>
            <a:spLocks noGrp="1"/>
          </p:cNvSpPr>
          <p:nvPr>
            <p:ph type="title"/>
          </p:nvPr>
        </p:nvSpPr>
        <p:spPr/>
        <p:txBody>
          <a:bodyPr/>
          <a:lstStyle/>
          <a:p>
            <a:r>
              <a:rPr lang="de-DE" dirty="0"/>
              <a:t>Schalenbeton - Vorteile </a:t>
            </a:r>
          </a:p>
        </p:txBody>
      </p:sp>
      <p:sp>
        <p:nvSpPr>
          <p:cNvPr id="3" name="Textplatzhalter 2">
            <a:extLst>
              <a:ext uri="{FF2B5EF4-FFF2-40B4-BE49-F238E27FC236}">
                <a16:creationId xmlns:a16="http://schemas.microsoft.com/office/drawing/2014/main" id="{133E9419-05DA-4B3F-9DF4-A5FB22FAD2F6}"/>
              </a:ext>
            </a:extLst>
          </p:cNvPr>
          <p:cNvSpPr>
            <a:spLocks noGrp="1"/>
          </p:cNvSpPr>
          <p:nvPr>
            <p:ph type="body" sz="quarter" idx="12"/>
          </p:nvPr>
        </p:nvSpPr>
        <p:spPr/>
        <p:txBody>
          <a:bodyPr>
            <a:normAutofit lnSpcReduction="10000"/>
          </a:bodyPr>
          <a:lstStyle/>
          <a:p>
            <a:pPr marL="0" indent="0">
              <a:buNone/>
            </a:pPr>
            <a:r>
              <a:rPr lang="de-DE" b="1" dirty="0"/>
              <a:t>Materialeinsparung </a:t>
            </a:r>
          </a:p>
          <a:p>
            <a:r>
              <a:rPr lang="de-DE" dirty="0"/>
              <a:t>wegen der effizienten Lastverteilung braucht man weniger Beton und Stahl.</a:t>
            </a:r>
          </a:p>
          <a:p>
            <a:pPr marL="0" indent="0">
              <a:buNone/>
            </a:pPr>
            <a:r>
              <a:rPr lang="de-DE" b="1" dirty="0"/>
              <a:t>Hohe Tragfähigkeit </a:t>
            </a:r>
          </a:p>
          <a:p>
            <a:r>
              <a:rPr lang="de-DE" dirty="0"/>
              <a:t>durch die Form wirkt der Beton optimal auf Druck </a:t>
            </a:r>
          </a:p>
          <a:p>
            <a:pPr marL="0" indent="0">
              <a:buNone/>
            </a:pPr>
            <a:r>
              <a:rPr lang="de-DE" b="1" dirty="0"/>
              <a:t>Architektonische Freiheit</a:t>
            </a:r>
          </a:p>
          <a:p>
            <a:r>
              <a:rPr lang="de-DE" dirty="0"/>
              <a:t>erlaubt spektakuläre, organische Formen, große Spannweiten ohne viele Stützen</a:t>
            </a:r>
          </a:p>
          <a:p>
            <a:pPr marL="0" indent="0">
              <a:buNone/>
            </a:pPr>
            <a:r>
              <a:rPr lang="de-DE" b="1" dirty="0"/>
              <a:t>Geringes Eigengewicht </a:t>
            </a:r>
          </a:p>
          <a:p>
            <a:r>
              <a:rPr lang="de-DE" dirty="0"/>
              <a:t>im Vergleich zu flachen Platten gleicher Spannweite.</a:t>
            </a:r>
          </a:p>
        </p:txBody>
      </p:sp>
      <p:sp>
        <p:nvSpPr>
          <p:cNvPr id="5" name="Textplatzhalter 2">
            <a:extLst>
              <a:ext uri="{FF2B5EF4-FFF2-40B4-BE49-F238E27FC236}">
                <a16:creationId xmlns:a16="http://schemas.microsoft.com/office/drawing/2014/main" id="{66AD83D8-DE15-F9D5-F1BB-605D5B13C2B0}"/>
              </a:ext>
            </a:extLst>
          </p:cNvPr>
          <p:cNvSpPr txBox="1">
            <a:spLocks/>
          </p:cNvSpPr>
          <p:nvPr/>
        </p:nvSpPr>
        <p:spPr>
          <a:xfrm>
            <a:off x="9710950" y="6269307"/>
            <a:ext cx="2285717"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Schautafel BINZ ©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3465849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4BE3-1585-432C-6DA2-22194DEF4E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594B8E-12FF-C152-7512-0F54D6B38586}"/>
              </a:ext>
            </a:extLst>
          </p:cNvPr>
          <p:cNvSpPr>
            <a:spLocks noGrp="1"/>
          </p:cNvSpPr>
          <p:nvPr>
            <p:ph type="title"/>
          </p:nvPr>
        </p:nvSpPr>
        <p:spPr/>
        <p:txBody>
          <a:bodyPr/>
          <a:lstStyle/>
          <a:p>
            <a:r>
              <a:rPr lang="de-DE" dirty="0"/>
              <a:t>Schalenbeton - Nachteile </a:t>
            </a:r>
          </a:p>
        </p:txBody>
      </p:sp>
      <p:sp>
        <p:nvSpPr>
          <p:cNvPr id="3" name="Textplatzhalter 2">
            <a:extLst>
              <a:ext uri="{FF2B5EF4-FFF2-40B4-BE49-F238E27FC236}">
                <a16:creationId xmlns:a16="http://schemas.microsoft.com/office/drawing/2014/main" id="{CBA4F35E-AFE3-169E-025C-43DCB710032E}"/>
              </a:ext>
            </a:extLst>
          </p:cNvPr>
          <p:cNvSpPr>
            <a:spLocks noGrp="1"/>
          </p:cNvSpPr>
          <p:nvPr>
            <p:ph type="body" sz="quarter" idx="12"/>
          </p:nvPr>
        </p:nvSpPr>
        <p:spPr/>
        <p:txBody>
          <a:bodyPr>
            <a:normAutofit lnSpcReduction="10000"/>
          </a:bodyPr>
          <a:lstStyle/>
          <a:p>
            <a:pPr marL="0" indent="0">
              <a:buNone/>
            </a:pPr>
            <a:r>
              <a:rPr lang="de-DE" b="1" dirty="0"/>
              <a:t>Aufwändige Schalung </a:t>
            </a:r>
          </a:p>
          <a:p>
            <a:r>
              <a:rPr lang="de-DE" dirty="0"/>
              <a:t>Herstellung der gebogenen Formen ist teuer und komplex.</a:t>
            </a:r>
          </a:p>
          <a:p>
            <a:pPr marL="0" indent="0">
              <a:buNone/>
            </a:pPr>
            <a:r>
              <a:rPr lang="de-DE" b="1" dirty="0"/>
              <a:t>Schwierige Planung</a:t>
            </a:r>
          </a:p>
          <a:p>
            <a:r>
              <a:rPr lang="de-DE" dirty="0"/>
              <a:t>präzise statische Berechnungen und gute Geometriekenntnisse.</a:t>
            </a:r>
          </a:p>
          <a:p>
            <a:pPr marL="0" indent="0">
              <a:buNone/>
            </a:pPr>
            <a:r>
              <a:rPr lang="de-DE" b="1" dirty="0"/>
              <a:t>Aufwändige Bewehrung</a:t>
            </a:r>
          </a:p>
          <a:p>
            <a:r>
              <a:rPr lang="de-DE" dirty="0"/>
              <a:t>Verlegen des Stahls ist komplizierter als bei flachen Bauteilen.</a:t>
            </a:r>
          </a:p>
          <a:p>
            <a:pPr marL="0" indent="0">
              <a:buNone/>
            </a:pPr>
            <a:r>
              <a:rPr lang="de-DE" b="1" dirty="0"/>
              <a:t>Rissanfälligkeit</a:t>
            </a:r>
            <a:r>
              <a:rPr lang="de-DE" dirty="0"/>
              <a:t> </a:t>
            </a:r>
          </a:p>
          <a:p>
            <a:r>
              <a:rPr lang="de-DE" dirty="0"/>
              <a:t>falsche Ausführung und bei punktueller Belastung</a:t>
            </a:r>
          </a:p>
        </p:txBody>
      </p:sp>
      <p:pic>
        <p:nvPicPr>
          <p:cNvPr id="6" name="Bildplatzhalter 5">
            <a:extLst>
              <a:ext uri="{FF2B5EF4-FFF2-40B4-BE49-F238E27FC236}">
                <a16:creationId xmlns:a16="http://schemas.microsoft.com/office/drawing/2014/main" id="{C25FF9E4-8272-F6A6-3832-A01A9B1430D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8090" r="28090"/>
          <a:stretch/>
        </p:blipFill>
        <p:spPr/>
      </p:pic>
      <p:sp>
        <p:nvSpPr>
          <p:cNvPr id="7" name="Textplatzhalter 2">
            <a:extLst>
              <a:ext uri="{FF2B5EF4-FFF2-40B4-BE49-F238E27FC236}">
                <a16:creationId xmlns:a16="http://schemas.microsoft.com/office/drawing/2014/main" id="{44EA4D5C-8603-DE81-80E0-0348CEE80CB5}"/>
              </a:ext>
            </a:extLst>
          </p:cNvPr>
          <p:cNvSpPr txBox="1">
            <a:spLocks/>
          </p:cNvSpPr>
          <p:nvPr/>
        </p:nvSpPr>
        <p:spPr>
          <a:xfrm>
            <a:off x="9832428" y="6468089"/>
            <a:ext cx="2285717"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Schautafel BINZ ©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515378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54182-9CB2-DCDE-4331-3301EEE2BF51}"/>
              </a:ext>
            </a:extLst>
          </p:cNvPr>
          <p:cNvSpPr>
            <a:spLocks noGrp="1"/>
          </p:cNvSpPr>
          <p:nvPr>
            <p:ph type="title"/>
          </p:nvPr>
        </p:nvSpPr>
        <p:spPr>
          <a:xfrm>
            <a:off x="505249" y="1167116"/>
            <a:ext cx="6643063" cy="826861"/>
          </a:xfrm>
        </p:spPr>
        <p:txBody>
          <a:bodyPr/>
          <a:lstStyle/>
          <a:p>
            <a:r>
              <a:rPr lang="de-DE" dirty="0"/>
              <a:t>Abfallaufkommen</a:t>
            </a:r>
          </a:p>
        </p:txBody>
      </p:sp>
      <p:sp>
        <p:nvSpPr>
          <p:cNvPr id="3" name="Textplatzhalter 2">
            <a:extLst>
              <a:ext uri="{FF2B5EF4-FFF2-40B4-BE49-F238E27FC236}">
                <a16:creationId xmlns:a16="http://schemas.microsoft.com/office/drawing/2014/main" id="{F9AA89AC-8008-EFAE-63FC-89ADC117F43D}"/>
              </a:ext>
            </a:extLst>
          </p:cNvPr>
          <p:cNvSpPr>
            <a:spLocks noGrp="1"/>
          </p:cNvSpPr>
          <p:nvPr>
            <p:ph type="body" sz="quarter" idx="12"/>
          </p:nvPr>
        </p:nvSpPr>
        <p:spPr>
          <a:xfrm>
            <a:off x="505250" y="2208592"/>
            <a:ext cx="6643062" cy="4380489"/>
          </a:xfrm>
        </p:spPr>
        <p:txBody>
          <a:bodyPr>
            <a:normAutofit/>
          </a:bodyPr>
          <a:lstStyle/>
          <a:p>
            <a:r>
              <a:rPr lang="de-DE" dirty="0"/>
              <a:t>Abfallaufkommen 2022 – (in Millionen t)</a:t>
            </a:r>
          </a:p>
          <a:p>
            <a:endParaRPr lang="de-DE" dirty="0"/>
          </a:p>
          <a:p>
            <a:r>
              <a:rPr lang="de-DE" dirty="0"/>
              <a:t>Siedlungsabfälle</a:t>
            </a:r>
          </a:p>
          <a:p>
            <a:endParaRPr lang="de-DE" dirty="0"/>
          </a:p>
          <a:p>
            <a:r>
              <a:rPr lang="de-DE" dirty="0"/>
              <a:t>Abfälle aus Produktion und Gewerbe</a:t>
            </a:r>
          </a:p>
          <a:p>
            <a:endParaRPr lang="de-DE" dirty="0"/>
          </a:p>
          <a:p>
            <a:r>
              <a:rPr lang="de-DE" dirty="0"/>
              <a:t>Bau und Abbruchabfälle</a:t>
            </a:r>
          </a:p>
          <a:p>
            <a:pPr lvl="1"/>
            <a:r>
              <a:rPr lang="de-DE" dirty="0">
                <a:latin typeface="FreightText Pro Book" panose="02000603060000020004" pitchFamily="50" charset="0"/>
              </a:rPr>
              <a:t>≈ 58% Boden und Steine</a:t>
            </a:r>
          </a:p>
          <a:p>
            <a:pPr lvl="1"/>
            <a:r>
              <a:rPr lang="de-DE" dirty="0">
                <a:latin typeface="FreightText Pro Book" panose="02000603060000020004" pitchFamily="50" charset="0"/>
              </a:rPr>
              <a:t>≈   7% Bauschutt</a:t>
            </a:r>
          </a:p>
          <a:p>
            <a:pPr lvl="1"/>
            <a:r>
              <a:rPr lang="de-DE" dirty="0">
                <a:latin typeface="FreightText Pro Book" panose="02000603060000020004" pitchFamily="50" charset="0"/>
              </a:rPr>
              <a:t>≈   7% Straßenaufbruch</a:t>
            </a:r>
          </a:p>
          <a:p>
            <a:endParaRPr lang="de-DE" dirty="0"/>
          </a:p>
          <a:p>
            <a:endParaRPr lang="de-DE" dirty="0"/>
          </a:p>
        </p:txBody>
      </p:sp>
      <p:pic>
        <p:nvPicPr>
          <p:cNvPr id="9" name="Bildplatzhalter 8">
            <a:extLst>
              <a:ext uri="{FF2B5EF4-FFF2-40B4-BE49-F238E27FC236}">
                <a16:creationId xmlns:a16="http://schemas.microsoft.com/office/drawing/2014/main" id="{BE89A997-2AB1-6D51-7C36-E92BD26E07CC}"/>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786" r="20786"/>
          <a:stretch/>
        </p:blipFill>
        <p:spPr>
          <a:xfrm>
            <a:off x="7591425" y="952500"/>
            <a:ext cx="4600575" cy="5905500"/>
          </a:xfrm>
        </p:spPr>
      </p:pic>
      <p:sp>
        <p:nvSpPr>
          <p:cNvPr id="5" name="Rechteck 4">
            <a:extLst>
              <a:ext uri="{FF2B5EF4-FFF2-40B4-BE49-F238E27FC236}">
                <a16:creationId xmlns:a16="http://schemas.microsoft.com/office/drawing/2014/main" id="{21E63905-2597-73E6-2F61-AF4CE7002975}"/>
              </a:ext>
            </a:extLst>
          </p:cNvPr>
          <p:cNvSpPr/>
          <p:nvPr/>
        </p:nvSpPr>
        <p:spPr>
          <a:xfrm rot="5400000">
            <a:off x="1363874" y="2148268"/>
            <a:ext cx="432000" cy="148146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48,6</a:t>
            </a:r>
          </a:p>
        </p:txBody>
      </p:sp>
      <p:sp>
        <p:nvSpPr>
          <p:cNvPr id="6" name="Rechteck 5">
            <a:extLst>
              <a:ext uri="{FF2B5EF4-FFF2-40B4-BE49-F238E27FC236}">
                <a16:creationId xmlns:a16="http://schemas.microsoft.com/office/drawing/2014/main" id="{1119177D-CCD7-BBF1-5D44-D3832CE34119}"/>
              </a:ext>
            </a:extLst>
          </p:cNvPr>
          <p:cNvSpPr/>
          <p:nvPr/>
        </p:nvSpPr>
        <p:spPr>
          <a:xfrm rot="5400000">
            <a:off x="1396531" y="2990926"/>
            <a:ext cx="432000" cy="1546779"/>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48,6</a:t>
            </a:r>
          </a:p>
        </p:txBody>
      </p:sp>
      <p:sp>
        <p:nvSpPr>
          <p:cNvPr id="7" name="Rechteck 6">
            <a:extLst>
              <a:ext uri="{FF2B5EF4-FFF2-40B4-BE49-F238E27FC236}">
                <a16:creationId xmlns:a16="http://schemas.microsoft.com/office/drawing/2014/main" id="{C82258BA-B8A4-1291-94CB-41D193AC8F6D}"/>
              </a:ext>
            </a:extLst>
          </p:cNvPr>
          <p:cNvSpPr/>
          <p:nvPr/>
        </p:nvSpPr>
        <p:spPr>
          <a:xfrm rot="5400000">
            <a:off x="3389393" y="1894472"/>
            <a:ext cx="432000" cy="5532504"/>
          </a:xfrm>
          <a:prstGeom prst="rect">
            <a:avLst/>
          </a:prstGeom>
          <a:solidFill>
            <a:srgbClr val="0088BB"/>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216,2</a:t>
            </a:r>
          </a:p>
        </p:txBody>
      </p:sp>
      <p:sp>
        <p:nvSpPr>
          <p:cNvPr id="10" name="Textplatzhalter 2">
            <a:extLst>
              <a:ext uri="{FF2B5EF4-FFF2-40B4-BE49-F238E27FC236}">
                <a16:creationId xmlns:a16="http://schemas.microsoft.com/office/drawing/2014/main" id="{77A65DC5-2404-B4D0-98AA-D36EC7F69F91}"/>
              </a:ext>
            </a:extLst>
          </p:cNvPr>
          <p:cNvSpPr txBox="1">
            <a:spLocks/>
          </p:cNvSpPr>
          <p:nvPr/>
        </p:nvSpPr>
        <p:spPr>
          <a:xfrm>
            <a:off x="10326015" y="6468089"/>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2405417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DBFE3DF-FA63-3C82-00C4-F58DF3A47866}"/>
              </a:ext>
            </a:extLst>
          </p:cNvPr>
          <p:cNvSpPr>
            <a:spLocks noGrp="1" noRot="1" noMove="1" noResize="1" noEditPoints="1" noAdjustHandles="1" noChangeArrowheads="1" noChangeShapeType="1"/>
          </p:cNvSpPr>
          <p:nvPr>
            <p:ph type="body" sz="quarter" idx="11"/>
          </p:nvPr>
        </p:nvSpPr>
        <p:spPr/>
        <p:txBody>
          <a:bodyPr/>
          <a:lstStyle/>
          <a:p>
            <a:r>
              <a:rPr lang="de-DE" dirty="0"/>
              <a:t>Bitte scannen Sie den Code und beantworten Sie die 7 Fragen.</a:t>
            </a:r>
          </a:p>
        </p:txBody>
      </p:sp>
      <p:pic>
        <p:nvPicPr>
          <p:cNvPr id="6" name="Grafik 5">
            <a:extLst>
              <a:ext uri="{FF2B5EF4-FFF2-40B4-BE49-F238E27FC236}">
                <a16:creationId xmlns:a16="http://schemas.microsoft.com/office/drawing/2014/main" id="{D6247A27-C8D5-AF6F-2103-7C0937158302}"/>
              </a:ext>
            </a:extLst>
          </p:cNvPr>
          <p:cNvPicPr>
            <a:picLocks noChangeAspect="1"/>
          </p:cNvPicPr>
          <p:nvPr/>
        </p:nvPicPr>
        <p:blipFill>
          <a:blip r:embed="rId4"/>
          <a:stretch>
            <a:fillRect/>
          </a:stretch>
        </p:blipFill>
        <p:spPr>
          <a:xfrm>
            <a:off x="4793985" y="3429000"/>
            <a:ext cx="2247289" cy="2222985"/>
          </a:xfrm>
          <a:prstGeom prst="rect">
            <a:avLst/>
          </a:prstGeom>
        </p:spPr>
      </p:pic>
    </p:spTree>
    <p:custDataLst>
      <p:tags r:id="rId1"/>
    </p:custDataLst>
    <p:extLst>
      <p:ext uri="{BB962C8B-B14F-4D97-AF65-F5344CB8AC3E}">
        <p14:creationId xmlns:p14="http://schemas.microsoft.com/office/powerpoint/2010/main" val="2755239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A4C90A6-21F1-B711-A613-229CB8933DE3}"/>
              </a:ext>
            </a:extLst>
          </p:cNvPr>
          <p:cNvSpPr>
            <a:spLocks noGrp="1"/>
          </p:cNvSpPr>
          <p:nvPr>
            <p:ph type="body" sz="quarter" idx="13"/>
          </p:nvPr>
        </p:nvSpPr>
        <p:spPr/>
        <p:txBody>
          <a:bodyPr/>
          <a:lstStyle/>
          <a:p>
            <a:r>
              <a:rPr lang="de-DE" dirty="0"/>
              <a:t>neebe@nexteconomylab.de</a:t>
            </a:r>
          </a:p>
        </p:txBody>
      </p:sp>
      <p:sp>
        <p:nvSpPr>
          <p:cNvPr id="3" name="Textplatzhalter 2">
            <a:extLst>
              <a:ext uri="{FF2B5EF4-FFF2-40B4-BE49-F238E27FC236}">
                <a16:creationId xmlns:a16="http://schemas.microsoft.com/office/drawing/2014/main" id="{24249880-941A-1EB2-6815-A80D941F21F7}"/>
              </a:ext>
            </a:extLst>
          </p:cNvPr>
          <p:cNvSpPr>
            <a:spLocks noGrp="1"/>
          </p:cNvSpPr>
          <p:nvPr>
            <p:ph type="body" sz="quarter" idx="14"/>
          </p:nvPr>
        </p:nvSpPr>
        <p:spPr/>
        <p:txBody>
          <a:bodyPr/>
          <a:lstStyle/>
          <a:p>
            <a:r>
              <a:rPr lang="de-DE" dirty="0"/>
              <a:t>u.dziumbla@bfw-bb.de</a:t>
            </a:r>
          </a:p>
        </p:txBody>
      </p:sp>
      <p:sp>
        <p:nvSpPr>
          <p:cNvPr id="19" name="Textplatzhalter 18">
            <a:extLst>
              <a:ext uri="{FF2B5EF4-FFF2-40B4-BE49-F238E27FC236}">
                <a16:creationId xmlns:a16="http://schemas.microsoft.com/office/drawing/2014/main" id="{C394EB2B-735E-F36F-6688-5980EAC32435}"/>
              </a:ext>
            </a:extLst>
          </p:cNvPr>
          <p:cNvSpPr>
            <a:spLocks noGrp="1"/>
          </p:cNvSpPr>
          <p:nvPr>
            <p:ph type="body" sz="quarter" idx="18"/>
          </p:nvPr>
        </p:nvSpPr>
        <p:spPr/>
        <p:txBody>
          <a:bodyPr>
            <a:normAutofit fontScale="92500" lnSpcReduction="10000"/>
          </a:bodyPr>
          <a:lstStyle/>
          <a:p>
            <a:r>
              <a:rPr lang="de-DE" dirty="0"/>
              <a:t>https://nexteconomylab.de/</a:t>
            </a:r>
          </a:p>
        </p:txBody>
      </p:sp>
      <p:sp>
        <p:nvSpPr>
          <p:cNvPr id="20" name="Textplatzhalter 19">
            <a:extLst>
              <a:ext uri="{FF2B5EF4-FFF2-40B4-BE49-F238E27FC236}">
                <a16:creationId xmlns:a16="http://schemas.microsoft.com/office/drawing/2014/main" id="{F021A818-221E-4A0D-294F-EEE2BDAE75E6}"/>
              </a:ext>
            </a:extLst>
          </p:cNvPr>
          <p:cNvSpPr>
            <a:spLocks noGrp="1"/>
          </p:cNvSpPr>
          <p:nvPr>
            <p:ph type="body" sz="quarter" idx="19"/>
          </p:nvPr>
        </p:nvSpPr>
        <p:spPr/>
        <p:txBody>
          <a:bodyPr>
            <a:normAutofit fontScale="92500" lnSpcReduction="10000"/>
          </a:bodyPr>
          <a:lstStyle/>
          <a:p>
            <a:r>
              <a:rPr lang="de-DE" dirty="0"/>
              <a:t>https://bfw-bb.eu/</a:t>
            </a:r>
          </a:p>
        </p:txBody>
      </p:sp>
      <p:sp>
        <p:nvSpPr>
          <p:cNvPr id="18" name="Textplatzhalter 17">
            <a:extLst>
              <a:ext uri="{FF2B5EF4-FFF2-40B4-BE49-F238E27FC236}">
                <a16:creationId xmlns:a16="http://schemas.microsoft.com/office/drawing/2014/main" id="{FCDB210C-11A4-C0B8-7446-F0CA4A4E7ED0}"/>
              </a:ext>
            </a:extLst>
          </p:cNvPr>
          <p:cNvSpPr>
            <a:spLocks noGrp="1"/>
          </p:cNvSpPr>
          <p:nvPr>
            <p:ph type="body" sz="quarter" idx="17"/>
          </p:nvPr>
        </p:nvSpPr>
        <p:spPr/>
        <p:txBody>
          <a:bodyPr>
            <a:normAutofit fontScale="92500" lnSpcReduction="10000"/>
          </a:bodyPr>
          <a:lstStyle/>
          <a:p>
            <a:r>
              <a:rPr lang="de-DE" dirty="0"/>
              <a:t>@NextEconomyLab</a:t>
            </a:r>
          </a:p>
        </p:txBody>
      </p:sp>
      <p:sp>
        <p:nvSpPr>
          <p:cNvPr id="21" name="Textplatzhalter 20">
            <a:extLst>
              <a:ext uri="{FF2B5EF4-FFF2-40B4-BE49-F238E27FC236}">
                <a16:creationId xmlns:a16="http://schemas.microsoft.com/office/drawing/2014/main" id="{F4F91D1B-01F8-A45C-C3DF-A3E368089AC4}"/>
              </a:ext>
            </a:extLst>
          </p:cNvPr>
          <p:cNvSpPr>
            <a:spLocks noGrp="1"/>
          </p:cNvSpPr>
          <p:nvPr>
            <p:ph type="body" sz="quarter" idx="20"/>
          </p:nvPr>
        </p:nvSpPr>
        <p:spPr/>
        <p:txBody>
          <a:bodyPr>
            <a:normAutofit fontScale="92500" lnSpcReduction="10000"/>
          </a:bodyPr>
          <a:lstStyle/>
          <a:p>
            <a:r>
              <a:rPr lang="de-DE" dirty="0"/>
              <a:t>@BFW-BB</a:t>
            </a:r>
          </a:p>
        </p:txBody>
      </p:sp>
      <p:sp>
        <p:nvSpPr>
          <p:cNvPr id="22" name="Textplatzhalter 21">
            <a:extLst>
              <a:ext uri="{FF2B5EF4-FFF2-40B4-BE49-F238E27FC236}">
                <a16:creationId xmlns:a16="http://schemas.microsoft.com/office/drawing/2014/main" id="{2AE7F6F0-AD24-943F-0787-5CD98141A828}"/>
              </a:ext>
            </a:extLst>
          </p:cNvPr>
          <p:cNvSpPr>
            <a:spLocks noGrp="1"/>
          </p:cNvSpPr>
          <p:nvPr>
            <p:ph type="body" sz="quarter" idx="21"/>
          </p:nvPr>
        </p:nvSpPr>
        <p:spPr/>
        <p:txBody>
          <a:bodyPr>
            <a:normAutofit fontScale="92500" lnSpcReduction="10000"/>
          </a:bodyPr>
          <a:lstStyle/>
          <a:p>
            <a:r>
              <a:rPr lang="de-DE" dirty="0"/>
              <a:t>@BAUDIRWASAUF</a:t>
            </a:r>
          </a:p>
        </p:txBody>
      </p:sp>
    </p:spTree>
    <p:custDataLst>
      <p:tags r:id="rId1"/>
    </p:custDataLst>
    <p:extLst>
      <p:ext uri="{BB962C8B-B14F-4D97-AF65-F5344CB8AC3E}">
        <p14:creationId xmlns:p14="http://schemas.microsoft.com/office/powerpoint/2010/main" val="942838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E8BD7B1F-DA9A-5C58-5DA8-83F6E7D49761}"/>
              </a:ext>
            </a:extLst>
          </p:cNvPr>
          <p:cNvSpPr>
            <a:spLocks noGrp="1" noRot="1" noMove="1" noResize="1" noEditPoints="1" noAdjustHandles="1" noChangeArrowheads="1" noChangeShapeType="1"/>
          </p:cNvSpPr>
          <p:nvPr>
            <p:ph type="title"/>
          </p:nvPr>
        </p:nvSpPr>
        <p:spPr/>
        <p:txBody>
          <a:bodyPr/>
          <a:lstStyle/>
          <a:p>
            <a:r>
              <a:rPr lang="de-DE" dirty="0"/>
              <a:t>Vielen Dank für die Aufmerksamkeit und Teilnahme!</a:t>
            </a:r>
          </a:p>
        </p:txBody>
      </p:sp>
      <p:sp>
        <p:nvSpPr>
          <p:cNvPr id="10" name="Textplatzhalter 20">
            <a:extLst>
              <a:ext uri="{FF2B5EF4-FFF2-40B4-BE49-F238E27FC236}">
                <a16:creationId xmlns:a16="http://schemas.microsoft.com/office/drawing/2014/main" id="{A19B481C-815A-8FF0-E516-44F844756956}"/>
              </a:ext>
            </a:extLst>
          </p:cNvPr>
          <p:cNvSpPr>
            <a:spLocks noGrp="1" noRot="1" noMove="1" noResize="1" noEditPoints="1" noAdjustHandles="1" noChangeArrowheads="1" noChangeShapeType="1"/>
          </p:cNvSpPr>
          <p:nvPr>
            <p:ph type="body" sz="quarter" idx="13" hasCustomPrompt="1"/>
          </p:nvPr>
        </p:nvSpPr>
        <p:spPr>
          <a:prstGeom prst="rect">
            <a:avLst/>
          </a:prstGeom>
        </p:spPr>
        <p:txBody>
          <a:bodyPr>
            <a:normAutofit/>
          </a:bodyPr>
          <a:lstStyle>
            <a:lvl1pPr marL="0" indent="0">
              <a:buNone/>
              <a:defRPr sz="2400" b="1">
                <a:solidFill>
                  <a:schemeClr val="bg1"/>
                </a:solidFill>
                <a:latin typeface="Neue Plak Text" panose="020B0804030202020204" pitchFamily="34" charset="0"/>
              </a:defRPr>
            </a:lvl1pPr>
          </a:lstStyle>
          <a:p>
            <a:pPr lvl="0"/>
            <a:r>
              <a:rPr lang="de-DE" dirty="0"/>
              <a:t>Projekt NBAU im Internet:</a:t>
            </a:r>
          </a:p>
          <a:p>
            <a:pPr lvl="0"/>
            <a:endParaRPr lang="de-DE" dirty="0"/>
          </a:p>
        </p:txBody>
      </p:sp>
      <p:sp>
        <p:nvSpPr>
          <p:cNvPr id="4" name="Textplatzhalter 7">
            <a:extLst>
              <a:ext uri="{FF2B5EF4-FFF2-40B4-BE49-F238E27FC236}">
                <a16:creationId xmlns:a16="http://schemas.microsoft.com/office/drawing/2014/main" id="{9FF3C5C7-D76D-70D4-2C03-0FF9F5BDE816}"/>
              </a:ext>
            </a:extLst>
          </p:cNvPr>
          <p:cNvSpPr>
            <a:spLocks noGrp="1"/>
          </p:cNvSpPr>
          <p:nvPr>
            <p:ph type="body" sz="quarter" idx="17"/>
          </p:nvPr>
        </p:nvSpPr>
        <p:spPr>
          <a:xfrm>
            <a:off x="504825" y="4264025"/>
            <a:ext cx="5924550" cy="971550"/>
          </a:xfrm>
        </p:spPr>
        <p:txBody>
          <a:bodyPr/>
          <a:lstStyle/>
          <a:p>
            <a:r>
              <a:rPr lang="de-DE" dirty="0"/>
              <a:t>https://bfw-bb.eu/nbau/</a:t>
            </a:r>
          </a:p>
          <a:p>
            <a:r>
              <a:rPr lang="de-DE" dirty="0"/>
              <a:t>https://nexteconomylab.de/de/projekte/nachhaltigkeit-im-bau </a:t>
            </a:r>
          </a:p>
          <a:p>
            <a:endParaRPr lang="de-DE" dirty="0"/>
          </a:p>
        </p:txBody>
      </p:sp>
      <p:pic>
        <p:nvPicPr>
          <p:cNvPr id="5" name="Bildplatzhalter 2">
            <a:extLst>
              <a:ext uri="{FF2B5EF4-FFF2-40B4-BE49-F238E27FC236}">
                <a16:creationId xmlns:a16="http://schemas.microsoft.com/office/drawing/2014/main" id="{746A4C54-5D37-C976-1836-785C37271FF9}"/>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6721" r="6721"/>
          <a:stretch/>
        </p:blipFill>
        <p:spPr>
          <a:xfrm>
            <a:off x="6842125" y="933450"/>
            <a:ext cx="5349875" cy="4635500"/>
          </a:xfrm>
        </p:spPr>
      </p:pic>
      <p:sp>
        <p:nvSpPr>
          <p:cNvPr id="6" name="Textplatzhalter 2">
            <a:extLst>
              <a:ext uri="{FF2B5EF4-FFF2-40B4-BE49-F238E27FC236}">
                <a16:creationId xmlns:a16="http://schemas.microsoft.com/office/drawing/2014/main" id="{E3FADAD3-336A-3009-5A59-687C0151576E}"/>
              </a:ext>
            </a:extLst>
          </p:cNvPr>
          <p:cNvSpPr txBox="1">
            <a:spLocks/>
          </p:cNvSpPr>
          <p:nvPr/>
        </p:nvSpPr>
        <p:spPr>
          <a:xfrm>
            <a:off x="10326015" y="5274635"/>
            <a:ext cx="1792130" cy="321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rPr>
              <a:t>© </a:t>
            </a:r>
            <a:r>
              <a:rPr kumimoji="0" lang="de-DE" sz="1200" b="0" i="0" u="none" strike="noStrike" kern="1200" cap="none" spc="0" normalizeH="0" baseline="0" noProof="0" dirty="0" err="1">
                <a:ln>
                  <a:noFill/>
                </a:ln>
                <a:solidFill>
                  <a:prstClr val="white"/>
                </a:solidFill>
                <a:effectLst/>
                <a:uLnTx/>
                <a:uFillTx/>
                <a:latin typeface="FreightText Pro Book" panose="02000603060000020004" pitchFamily="50" charset="0"/>
                <a:ea typeface="+mn-ea"/>
                <a:cs typeface="+mn-cs"/>
              </a:rPr>
              <a:t>U.Dziumbla</a:t>
            </a:r>
            <a:endParaRPr kumimoji="0" lang="de-DE" sz="1200" b="0" i="0" u="none" strike="noStrike" kern="1200" cap="none" spc="0" normalizeH="0" baseline="0" noProof="0" dirty="0">
              <a:ln>
                <a:noFill/>
              </a:ln>
              <a:solidFill>
                <a:prstClr val="white"/>
              </a:solidFill>
              <a:effectLst/>
              <a:uLnTx/>
              <a:uFillTx/>
              <a:latin typeface="FreightText Pro Book" panose="02000603060000020004" pitchFamily="50" charset="0"/>
              <a:ea typeface="+mn-ea"/>
              <a:cs typeface="+mn-cs"/>
            </a:endParaRPr>
          </a:p>
        </p:txBody>
      </p:sp>
    </p:spTree>
    <p:custDataLst>
      <p:tags r:id="rId1"/>
    </p:custDataLst>
    <p:extLst>
      <p:ext uri="{BB962C8B-B14F-4D97-AF65-F5344CB8AC3E}">
        <p14:creationId xmlns:p14="http://schemas.microsoft.com/office/powerpoint/2010/main" val="2830195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69818-DA1E-9765-5B43-03CE3B877034}"/>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AB292F3-D03D-3930-3CBE-16577846C5DE}"/>
              </a:ext>
            </a:extLst>
          </p:cNvPr>
          <p:cNvSpPr>
            <a:spLocks noGrp="1"/>
          </p:cNvSpPr>
          <p:nvPr>
            <p:ph type="body" sz="quarter" idx="11"/>
          </p:nvPr>
        </p:nvSpPr>
        <p:spPr>
          <a:xfrm>
            <a:off x="1883569" y="2663825"/>
            <a:ext cx="8424862" cy="2368550"/>
          </a:xfrm>
        </p:spPr>
        <p:txBody>
          <a:bodyPr>
            <a:normAutofit/>
          </a:bodyPr>
          <a:lstStyle/>
          <a:p>
            <a:r>
              <a:rPr lang="de-DE" dirty="0">
                <a:solidFill>
                  <a:srgbClr val="F3972B"/>
                </a:solidFill>
              </a:rPr>
              <a:t>Beton ist für das Bauen unverzichtbar</a:t>
            </a:r>
          </a:p>
          <a:p>
            <a:r>
              <a:rPr lang="de-DE" dirty="0"/>
              <a:t>Neue Ansätze für nachhaltigen Beton</a:t>
            </a:r>
          </a:p>
        </p:txBody>
      </p:sp>
    </p:spTree>
    <p:custDataLst>
      <p:tags r:id="rId1"/>
    </p:custDataLst>
    <p:extLst>
      <p:ext uri="{BB962C8B-B14F-4D97-AF65-F5344CB8AC3E}">
        <p14:creationId xmlns:p14="http://schemas.microsoft.com/office/powerpoint/2010/main" val="223281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43AA8-0F61-3660-FE95-EF6C8868F35B}"/>
              </a:ext>
            </a:extLst>
          </p:cNvPr>
          <p:cNvSpPr>
            <a:spLocks noGrp="1" noRot="1" noMove="1" noResize="1" noEditPoints="1" noAdjustHandles="1" noChangeArrowheads="1" noChangeShapeType="1"/>
          </p:cNvSpPr>
          <p:nvPr>
            <p:ph type="title"/>
          </p:nvPr>
        </p:nvSpPr>
        <p:spPr>
          <a:xfrm>
            <a:off x="559805" y="1189083"/>
            <a:ext cx="11072387" cy="685800"/>
          </a:xfrm>
        </p:spPr>
        <p:txBody>
          <a:bodyPr>
            <a:normAutofit/>
          </a:bodyPr>
          <a:lstStyle/>
          <a:p>
            <a:r>
              <a:rPr lang="de-DE" dirty="0"/>
              <a:t>Neue Ansätze für nachhaltigen Beton</a:t>
            </a:r>
          </a:p>
        </p:txBody>
      </p:sp>
      <p:sp>
        <p:nvSpPr>
          <p:cNvPr id="7" name="Textplatzhalter 9">
            <a:extLst>
              <a:ext uri="{FF2B5EF4-FFF2-40B4-BE49-F238E27FC236}">
                <a16:creationId xmlns:a16="http://schemas.microsoft.com/office/drawing/2014/main" id="{952BCD4D-2859-2325-E944-E62F63A8B74C}"/>
              </a:ext>
            </a:extLst>
          </p:cNvPr>
          <p:cNvSpPr>
            <a:spLocks noGrp="1"/>
          </p:cNvSpPr>
          <p:nvPr>
            <p:ph type="body" sz="quarter" idx="10" hasCustomPrompt="1"/>
          </p:nvPr>
        </p:nvSpPr>
        <p:spPr>
          <a:xfrm>
            <a:off x="614362" y="2111466"/>
            <a:ext cx="11017829" cy="4090926"/>
          </a:xfrm>
        </p:spPr>
        <p:txBody>
          <a:bodyPr>
            <a:normAutofit/>
          </a:bodyPr>
          <a:lstStyle>
            <a:lvl1pPr marL="514350" indent="-514350">
              <a:buAutoNum type="arabicPeriod"/>
              <a:defRPr sz="2400" b="0">
                <a:solidFill>
                  <a:schemeClr val="tx1"/>
                </a:solidFill>
                <a:latin typeface="Neue Plak Text" panose="020B0804030202020204" pitchFamily="34" charset="0"/>
              </a:defRPr>
            </a:lvl1pPr>
            <a:lvl2pPr>
              <a:defRPr>
                <a:latin typeface="FreightText Pro Book" panose="02000603060000020004" pitchFamily="50" charset="0"/>
              </a:defRPr>
            </a:lvl2pPr>
          </a:lstStyle>
          <a:p>
            <a:pPr lvl="0"/>
            <a:r>
              <a:rPr lang="de-DE" dirty="0">
                <a:latin typeface="FreightText Pro Book" panose="02000603060000020004" pitchFamily="50" charset="0"/>
              </a:rPr>
              <a:t>Die Reduzierung des Klinkeranteils im Zement, da hierbei die meisten </a:t>
            </a:r>
            <a:br>
              <a:rPr lang="de-DE" dirty="0">
                <a:latin typeface="FreightText Pro Book" panose="02000603060000020004" pitchFamily="50" charset="0"/>
              </a:rPr>
            </a:br>
            <a:r>
              <a:rPr lang="de-DE" dirty="0">
                <a:latin typeface="FreightText Pro Book" panose="02000603060000020004" pitchFamily="50" charset="0"/>
              </a:rPr>
              <a:t>CO₂-Emissionen entstehen.</a:t>
            </a:r>
          </a:p>
          <a:p>
            <a:pPr lvl="0"/>
            <a:r>
              <a:rPr lang="de-DE" dirty="0">
                <a:latin typeface="FreightText Pro Book" panose="02000603060000020004" pitchFamily="50" charset="0"/>
              </a:rPr>
              <a:t>Der Einsatz alternativer Bindemittel.</a:t>
            </a:r>
          </a:p>
          <a:p>
            <a:pPr lvl="0"/>
            <a:r>
              <a:rPr lang="de-DE" dirty="0">
                <a:latin typeface="FreightText Pro Book" panose="02000603060000020004" pitchFamily="50" charset="0"/>
              </a:rPr>
              <a:t>Energieeffiziente Produktionsprozesse sowie optimierte Transportwege.</a:t>
            </a:r>
          </a:p>
          <a:p>
            <a:pPr lvl="0"/>
            <a:r>
              <a:rPr lang="de-DE" dirty="0">
                <a:latin typeface="FreightText Pro Book" panose="02000603060000020004" pitchFamily="50" charset="0"/>
              </a:rPr>
              <a:t>Die Verwendung </a:t>
            </a:r>
            <a:r>
              <a:rPr lang="de-DE" dirty="0" err="1">
                <a:latin typeface="FreightText Pro Book" panose="02000603060000020004" pitchFamily="50" charset="0"/>
              </a:rPr>
              <a:t>rezyklierter</a:t>
            </a:r>
            <a:r>
              <a:rPr lang="de-DE" dirty="0">
                <a:latin typeface="FreightText Pro Book" panose="02000603060000020004" pitchFamily="50" charset="0"/>
              </a:rPr>
              <a:t> Gesteinskörnungen.</a:t>
            </a:r>
          </a:p>
          <a:p>
            <a:pPr lvl="0"/>
            <a:r>
              <a:rPr lang="de-DE" dirty="0">
                <a:latin typeface="FreightText Pro Book" panose="02000603060000020004" pitchFamily="50" charset="0"/>
              </a:rPr>
              <a:t>Ziel: CO₂-Ausstoß pro m³ Beton - bei gleichbleibender Qualität</a:t>
            </a:r>
            <a:br>
              <a:rPr lang="de-DE" dirty="0">
                <a:latin typeface="FreightText Pro Book" panose="02000603060000020004" pitchFamily="50" charset="0"/>
              </a:rPr>
            </a:br>
            <a:r>
              <a:rPr lang="de-DE" dirty="0">
                <a:latin typeface="FreightText Pro Book" panose="02000603060000020004" pitchFamily="50" charset="0"/>
              </a:rPr>
              <a:t>          (Festigkeit /Dauerhaftigkeit) senken. </a:t>
            </a:r>
          </a:p>
        </p:txBody>
      </p:sp>
    </p:spTree>
    <p:custDataLst>
      <p:tags r:id="rId1"/>
    </p:custDataLst>
    <p:extLst>
      <p:ext uri="{BB962C8B-B14F-4D97-AF65-F5344CB8AC3E}">
        <p14:creationId xmlns:p14="http://schemas.microsoft.com/office/powerpoint/2010/main" val="1130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7A1A3-B70E-43A1-7EFE-A91AB7368461}"/>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CBE55E73-E34E-F6EC-1DAB-E6DFFF8CC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935421"/>
            <a:ext cx="12192000" cy="5922579"/>
          </a:xfrm>
          <a:prstGeom prst="rect">
            <a:avLst/>
          </a:prstGeom>
        </p:spPr>
      </p:pic>
      <p:sp>
        <p:nvSpPr>
          <p:cNvPr id="2" name="Titel 1">
            <a:extLst>
              <a:ext uri="{FF2B5EF4-FFF2-40B4-BE49-F238E27FC236}">
                <a16:creationId xmlns:a16="http://schemas.microsoft.com/office/drawing/2014/main" id="{F960981A-ABE5-A5F4-7BC5-3AB77813458E}"/>
              </a:ext>
            </a:extLst>
          </p:cNvPr>
          <p:cNvSpPr>
            <a:spLocks noGrp="1" noRot="1" noMove="1" noResize="1" noEditPoints="1" noAdjustHandles="1" noChangeArrowheads="1" noChangeShapeType="1"/>
          </p:cNvSpPr>
          <p:nvPr>
            <p:ph type="title"/>
          </p:nvPr>
        </p:nvSpPr>
        <p:spPr/>
        <p:txBody>
          <a:bodyPr>
            <a:normAutofit/>
          </a:bodyPr>
          <a:lstStyle/>
          <a:p>
            <a:r>
              <a:rPr lang="de-DE" dirty="0"/>
              <a:t>Möglichkeiten</a:t>
            </a:r>
          </a:p>
        </p:txBody>
      </p:sp>
      <p:sp>
        <p:nvSpPr>
          <p:cNvPr id="7" name="Textplatzhalter 9">
            <a:extLst>
              <a:ext uri="{FF2B5EF4-FFF2-40B4-BE49-F238E27FC236}">
                <a16:creationId xmlns:a16="http://schemas.microsoft.com/office/drawing/2014/main" id="{34454D60-57AE-4DF2-A9BA-3756DAF66120}"/>
              </a:ext>
            </a:extLst>
          </p:cNvPr>
          <p:cNvSpPr>
            <a:spLocks noGrp="1"/>
          </p:cNvSpPr>
          <p:nvPr>
            <p:ph type="body" sz="quarter" idx="10" hasCustomPrompt="1"/>
          </p:nvPr>
        </p:nvSpPr>
        <p:spPr/>
        <p:txBody>
          <a:bodyPr>
            <a:normAutofit/>
          </a:bodyPr>
          <a:lstStyle>
            <a:lvl1pPr marL="514350" indent="-514350">
              <a:buAutoNum type="arabicPeriod"/>
              <a:defRPr sz="2400" b="0">
                <a:solidFill>
                  <a:schemeClr val="tx1"/>
                </a:solidFill>
                <a:latin typeface="Neue Plak Text" panose="020B0804030202020204" pitchFamily="34" charset="0"/>
              </a:defRPr>
            </a:lvl1pPr>
            <a:lvl2pPr>
              <a:defRPr>
                <a:latin typeface="FreightText Pro Book" panose="02000603060000020004" pitchFamily="50" charset="0"/>
              </a:defRPr>
            </a:lvl2pPr>
          </a:lstStyle>
          <a:p>
            <a:pPr marL="0" lvl="0" indent="0">
              <a:buNone/>
            </a:pPr>
            <a:r>
              <a:rPr lang="de-DE" sz="3500" b="1" dirty="0"/>
              <a:t>Recyclingbeton</a:t>
            </a:r>
          </a:p>
        </p:txBody>
      </p:sp>
      <p:sp>
        <p:nvSpPr>
          <p:cNvPr id="5" name="Textplatzhalter 9">
            <a:extLst>
              <a:ext uri="{FF2B5EF4-FFF2-40B4-BE49-F238E27FC236}">
                <a16:creationId xmlns:a16="http://schemas.microsoft.com/office/drawing/2014/main" id="{B03567DA-86CB-A57C-FD48-0DF8F34E290F}"/>
              </a:ext>
            </a:extLst>
          </p:cNvPr>
          <p:cNvSpPr txBox="1">
            <a:spLocks/>
          </p:cNvSpPr>
          <p:nvPr/>
        </p:nvSpPr>
        <p:spPr>
          <a:xfrm rot="314629">
            <a:off x="6349213" y="5579520"/>
            <a:ext cx="4766935" cy="547651"/>
          </a:xfrm>
          <a:prstGeom prst="rect">
            <a:avLst/>
          </a:prstGeom>
        </p:spPr>
        <p:txBody>
          <a:bodyPr>
            <a:normAutofit lnSpcReduction="10000"/>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a:latin typeface="Segoe UI Historic" panose="020B0502040204020203" pitchFamily="34" charset="0"/>
                <a:ea typeface="Segoe UI Historic" panose="020B0502040204020203" pitchFamily="34" charset="0"/>
                <a:cs typeface="Segoe UI Historic" panose="020B0502040204020203" pitchFamily="34" charset="0"/>
              </a:rPr>
              <a:t>Pflanzenkohle in Beton</a:t>
            </a:r>
          </a:p>
          <a:p>
            <a:endParaRPr lang="de-DE"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6" name="Textplatzhalter 9">
            <a:extLst>
              <a:ext uri="{FF2B5EF4-FFF2-40B4-BE49-F238E27FC236}">
                <a16:creationId xmlns:a16="http://schemas.microsoft.com/office/drawing/2014/main" id="{22590604-FC4B-0D24-D77A-2B2756BD360E}"/>
              </a:ext>
            </a:extLst>
          </p:cNvPr>
          <p:cNvSpPr txBox="1">
            <a:spLocks/>
          </p:cNvSpPr>
          <p:nvPr/>
        </p:nvSpPr>
        <p:spPr>
          <a:xfrm rot="21096576">
            <a:off x="324626" y="5322533"/>
            <a:ext cx="5973944" cy="926024"/>
          </a:xfrm>
          <a:prstGeom prst="rect">
            <a:avLst/>
          </a:prstGeom>
        </p:spPr>
        <p:txBody>
          <a:bodyPr>
            <a:normAutofit fontScale="92500" lnSpcReduction="20000"/>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a:latin typeface="Oswald Regular" panose="02000503000000000000" pitchFamily="2" charset="0"/>
              </a:rPr>
              <a:t>Myzelium-basierte Materialien </a:t>
            </a:r>
          </a:p>
          <a:p>
            <a:pPr marL="0" indent="0">
              <a:buFont typeface="Arial" panose="020B0604020202020204" pitchFamily="34" charset="0"/>
              <a:buNone/>
            </a:pPr>
            <a:r>
              <a:rPr lang="de-DE" sz="3500" b="1" dirty="0">
                <a:latin typeface="Oswald Regular" panose="02000503000000000000" pitchFamily="2" charset="0"/>
              </a:rPr>
              <a:t>(Pilzwurzeln)</a:t>
            </a:r>
          </a:p>
          <a:p>
            <a:endParaRPr lang="de-DE" dirty="0">
              <a:latin typeface="Oswald Regular" panose="02000503000000000000" pitchFamily="2" charset="0"/>
            </a:endParaRPr>
          </a:p>
        </p:txBody>
      </p:sp>
      <p:sp>
        <p:nvSpPr>
          <p:cNvPr id="8" name="Textplatzhalter 9">
            <a:extLst>
              <a:ext uri="{FF2B5EF4-FFF2-40B4-BE49-F238E27FC236}">
                <a16:creationId xmlns:a16="http://schemas.microsoft.com/office/drawing/2014/main" id="{AC07A9DF-4EAE-E84B-7726-E689FD8C61E9}"/>
              </a:ext>
            </a:extLst>
          </p:cNvPr>
          <p:cNvSpPr txBox="1">
            <a:spLocks/>
          </p:cNvSpPr>
          <p:nvPr/>
        </p:nvSpPr>
        <p:spPr>
          <a:xfrm rot="310911">
            <a:off x="9097771" y="2815932"/>
            <a:ext cx="2664866" cy="642244"/>
          </a:xfrm>
          <a:prstGeom prst="rect">
            <a:avLst/>
          </a:prstGeom>
        </p:spPr>
        <p:txBody>
          <a:bodyPr>
            <a:normAutofit fontScale="92500" lnSpcReduction="10000"/>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4400" b="1" dirty="0">
                <a:latin typeface="Monotype Corsiva" panose="03010101010201010101" pitchFamily="66" charset="0"/>
              </a:rPr>
              <a:t>Basaltbeton</a:t>
            </a:r>
          </a:p>
        </p:txBody>
      </p:sp>
      <p:sp>
        <p:nvSpPr>
          <p:cNvPr id="9" name="Textplatzhalter 9">
            <a:extLst>
              <a:ext uri="{FF2B5EF4-FFF2-40B4-BE49-F238E27FC236}">
                <a16:creationId xmlns:a16="http://schemas.microsoft.com/office/drawing/2014/main" id="{26CB25C0-3ACD-7A7F-9606-70593DD888D6}"/>
              </a:ext>
            </a:extLst>
          </p:cNvPr>
          <p:cNvSpPr txBox="1">
            <a:spLocks/>
          </p:cNvSpPr>
          <p:nvPr/>
        </p:nvSpPr>
        <p:spPr>
          <a:xfrm rot="19893458">
            <a:off x="3729151" y="2462889"/>
            <a:ext cx="3006452" cy="621224"/>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err="1"/>
              <a:t>Carbonbeton</a:t>
            </a:r>
            <a:endParaRPr lang="de-DE" sz="3500" b="1" dirty="0"/>
          </a:p>
        </p:txBody>
      </p:sp>
      <p:sp>
        <p:nvSpPr>
          <p:cNvPr id="10" name="Textplatzhalter 9">
            <a:extLst>
              <a:ext uri="{FF2B5EF4-FFF2-40B4-BE49-F238E27FC236}">
                <a16:creationId xmlns:a16="http://schemas.microsoft.com/office/drawing/2014/main" id="{E179049A-E68B-3D44-87EE-06D67CC194AA}"/>
              </a:ext>
            </a:extLst>
          </p:cNvPr>
          <p:cNvSpPr txBox="1">
            <a:spLocks/>
          </p:cNvSpPr>
          <p:nvPr/>
        </p:nvSpPr>
        <p:spPr>
          <a:xfrm>
            <a:off x="8807176" y="4007656"/>
            <a:ext cx="2939439" cy="883982"/>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err="1"/>
              <a:t>CarbonCure</a:t>
            </a:r>
            <a:endParaRPr lang="de-DE" sz="3500" b="1" dirty="0"/>
          </a:p>
        </p:txBody>
      </p:sp>
      <p:sp>
        <p:nvSpPr>
          <p:cNvPr id="11" name="Textplatzhalter 9">
            <a:extLst>
              <a:ext uri="{FF2B5EF4-FFF2-40B4-BE49-F238E27FC236}">
                <a16:creationId xmlns:a16="http://schemas.microsoft.com/office/drawing/2014/main" id="{6D601833-A65E-4178-6306-CD01245AC843}"/>
              </a:ext>
            </a:extLst>
          </p:cNvPr>
          <p:cNvSpPr txBox="1">
            <a:spLocks/>
          </p:cNvSpPr>
          <p:nvPr/>
        </p:nvSpPr>
        <p:spPr>
          <a:xfrm rot="545625">
            <a:off x="6781694" y="2616177"/>
            <a:ext cx="2212921" cy="685801"/>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err="1">
                <a:latin typeface="Myriad Pro Light" panose="020B0603030403020204" pitchFamily="34" charset="0"/>
              </a:rPr>
              <a:t>Corcrete</a:t>
            </a:r>
            <a:endParaRPr lang="de-DE" sz="3500" b="1" dirty="0">
              <a:latin typeface="Myriad Pro Light" panose="020B0603030403020204" pitchFamily="34" charset="0"/>
            </a:endParaRPr>
          </a:p>
        </p:txBody>
      </p:sp>
      <p:sp>
        <p:nvSpPr>
          <p:cNvPr id="12" name="Textplatzhalter 9">
            <a:extLst>
              <a:ext uri="{FF2B5EF4-FFF2-40B4-BE49-F238E27FC236}">
                <a16:creationId xmlns:a16="http://schemas.microsoft.com/office/drawing/2014/main" id="{C8C16BBC-7C32-CDAD-99FB-375E3656DFC0}"/>
              </a:ext>
            </a:extLst>
          </p:cNvPr>
          <p:cNvSpPr txBox="1">
            <a:spLocks/>
          </p:cNvSpPr>
          <p:nvPr/>
        </p:nvSpPr>
        <p:spPr>
          <a:xfrm rot="20777430">
            <a:off x="6149412" y="3594898"/>
            <a:ext cx="2685886" cy="773624"/>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err="1"/>
              <a:t>Celitzement</a:t>
            </a:r>
            <a:endParaRPr lang="de-DE" sz="3500" b="1" dirty="0"/>
          </a:p>
        </p:txBody>
      </p:sp>
      <p:sp>
        <p:nvSpPr>
          <p:cNvPr id="13" name="Textplatzhalter 9">
            <a:extLst>
              <a:ext uri="{FF2B5EF4-FFF2-40B4-BE49-F238E27FC236}">
                <a16:creationId xmlns:a16="http://schemas.microsoft.com/office/drawing/2014/main" id="{39EDEA2A-11FA-483F-5AC5-0A7A61BED54D}"/>
              </a:ext>
            </a:extLst>
          </p:cNvPr>
          <p:cNvSpPr txBox="1">
            <a:spLocks/>
          </p:cNvSpPr>
          <p:nvPr/>
        </p:nvSpPr>
        <p:spPr>
          <a:xfrm rot="310460">
            <a:off x="246501" y="3502025"/>
            <a:ext cx="2297004" cy="600203"/>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err="1">
                <a:latin typeface="Times New Roman" panose="02020603050405020304" pitchFamily="18" charset="0"/>
                <a:cs typeface="Times New Roman" panose="02020603050405020304" pitchFamily="18" charset="0"/>
              </a:rPr>
              <a:t>Sonocrete</a:t>
            </a:r>
            <a:endParaRPr lang="de-DE" sz="3500" b="1" dirty="0">
              <a:latin typeface="Times New Roman" panose="02020603050405020304" pitchFamily="18" charset="0"/>
              <a:cs typeface="Times New Roman" panose="02020603050405020304" pitchFamily="18" charset="0"/>
            </a:endParaRPr>
          </a:p>
        </p:txBody>
      </p:sp>
      <p:sp>
        <p:nvSpPr>
          <p:cNvPr id="14" name="Textplatzhalter 9">
            <a:extLst>
              <a:ext uri="{FF2B5EF4-FFF2-40B4-BE49-F238E27FC236}">
                <a16:creationId xmlns:a16="http://schemas.microsoft.com/office/drawing/2014/main" id="{350FF8DD-E1E3-853D-C110-F553F748A4C5}"/>
              </a:ext>
            </a:extLst>
          </p:cNvPr>
          <p:cNvSpPr txBox="1">
            <a:spLocks/>
          </p:cNvSpPr>
          <p:nvPr/>
        </p:nvSpPr>
        <p:spPr>
          <a:xfrm rot="21311945">
            <a:off x="3097286" y="3911882"/>
            <a:ext cx="2654355" cy="752603"/>
          </a:xfrm>
          <a:prstGeom prst="rect">
            <a:avLst/>
          </a:prstGeom>
        </p:spPr>
        <p:txBody>
          <a:bodyPr>
            <a:normAutofit/>
          </a:bodyPr>
          <a:lstStyle>
            <a:lvl1pPr marL="514350" indent="-514350" algn="l" defTabSz="914400" rtl="0" eaLnBrk="1" latinLnBrk="0" hangingPunct="1">
              <a:lnSpc>
                <a:spcPct val="90000"/>
              </a:lnSpc>
              <a:spcBef>
                <a:spcPts val="1000"/>
              </a:spcBef>
              <a:buFont typeface="Arial" panose="020B0604020202020204" pitchFamily="34" charset="0"/>
              <a:buAutoNum type="arabicPeriod"/>
              <a:defRPr sz="2400" b="0" kern="1200">
                <a:solidFill>
                  <a:schemeClr val="tx1"/>
                </a:solidFill>
                <a:latin typeface="Neue Plak Text" panose="020B080403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eightText Pro Book" panose="0200060306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500" b="1" dirty="0">
                <a:latin typeface="Montserrat Medium" panose="00000600000000000000" pitchFamily="2" charset="0"/>
              </a:rPr>
              <a:t>Hanfbeton</a:t>
            </a:r>
          </a:p>
          <a:p>
            <a:endParaRPr lang="de-DE" dirty="0">
              <a:latin typeface="Montserrat Medium" panose="00000600000000000000" pitchFamily="2" charset="0"/>
            </a:endParaRPr>
          </a:p>
        </p:txBody>
      </p:sp>
    </p:spTree>
    <p:custDataLst>
      <p:tags r:id="rId1"/>
    </p:custDataLst>
    <p:extLst>
      <p:ext uri="{BB962C8B-B14F-4D97-AF65-F5344CB8AC3E}">
        <p14:creationId xmlns:p14="http://schemas.microsoft.com/office/powerpoint/2010/main" val="124672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8FF5-729B-B051-8528-6A6D25B0BA9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4397144-8D19-9614-79ED-1FF909A2FC46}"/>
              </a:ext>
            </a:extLst>
          </p:cNvPr>
          <p:cNvSpPr>
            <a:spLocks noGrp="1"/>
          </p:cNvSpPr>
          <p:nvPr>
            <p:ph type="body" sz="quarter" idx="11"/>
          </p:nvPr>
        </p:nvSpPr>
        <p:spPr>
          <a:xfrm>
            <a:off x="1883569" y="2844800"/>
            <a:ext cx="8424862" cy="2368550"/>
          </a:xfrm>
        </p:spPr>
        <p:txBody>
          <a:bodyPr/>
          <a:lstStyle/>
          <a:p>
            <a:r>
              <a:rPr lang="de-DE" dirty="0">
                <a:solidFill>
                  <a:srgbClr val="F3972B"/>
                </a:solidFill>
              </a:rPr>
              <a:t>Beton </a:t>
            </a:r>
          </a:p>
          <a:p>
            <a:r>
              <a:rPr lang="de-DE" dirty="0"/>
              <a:t>Glas und Plastikflaschen werden recycelt…</a:t>
            </a:r>
          </a:p>
          <a:p>
            <a:r>
              <a:rPr lang="de-DE" dirty="0"/>
              <a:t>Das geht auch mit Beton!</a:t>
            </a:r>
          </a:p>
          <a:p>
            <a:endParaRPr lang="de-DE" dirty="0"/>
          </a:p>
        </p:txBody>
      </p:sp>
    </p:spTree>
    <p:custDataLst>
      <p:tags r:id="rId1"/>
    </p:custDataLst>
    <p:extLst>
      <p:ext uri="{BB962C8B-B14F-4D97-AF65-F5344CB8AC3E}">
        <p14:creationId xmlns:p14="http://schemas.microsoft.com/office/powerpoint/2010/main" val="21169102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9b6327e-2b5b-4eb0-b264-096f24e8716b" xsi:nil="true"/>
    <lcf76f155ced4ddcb4097134ff3c332f xmlns="2b4e305d-4f8d-4494-a831-2ab793b4aa7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6E945EAD86754EBBFBF613E5D6CB42" ma:contentTypeVersion="16" ma:contentTypeDescription="Create a new document." ma:contentTypeScope="" ma:versionID="f71c36223d11a674f59235b9663ba23d">
  <xsd:schema xmlns:xsd="http://www.w3.org/2001/XMLSchema" xmlns:xs="http://www.w3.org/2001/XMLSchema" xmlns:p="http://schemas.microsoft.com/office/2006/metadata/properties" xmlns:ns2="2b4e305d-4f8d-4494-a831-2ab793b4aa70" xmlns:ns3="e9b6327e-2b5b-4eb0-b264-096f24e8716b" targetNamespace="http://schemas.microsoft.com/office/2006/metadata/properties" ma:root="true" ma:fieldsID="51d5ef47535e261fa67d0e51ed170d22" ns2:_="" ns3:_="">
    <xsd:import namespace="2b4e305d-4f8d-4494-a831-2ab793b4aa70"/>
    <xsd:import namespace="e9b6327e-2b5b-4eb0-b264-096f24e871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4e305d-4f8d-4494-a831-2ab793b4a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8188561-da4c-4563-91c9-5ced32ac91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b6327e-2b5b-4eb0-b264-096f24e8716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ecc8bec-8604-4cbc-aa04-0b94da2edea3}" ma:internalName="TaxCatchAll" ma:showField="CatchAllData" ma:web="e9b6327e-2b5b-4eb0-b264-096f24e8716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C71926-B306-4518-AF5F-7D7330AE2461}">
  <ds:schemaRefs>
    <ds:schemaRef ds:uri="2b4e305d-4f8d-4494-a831-2ab793b4aa70"/>
    <ds:schemaRef ds:uri="http://purl.org/dc/terms/"/>
    <ds:schemaRef ds:uri="http://schemas.microsoft.com/office/2006/documentManagement/types"/>
    <ds:schemaRef ds:uri="http://purl.org/dc/elements/1.1/"/>
    <ds:schemaRef ds:uri="http://schemas.microsoft.com/office/infopath/2007/PartnerControls"/>
    <ds:schemaRef ds:uri="e9b6327e-2b5b-4eb0-b264-096f24e8716b"/>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96B59574-1D1D-4740-8E0B-3DC893CABA45}">
  <ds:schemaRefs>
    <ds:schemaRef ds:uri="http://schemas.microsoft.com/sharepoint/v3/contenttype/forms"/>
  </ds:schemaRefs>
</ds:datastoreItem>
</file>

<file path=customXml/itemProps3.xml><?xml version="1.0" encoding="utf-8"?>
<ds:datastoreItem xmlns:ds="http://schemas.openxmlformats.org/officeDocument/2006/customXml" ds:itemID="{C6E04A97-2480-4D0F-96A8-C580547CE14A}"/>
</file>

<file path=docProps/app.xml><?xml version="1.0" encoding="utf-8"?>
<Properties xmlns="http://schemas.openxmlformats.org/officeDocument/2006/extended-properties" xmlns:vt="http://schemas.openxmlformats.org/officeDocument/2006/docPropsVTypes">
  <Template/>
  <TotalTime>0</TotalTime>
  <Words>4032</Words>
  <Application>Microsoft Office PowerPoint</Application>
  <PresentationFormat>Breitbild</PresentationFormat>
  <Paragraphs>585</Paragraphs>
  <Slides>52</Slides>
  <Notes>49</Notes>
  <HiddenSlides>0</HiddenSlides>
  <MMClips>0</MMClips>
  <ScaleCrop>false</ScaleCrop>
  <HeadingPairs>
    <vt:vector size="6" baseType="variant">
      <vt:variant>
        <vt:lpstr>Verwendete Schriftarten</vt:lpstr>
      </vt:variant>
      <vt:variant>
        <vt:i4>15</vt:i4>
      </vt:variant>
      <vt:variant>
        <vt:lpstr>Design</vt:lpstr>
      </vt:variant>
      <vt:variant>
        <vt:i4>1</vt:i4>
      </vt:variant>
      <vt:variant>
        <vt:lpstr>Folientitel</vt:lpstr>
      </vt:variant>
      <vt:variant>
        <vt:i4>52</vt:i4>
      </vt:variant>
    </vt:vector>
  </HeadingPairs>
  <TitlesOfParts>
    <vt:vector size="68" baseType="lpstr">
      <vt:lpstr>Aptos</vt:lpstr>
      <vt:lpstr>Aptos Display</vt:lpstr>
      <vt:lpstr>Arial</vt:lpstr>
      <vt:lpstr>FreightText Pro Bold</vt:lpstr>
      <vt:lpstr>FreightText Pro Book</vt:lpstr>
      <vt:lpstr>Lato</vt:lpstr>
      <vt:lpstr>Monotype Corsiva</vt:lpstr>
      <vt:lpstr>Montserrat Medium</vt:lpstr>
      <vt:lpstr>Myriad Pro Light</vt:lpstr>
      <vt:lpstr>Neue Plak</vt:lpstr>
      <vt:lpstr>Neue Plak Text</vt:lpstr>
      <vt:lpstr>Neue Plak Wide Black</vt:lpstr>
      <vt:lpstr>Oswald Regular</vt:lpstr>
      <vt:lpstr>Segoe UI Historic</vt:lpstr>
      <vt:lpstr>Times New Roman</vt:lpstr>
      <vt:lpstr>Office</vt:lpstr>
      <vt:lpstr>Materialkunde: Beton und Stahlbeton</vt:lpstr>
      <vt:lpstr>PowerPoint-Präsentation</vt:lpstr>
      <vt:lpstr>PowerPoint-Präsentation</vt:lpstr>
      <vt:lpstr>PowerPoint-Präsentation</vt:lpstr>
      <vt:lpstr>Abfallaufkommen</vt:lpstr>
      <vt:lpstr>PowerPoint-Präsentation</vt:lpstr>
      <vt:lpstr>Neue Ansätze für nachhaltigen Beton</vt:lpstr>
      <vt:lpstr>Möglichkeiten</vt:lpstr>
      <vt:lpstr>PowerPoint-Präsentation</vt:lpstr>
      <vt:lpstr>Verwertung von Bau- und Abbruchabfällen</vt:lpstr>
      <vt:lpstr>Recyclingbeton RC-Beton</vt:lpstr>
      <vt:lpstr>Qualität</vt:lpstr>
      <vt:lpstr>Nass- und Trockenaufbereitung. </vt:lpstr>
      <vt:lpstr>PowerPoint-Präsentation</vt:lpstr>
      <vt:lpstr>Klimafreundlicher Beton</vt:lpstr>
      <vt:lpstr>Klimafreundlicher Beton</vt:lpstr>
      <vt:lpstr>PowerPoint-Präsentation</vt:lpstr>
      <vt:lpstr>Pflanzenkohle in Beton</vt:lpstr>
      <vt:lpstr>Pflanzenkohle in Beton</vt:lpstr>
      <vt:lpstr>PowerPoint-Präsentation</vt:lpstr>
      <vt:lpstr>Basalt statt Stahl</vt:lpstr>
      <vt:lpstr>Betonbewehrung: Basalt statt Stahl</vt:lpstr>
      <vt:lpstr>PowerPoint-Präsentation</vt:lpstr>
      <vt:lpstr>Carbonbeton / Karbonbeton</vt:lpstr>
      <vt:lpstr>Carbon VS Stahl</vt:lpstr>
      <vt:lpstr>Rücklauf/Wiederverwendbarkeit </vt:lpstr>
      <vt:lpstr>PowerPoint-Präsentation</vt:lpstr>
      <vt:lpstr>Beton Festigkeit und Stabilität + Kork leichte und besser isolierend </vt:lpstr>
      <vt:lpstr>Recycling </vt:lpstr>
      <vt:lpstr>PowerPoint-Präsentation</vt:lpstr>
      <vt:lpstr>CarbonCure - Unternehmen aus Canada </vt:lpstr>
      <vt:lpstr>PowerPoint-Präsentation</vt:lpstr>
      <vt:lpstr>Celitement – Quarz, Kalk, Wasser</vt:lpstr>
      <vt:lpstr>Celitement – hydraulisches Bindemittel</vt:lpstr>
      <vt:lpstr>PowerPoint-Präsentation</vt:lpstr>
      <vt:lpstr>Geopolymerbeton - drei Hauptkomponenten</vt:lpstr>
      <vt:lpstr>Geopolymer-Beton</vt:lpstr>
      <vt:lpstr>Recycling</vt:lpstr>
      <vt:lpstr>PowerPoint-Präsentation</vt:lpstr>
      <vt:lpstr>Myzelium-basierte Materialien </vt:lpstr>
      <vt:lpstr>PowerPoint-Präsentation</vt:lpstr>
      <vt:lpstr>Hanfbeton / Hanfkalk  engl. Hempcrete</vt:lpstr>
      <vt:lpstr>Hanfbeton</vt:lpstr>
      <vt:lpstr>PowerPoint-Präsentation</vt:lpstr>
      <vt:lpstr>Cobiax - moderne Hohlkörperdecke</vt:lpstr>
      <vt:lpstr>PowerPoint-Präsentation</vt:lpstr>
      <vt:lpstr>Schalenbeton</vt:lpstr>
      <vt:lpstr>Schalenbeton - Vorteile </vt:lpstr>
      <vt:lpstr>Schalenbeton - Nachteile </vt:lpstr>
      <vt:lpstr>PowerPoint-Präsentation</vt:lpstr>
      <vt:lpstr>PowerPoint-Präsentation</vt:lpstr>
      <vt:lpstr>Vielen Dank für die Aufmerksamkeit und Teilnahme!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Louisa  Büsken</dc:creator>
  <cp:lastModifiedBy>Louisa  Büsken</cp:lastModifiedBy>
  <cp:revision>49</cp:revision>
  <dcterms:created xsi:type="dcterms:W3CDTF">2024-11-12T08:47:53Z</dcterms:created>
  <dcterms:modified xsi:type="dcterms:W3CDTF">2026-08-12T08:35:50Z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0x010100AD6E945EAD86754EBBFBF613E5D6CB42</vt:lpwstr>
  </property>
  <property fmtid="{D5CDD505-2E9C-101B-9397-08002B2CF9AE}" pid="3" name="MediaServiceImageTags">
    <vt:lpwstr/>
  </property>
  <property fmtid="{D5CDD505-2E9C-101B-9397-08002B2CF9AE}" pid="4" name="ArticulateGUID">
    <vt:lpwstr>F6E011FD-9E79-4A88-84BC-8BBB9BEC71EF</vt:lpwstr>
  </property>
  <property fmtid="{D5CDD505-2E9C-101B-9397-08002B2CF9AE}" pid="5" name="ArticulatePath">
    <vt:lpwstr>NBAU Präsentationsvorlage_NEU_(Stand 26_06)</vt:lpwstr>
  </property>
</Properties>
</file>