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24.xml" ContentType="application/vnd.openxmlformats-officedocument.presentationml.notesSlide+xml"/>
  <Override PartName="/ppt/tags/tag27.xml" ContentType="application/vnd.openxmlformats-officedocument.presentationml.tags+xml"/>
  <Override PartName="/ppt/notesSlides/notesSlide25.xml" ContentType="application/vnd.openxmlformats-officedocument.presentationml.notesSlide+xml"/>
  <Override PartName="/ppt/tags/tag28.xml" ContentType="application/vnd.openxmlformats-officedocument.presentationml.tags+xml"/>
  <Override PartName="/ppt/notesSlides/notesSlide26.xml" ContentType="application/vnd.openxmlformats-officedocument.presentationml.notesSlide+xml"/>
  <Override PartName="/ppt/tags/tag29.xml" ContentType="application/vnd.openxmlformats-officedocument.presentationml.tags+xml"/>
  <Override PartName="/ppt/notesSlides/notesSlide27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28.xml" ContentType="application/vnd.openxmlformats-officedocument.presentationml.notesSlide+xml"/>
  <Override PartName="/ppt/tags/tag32.xml" ContentType="application/vnd.openxmlformats-officedocument.presentationml.tags+xml"/>
  <Override PartName="/ppt/notesSlides/notesSlide29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30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31.xml" ContentType="application/vnd.openxmlformats-officedocument.presentationml.notesSlide+xml"/>
  <Override PartName="/ppt/tags/tag37.xml" ContentType="application/vnd.openxmlformats-officedocument.presentationml.tags+xml"/>
  <Override PartName="/ppt/notesSlides/notesSlide32.xml" ContentType="application/vnd.openxmlformats-officedocument.presentationml.notesSlide+xml"/>
  <Override PartName="/ppt/tags/tag38.xml" ContentType="application/vnd.openxmlformats-officedocument.presentationml.tags+xml"/>
  <Override PartName="/ppt/notesSlides/notesSlide33.xml" ContentType="application/vnd.openxmlformats-officedocument.presentationml.notesSlide+xml"/>
  <Override PartName="/ppt/tags/tag39.xml" ContentType="application/vnd.openxmlformats-officedocument.presentationml.tags+xml"/>
  <Override PartName="/ppt/notesSlides/notesSlide34.xml" ContentType="application/vnd.openxmlformats-officedocument.presentationml.notesSlide+xml"/>
  <Override PartName="/ppt/tags/tag40.xml" ContentType="application/vnd.openxmlformats-officedocument.presentationml.tags+xml"/>
  <Override PartName="/ppt/notesSlides/notesSlide35.xml" ContentType="application/vnd.openxmlformats-officedocument.presentationml.notesSlide+xml"/>
  <Override PartName="/ppt/tags/tag41.xml" ContentType="application/vnd.openxmlformats-officedocument.presentationml.tags+xml"/>
  <Override PartName="/ppt/notesSlides/notesSlide36.xml" ContentType="application/vnd.openxmlformats-officedocument.presentationml.notesSlide+xml"/>
  <Override PartName="/ppt/tags/tag42.xml" ContentType="application/vnd.openxmlformats-officedocument.presentationml.tags+xml"/>
  <Override PartName="/ppt/notesSlides/notesSlide37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8"/>
  </p:notesMasterIdLst>
  <p:handoutMasterIdLst>
    <p:handoutMasterId r:id="rId49"/>
  </p:handoutMasterIdLst>
  <p:sldIdLst>
    <p:sldId id="882" r:id="rId5"/>
    <p:sldId id="983" r:id="rId6"/>
    <p:sldId id="984" r:id="rId7"/>
    <p:sldId id="946" r:id="rId8"/>
    <p:sldId id="957" r:id="rId9"/>
    <p:sldId id="958" r:id="rId10"/>
    <p:sldId id="960" r:id="rId11"/>
    <p:sldId id="959" r:id="rId12"/>
    <p:sldId id="961" r:id="rId13"/>
    <p:sldId id="966" r:id="rId14"/>
    <p:sldId id="963" r:id="rId15"/>
    <p:sldId id="964" r:id="rId16"/>
    <p:sldId id="965" r:id="rId17"/>
    <p:sldId id="962" r:id="rId18"/>
    <p:sldId id="967" r:id="rId19"/>
    <p:sldId id="968" r:id="rId20"/>
    <p:sldId id="969" r:id="rId21"/>
    <p:sldId id="970" r:id="rId22"/>
    <p:sldId id="971" r:id="rId23"/>
    <p:sldId id="972" r:id="rId24"/>
    <p:sldId id="945" r:id="rId25"/>
    <p:sldId id="973" r:id="rId26"/>
    <p:sldId id="974" r:id="rId27"/>
    <p:sldId id="976" r:id="rId28"/>
    <p:sldId id="975" r:id="rId29"/>
    <p:sldId id="978" r:id="rId30"/>
    <p:sldId id="979" r:id="rId31"/>
    <p:sldId id="977" r:id="rId32"/>
    <p:sldId id="980" r:id="rId33"/>
    <p:sldId id="981" r:id="rId34"/>
    <p:sldId id="982" r:id="rId35"/>
    <p:sldId id="948" r:id="rId36"/>
    <p:sldId id="985" r:id="rId37"/>
    <p:sldId id="986" r:id="rId38"/>
    <p:sldId id="988" r:id="rId39"/>
    <p:sldId id="987" r:id="rId40"/>
    <p:sldId id="989" r:id="rId41"/>
    <p:sldId id="990" r:id="rId42"/>
    <p:sldId id="991" r:id="rId43"/>
    <p:sldId id="992" r:id="rId44"/>
    <p:sldId id="993" r:id="rId45"/>
    <p:sldId id="952" r:id="rId46"/>
    <p:sldId id="953" r:id="rId47"/>
  </p:sldIdLst>
  <p:sldSz cx="12192000" cy="6858000"/>
  <p:notesSz cx="6858000" cy="9144000"/>
  <p:custDataLst>
    <p:tags r:id="rId50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008A6B-D18A-7F9F-09B4-CAF49468C937}" name="Hannah Strobel" initials="H" userId="Hannah Strobel" providerId="None"/>
  <p188:author id="{FC0D4E72-8D8F-76DF-A499-B5345355DEC2}" name="Laura Zimmermann" initials="LZ" userId="S::quast@nexteconomylab.de::f597a7f9-23fa-4e78-bade-21d5c631cad7" providerId="AD"/>
  <p188:author id="{B0BA867C-25E8-716E-5C3A-E2E86F65849E}" name="Uwe Dziumbla" initials="UD" userId="S::u.dziumbla_bfw-bb.de#ext#@nexteconomylab.onmicrosoft.com::f50ff3c0-f4e6-4f8b-9175-55e7b418b057" providerId="AD"/>
  <p188:author id="{992539A3-AB34-9912-D699-FDC7BFA8A814}" name="Uwe Dziumbla" initials="UD" userId="S::u.dziumbla@bfw-bb.de::32f88783-c500-454d-a370-e853d537de4f" providerId="AD"/>
  <p188:author id="{8E13A2EA-694D-E73E-7C97-0F21ED1A3BA4}" name="Louisa  Büsken" initials="LB" userId="S::Buesken@nexteconomylab.de::7d97b5d4-09f0-4c45-9e89-3735a483682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we Dziumbla" initials="UD" lastIdx="1" clrIdx="0">
    <p:extLst>
      <p:ext uri="{19B8F6BF-5375-455C-9EA6-DF929625EA0E}">
        <p15:presenceInfo xmlns:p15="http://schemas.microsoft.com/office/powerpoint/2012/main" userId="S::u.dziumbla@bfw-bb.de::32f88783-c500-454d-a370-e853d537de4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72B"/>
    <a:srgbClr val="182952"/>
    <a:srgbClr val="004488"/>
    <a:srgbClr val="0088BB"/>
    <a:srgbClr val="E8EDF8"/>
    <a:srgbClr val="F2F0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66" autoAdjust="0"/>
    <p:restoredTop sz="86562" autoAdjust="0"/>
  </p:normalViewPr>
  <p:slideViewPr>
    <p:cSldViewPr snapToGrid="0">
      <p:cViewPr varScale="1">
        <p:scale>
          <a:sx n="96" d="100"/>
          <a:sy n="96" d="100"/>
        </p:scale>
        <p:origin x="10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tags" Target="tags/tag1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56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Relationship Id="rId57" Type="http://schemas.microsoft.com/office/2018/10/relationships/authors" Target="author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uisa  Büsken" userId="7d97b5d4-09f0-4c45-9e89-3735a4836822" providerId="ADAL" clId="{4BCFD602-B71A-4D12-93D1-DD4A30F610C6}"/>
    <pc:docChg chg="undo custSel delSld modSld delSection modSection">
      <pc:chgData name="Louisa  Büsken" userId="7d97b5d4-09f0-4c45-9e89-3735a4836822" providerId="ADAL" clId="{4BCFD602-B71A-4D12-93D1-DD4A30F610C6}" dt="2026-08-14T07:54:43.297" v="303" actId="20577"/>
      <pc:docMkLst>
        <pc:docMk/>
      </pc:docMkLst>
      <pc:sldChg chg="addSp delSp modSp mod modClrScheme chgLayout">
        <pc:chgData name="Louisa  Büsken" userId="7d97b5d4-09f0-4c45-9e89-3735a4836822" providerId="ADAL" clId="{4BCFD602-B71A-4D12-93D1-DD4A30F610C6}" dt="2026-08-14T07:54:43.297" v="303" actId="20577"/>
        <pc:sldMkLst>
          <pc:docMk/>
          <pc:sldMk cId="583501165" sldId="882"/>
        </pc:sldMkLst>
        <pc:spChg chg="mod ord">
          <ac:chgData name="Louisa  Büsken" userId="7d97b5d4-09f0-4c45-9e89-3735a4836822" providerId="ADAL" clId="{4BCFD602-B71A-4D12-93D1-DD4A30F610C6}" dt="2026-08-12T08:37:29.218" v="293" actId="6264"/>
          <ac:spMkLst>
            <pc:docMk/>
            <pc:sldMk cId="583501165" sldId="882"/>
            <ac:spMk id="5" creationId="{BEE9C354-6BF5-EE6E-6C8B-98103A62EDD9}"/>
          </ac:spMkLst>
        </pc:spChg>
        <pc:spChg chg="mod ord">
          <ac:chgData name="Louisa  Büsken" userId="7d97b5d4-09f0-4c45-9e89-3735a4836822" providerId="ADAL" clId="{4BCFD602-B71A-4D12-93D1-DD4A30F610C6}" dt="2026-08-14T07:54:43.297" v="303" actId="20577"/>
          <ac:spMkLst>
            <pc:docMk/>
            <pc:sldMk cId="583501165" sldId="882"/>
            <ac:spMk id="10" creationId="{7B37957A-D8C2-FA92-FD3F-6BB84CBB5793}"/>
          </ac:spMkLst>
        </pc:spChg>
        <pc:spChg chg="mod ord">
          <ac:chgData name="Louisa  Büsken" userId="7d97b5d4-09f0-4c45-9e89-3735a4836822" providerId="ADAL" clId="{4BCFD602-B71A-4D12-93D1-DD4A30F610C6}" dt="2026-08-12T08:37:51.865" v="297" actId="1076"/>
          <ac:spMkLst>
            <pc:docMk/>
            <pc:sldMk cId="583501165" sldId="882"/>
            <ac:spMk id="19" creationId="{6AE2F744-B947-26C4-DD35-93D122E8BDEC}"/>
          </ac:spMkLst>
        </pc:spChg>
        <pc:picChg chg="mod ord">
          <ac:chgData name="Louisa  Büsken" userId="7d97b5d4-09f0-4c45-9e89-3735a4836822" providerId="ADAL" clId="{4BCFD602-B71A-4D12-93D1-DD4A30F610C6}" dt="2026-08-12T08:37:29.218" v="293" actId="6264"/>
          <ac:picMkLst>
            <pc:docMk/>
            <pc:sldMk cId="583501165" sldId="882"/>
            <ac:picMk id="3" creationId="{7D3F05FD-67A6-1AD7-EC00-F087D152E4CB}"/>
          </ac:picMkLst>
        </pc:picChg>
      </pc:sldChg>
      <pc:sldChg chg="modSp mod modClrScheme chgLayout">
        <pc:chgData name="Louisa  Büsken" userId="7d97b5d4-09f0-4c45-9e89-3735a4836822" providerId="ADAL" clId="{4BCFD602-B71A-4D12-93D1-DD4A30F610C6}" dt="2026-08-12T08:37:22.827" v="289" actId="27636"/>
        <pc:sldMkLst>
          <pc:docMk/>
          <pc:sldMk cId="1707406214" sldId="961"/>
        </pc:sldMkLst>
        <pc:spChg chg="mod ord">
          <ac:chgData name="Louisa  Büsken" userId="7d97b5d4-09f0-4c45-9e89-3735a4836822" providerId="ADAL" clId="{4BCFD602-B71A-4D12-93D1-DD4A30F610C6}" dt="2026-08-12T08:37:22.827" v="289" actId="27636"/>
          <ac:spMkLst>
            <pc:docMk/>
            <pc:sldMk cId="1707406214" sldId="961"/>
            <ac:spMk id="7" creationId="{A95234F3-448B-80BF-3BE8-797A56A037DE}"/>
          </ac:spMkLst>
        </pc:spChg>
      </pc:sldChg>
      <pc:sldChg chg="modSp mod">
        <pc:chgData name="Louisa  Büsken" userId="7d97b5d4-09f0-4c45-9e89-3735a4836822" providerId="ADAL" clId="{4BCFD602-B71A-4D12-93D1-DD4A30F610C6}" dt="2026-08-12T08:38:28.233" v="300" actId="1076"/>
        <pc:sldMkLst>
          <pc:docMk/>
          <pc:sldMk cId="768523225" sldId="964"/>
        </pc:sldMkLst>
        <pc:spChg chg="mod">
          <ac:chgData name="Louisa  Büsken" userId="7d97b5d4-09f0-4c45-9e89-3735a4836822" providerId="ADAL" clId="{4BCFD602-B71A-4D12-93D1-DD4A30F610C6}" dt="2026-08-12T08:38:28.233" v="300" actId="1076"/>
          <ac:spMkLst>
            <pc:docMk/>
            <pc:sldMk cId="768523225" sldId="964"/>
            <ac:spMk id="9" creationId="{F37580C8-0A18-E8F6-30B3-B0281BF35E1B}"/>
          </ac:spMkLst>
        </pc:spChg>
        <pc:picChg chg="mod">
          <ac:chgData name="Louisa  Büsken" userId="7d97b5d4-09f0-4c45-9e89-3735a4836822" providerId="ADAL" clId="{4BCFD602-B71A-4D12-93D1-DD4A30F610C6}" dt="2026-08-12T08:38:22.779" v="299" actId="14100"/>
          <ac:picMkLst>
            <pc:docMk/>
            <pc:sldMk cId="768523225" sldId="964"/>
            <ac:picMk id="7" creationId="{B86BEDEE-C890-3C49-3003-3E55F3B46FA7}"/>
          </ac:picMkLst>
        </pc:picChg>
      </pc:sldChg>
      <pc:sldChg chg="delSp modSp mod modClrScheme chgLayout">
        <pc:chgData name="Louisa  Büsken" userId="7d97b5d4-09f0-4c45-9e89-3735a4836822" providerId="ADAL" clId="{4BCFD602-B71A-4D12-93D1-DD4A30F610C6}" dt="2026-08-12T08:37:24.080" v="291" actId="27636"/>
        <pc:sldMkLst>
          <pc:docMk/>
          <pc:sldMk cId="1118328102" sldId="979"/>
        </pc:sldMkLst>
        <pc:spChg chg="mod ord">
          <ac:chgData name="Louisa  Büsken" userId="7d97b5d4-09f0-4c45-9e89-3735a4836822" providerId="ADAL" clId="{4BCFD602-B71A-4D12-93D1-DD4A30F610C6}" dt="2026-08-12T08:37:24.080" v="291" actId="27636"/>
          <ac:spMkLst>
            <pc:docMk/>
            <pc:sldMk cId="1118328102" sldId="979"/>
            <ac:spMk id="2" creationId="{D437A339-E82B-F052-42B8-DFD0EAB32FC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48DDF5D-9FAB-1264-3C35-1FB955B547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251713F-715E-B1B8-C6C9-E19DF73949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B9E5A-0281-42B9-831D-29110479DF5C}" type="datetimeFigureOut">
              <a:rPr lang="de-DE" smtClean="0"/>
              <a:t>14.08.2026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B7B285C-4E30-BCBB-5B8A-1C20A00CF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E9F1591-B18F-6CD1-26C4-7CC1739DAAC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F6FDB7-274C-4E68-9624-9E2EC0AC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4541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BCBA64-ECC8-4978-8891-8DF2B1FB534C}" type="datetimeFigureOut">
              <a:rPr lang="de-DE" smtClean="0"/>
              <a:t>14.08.2026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5F42F7-6364-4D22-9CE0-F57BEDCBB6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310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mrex.de/post/welche-bodenklassen-gibt-es-ein-%C3%BCberblick-nach-din-18300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mweltbundesamt.de/daten/ressourcen-abfall/abfallaufkommen#deutschlands-abfall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rdbaron.com/erdaushub-entsorgen-in-der-naehe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97716-9617-BCCA-E1DE-0636DD9D6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A865F73-8641-BC12-E098-EA5BD01C47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18E4624-A222-1FD4-9771-26D4B29D6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411B1DA-9C12-3A8B-497E-870B71C459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66E0F-443F-8B4B-998E-90E85D0072D1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594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DA7B2-DB8A-0656-50C6-34AAB16CF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E3B1006-8AEB-6C5D-F319-9E3BA0BC4B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321D645-A7AE-6C64-A61F-4E5D7A52E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Welche Bodenklassen gibt es? https://support.erdbaron.com/portal/de/kb/articles/welche-bodenklassen-gibt-es</a:t>
            </a:r>
          </a:p>
          <a:p>
            <a:endParaRPr lang="de-DE" dirty="0"/>
          </a:p>
          <a:p>
            <a:r>
              <a:rPr lang="de-DE" dirty="0">
                <a:hlinkClick r:id="rId3"/>
              </a:rPr>
              <a:t>Welche Bodenklassen gibt es? Ein Überblick nach DIN 18300</a:t>
            </a:r>
            <a:br>
              <a:rPr lang="de-DE" dirty="0"/>
            </a:br>
            <a:r>
              <a:rPr lang="de-DE" dirty="0"/>
              <a:t> https://www.demrex.de/post/welche-bodenklassen-gibt-es-ein-%C3%BCberblick-nach-din-18300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580E702-11C5-03F6-2A7A-C399E71E03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89869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Unterscheidung in der Betrachtung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86670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82758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Welche Bodentypen/Arten kennen Sie aus Ihrer Tätigkeit?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5692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30810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83654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Bedeutung von Mutterboden – Erfahrungen der TN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78689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Eigenschaften</a:t>
            </a:r>
          </a:p>
          <a:p>
            <a:endParaRPr lang="de-DE" dirty="0"/>
          </a:p>
          <a:p>
            <a:r>
              <a:rPr lang="de-DE" b="1" dirty="0"/>
              <a:t>Ursachen für Bodenerosion:</a:t>
            </a:r>
          </a:p>
          <a:p>
            <a:r>
              <a:rPr lang="de-DE" dirty="0"/>
              <a:t>- Starke Niederschläge</a:t>
            </a:r>
            <a:br>
              <a:rPr lang="de-DE" dirty="0"/>
            </a:br>
            <a:r>
              <a:rPr lang="de-DE" dirty="0"/>
              <a:t>- Unzureichende Vegetation</a:t>
            </a:r>
          </a:p>
          <a:p>
            <a:r>
              <a:rPr lang="de-DE" b="1" dirty="0"/>
              <a:t>Maßnahmen zur Sicherung des Mutterbodens:</a:t>
            </a:r>
          </a:p>
          <a:p>
            <a:r>
              <a:rPr lang="de-DE" dirty="0"/>
              <a:t>- Begrünung mit Pflanzen</a:t>
            </a:r>
            <a:br>
              <a:rPr lang="de-DE" dirty="0"/>
            </a:br>
            <a:r>
              <a:rPr lang="de-DE" dirty="0"/>
              <a:t>- Verwendung von Mulch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17618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Kosten – Erfahrungen der TN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6329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Wofür verwenden Sie Kies bei ihrer Arbeit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071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400"/>
              </a:spcAft>
            </a:pPr>
            <a:r>
              <a:rPr lang="de-DE" dirty="0">
                <a:latin typeface="Google Sans Text"/>
              </a:rPr>
              <a:t>Ablauf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02655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4335D-C343-3C72-980A-E27C13B85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77F5D09-D391-84CE-C5FD-3D25088572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7F3C65F-C261-1441-5FDE-C438C0D98F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Gewinnung von Sand und Kies in Deutschland </a:t>
            </a:r>
          </a:p>
          <a:p>
            <a:r>
              <a:rPr lang="de-DE" dirty="0"/>
              <a:t>https://www.bgr.bund.de/DE/Themen/Min_rohstoffe/Veranstaltungen/Sand_und_Kies_in_Deutschland_2022/1_Vortrag_Elsner_Sand_und_Kies.pdf?__blob=publicationFile&amp;v=3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5366C7E-8D3D-8534-03DC-F506EAE3C0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56743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Verbrauch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48187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Welche Erfahrungen haben sie auf ihren Baustellen?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84505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Flächenversiegelung - Erfahrungen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13050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Welche Möglichkeiten / Erfahrungen haben sie?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79916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Möglichkeiten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50575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Regenwassermanagement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98077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Warum ist eine Straßenentwässerung notwendig?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42703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61411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Welche Umweltschutzmaßnahmen?</a:t>
            </a:r>
          </a:p>
          <a:p>
            <a:r>
              <a:rPr lang="de-DE" dirty="0"/>
              <a:t>- gezielte Entwässerung und gegebenenfalls Reinigung des Wassers ist wichtig, </a:t>
            </a:r>
            <a:br>
              <a:rPr lang="de-DE" dirty="0"/>
            </a:br>
            <a:r>
              <a:rPr lang="de-DE" dirty="0"/>
              <a:t>   um eine Kontamination des Grundwassers zu vermeiden, insbesondere in Wasserschutzgebieten.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376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Welche Grundlagen?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22878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Zusammentragen der Erfahrungen der TN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97811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F25C4-8603-BE50-9DD9-74305FE7A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250AEA5-8A9A-C3DC-480A-67EDD65677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0089BC9-0DBA-4A45-B661-9D533C86DC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E2355FA-4393-9EC4-C2EC-FEE8DF46B8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1026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90728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3AA1B-814D-F209-B65D-F8403D308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5B93FAC-2EA0-98EB-AA83-420E21D9C8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3B82FEB-9AED-DD05-3DF9-CB6A6BF3B7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04A6E19-3177-A5E9-394B-A3EA479618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86952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5D990-E35B-0957-4C0A-D97678487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4BD8913-4B71-D46B-0E67-F96BC7025E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CCCAFFD-ED8D-D4E3-0686-FE84F79C42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3A912C3-2A89-64D6-7D84-18336CCCBA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1300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669ED-3170-7365-789B-0FDDC57FE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93B015A-3222-DA36-E6AD-158582D05E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697D424-D4FA-7A33-A906-7E7BF9596C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AA4BCA-A544-CF78-B63D-990024C17E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784503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B95C6-3EA5-32A2-1E90-30CC3137E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9459535-FA72-2155-BC31-28CDC8A1F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3D03239-8748-FA48-CECC-A9534A0055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2C8A550-54DB-23A9-2C46-9708B77FFB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322285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https://lm.bfw-bb.eu/NBAU/Bodenschutz/Bodenschutz.html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9554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Erfahrungen der TN zusammentragen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49416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https://www.umweltbundesamt.de/daten/ressourcen-abfall/abfallaufkommen#deutschlands-abfall </a:t>
            </a:r>
            <a:r>
              <a:rPr lang="de-DE" dirty="0">
                <a:hlinkClick r:id="rId3"/>
              </a:rPr>
              <a:t>Abfallaufkommen | Umweltbundesamt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7862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Welche Maßnahmen haben Sie selbst durchgeführt?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429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51021-A327-8934-4203-84EC6AE59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4570AA6-A2FB-9055-929B-E4A5EA7F1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F29B4F4-B673-9D07-5CAF-3BDDC27681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3"/>
              </a:rPr>
              <a:t>Erdaushub entsorgen in der Nähe: Effiziente Strategien und Tipps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b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https://erdbaron.com/erdaushub-entsorgen-in-der-naehe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E1A0A62-F839-D499-E13B-F69A5D454D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2232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Behandlung von Erdaushub:</a:t>
            </a:r>
          </a:p>
          <a:p>
            <a:r>
              <a:rPr lang="de-DE" dirty="0"/>
              <a:t>https://www.lanuv.nrw.de/fileadmin/lanuvpubl/1_infoblaetter/LANUV_Infoblatt_Bauen_Bauausfuehrende_WEB.pdf LANUV_Infoblatt_Bauen_Bauausfuehrende_WEB.pdf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06262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Kurze Wiederholung….</a:t>
            </a:r>
          </a:p>
          <a:p>
            <a:r>
              <a:rPr lang="de-DE" dirty="0"/>
              <a:t>Welche Bodenklassen kennen Sie?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5369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nexteconomylab.de/de/projekte/nachhaltigkeit-im-bau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3588356F-AB5C-D909-8A4D-57D7E2106F6D}"/>
              </a:ext>
            </a:extLst>
          </p:cNvPr>
          <p:cNvSpPr/>
          <p:nvPr userDrawn="1"/>
        </p:nvSpPr>
        <p:spPr>
          <a:xfrm>
            <a:off x="0" y="934224"/>
            <a:ext cx="12192000" cy="4634622"/>
          </a:xfrm>
          <a:prstGeom prst="rect">
            <a:avLst/>
          </a:prstGeom>
          <a:solidFill>
            <a:srgbClr val="182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0C3818"/>
              </a:solidFill>
            </a:endParaRPr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25E496D7-74D2-C511-BA23-768B4232B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251" y="1289154"/>
            <a:ext cx="5923696" cy="17815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613AB729-1F1C-4312-877E-59CF3006C9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3346531"/>
            <a:ext cx="5923695" cy="11496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Name Vortragende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79E376CF-B4C3-2000-FDCB-F5B6CEBCF8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505251" y="4772002"/>
            <a:ext cx="5923694" cy="4730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FreightText Pro Bold" panose="02000803080000020004" charset="0"/>
              </a:defRPr>
            </a:lvl1pPr>
          </a:lstStyle>
          <a:p>
            <a:pPr lvl="0"/>
            <a:r>
              <a:rPr lang="de-DE" dirty="0"/>
              <a:t>Ort, Datum</a:t>
            </a:r>
          </a:p>
        </p:txBody>
      </p:sp>
      <p:sp>
        <p:nvSpPr>
          <p:cNvPr id="27" name="Bildplatzhalter 26">
            <a:extLst>
              <a:ext uri="{FF2B5EF4-FFF2-40B4-BE49-F238E27FC236}">
                <a16:creationId xmlns:a16="http://schemas.microsoft.com/office/drawing/2014/main" id="{2A45A7D6-89D9-7407-8744-2B871BE69BE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42125" y="934224"/>
            <a:ext cx="5349875" cy="46346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23" name="Grafik 2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A0E1F6C-E08B-BC4B-6E98-B47565717B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DFA9EF9-76AB-BCA4-B15E-7D31CF3314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9973D7A-109B-2904-82D0-0ACA6D53FA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80" b="24782"/>
          <a:stretch>
            <a:fillRect/>
          </a:stretch>
        </p:blipFill>
        <p:spPr>
          <a:xfrm>
            <a:off x="2826451" y="232447"/>
            <a:ext cx="1154483" cy="571915"/>
          </a:xfrm>
          <a:prstGeom prst="rect">
            <a:avLst/>
          </a:prstGeom>
        </p:spPr>
      </p:pic>
      <p:pic>
        <p:nvPicPr>
          <p:cNvPr id="6" name="Grafik 5" descr="Ein Bild, das Screenshot, Grafiken, Schrift, Grafikdesign enthält.&#10;&#10;Automatisch generierte Beschreibung">
            <a:extLst>
              <a:ext uri="{FF2B5EF4-FFF2-40B4-BE49-F238E27FC236}">
                <a16:creationId xmlns:a16="http://schemas.microsoft.com/office/drawing/2014/main" id="{2AC6A454-46D9-DBFE-BF65-4DCA6563E7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1"/>
          <a:stretch/>
        </p:blipFill>
        <p:spPr>
          <a:xfrm>
            <a:off x="4138721" y="233678"/>
            <a:ext cx="1858513" cy="500914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B3E9D42-02B6-8DF7-156F-1D3D68C4A9E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682" y="5595706"/>
            <a:ext cx="4455155" cy="126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255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ntaktfolie_NELA_und_BF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92B2E21D-10D7-2ADC-A8D4-273D5D10B161}"/>
              </a:ext>
            </a:extLst>
          </p:cNvPr>
          <p:cNvSpPr/>
          <p:nvPr userDrawn="1"/>
        </p:nvSpPr>
        <p:spPr>
          <a:xfrm>
            <a:off x="486299" y="962667"/>
            <a:ext cx="11315176" cy="736663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DAAD358-6D56-BF67-23FB-CF1DA327C6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4037408"/>
            <a:ext cx="4765071" cy="5053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59A8FE2-EFE7-952B-A2B8-3189203C43D1}"/>
              </a:ext>
            </a:extLst>
          </p:cNvPr>
          <p:cNvSpPr txBox="1"/>
          <p:nvPr userDrawn="1"/>
        </p:nvSpPr>
        <p:spPr>
          <a:xfrm>
            <a:off x="511266" y="3213064"/>
            <a:ext cx="5742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000" dirty="0">
                <a:latin typeface="FreightText Pro Book" panose="02000603060000020004" pitchFamily="2" charset="0"/>
              </a:rPr>
              <a:t>Thomas-Mann-Str. 36</a:t>
            </a:r>
          </a:p>
          <a:p>
            <a:pPr lvl="0"/>
            <a:r>
              <a:rPr lang="de-DE" sz="2000" dirty="0">
                <a:latin typeface="FreightText Pro Book" panose="02000603060000020004" pitchFamily="2" charset="0"/>
              </a:rPr>
              <a:t>53111 Bonn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AEC9CB0-BE03-66B7-2534-AD28886AE58E}"/>
              </a:ext>
            </a:extLst>
          </p:cNvPr>
          <p:cNvSpPr txBox="1"/>
          <p:nvPr userDrawn="1"/>
        </p:nvSpPr>
        <p:spPr>
          <a:xfrm>
            <a:off x="511266" y="2787186"/>
            <a:ext cx="5742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NELA. Next Economy Lab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61F5FA7-5C7A-2762-BEDF-15B7F1FC1CE5}"/>
              </a:ext>
            </a:extLst>
          </p:cNvPr>
          <p:cNvSpPr txBox="1"/>
          <p:nvPr userDrawn="1"/>
        </p:nvSpPr>
        <p:spPr>
          <a:xfrm>
            <a:off x="486298" y="961912"/>
            <a:ext cx="5742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600" dirty="0">
                <a:solidFill>
                  <a:srgbClr val="182952"/>
                </a:solidFill>
                <a:latin typeface="Neue Plak Wide Black" panose="020B0A07030202020204" pitchFamily="34" charset="77"/>
              </a:rPr>
              <a:t>Kontakt</a:t>
            </a:r>
          </a:p>
        </p:txBody>
      </p:sp>
      <p:pic>
        <p:nvPicPr>
          <p:cNvPr id="14" name="Grafik 13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30BBDCA1-113D-AB74-BD84-FD422C244A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9238" y="4709917"/>
            <a:ext cx="448574" cy="44857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5DA6F6BB-978E-A778-F09B-BB087604A68F}"/>
              </a:ext>
            </a:extLst>
          </p:cNvPr>
          <p:cNvSpPr txBox="1"/>
          <p:nvPr userDrawn="1"/>
        </p:nvSpPr>
        <p:spPr>
          <a:xfrm>
            <a:off x="6821289" y="2504964"/>
            <a:ext cx="9891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Berufsförderungswerk der Bauindustrie </a:t>
            </a:r>
          </a:p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Berlin-Brandenburg e.V.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F3A5B93-9364-F078-5790-314DE8C79BD5}"/>
              </a:ext>
            </a:extLst>
          </p:cNvPr>
          <p:cNvSpPr txBox="1"/>
          <p:nvPr userDrawn="1"/>
        </p:nvSpPr>
        <p:spPr>
          <a:xfrm>
            <a:off x="6811633" y="3211701"/>
            <a:ext cx="5742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000" dirty="0" err="1">
                <a:solidFill>
                  <a:schemeClr val="tx1"/>
                </a:solidFill>
                <a:latin typeface="FreightText Pro Book" panose="02000603060000020004" pitchFamily="2" charset="0"/>
              </a:rPr>
              <a:t>Dissenchener</a:t>
            </a:r>
            <a:r>
              <a:rPr lang="de-DE" sz="2000" dirty="0">
                <a:solidFill>
                  <a:schemeClr val="tx1"/>
                </a:solidFill>
                <a:latin typeface="FreightText Pro Book" panose="02000603060000020004" pitchFamily="2" charset="0"/>
              </a:rPr>
              <a:t> Schulstraße 15</a:t>
            </a:r>
          </a:p>
          <a:p>
            <a:pPr lvl="0"/>
            <a:r>
              <a:rPr lang="de-DE" sz="2000" dirty="0">
                <a:solidFill>
                  <a:schemeClr val="tx1"/>
                </a:solidFill>
                <a:latin typeface="FreightText Pro Book" panose="02000603060000020004" pitchFamily="2" charset="0"/>
              </a:rPr>
              <a:t>03052 Cottbus-</a:t>
            </a:r>
            <a:r>
              <a:rPr lang="de-DE" sz="2000" dirty="0" err="1">
                <a:solidFill>
                  <a:schemeClr val="tx1"/>
                </a:solidFill>
                <a:latin typeface="FreightText Pro Book" panose="02000603060000020004" pitchFamily="2" charset="0"/>
              </a:rPr>
              <a:t>Dissenchen</a:t>
            </a:r>
            <a:endParaRPr lang="de-DE" sz="2000" dirty="0">
              <a:solidFill>
                <a:schemeClr val="tx1"/>
              </a:solidFill>
              <a:latin typeface="FreightText Pro Book" panose="02000603060000020004" pitchFamily="2" charset="0"/>
            </a:endParaRPr>
          </a:p>
        </p:txBody>
      </p:sp>
      <p:pic>
        <p:nvPicPr>
          <p:cNvPr id="20" name="Grafik 19" descr="Ein Bild, das Logo, Symbol, Grafiken, Schwarz enthält.&#10;&#10;Automatisch generierte Beschreibung">
            <a:extLst>
              <a:ext uri="{FF2B5EF4-FFF2-40B4-BE49-F238E27FC236}">
                <a16:creationId xmlns:a16="http://schemas.microsoft.com/office/drawing/2014/main" id="{C18DC9DA-DCE4-9E09-089B-17641AD058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7564"/>
          <a:stretch/>
        </p:blipFill>
        <p:spPr>
          <a:xfrm>
            <a:off x="6811633" y="5583490"/>
            <a:ext cx="429261" cy="464389"/>
          </a:xfrm>
          <a:prstGeom prst="rect">
            <a:avLst/>
          </a:prstGeom>
        </p:spPr>
      </p:pic>
      <p:pic>
        <p:nvPicPr>
          <p:cNvPr id="21" name="Grafik 20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CFFB1FA3-FBB3-E48E-7B2F-61AA0D9259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1633" y="4666602"/>
            <a:ext cx="448574" cy="448574"/>
          </a:xfrm>
          <a:prstGeom prst="rect">
            <a:avLst/>
          </a:prstGeom>
        </p:spPr>
      </p:pic>
      <p:sp>
        <p:nvSpPr>
          <p:cNvPr id="19" name="Textplatzhalter 5">
            <a:extLst>
              <a:ext uri="{FF2B5EF4-FFF2-40B4-BE49-F238E27FC236}">
                <a16:creationId xmlns:a16="http://schemas.microsoft.com/office/drawing/2014/main" id="{14C4BA22-598D-498A-CDAB-322FFA9AA8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21289" y="4040398"/>
            <a:ext cx="4765071" cy="5053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pic>
        <p:nvPicPr>
          <p:cNvPr id="3" name="Grafik 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585C079A-57ED-E10A-9833-930FF51ED4E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17" name="Grafik 16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FC115E6E-9965-635E-F594-54F2A474781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03D84FD-3EA2-CD35-3082-00D5EBC49C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1266" y="5185611"/>
            <a:ext cx="397879" cy="39787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344ADD0-8B60-6A5D-F881-D467EE3633E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27323" y="5158491"/>
            <a:ext cx="397879" cy="397879"/>
          </a:xfrm>
          <a:prstGeom prst="rect">
            <a:avLst/>
          </a:prstGeom>
        </p:spPr>
      </p:pic>
      <p:sp>
        <p:nvSpPr>
          <p:cNvPr id="7" name="Textplatzhalter 5">
            <a:extLst>
              <a:ext uri="{FF2B5EF4-FFF2-40B4-BE49-F238E27FC236}">
                <a16:creationId xmlns:a16="http://schemas.microsoft.com/office/drawing/2014/main" id="{5C485A5E-E788-86C6-EFDF-CF540986A8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0883" y="5236883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BB18B917-4DA2-7B85-AB65-114B0BB0AB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91295" y="5233125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  <p:sp>
        <p:nvSpPr>
          <p:cNvPr id="24" name="Textplatzhalter 5">
            <a:extLst>
              <a:ext uri="{FF2B5EF4-FFF2-40B4-BE49-F238E27FC236}">
                <a16:creationId xmlns:a16="http://schemas.microsoft.com/office/drawing/2014/main" id="{97C8EEDE-4156-410F-BCC6-3933012D958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80883" y="4802559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sp>
        <p:nvSpPr>
          <p:cNvPr id="25" name="Textplatzhalter 5">
            <a:extLst>
              <a:ext uri="{FF2B5EF4-FFF2-40B4-BE49-F238E27FC236}">
                <a16:creationId xmlns:a16="http://schemas.microsoft.com/office/drawing/2014/main" id="{D6BFD381-67DF-C3F0-650F-2A913F7F5D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81426" y="4758668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sp>
        <p:nvSpPr>
          <p:cNvPr id="26" name="Textplatzhalter 5">
            <a:extLst>
              <a:ext uri="{FF2B5EF4-FFF2-40B4-BE49-F238E27FC236}">
                <a16:creationId xmlns:a16="http://schemas.microsoft.com/office/drawing/2014/main" id="{9F004591-733D-8116-A182-E72E2093CAD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81426" y="5668017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</p:spTree>
    <p:extLst>
      <p:ext uri="{BB962C8B-B14F-4D97-AF65-F5344CB8AC3E}">
        <p14:creationId xmlns:p14="http://schemas.microsoft.com/office/powerpoint/2010/main" val="3400109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3588356F-AB5C-D909-8A4D-57D7E2106F6D}"/>
              </a:ext>
            </a:extLst>
          </p:cNvPr>
          <p:cNvSpPr/>
          <p:nvPr userDrawn="1"/>
        </p:nvSpPr>
        <p:spPr>
          <a:xfrm>
            <a:off x="0" y="934224"/>
            <a:ext cx="12192000" cy="4634622"/>
          </a:xfrm>
          <a:prstGeom prst="rect">
            <a:avLst/>
          </a:prstGeom>
          <a:solidFill>
            <a:srgbClr val="182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0C3818"/>
              </a:solidFill>
            </a:endParaRPr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25E496D7-74D2-C511-BA23-768B4232B6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505251" y="1289154"/>
            <a:ext cx="5923696" cy="19694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r>
              <a:rPr lang="de-DE" dirty="0"/>
              <a:t>Vielen Dank für die Aufmerksamkeit und Teilnahme!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613AB729-1F1C-4312-877E-59CF3006C9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3458209"/>
            <a:ext cx="5923695" cy="6061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Projekt NBAU im Internet:</a:t>
            </a:r>
          </a:p>
          <a:p>
            <a:pPr lvl="0"/>
            <a:endParaRPr lang="de-DE" dirty="0"/>
          </a:p>
        </p:txBody>
      </p:sp>
      <p:sp>
        <p:nvSpPr>
          <p:cNvPr id="27" name="Bildplatzhalter 26">
            <a:extLst>
              <a:ext uri="{FF2B5EF4-FFF2-40B4-BE49-F238E27FC236}">
                <a16:creationId xmlns:a16="http://schemas.microsoft.com/office/drawing/2014/main" id="{2A45A7D6-89D9-7407-8744-2B871BE69BE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42125" y="934224"/>
            <a:ext cx="5349875" cy="46346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23" name="Grafik 2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A0E1F6C-E08B-BC4B-6E98-B47565717B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DFA9EF9-76AB-BCA4-B15E-7D31CF3314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9973D7A-109B-2904-82D0-0ACA6D53FA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80" b="24782"/>
          <a:stretch>
            <a:fillRect/>
          </a:stretch>
        </p:blipFill>
        <p:spPr>
          <a:xfrm>
            <a:off x="2826451" y="232447"/>
            <a:ext cx="1154483" cy="571915"/>
          </a:xfrm>
          <a:prstGeom prst="rect">
            <a:avLst/>
          </a:prstGeom>
        </p:spPr>
      </p:pic>
      <p:pic>
        <p:nvPicPr>
          <p:cNvPr id="6" name="Grafik 5" descr="Ein Bild, das Screenshot, Grafiken, Schrift, Grafikdesign enthält.&#10;&#10;Automatisch generierte Beschreibung">
            <a:extLst>
              <a:ext uri="{FF2B5EF4-FFF2-40B4-BE49-F238E27FC236}">
                <a16:creationId xmlns:a16="http://schemas.microsoft.com/office/drawing/2014/main" id="{2AC6A454-46D9-DBFE-BF65-4DCA6563E7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1"/>
          <a:stretch/>
        </p:blipFill>
        <p:spPr>
          <a:xfrm>
            <a:off x="4138721" y="233678"/>
            <a:ext cx="1858513" cy="500914"/>
          </a:xfrm>
          <a:prstGeom prst="rect">
            <a:avLst/>
          </a:prstGeom>
        </p:spPr>
      </p:pic>
      <p:sp>
        <p:nvSpPr>
          <p:cNvPr id="11" name="Textplatzhalter 20">
            <a:extLst>
              <a:ext uri="{FF2B5EF4-FFF2-40B4-BE49-F238E27FC236}">
                <a16:creationId xmlns:a16="http://schemas.microsoft.com/office/drawing/2014/main" id="{1DABCC4D-ADA9-9CBF-1C0C-307BD7B974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5251" y="4263998"/>
            <a:ext cx="5923695" cy="9722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FreightText Pro Bold" panose="02000803080000020004" pitchFamily="50" charset="0"/>
              </a:defRPr>
            </a:lvl1pPr>
          </a:lstStyle>
          <a:p>
            <a:r>
              <a:rPr lang="de-DE" i="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https://bfw-bb.eu/nbau/</a:t>
            </a:r>
          </a:p>
          <a:p>
            <a:r>
              <a:rPr lang="de-DE" i="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https://nexteconomylab.de/de/projekte/nachhaltigkeit-im-bau</a:t>
            </a:r>
            <a:r>
              <a:rPr lang="de-DE" i="0" dirty="0"/>
              <a:t> </a:t>
            </a:r>
          </a:p>
          <a:p>
            <a:pPr lvl="0"/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DD9B0D81-C747-4188-E705-C4681D1F90A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682" y="5595706"/>
            <a:ext cx="4455155" cy="126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070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iele und Ablau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4BCE0808-C8A5-7B3A-DAC9-84FC36D9343B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DE1CE2-78B4-055F-18A8-76EB8F8394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559805" y="1189083"/>
            <a:ext cx="11072387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 b="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Ziele/Ablauf der Präsentation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96ED105-A951-DB5B-3278-2C68E78987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2" y="2111466"/>
            <a:ext cx="11017829" cy="4427557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>
              <a:buAutoNum type="arabicPeriod"/>
              <a:defRPr sz="2400" b="0">
                <a:solidFill>
                  <a:schemeClr val="tx1"/>
                </a:solidFill>
                <a:latin typeface="Neue Plak Text" panose="020B0804030202020204" pitchFamily="34" charset="0"/>
              </a:defRPr>
            </a:lvl1pPr>
            <a:lvl2pPr>
              <a:defRPr>
                <a:latin typeface="FreightText Pro Book" panose="02000603060000020004" pitchFamily="50" charset="0"/>
              </a:defRPr>
            </a:lvl2pPr>
          </a:lstStyle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A</a:t>
            </a:r>
          </a:p>
          <a:p>
            <a:pPr lvl="1"/>
            <a:r>
              <a:rPr lang="de-DE" dirty="0"/>
              <a:t>Unterthema B</a:t>
            </a:r>
          </a:p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C</a:t>
            </a:r>
          </a:p>
          <a:p>
            <a:pPr lvl="1"/>
            <a:r>
              <a:rPr lang="de-DE" dirty="0"/>
              <a:t>Unterthema D</a:t>
            </a:r>
          </a:p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E</a:t>
            </a:r>
          </a:p>
          <a:p>
            <a:pPr lvl="1"/>
            <a:r>
              <a:rPr lang="de-DE" dirty="0"/>
              <a:t>Unterthema F</a:t>
            </a:r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5E71F46-E836-2BEA-3D27-562EA37509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EE409A8-BFE4-1A49-89DA-E2CF47F737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663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4BCE0808-C8A5-7B3A-DAC9-84FC36D9343B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DE1CE2-78B4-055F-18A8-76EB8F8394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05" y="1189083"/>
            <a:ext cx="11072387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 b="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96ED105-A951-DB5B-3278-2C68E78987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2" y="2111466"/>
            <a:ext cx="11017829" cy="4090926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r>
              <a:rPr lang="de-DE" dirty="0"/>
              <a:t>Text hinzufügen</a:t>
            </a:r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5E71F46-E836-2BEA-3D27-562EA37509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EE409A8-BFE4-1A49-89DA-E2CF47F737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76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191571A0-49BE-6C75-112E-8504C49FB21F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10E684C-097D-4224-083C-A8654297D5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249" y="1167116"/>
            <a:ext cx="6643063" cy="826861"/>
          </a:xfrm>
          <a:prstGeom prst="rect">
            <a:avLst/>
          </a:prstGeom>
        </p:spPr>
        <p:txBody>
          <a:bodyPr anchor="t"/>
          <a:lstStyle>
            <a:lvl1pPr>
              <a:defRPr sz="320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29C4A1D-9F88-7832-AD52-A9C32D22EC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2EFCE420-E2E7-8C22-F727-DABBCE062D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91425" y="952500"/>
            <a:ext cx="4600575" cy="59055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DDF8853A-65E6-15EF-1757-8BE464F14F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11" name="Grafik 10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2D967D00-B118-5702-9595-381305BE32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842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wechsel/Struktur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667CE1CA-718D-1351-152F-885021239BE3}"/>
              </a:ext>
            </a:extLst>
          </p:cNvPr>
          <p:cNvSpPr/>
          <p:nvPr userDrawn="1"/>
        </p:nvSpPr>
        <p:spPr>
          <a:xfrm>
            <a:off x="422694" y="942975"/>
            <a:ext cx="11395495" cy="5484432"/>
          </a:xfrm>
          <a:prstGeom prst="rect">
            <a:avLst/>
          </a:prstGeom>
          <a:solidFill>
            <a:srgbClr val="0044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79236BB-83ED-EF78-7C71-33AD99373B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83568" y="2244725"/>
            <a:ext cx="8424862" cy="23685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lvl="0"/>
            <a:r>
              <a:rPr lang="de-DE" dirty="0">
                <a:latin typeface="Neue Plak Wide Black" panose="020B0A07030202020204" pitchFamily="34" charset="77"/>
              </a:rPr>
              <a:t>Strukturfolie</a:t>
            </a:r>
            <a:endParaRPr lang="de-DE" dirty="0"/>
          </a:p>
        </p:txBody>
      </p:sp>
      <p:pic>
        <p:nvPicPr>
          <p:cNvPr id="2" name="Grafik 1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42AB68D7-4950-EBF7-E09A-62B25DDCD3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9" name="Grafik 8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482A4C68-A791-2B77-42D3-0B18004954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685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ufgabe/Fr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938FD85-6981-67C7-2CE1-87BBE6F6E997}"/>
              </a:ext>
            </a:extLst>
          </p:cNvPr>
          <p:cNvSpPr/>
          <p:nvPr userDrawn="1"/>
        </p:nvSpPr>
        <p:spPr>
          <a:xfrm>
            <a:off x="422694" y="942975"/>
            <a:ext cx="11395495" cy="5484432"/>
          </a:xfrm>
          <a:prstGeom prst="rect">
            <a:avLst/>
          </a:prstGeom>
          <a:solidFill>
            <a:srgbClr val="008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6936B9F-A779-496C-6316-3F0E34F39B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67248" y="1600502"/>
            <a:ext cx="8457504" cy="41693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latin typeface="Neue Plak Wide Black" panose="020B0A07030202020204" pitchFamily="34" charset="77"/>
              </a:rPr>
              <a:t>Frage z.B. </a:t>
            </a: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Was braucht es,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um diese Herausforderungen anzugehen, Verantwortung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zu übernehmen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und sie zu lösen?</a:t>
            </a:r>
          </a:p>
          <a:p>
            <a:pPr lvl="0"/>
            <a:endParaRPr lang="de-DE" dirty="0"/>
          </a:p>
        </p:txBody>
      </p:sp>
      <p:pic>
        <p:nvPicPr>
          <p:cNvPr id="2" name="Grafik 1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CC15C311-4A2B-339F-6030-F7077807F0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9" name="Grafik 8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5584395-E9DF-2397-DE50-16CC53A8D3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191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e">
    <p:bg>
      <p:bgPr>
        <a:solidFill>
          <a:srgbClr val="E8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CC38AC1A-A127-037F-E0A4-603BCD9E9BFD}"/>
              </a:ext>
            </a:extLst>
          </p:cNvPr>
          <p:cNvSpPr/>
          <p:nvPr userDrawn="1"/>
        </p:nvSpPr>
        <p:spPr>
          <a:xfrm>
            <a:off x="916110" y="1790189"/>
            <a:ext cx="10359777" cy="10135621"/>
          </a:xfrm>
          <a:prstGeom prst="ellipse">
            <a:avLst/>
          </a:prstGeom>
          <a:solidFill>
            <a:srgbClr val="0044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BD622B2-C5DF-0BA4-8A36-1D4E97C5E862}"/>
              </a:ext>
            </a:extLst>
          </p:cNvPr>
          <p:cNvSpPr txBox="1"/>
          <p:nvPr userDrawn="1"/>
        </p:nvSpPr>
        <p:spPr>
          <a:xfrm>
            <a:off x="3589562" y="4730282"/>
            <a:ext cx="5012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Neue Plak Wide Black" panose="020B0A07030202020204" pitchFamily="34" charset="77"/>
              </a:rPr>
              <a:t>Pause</a:t>
            </a:r>
          </a:p>
        </p:txBody>
      </p:sp>
      <p:pic>
        <p:nvPicPr>
          <p:cNvPr id="12" name="Grafik 11" descr="Kaffee mit einfarbiger Füllung">
            <a:extLst>
              <a:ext uri="{FF2B5EF4-FFF2-40B4-BE49-F238E27FC236}">
                <a16:creationId xmlns:a16="http://schemas.microsoft.com/office/drawing/2014/main" id="{605B049B-6185-1F1A-2C95-D6796E37DF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22185" y="3230245"/>
            <a:ext cx="1347629" cy="1347629"/>
          </a:xfrm>
          <a:prstGeom prst="rect">
            <a:avLst/>
          </a:prstGeom>
        </p:spPr>
      </p:pic>
      <p:pic>
        <p:nvPicPr>
          <p:cNvPr id="2" name="Grafik 1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289906A-AA64-80B5-2777-513E6E94E6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4AC7C5F-8DB6-3693-16A7-4FB6111882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057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wechsel, Diskussion, Frage">
    <p:bg>
      <p:bgPr>
        <a:solidFill>
          <a:srgbClr val="E8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3">
            <a:extLst>
              <a:ext uri="{FF2B5EF4-FFF2-40B4-BE49-F238E27FC236}">
                <a16:creationId xmlns:a16="http://schemas.microsoft.com/office/drawing/2014/main" id="{4C7C5CA4-A2C5-786C-705B-1E2900BB9CF3}"/>
              </a:ext>
            </a:extLst>
          </p:cNvPr>
          <p:cNvSpPr/>
          <p:nvPr userDrawn="1"/>
        </p:nvSpPr>
        <p:spPr>
          <a:xfrm>
            <a:off x="916110" y="1790189"/>
            <a:ext cx="10359777" cy="10135621"/>
          </a:xfrm>
          <a:prstGeom prst="ellipse">
            <a:avLst/>
          </a:prstGeom>
          <a:solidFill>
            <a:srgbClr val="008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6CA15AB-3380-FA92-683D-F1E347D617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6" name="Grafik 5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E828A12A-D62C-22A1-54C8-C84D330A29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sp>
        <p:nvSpPr>
          <p:cNvPr id="3" name="Textplatzhalter 6">
            <a:extLst>
              <a:ext uri="{FF2B5EF4-FFF2-40B4-BE49-F238E27FC236}">
                <a16:creationId xmlns:a16="http://schemas.microsoft.com/office/drawing/2014/main" id="{A93352AF-F58C-5503-6693-A5B11C51A8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6551" y="4209689"/>
            <a:ext cx="4778898" cy="94704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lvl="0"/>
            <a:r>
              <a:rPr lang="de-DE">
                <a:latin typeface="Neue Plak Wide Black" panose="020B0A07030202020204" pitchFamily="34" charset="77"/>
              </a:rPr>
              <a:t>Text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1885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ntaktfolie_allgeme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92B2E21D-10D7-2ADC-A8D4-273D5D10B161}"/>
              </a:ext>
            </a:extLst>
          </p:cNvPr>
          <p:cNvSpPr/>
          <p:nvPr userDrawn="1"/>
        </p:nvSpPr>
        <p:spPr>
          <a:xfrm>
            <a:off x="486299" y="962667"/>
            <a:ext cx="11315176" cy="736663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DAAD358-6D56-BF67-23FB-CF1DA327C6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238" y="3629323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61F5FA7-5C7A-2762-BEDF-15B7F1FC1CE5}"/>
              </a:ext>
            </a:extLst>
          </p:cNvPr>
          <p:cNvSpPr txBox="1"/>
          <p:nvPr userDrawn="1"/>
        </p:nvSpPr>
        <p:spPr>
          <a:xfrm>
            <a:off x="486298" y="961912"/>
            <a:ext cx="5742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182952"/>
                </a:solidFill>
                <a:effectLst/>
                <a:uLnTx/>
                <a:uFillTx/>
                <a:latin typeface="Neue Plak Wide Black" panose="020B0A07030202020204" pitchFamily="34" charset="77"/>
                <a:ea typeface="+mn-ea"/>
                <a:cs typeface="+mn-cs"/>
              </a:rPr>
              <a:t>Kontakt</a:t>
            </a:r>
          </a:p>
        </p:txBody>
      </p:sp>
      <p:pic>
        <p:nvPicPr>
          <p:cNvPr id="14" name="Grafik 13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30BBDCA1-113D-AB74-BD84-FD422C244A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9238" y="4902595"/>
            <a:ext cx="448574" cy="448574"/>
          </a:xfrm>
          <a:prstGeom prst="rect">
            <a:avLst/>
          </a:prstGeom>
        </p:spPr>
      </p:pic>
      <p:pic>
        <p:nvPicPr>
          <p:cNvPr id="3" name="Grafik 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585C079A-57ED-E10A-9833-930FF51ED4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17" name="Grafik 16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FC115E6E-9965-635E-F594-54F2A474781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175AEF1-A454-E737-ABBF-06A7599D6BE8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86298" y="4112840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A291EB21-B927-FA76-7190-06780897DF31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99238" y="2221722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Name der Organisation</a:t>
            </a:r>
          </a:p>
        </p:txBody>
      </p:sp>
      <p:sp>
        <p:nvSpPr>
          <p:cNvPr id="24" name="Textplatzhalter 5">
            <a:extLst>
              <a:ext uri="{FF2B5EF4-FFF2-40B4-BE49-F238E27FC236}">
                <a16:creationId xmlns:a16="http://schemas.microsoft.com/office/drawing/2014/main" id="{90EFA25D-87E9-B714-D608-DAE3F4840288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99238" y="2803948"/>
            <a:ext cx="4765071" cy="67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r>
              <a:rPr lang="de-DE" dirty="0"/>
              <a:t>Straße, Hausnummer                                    Postleitzahl, Stadt</a:t>
            </a:r>
          </a:p>
        </p:txBody>
      </p:sp>
      <p:sp>
        <p:nvSpPr>
          <p:cNvPr id="25" name="Textplatzhalter 5">
            <a:extLst>
              <a:ext uri="{FF2B5EF4-FFF2-40B4-BE49-F238E27FC236}">
                <a16:creationId xmlns:a16="http://schemas.microsoft.com/office/drawing/2014/main" id="{1D88004B-F76A-6A1D-9EF4-9D154112900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4869" y="5003919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BA82F036-7908-9747-46E9-C5C23727B7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4585" y="5497454"/>
            <a:ext cx="397879" cy="397879"/>
          </a:xfrm>
          <a:prstGeom prst="rect">
            <a:avLst/>
          </a:prstGeom>
        </p:spPr>
      </p:pic>
      <p:sp>
        <p:nvSpPr>
          <p:cNvPr id="29" name="Textplatzhalter 5">
            <a:extLst>
              <a:ext uri="{FF2B5EF4-FFF2-40B4-BE49-F238E27FC236}">
                <a16:creationId xmlns:a16="http://schemas.microsoft.com/office/drawing/2014/main" id="{450F4472-6389-0363-8962-B7D2EDFBFF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4869" y="5532571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</p:spTree>
    <p:extLst>
      <p:ext uri="{BB962C8B-B14F-4D97-AF65-F5344CB8AC3E}">
        <p14:creationId xmlns:p14="http://schemas.microsoft.com/office/powerpoint/2010/main" val="2395052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716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0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Relationship Id="rId4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Relationship Id="rId4" Type="http://schemas.openxmlformats.org/officeDocument/2006/relationships/image" Target="../media/image1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Relationship Id="rId4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6.xml"/><Relationship Id="rId4" Type="http://schemas.openxmlformats.org/officeDocument/2006/relationships/image" Target="../media/image1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7.xml"/><Relationship Id="rId4" Type="http://schemas.openxmlformats.org/officeDocument/2006/relationships/image" Target="../media/image20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1.xml"/><Relationship Id="rId4" Type="http://schemas.openxmlformats.org/officeDocument/2006/relationships/image" Target="../media/image22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2.xml"/><Relationship Id="rId4" Type="http://schemas.openxmlformats.org/officeDocument/2006/relationships/image" Target="../media/image2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4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2.xml"/><Relationship Id="rId4" Type="http://schemas.openxmlformats.org/officeDocument/2006/relationships/image" Target="../media/image2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nexteconomylab.de/de/projekte/nachhaltigkeit-im-bau" TargetMode="Externa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4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52E17-D8C4-36BB-9CE8-CC79226CF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7B37957A-D8C2-FA92-FD3F-6BB84CBB5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51" y="1289154"/>
            <a:ext cx="5736523" cy="1781555"/>
          </a:xfrm>
        </p:spPr>
        <p:txBody>
          <a:bodyPr>
            <a:normAutofit fontScale="90000"/>
          </a:bodyPr>
          <a:lstStyle/>
          <a:p>
            <a:r>
              <a:rPr lang="de-DE" dirty="0"/>
              <a:t>Maßnahmen nachhaltigen Bauens </a:t>
            </a:r>
            <a:br>
              <a:rPr lang="de-DE" dirty="0"/>
            </a:br>
            <a:r>
              <a:rPr lang="de-DE" dirty="0"/>
              <a:t>im Straßen- </a:t>
            </a:r>
            <a:r>
              <a:rPr lang="de-DE"/>
              <a:t>und Wegebau:</a:t>
            </a:r>
            <a:br>
              <a:rPr lang="de-DE" dirty="0"/>
            </a:br>
            <a:r>
              <a:rPr lang="de-DE" dirty="0"/>
              <a:t>Bodenschutz 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AE2F744-B947-26C4-DD35-93D122E8BD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5252" y="3622376"/>
            <a:ext cx="5923695" cy="1149649"/>
          </a:xfrm>
        </p:spPr>
        <p:txBody>
          <a:bodyPr/>
          <a:lstStyle/>
          <a:p>
            <a:r>
              <a:rPr lang="de-DE" dirty="0"/>
              <a:t>Erstellt von: Uwe Dziumbla</a:t>
            </a:r>
          </a:p>
        </p:txBody>
      </p:sp>
      <p:pic>
        <p:nvPicPr>
          <p:cNvPr id="3" name="Bildplatzhalter 2">
            <a:extLst>
              <a:ext uri="{FF2B5EF4-FFF2-40B4-BE49-F238E27FC236}">
                <a16:creationId xmlns:a16="http://schemas.microsoft.com/office/drawing/2014/main" id="{7D3F05FD-67A6-1AD7-EC00-F087D152E4C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5" r="11475"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64F20F53-03C1-81D1-F6F7-D3CAFCC0CD7B}"/>
              </a:ext>
            </a:extLst>
          </p:cNvPr>
          <p:cNvSpPr txBox="1">
            <a:spLocks/>
          </p:cNvSpPr>
          <p:nvPr/>
        </p:nvSpPr>
        <p:spPr>
          <a:xfrm>
            <a:off x="10285155" y="5247488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  <p:sp>
        <p:nvSpPr>
          <p:cNvPr id="5" name="PlaceHolder 3">
            <a:extLst>
              <a:ext uri="{FF2B5EF4-FFF2-40B4-BE49-F238E27FC236}">
                <a16:creationId xmlns:a16="http://schemas.microsoft.com/office/drawing/2014/main" id="{BEE9C354-6BF5-EE6E-6C8B-98103A62ED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4825" y="4772025"/>
            <a:ext cx="5924550" cy="473075"/>
          </a:xfr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100"/>
              <a:t>Cottbus, 2025</a:t>
            </a:r>
          </a:p>
          <a:p>
            <a:pPr>
              <a:lnSpc>
                <a:spcPct val="100000"/>
              </a:lnSpc>
            </a:pPr>
            <a:r>
              <a:rPr lang="de-DE" sz="1100"/>
              <a:t>Lizenz: CC BY-NC 4.0 (keine kommerzielle Nutzung, Bearbeitung erlaubt, Autor*in nennen)</a:t>
            </a:r>
            <a:endParaRPr lang="de-DE" sz="11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3501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82976-1589-7073-8980-9A4E98A0E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32E312-717A-A699-0B02-35BE149E6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Bodenklassen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B093F2B-1F4A-FDBE-D090-83C62E6207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5"/>
            <a:ext cx="11017829" cy="444698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de-DE" sz="3100" b="1" dirty="0"/>
              <a:t>Bodenklasse 1 – Oberboden (Mutterboden)</a:t>
            </a:r>
          </a:p>
          <a:p>
            <a:pPr marL="514350" lvl="1" indent="-342900"/>
            <a:r>
              <a:rPr lang="de-DE" sz="3100" i="1" dirty="0">
                <a:latin typeface="FreightText Pro Book" panose="02000603060000020004" pitchFamily="50" charset="0"/>
              </a:rPr>
              <a:t>organische Schicht, durchwurzelt von Pflanzen und gekennzeichnet durch eine dunkle Farbe aufgrund des hohen Humusgehalts</a:t>
            </a:r>
          </a:p>
          <a:p>
            <a:pPr marL="0" indent="0">
              <a:buNone/>
            </a:pPr>
            <a:r>
              <a:rPr lang="de-DE" sz="3100" b="1" dirty="0"/>
              <a:t>Bodenklasse 2 – Fließende Bodenart (Schöpfboden)</a:t>
            </a:r>
          </a:p>
          <a:p>
            <a:pPr marL="514350" lvl="1" indent="-342900"/>
            <a:r>
              <a:rPr lang="de-DE" sz="3100" i="1" dirty="0">
                <a:latin typeface="FreightText Pro Book" panose="02000603060000020004" pitchFamily="50" charset="0"/>
              </a:rPr>
              <a:t>wasserhaltige, oft schlammige Böden</a:t>
            </a:r>
          </a:p>
          <a:p>
            <a:pPr marL="0" indent="0">
              <a:buNone/>
            </a:pPr>
            <a:r>
              <a:rPr lang="de-DE" sz="3100" b="1" dirty="0"/>
              <a:t>Bodenklasse 3 – Leicht lösbarer Boden</a:t>
            </a:r>
          </a:p>
          <a:p>
            <a:pPr marL="514350" lvl="1" indent="-342900"/>
            <a:r>
              <a:rPr lang="de-DE" sz="3100" i="1" dirty="0">
                <a:latin typeface="FreightText Pro Book" panose="02000603060000020004" pitchFamily="50" charset="0"/>
              </a:rPr>
              <a:t>Hauptsächlich bestehend aus Kies und nicht bindigem Sand, zeichnet er sich durch gute Versickerungsfähigkeit aus.</a:t>
            </a:r>
          </a:p>
          <a:p>
            <a:pPr marL="0" indent="0">
              <a:buNone/>
            </a:pPr>
            <a:r>
              <a:rPr lang="de-DE" sz="3100" b="1" dirty="0"/>
              <a:t>Bodenklasse 4 – Mittelschwerer Boden (Stichboden)</a:t>
            </a:r>
          </a:p>
          <a:p>
            <a:pPr marL="514350" lvl="1" indent="-342900"/>
            <a:r>
              <a:rPr lang="de-DE" sz="3100" i="1" dirty="0">
                <a:latin typeface="FreightText Pro Book" panose="02000603060000020004" pitchFamily="50" charset="0"/>
              </a:rPr>
              <a:t>Ein Mix aus Lehm, Schluff und Sand</a:t>
            </a:r>
          </a:p>
          <a:p>
            <a:pPr marL="0" indent="0">
              <a:buNone/>
            </a:pPr>
            <a:r>
              <a:rPr lang="de-DE" sz="3100" b="1" dirty="0"/>
              <a:t>Bodenklasse 5 – Schwer lösbarer Boden (Hackboden)</a:t>
            </a:r>
          </a:p>
          <a:p>
            <a:pPr marL="514350" lvl="1" indent="-342900"/>
            <a:r>
              <a:rPr lang="de-DE" sz="3100" i="1" dirty="0">
                <a:latin typeface="FreightText Pro Book" panose="02000603060000020004" pitchFamily="50" charset="0"/>
              </a:rPr>
              <a:t>Dieser Boden ist zäh und fest und kann fette, steife Tone, feste Schlacke, Bauschutt und Steingeröll enthalten.</a:t>
            </a:r>
          </a:p>
          <a:p>
            <a:pPr marL="0" indent="0">
              <a:buNone/>
            </a:pPr>
            <a:r>
              <a:rPr lang="de-DE" sz="3100" b="1" dirty="0"/>
              <a:t>Bodenklasse 6 – Leichter Felsboden</a:t>
            </a:r>
          </a:p>
          <a:p>
            <a:pPr marL="514350" lvl="1" indent="-342900"/>
            <a:r>
              <a:rPr lang="de-DE" sz="3100" i="1" dirty="0">
                <a:latin typeface="FreightText Pro Book" panose="02000603060000020004" pitchFamily="50" charset="0"/>
              </a:rPr>
              <a:t>Besteht aus Gesteinsarten wie </a:t>
            </a:r>
            <a:r>
              <a:rPr lang="de-DE" sz="3100" i="1" dirty="0" err="1">
                <a:latin typeface="FreightText Pro Book" panose="02000603060000020004" pitchFamily="50" charset="0"/>
              </a:rPr>
              <a:t>Schrämmböden</a:t>
            </a:r>
            <a:r>
              <a:rPr lang="de-DE" sz="3100" i="1" dirty="0">
                <a:latin typeface="FreightText Pro Book" panose="02000603060000020004" pitchFamily="50" charset="0"/>
              </a:rPr>
              <a:t>, die bearbeitbar bleiben.</a:t>
            </a:r>
          </a:p>
          <a:p>
            <a:pPr marL="0" indent="0">
              <a:buNone/>
            </a:pPr>
            <a:r>
              <a:rPr lang="de-DE" sz="3100" b="1" dirty="0"/>
              <a:t>Bodenklasse 7 – Schwerer Felsboden</a:t>
            </a:r>
          </a:p>
          <a:p>
            <a:pPr marL="514350" lvl="1" indent="-342900"/>
            <a:r>
              <a:rPr lang="de-DE" sz="3100" i="1" dirty="0">
                <a:latin typeface="FreightText Pro Book" panose="02000603060000020004" pitchFamily="50" charset="0"/>
              </a:rPr>
              <a:t>Der widerstandsfähigste Bodentyp, der oft spezialisierte Maschinen oder Sprengungen erfordert.</a:t>
            </a:r>
          </a:p>
          <a:p>
            <a:pPr marL="0" indent="0">
              <a:buNone/>
            </a:pPr>
            <a:r>
              <a:rPr lang="de-DE" sz="3100" i="1" dirty="0"/>
              <a:t>DIN 18300 - Bedeutung der genauen Bestimmung und Handhabung verschiedener Bodentypen in Bauvorhaben.</a:t>
            </a:r>
          </a:p>
          <a:p>
            <a:pPr marL="0" indent="0">
              <a:buNone/>
            </a:pPr>
            <a:endParaRPr lang="de-DE" i="1" dirty="0"/>
          </a:p>
          <a:p>
            <a:pPr marL="0" indent="0">
              <a:buNone/>
            </a:pPr>
            <a:endParaRPr lang="de-DE" i="1" dirty="0"/>
          </a:p>
          <a:p>
            <a:pPr marL="0" indent="0">
              <a:buNone/>
            </a:pPr>
            <a:endParaRPr lang="de-DE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9749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872AD-06EC-34F2-8A44-CFE5258AC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EC464C8-C739-7F0E-D5D6-FADB766554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Bodeneigenschaften</a:t>
            </a:r>
          </a:p>
          <a:p>
            <a:r>
              <a:rPr lang="de-DE" dirty="0"/>
              <a:t>Landwirtschaft - Bautechnik - Umweltwissenschaften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9150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DF0F4D-A04C-0D0A-42FD-B2D159418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Boden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B888EB8-3A06-D938-C924-DE114C3889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b="1" dirty="0"/>
              <a:t>Landwirtschaft - Art ihres Bodens </a:t>
            </a:r>
          </a:p>
          <a:p>
            <a:pPr lvl="1"/>
            <a:r>
              <a:rPr lang="de-DE" dirty="0">
                <a:latin typeface="FreightText Pro Book" panose="02000603060000020004" pitchFamily="50" charset="0"/>
              </a:rPr>
              <a:t>welche Pflanzen sie anbauen können und welche Bodenverbesserungen notwendig sind. Einige Böden eignen sich beispielsweise besser für Getreide, während andere für Wurzelgemüse ideal sind.</a:t>
            </a:r>
          </a:p>
          <a:p>
            <a:pPr marL="0" indent="0">
              <a:buNone/>
            </a:pPr>
            <a:r>
              <a:rPr lang="de-DE" b="1" dirty="0"/>
              <a:t>Bautechnik - Eigenschaften  sind entscheidend</a:t>
            </a:r>
          </a:p>
          <a:p>
            <a:pPr lvl="1"/>
            <a:r>
              <a:rPr lang="de-DE" dirty="0">
                <a:latin typeface="FreightText Pro Book" panose="02000603060000020004" pitchFamily="50" charset="0"/>
              </a:rPr>
              <a:t>Sandböden gute Tragfähigkeit </a:t>
            </a:r>
          </a:p>
          <a:p>
            <a:pPr lvl="1"/>
            <a:r>
              <a:rPr lang="de-DE" dirty="0">
                <a:latin typeface="FreightText Pro Book" panose="02000603060000020004" pitchFamily="50" charset="0"/>
              </a:rPr>
              <a:t>tonige Böden dehnen sich aus und schrumpfen, je nach Wassergehalt.</a:t>
            </a:r>
          </a:p>
          <a:p>
            <a:pPr marL="0" indent="0">
              <a:buNone/>
            </a:pPr>
            <a:r>
              <a:rPr lang="de-DE" b="1" dirty="0"/>
              <a:t>Umweltwissenschaften - Bodenart ist von Bedeutung</a:t>
            </a:r>
          </a:p>
          <a:p>
            <a:pPr lvl="1"/>
            <a:r>
              <a:rPr lang="de-DE" dirty="0">
                <a:latin typeface="FreightText Pro Book" panose="02000603060000020004" pitchFamily="50" charset="0"/>
              </a:rPr>
              <a:t>Sandige Böden können beispielsweise schneller Schadstoffe in das Grundwasser leiten</a:t>
            </a:r>
          </a:p>
          <a:p>
            <a:pPr lvl="1"/>
            <a:r>
              <a:rPr lang="de-DE" dirty="0">
                <a:latin typeface="FreightText Pro Book" panose="02000603060000020004" pitchFamily="50" charset="0"/>
              </a:rPr>
              <a:t>tonige Böden können Schadstoffe stärker binden</a:t>
            </a:r>
          </a:p>
          <a:p>
            <a:endParaRPr lang="de-DE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86BEDEE-C890-3C49-3003-3E55F3B46FA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9985" t="17892" r="32080" b="4993"/>
          <a:stretch>
            <a:fillRect/>
          </a:stretch>
        </p:blipFill>
        <p:spPr>
          <a:xfrm>
            <a:off x="7354462" y="1279164"/>
            <a:ext cx="4409591" cy="3869306"/>
          </a:xfrm>
          <a:prstGeom prst="rect">
            <a:avLst/>
          </a:prstGeom>
        </p:spPr>
      </p:pic>
      <p:sp>
        <p:nvSpPr>
          <p:cNvPr id="9" name="Textplatzhalter 2">
            <a:extLst>
              <a:ext uri="{FF2B5EF4-FFF2-40B4-BE49-F238E27FC236}">
                <a16:creationId xmlns:a16="http://schemas.microsoft.com/office/drawing/2014/main" id="{F37580C8-0A18-E8F6-30B3-B0281BF35E1B}"/>
              </a:ext>
            </a:extLst>
          </p:cNvPr>
          <p:cNvSpPr txBox="1">
            <a:spLocks/>
          </p:cNvSpPr>
          <p:nvPr/>
        </p:nvSpPr>
        <p:spPr>
          <a:xfrm>
            <a:off x="10049613" y="5257478"/>
            <a:ext cx="1792130" cy="32135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>
                    <a:lumMod val="65000"/>
                  </a:schemeClr>
                </a:solidFill>
                <a:latin typeface="FreightText Pro Book"/>
              </a:rPr>
              <a:t>© KI generiert</a:t>
            </a:r>
            <a:endParaRPr lang="de-DE" sz="1200" dirty="0">
              <a:solidFill>
                <a:schemeClr val="bg1">
                  <a:lumMod val="65000"/>
                </a:schemeClr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8523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DA256-DB03-8C33-4884-14105BBCC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1CDB927-96CB-410B-7F55-22112422BE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Boden</a:t>
            </a:r>
          </a:p>
          <a:p>
            <a:r>
              <a:rPr lang="de-DE" dirty="0"/>
              <a:t>Arten / Typen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8093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29F6A3-5202-FB3E-94BF-5386A7C65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Boden – Arten/Typen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B3B9AE5-BFE8-90AB-8C8F-43D908AEC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52056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b="1" dirty="0"/>
              <a:t>Sand - Sand ist die bekannteste Bodenart. </a:t>
            </a:r>
          </a:p>
          <a:p>
            <a:pPr marL="514350" lvl="1" indent="-342900"/>
            <a:r>
              <a:rPr lang="de-DE" dirty="0">
                <a:latin typeface="FreightText Pro Book" panose="02000603060000020004" pitchFamily="50" charset="0"/>
              </a:rPr>
              <a:t>kleine, aber verhältnismäßig grobe Partikel</a:t>
            </a:r>
          </a:p>
          <a:p>
            <a:pPr marL="514350" lvl="1" indent="-342900"/>
            <a:r>
              <a:rPr lang="de-DE" dirty="0">
                <a:latin typeface="FreightText Pro Book" panose="02000603060000020004" pitchFamily="50" charset="0"/>
              </a:rPr>
              <a:t>normalerweise gelblich oder hellbraun</a:t>
            </a:r>
          </a:p>
          <a:p>
            <a:pPr marL="514350" lvl="1" indent="-342900"/>
            <a:r>
              <a:rPr lang="de-DE" dirty="0">
                <a:latin typeface="FreightText Pro Book" panose="02000603060000020004" pitchFamily="50" charset="0"/>
              </a:rPr>
              <a:t>oft wasserdurchlässig</a:t>
            </a:r>
          </a:p>
          <a:p>
            <a:pPr marL="514350" lvl="1" indent="-342900"/>
            <a:r>
              <a:rPr lang="de-DE" dirty="0">
                <a:latin typeface="FreightText Pro Book" panose="02000603060000020004" pitchFamily="50" charset="0"/>
              </a:rPr>
              <a:t>können in trockenen Zeiten sandige problematisch sein, da sie Feuchtigkeit nicht gut speichern.</a:t>
            </a:r>
          </a:p>
          <a:p>
            <a:pPr marL="0" indent="0">
              <a:buNone/>
            </a:pPr>
            <a:r>
              <a:rPr lang="de-DE" b="1" dirty="0"/>
              <a:t>Schluff -  (Silt): Schluff ist feiner als Sand, aber grobkörniger als Ton. </a:t>
            </a:r>
          </a:p>
          <a:p>
            <a:pPr marL="514350" lvl="1" indent="-342900"/>
            <a:r>
              <a:rPr lang="de-DE" dirty="0">
                <a:latin typeface="FreightText Pro Book" panose="02000603060000020004" pitchFamily="50" charset="0"/>
              </a:rPr>
              <a:t>Er hat eine glatte Textur, fast seidig </a:t>
            </a:r>
          </a:p>
          <a:p>
            <a:pPr marL="514350" lvl="1" indent="-342900"/>
            <a:r>
              <a:rPr lang="de-DE" dirty="0">
                <a:latin typeface="FreightText Pro Book" panose="02000603060000020004" pitchFamily="50" charset="0"/>
              </a:rPr>
              <a:t>Schluffige Böden können Wasser und Nährstoffe gut speichern, attraktiv für Pflanzen </a:t>
            </a:r>
          </a:p>
          <a:p>
            <a:pPr marL="514350" lvl="1" indent="-342900"/>
            <a:r>
              <a:rPr lang="de-DE" dirty="0">
                <a:latin typeface="FreightText Pro Book" panose="02000603060000020004" pitchFamily="50" charset="0"/>
              </a:rPr>
              <a:t>Können Wasser stauen, was zu Problemen mit der Drainage führen kann</a:t>
            </a:r>
          </a:p>
          <a:p>
            <a:pPr marL="0" indent="0">
              <a:buNone/>
            </a:pPr>
            <a:r>
              <a:rPr lang="de-DE" b="1" dirty="0"/>
              <a:t>Ton - Tonpartikel sind extrem fein </a:t>
            </a:r>
          </a:p>
          <a:p>
            <a:pPr marL="514350" lvl="1" indent="-342900"/>
            <a:r>
              <a:rPr lang="de-DE" dirty="0">
                <a:latin typeface="FreightText Pro Book" panose="02000603060000020004" pitchFamily="50" charset="0"/>
              </a:rPr>
              <a:t>Tonböden sind dicht und können Wasser und Nährstoffe sehr gut speichern. </a:t>
            </a:r>
          </a:p>
          <a:p>
            <a:pPr marL="514350" lvl="1" indent="-342900"/>
            <a:r>
              <a:rPr lang="de-DE" dirty="0">
                <a:latin typeface="FreightText Pro Book" panose="02000603060000020004" pitchFamily="50" charset="0"/>
              </a:rPr>
              <a:t>Wasserundurchlässigkeit auch zu Problematisch </a:t>
            </a:r>
          </a:p>
          <a:p>
            <a:pPr marL="514350" lvl="1" indent="-342900"/>
            <a:r>
              <a:rPr lang="de-DE" dirty="0">
                <a:latin typeface="FreightText Pro Book" panose="02000603060000020004" pitchFamily="50" charset="0"/>
              </a:rPr>
              <a:t>Nasser Boden schwer bearbeitbar</a:t>
            </a:r>
          </a:p>
          <a:p>
            <a:pPr marL="0" indent="0">
              <a:buNone/>
            </a:pPr>
            <a:r>
              <a:rPr lang="de-DE" b="1" dirty="0"/>
              <a:t>Lehm -  Kombination aus Sand, Schluff und Ton</a:t>
            </a:r>
          </a:p>
          <a:p>
            <a:pPr marL="514350" lvl="1" indent="-342900"/>
            <a:r>
              <a:rPr lang="de-DE" dirty="0">
                <a:latin typeface="FreightText Pro Book" panose="02000603060000020004" pitchFamily="50" charset="0"/>
              </a:rPr>
              <a:t>verbindet die besten Eigenschaften dieser drei Bodenarten </a:t>
            </a:r>
          </a:p>
          <a:p>
            <a:pPr marL="514350" lvl="1" indent="-342900"/>
            <a:r>
              <a:rPr lang="de-DE" dirty="0">
                <a:latin typeface="FreightText Pro Book" panose="02000603060000020004" pitchFamily="50" charset="0"/>
              </a:rPr>
              <a:t>bevorzugter Bodentyp für Landwirte und Gärtner</a:t>
            </a:r>
          </a:p>
          <a:p>
            <a:pPr marL="514350" lvl="1" indent="-342900"/>
            <a:r>
              <a:rPr lang="de-DE" dirty="0">
                <a:latin typeface="FreightText Pro Book" panose="02000603060000020004" pitchFamily="50" charset="0"/>
              </a:rPr>
              <a:t>gute Wasserspeicherfähigkeit, aber auch gut durchlässig. </a:t>
            </a:r>
          </a:p>
          <a:p>
            <a:pPr marL="0" indent="0">
              <a:buNone/>
            </a:pPr>
            <a:endParaRPr lang="de-DE" i="1" dirty="0"/>
          </a:p>
          <a:p>
            <a:pPr marL="0" indent="0">
              <a:buNone/>
            </a:pPr>
            <a:endParaRPr lang="de-DE" i="1" dirty="0"/>
          </a:p>
          <a:p>
            <a:pPr marL="0" indent="0">
              <a:buNone/>
            </a:pPr>
            <a:endParaRPr lang="de-DE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0547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EFBA6-30DE-B198-79E1-F9946F59A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78E74E0-DA87-9C5C-5FAC-90AF707303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Mutterboden</a:t>
            </a:r>
          </a:p>
          <a:p>
            <a:r>
              <a:rPr lang="de-DE" dirty="0"/>
              <a:t>Lebensgrundlage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3286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A64352-1585-79F0-A6C2-0F2804D50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/>
          <a:lstStyle/>
          <a:p>
            <a:r>
              <a:rPr lang="de-DE" dirty="0"/>
              <a:t>Ackerkrume, Oberboden, Muttererde, gewachsene Erde, Pflanzenerde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D883485-ADB7-891F-523E-E0D0E143E5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825" y="2796792"/>
            <a:ext cx="6643688" cy="4381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Besteht aus: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</a:rPr>
              <a:t>abgestorbene organische Substanzen Humus (dunkler Boden oft hoher Anteil)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</a:rPr>
              <a:t>Mikroorganismen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</a:rPr>
              <a:t>Mineralien wie Stickstoff, Phosphor und Kalium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</a:rPr>
              <a:t>Feinsand, Ton und Schlu</a:t>
            </a:r>
          </a:p>
          <a:p>
            <a:r>
              <a:rPr lang="de-DE" dirty="0"/>
              <a:t>Mutterboden - In Deutschland ist der Mutterboden besonders geschützt durch das Bundes-Bodenschutzgesetz (BBodSchG) sowie das Baugesetzbuch (BauGB / §202). 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C4384FCA-A380-6407-067B-EA2EBF9A56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0" r="28090"/>
          <a:stretch/>
        </p:blipFill>
        <p:spPr>
          <a:xfrm>
            <a:off x="7591425" y="952500"/>
            <a:ext cx="4600575" cy="5905500"/>
          </a:xfrm>
        </p:spPr>
      </p:pic>
      <p:sp>
        <p:nvSpPr>
          <p:cNvPr id="7" name="Textplatzhalter 2">
            <a:extLst>
              <a:ext uri="{FF2B5EF4-FFF2-40B4-BE49-F238E27FC236}">
                <a16:creationId xmlns:a16="http://schemas.microsoft.com/office/drawing/2014/main" id="{5B280EB2-8E23-1811-E29E-BDDA4004ECA9}"/>
              </a:ext>
            </a:extLst>
          </p:cNvPr>
          <p:cNvSpPr txBox="1">
            <a:spLocks/>
          </p:cNvSpPr>
          <p:nvPr/>
        </p:nvSpPr>
        <p:spPr>
          <a:xfrm>
            <a:off x="10300215" y="653664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3872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647D0-CD1A-2AC3-5874-36F16D51D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EAEBA7-9F78-1D5C-7140-ED9782AF2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/>
          <a:lstStyle/>
          <a:p>
            <a:r>
              <a:rPr lang="de-DE" dirty="0"/>
              <a:t>Mutterboden - Eigenschaften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50FF2E-92EF-E739-E564-79930E6F04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825" y="2476500"/>
            <a:ext cx="6643688" cy="4381500"/>
          </a:xfrm>
        </p:spPr>
        <p:txBody>
          <a:bodyPr>
            <a:normAutofit lnSpcReduction="10000"/>
          </a:bodyPr>
          <a:lstStyle/>
          <a:p>
            <a:r>
              <a:rPr lang="de-DE" dirty="0"/>
              <a:t>Lebensgrundlage für Pflanzen und Bodenlebewesen</a:t>
            </a:r>
          </a:p>
          <a:p>
            <a:r>
              <a:rPr lang="de-DE" dirty="0"/>
              <a:t>Zwischengelagertes Bodenmaterial sofort begrünen</a:t>
            </a:r>
          </a:p>
          <a:p>
            <a:r>
              <a:rPr lang="de-DE" dirty="0"/>
              <a:t>In einer Handvoll Mutterboden kann es mehr Bodenorganismen geben, als es Menschen auf der Erde gibt.</a:t>
            </a:r>
          </a:p>
          <a:p>
            <a:r>
              <a:rPr lang="de-DE" dirty="0"/>
              <a:t>ca. 2,5 Billionen Mikroorganismen (Bakterien, Pilze und Algen) und Fadenwürmer, Milben, Springschwänze, Rädertiere, Borstenwürmer, Käferlarven, </a:t>
            </a:r>
            <a:r>
              <a:rPr lang="de-DE" dirty="0" err="1"/>
              <a:t>Zweiflüglerlarven</a:t>
            </a:r>
            <a:r>
              <a:rPr lang="de-DE" dirty="0"/>
              <a:t>, Regenwürmer, Schnecken, Spinnen und Asseln</a:t>
            </a:r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20446814-5DBB-ED83-2A66-A57E0FF4A80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7" r="19827"/>
          <a:stretch/>
        </p:blipFill>
        <p:spPr>
          <a:xfrm>
            <a:off x="7591425" y="952500"/>
            <a:ext cx="4600575" cy="5905500"/>
          </a:xfrm>
        </p:spPr>
      </p:pic>
      <p:sp>
        <p:nvSpPr>
          <p:cNvPr id="7" name="Textplatzhalter 2">
            <a:extLst>
              <a:ext uri="{FF2B5EF4-FFF2-40B4-BE49-F238E27FC236}">
                <a16:creationId xmlns:a16="http://schemas.microsoft.com/office/drawing/2014/main" id="{A17D8EA1-D6D3-592E-49F7-EFAA2A8C0B2B}"/>
              </a:ext>
            </a:extLst>
          </p:cNvPr>
          <p:cNvSpPr txBox="1">
            <a:spLocks/>
          </p:cNvSpPr>
          <p:nvPr/>
        </p:nvSpPr>
        <p:spPr>
          <a:xfrm>
            <a:off x="10300215" y="653664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8760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2979A-FF40-2B0A-F87B-C26081D04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6258DA-7872-FEAE-71F5-8392C0EA2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Mutterboden - Kosten</a:t>
            </a:r>
            <a:br>
              <a:rPr lang="de-DE"/>
            </a:br>
            <a:br>
              <a:rPr lang="de-DE"/>
            </a:b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6507124-631D-CC34-36E1-886D72E9FA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Grundpreis pro m³</a:t>
            </a:r>
          </a:p>
          <a:p>
            <a:r>
              <a:rPr lang="de-DE" dirty="0"/>
              <a:t>Je nach Qualität 20€ - 50€.</a:t>
            </a:r>
          </a:p>
          <a:p>
            <a:pPr marL="0" indent="0">
              <a:buNone/>
            </a:pPr>
            <a:r>
              <a:rPr lang="de-DE" b="1" dirty="0"/>
              <a:t>Transportkosten</a:t>
            </a:r>
          </a:p>
          <a:p>
            <a:r>
              <a:rPr lang="de-DE" dirty="0"/>
              <a:t>Abhängig von der Entfernung 50€ - 150€.</a:t>
            </a:r>
          </a:p>
          <a:p>
            <a:pPr marL="0" indent="0">
              <a:buNone/>
            </a:pPr>
            <a:r>
              <a:rPr lang="de-DE" b="1" dirty="0"/>
              <a:t>Zusätzliche Materialien: </a:t>
            </a:r>
          </a:p>
          <a:p>
            <a:r>
              <a:rPr lang="de-DE" dirty="0"/>
              <a:t>Sand oder Kompost 10€ - 30€ pro m³</a:t>
            </a:r>
          </a:p>
          <a:p>
            <a:pPr marL="0" indent="0">
              <a:buNone/>
            </a:pPr>
            <a:r>
              <a:rPr lang="de-DE" b="1" dirty="0"/>
              <a:t>Arbeitskosten</a:t>
            </a:r>
          </a:p>
          <a:p>
            <a:r>
              <a:rPr lang="de-DE" dirty="0"/>
              <a:t>Fachgerechte Verteilung und Verdichtung </a:t>
            </a:r>
            <a:br>
              <a:rPr lang="de-DE" dirty="0"/>
            </a:br>
            <a:r>
              <a:rPr lang="de-DE" dirty="0"/>
              <a:t>30€ - 60 € pro Stunde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8E77E5A8-3240-C828-A4A3-122EFBE813D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7" r="19827"/>
          <a:stretch/>
        </p:blipFill>
        <p:spPr/>
      </p:pic>
      <p:sp>
        <p:nvSpPr>
          <p:cNvPr id="7" name="Textplatzhalter 2">
            <a:extLst>
              <a:ext uri="{FF2B5EF4-FFF2-40B4-BE49-F238E27FC236}">
                <a16:creationId xmlns:a16="http://schemas.microsoft.com/office/drawing/2014/main" id="{D667857C-EC6A-4993-B43C-9226D9DF221F}"/>
              </a:ext>
            </a:extLst>
          </p:cNvPr>
          <p:cNvSpPr txBox="1">
            <a:spLocks/>
          </p:cNvSpPr>
          <p:nvPr/>
        </p:nvSpPr>
        <p:spPr>
          <a:xfrm>
            <a:off x="10300215" y="653664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0388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45665-D4BA-A127-DD67-4C6F62567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E101797-638B-0ECF-B342-AAF0287E6C0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Kies</a:t>
            </a:r>
          </a:p>
          <a:p>
            <a:r>
              <a:rPr lang="de-DE" dirty="0"/>
              <a:t>Ein unverzichtbarer Bestandteil von Beton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6411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47C45-64B2-B598-7AA7-15E27FB4A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4B6E6F-F3BC-100C-7CFE-B2ACCA2EED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>
            <a:normAutofit/>
          </a:bodyPr>
          <a:lstStyle/>
          <a:p>
            <a:r>
              <a:rPr lang="de-DE" dirty="0"/>
              <a:t>Ziele/Ablauf der Präsentation</a:t>
            </a:r>
          </a:p>
        </p:txBody>
      </p:sp>
      <p:sp>
        <p:nvSpPr>
          <p:cNvPr id="7" name="Textplatzhalter 9">
            <a:extLst>
              <a:ext uri="{FF2B5EF4-FFF2-40B4-BE49-F238E27FC236}">
                <a16:creationId xmlns:a16="http://schemas.microsoft.com/office/drawing/2014/main" id="{33206C0A-D8DF-BB00-F14A-FF20AA3BE1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2" y="2111466"/>
            <a:ext cx="11017829" cy="4427557"/>
          </a:xfrm>
        </p:spPr>
        <p:txBody>
          <a:bodyPr>
            <a:normAutofit/>
          </a:bodyPr>
          <a:lstStyle>
            <a:lvl1pPr marL="514350" indent="-514350">
              <a:buAutoNum type="arabicPeriod"/>
              <a:defRPr sz="2400" b="0">
                <a:solidFill>
                  <a:schemeClr val="tx1"/>
                </a:solidFill>
                <a:latin typeface="Neue Plak Text" panose="020B0804030202020204" pitchFamily="34" charset="0"/>
              </a:defRPr>
            </a:lvl1pPr>
            <a:lvl2pPr>
              <a:defRPr>
                <a:latin typeface="FreightText Pro Book" panose="02000603060000020004" pitchFamily="50" charset="0"/>
              </a:defRPr>
            </a:lvl2pPr>
          </a:lstStyle>
          <a:p>
            <a:pPr lvl="0"/>
            <a:r>
              <a:rPr lang="de-DE" dirty="0"/>
              <a:t>Grundlagen Bodenschutz </a:t>
            </a:r>
          </a:p>
          <a:p>
            <a:pPr lvl="0"/>
            <a:r>
              <a:rPr lang="de-DE" dirty="0"/>
              <a:t>Bodenarten und Eigenschaften</a:t>
            </a:r>
          </a:p>
          <a:p>
            <a:pPr lvl="0"/>
            <a:r>
              <a:rPr lang="de-DE" dirty="0"/>
              <a:t>Flächenversiegelung</a:t>
            </a:r>
          </a:p>
          <a:p>
            <a:pPr lvl="0"/>
            <a:r>
              <a:rPr lang="de-DE" dirty="0"/>
              <a:t>Straßenentwässerung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6768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B1677-0BB8-9158-5374-9D394D012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D137D9-C66C-5E38-5341-C3AB1F6E2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Eigenschaften u. Verwendung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E83C1B5-7313-A261-B2C8-62D90BAD3F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4259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sz="2800" dirty="0"/>
              <a:t>Leicht / wasserdurchlässig / trocknet schnell aus / erwärmt sich schnell / schlechte Wasser- und Nährstoffspeicherung</a:t>
            </a:r>
            <a:br>
              <a:rPr lang="de-DE" sz="1800" dirty="0"/>
            </a:br>
            <a:endParaRPr lang="de-DE" sz="1800" dirty="0"/>
          </a:p>
          <a:p>
            <a:pPr marL="0" indent="0">
              <a:buNone/>
            </a:pPr>
            <a:r>
              <a:rPr lang="de-DE" sz="2100" dirty="0"/>
              <a:t>Transportbeton / Ortbeton</a:t>
            </a:r>
          </a:p>
          <a:p>
            <a:pPr marL="0" indent="0">
              <a:buNone/>
            </a:pPr>
            <a:r>
              <a:rPr lang="de-DE" sz="2100" dirty="0"/>
              <a:t>Betonfertigteile, Betonwerksteine Betonpflastersteine</a:t>
            </a:r>
          </a:p>
          <a:p>
            <a:pPr marL="0" indent="0">
              <a:buNone/>
            </a:pPr>
            <a:r>
              <a:rPr lang="de-DE" sz="2100" dirty="0"/>
              <a:t>Porenbeton und Porenbetonerzeugnisse</a:t>
            </a:r>
          </a:p>
          <a:p>
            <a:pPr marL="0" indent="0">
              <a:buNone/>
            </a:pPr>
            <a:r>
              <a:rPr lang="de-DE" sz="2100" dirty="0"/>
              <a:t>Asphalt (in Form von Kiessplitt)</a:t>
            </a:r>
          </a:p>
          <a:p>
            <a:pPr marL="0" indent="0">
              <a:buNone/>
            </a:pPr>
            <a:r>
              <a:rPr lang="de-DE" sz="2100" dirty="0"/>
              <a:t>Frostschutzkies</a:t>
            </a:r>
          </a:p>
          <a:p>
            <a:pPr marL="0" indent="0">
              <a:buNone/>
            </a:pPr>
            <a:r>
              <a:rPr lang="de-DE" sz="2100" dirty="0"/>
              <a:t>Tragschichtkies </a:t>
            </a:r>
          </a:p>
          <a:p>
            <a:pPr marL="0" indent="0">
              <a:buNone/>
            </a:pPr>
            <a:r>
              <a:rPr lang="de-DE" sz="2100" dirty="0"/>
              <a:t>Drainagekies</a:t>
            </a:r>
          </a:p>
          <a:p>
            <a:pPr marL="0" indent="0">
              <a:buNone/>
            </a:pPr>
            <a:r>
              <a:rPr lang="de-DE" sz="2100" dirty="0" err="1"/>
              <a:t>Füllkies</a:t>
            </a:r>
            <a:endParaRPr lang="de-DE" sz="2100" dirty="0"/>
          </a:p>
          <a:p>
            <a:pPr marL="0" indent="0">
              <a:buNone/>
            </a:pPr>
            <a:r>
              <a:rPr lang="de-DE" sz="2100" dirty="0"/>
              <a:t>Dachkies</a:t>
            </a:r>
          </a:p>
          <a:p>
            <a:pPr marL="0" indent="0">
              <a:buNone/>
            </a:pPr>
            <a:r>
              <a:rPr lang="de-DE" sz="2100" dirty="0"/>
              <a:t>Filterkies,… </a:t>
            </a:r>
            <a:r>
              <a:rPr lang="de-DE" sz="2100" i="1" dirty="0"/>
              <a:t>Lässt sich mit den Händen nicht zu einer festen Kugel oder Rolle formen, die sandige Erde zerbröselt</a:t>
            </a:r>
          </a:p>
          <a:p>
            <a:pPr marL="0" indent="0">
              <a:buNone/>
            </a:pPr>
            <a:endParaRPr lang="de-DE" sz="2800" i="1" dirty="0"/>
          </a:p>
          <a:p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64758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6DB21A-8620-3F32-C1A6-6E77EA15B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Verbrauch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F33D244-514A-A23D-FF17-E461F1AC3A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i="1" dirty="0"/>
              <a:t>Sand und Kies sind die bedeutendsten heimische Rohstoffe. </a:t>
            </a:r>
          </a:p>
          <a:p>
            <a:pPr marL="0" indent="0">
              <a:buNone/>
            </a:pPr>
            <a:r>
              <a:rPr lang="de-DE" dirty="0"/>
              <a:t>Versorgung wird in Deutschland zunehmend schwieriger. </a:t>
            </a:r>
          </a:p>
          <a:p>
            <a:r>
              <a:rPr lang="de-DE" dirty="0"/>
              <a:t>Konkurrierende Nutzungen</a:t>
            </a:r>
          </a:p>
          <a:p>
            <a:r>
              <a:rPr lang="de-DE" dirty="0"/>
              <a:t>immer weniger Abbauflächen</a:t>
            </a:r>
          </a:p>
          <a:p>
            <a:r>
              <a:rPr lang="de-DE" dirty="0"/>
              <a:t>vielerorts mangelnde Akzeptanz </a:t>
            </a:r>
          </a:p>
          <a:p>
            <a:pPr marL="0" indent="0">
              <a:buNone/>
            </a:pPr>
            <a:r>
              <a:rPr lang="de-DE" dirty="0"/>
              <a:t>Gesteinskörnungen - nach der EN 12620 im Korngrößenbereich zwischen 2 und 64 mm</a:t>
            </a:r>
          </a:p>
          <a:p>
            <a:pPr marL="0" indent="0">
              <a:buNone/>
            </a:pPr>
            <a:br>
              <a:rPr lang="de-DE" sz="1800" dirty="0"/>
            </a:br>
            <a:endParaRPr lang="de-DE" sz="1800" dirty="0"/>
          </a:p>
          <a:p>
            <a:pPr marL="0" indent="0">
              <a:buNone/>
            </a:pPr>
            <a:r>
              <a:rPr lang="de-DE" sz="1800" dirty="0"/>
              <a:t>(2021) Rohförderung von 309 Millionen Tonnen davon 277 Millionen Tonnen Sand und Kies verwertbar.</a:t>
            </a:r>
          </a:p>
          <a:p>
            <a:pPr marL="0" indent="0">
              <a:buNone/>
            </a:pPr>
            <a:r>
              <a:rPr lang="de-DE" sz="1800" dirty="0"/>
              <a:t>11.080.000 LKW - Ladungen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B2F4317B-D648-5E3A-A179-B1F6F74AF3C0}"/>
              </a:ext>
            </a:extLst>
          </p:cNvPr>
          <p:cNvGrpSpPr/>
          <p:nvPr/>
        </p:nvGrpSpPr>
        <p:grpSpPr>
          <a:xfrm>
            <a:off x="3498012" y="5779486"/>
            <a:ext cx="4223611" cy="360000"/>
            <a:chOff x="5794744" y="5788072"/>
            <a:chExt cx="4223611" cy="360000"/>
          </a:xfrm>
        </p:grpSpPr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5A914556-180E-0ED5-B605-739B2DB4E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4744" y="5788072"/>
              <a:ext cx="602511" cy="360000"/>
            </a:xfrm>
            <a:prstGeom prst="rect">
              <a:avLst/>
            </a:prstGeom>
          </p:spPr>
        </p:pic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B40965E2-3E28-72FD-D4DB-83F84F455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8964" y="5788072"/>
              <a:ext cx="602511" cy="360000"/>
            </a:xfrm>
            <a:prstGeom prst="rect">
              <a:avLst/>
            </a:prstGeom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FF9F42BD-78B3-5980-3640-5A9EF3C78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184" y="5788072"/>
              <a:ext cx="602511" cy="360000"/>
            </a:xfrm>
            <a:prstGeom prst="rect">
              <a:avLst/>
            </a:prstGeom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2466C534-4AD9-C4D3-D140-EF1C41E422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7404" y="5788072"/>
              <a:ext cx="602511" cy="360000"/>
            </a:xfrm>
            <a:prstGeom prst="rect">
              <a:avLst/>
            </a:prstGeom>
          </p:spPr>
        </p:pic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4F4B7EDE-C2F7-D1CF-BD48-B1551928F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91624" y="5788072"/>
              <a:ext cx="602511" cy="360000"/>
            </a:xfrm>
            <a:prstGeom prst="rect">
              <a:avLst/>
            </a:prstGeom>
          </p:spPr>
        </p:pic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0C7AE462-305C-17FD-1EA6-BF32D3B9E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15844" y="5788072"/>
              <a:ext cx="602511" cy="360000"/>
            </a:xfrm>
            <a:prstGeom prst="rect">
              <a:avLst/>
            </a:prstGeom>
          </p:spPr>
        </p:pic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EDE89AC0-5ED9-0DCB-DF95-030C2649E58B}"/>
              </a:ext>
            </a:extLst>
          </p:cNvPr>
          <p:cNvGrpSpPr/>
          <p:nvPr/>
        </p:nvGrpSpPr>
        <p:grpSpPr>
          <a:xfrm>
            <a:off x="7859657" y="5753728"/>
            <a:ext cx="3499391" cy="360000"/>
            <a:chOff x="5794744" y="5788072"/>
            <a:chExt cx="3499391" cy="360000"/>
          </a:xfrm>
        </p:grpSpPr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8914E26E-FBFA-3181-08F4-0EA0752EB2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4744" y="5788072"/>
              <a:ext cx="602511" cy="360000"/>
            </a:xfrm>
            <a:prstGeom prst="rect">
              <a:avLst/>
            </a:prstGeom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BEAC36F9-73E0-1737-7868-55C80EC196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8964" y="5788072"/>
              <a:ext cx="602511" cy="360000"/>
            </a:xfrm>
            <a:prstGeom prst="rect">
              <a:avLst/>
            </a:prstGeom>
          </p:spPr>
        </p:pic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F3288C8B-BBCB-5222-576C-D7269B33A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184" y="5788072"/>
              <a:ext cx="602511" cy="360000"/>
            </a:xfrm>
            <a:prstGeom prst="rect">
              <a:avLst/>
            </a:prstGeom>
          </p:spPr>
        </p:pic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AF4CBD8F-979E-9ACE-584A-CD61277EE3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7404" y="5788072"/>
              <a:ext cx="602511" cy="360000"/>
            </a:xfrm>
            <a:prstGeom prst="rect">
              <a:avLst/>
            </a:prstGeom>
          </p:spPr>
        </p:pic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25595025-C2AA-EF09-7DFF-CACDB6DF67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91624" y="5788072"/>
              <a:ext cx="602511" cy="36000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6235674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39FD6A-6449-17A5-D3B7-A9D365EA4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/>
          <a:lstStyle/>
          <a:p>
            <a:r>
              <a:rPr lang="de-DE" dirty="0"/>
              <a:t>Recycling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DC79961-B2CF-75B3-26AB-0F10F721B4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/>
          <a:lstStyle/>
          <a:p>
            <a:r>
              <a:rPr lang="de-DE" dirty="0"/>
              <a:t>Wiederverwenden (wenn nicht verunreinigt)</a:t>
            </a:r>
          </a:p>
          <a:p>
            <a:r>
              <a:rPr lang="de-DE" dirty="0"/>
              <a:t>Sortenrein lagern</a:t>
            </a:r>
          </a:p>
          <a:p>
            <a:r>
              <a:rPr lang="de-DE" dirty="0"/>
              <a:t>Verwendung im Straßenbau </a:t>
            </a:r>
            <a:br>
              <a:rPr lang="de-DE" dirty="0"/>
            </a:br>
            <a:r>
              <a:rPr lang="de-DE" dirty="0"/>
              <a:t>(Tragschichten bzw. Frostschutzschichten)</a:t>
            </a:r>
          </a:p>
          <a:p>
            <a:r>
              <a:rPr lang="de-DE" dirty="0"/>
              <a:t>Garten- und Landschaftsbau</a:t>
            </a:r>
          </a:p>
          <a:p>
            <a:r>
              <a:rPr lang="de-DE" dirty="0"/>
              <a:t>Streugut</a:t>
            </a:r>
          </a:p>
          <a:p>
            <a:r>
              <a:rPr lang="de-DE" dirty="0"/>
              <a:t>Reinigung und Wiederaufbereitung (Verunreinigungen wie Schlamm, Sand oder organische Materialien werden entfernt)</a:t>
            </a:r>
          </a:p>
          <a:p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33945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863FB-FE1C-B1BF-A26D-31FA0A963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4593CE9-B896-535E-D9DD-948BDD4071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Flächenversiegelung</a:t>
            </a:r>
          </a:p>
          <a:p>
            <a:r>
              <a:rPr lang="de-DE" dirty="0"/>
              <a:t>Es geht auch anders.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48802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B94BC-ABB5-B459-13C1-A8BA5BFF1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97EAB2-2E21-2A36-F4FD-D2FBE7CF3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/>
          <a:lstStyle/>
          <a:p>
            <a:r>
              <a:rPr lang="de-DE" dirty="0"/>
              <a:t>Flächenversiegelung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BBDBC58-502C-24AD-390E-A1C9998FD4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>
            <a:normAutofit/>
          </a:bodyPr>
          <a:lstStyle/>
          <a:p>
            <a:r>
              <a:rPr lang="de-DE" dirty="0"/>
              <a:t>Wasser auf der Fahrbahn reduziert die Griffigkeit und erhöht das Aquaplaning-Risiko. </a:t>
            </a:r>
          </a:p>
          <a:p>
            <a:r>
              <a:rPr lang="de-DE" dirty="0"/>
              <a:t>Eindringendes Wasser in den Straßenaufbau kann zu Frostschäden, Setzungen und einer allgemeinen Schwächung der Tragfähigkeit führen.</a:t>
            </a:r>
          </a:p>
          <a:p>
            <a:r>
              <a:rPr lang="de-DE" dirty="0"/>
              <a:t>Aus ökologischer Sicht ist eine nachhaltige Straßenentwässerung jedoch essenziell, um die negativen Folgen der Flächenversiegelung abzumildern.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1C3D1333-4E8C-92B5-0686-BCA7F44ADFA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0" r="28070"/>
          <a:stretch/>
        </p:blipFill>
        <p:spPr>
          <a:xfrm>
            <a:off x="7591425" y="952500"/>
            <a:ext cx="4600575" cy="5905500"/>
          </a:xfrm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24CA24C4-D6B4-092E-7DF4-03FBA20D8AD4}"/>
              </a:ext>
            </a:extLst>
          </p:cNvPr>
          <p:cNvSpPr txBox="1">
            <a:spLocks/>
          </p:cNvSpPr>
          <p:nvPr/>
        </p:nvSpPr>
        <p:spPr>
          <a:xfrm>
            <a:off x="10343187" y="653664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83270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570658-8D96-098D-F9ED-009EE126F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Flächenversiegelung - Möglichkeiten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194B372-A816-2C4A-916E-D1D240AEB7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477511"/>
            <a:ext cx="6643062" cy="4380489"/>
          </a:xfrm>
        </p:spPr>
        <p:txBody>
          <a:bodyPr>
            <a:normAutofit/>
          </a:bodyPr>
          <a:lstStyle/>
          <a:p>
            <a:r>
              <a:rPr lang="de-DE" b="1" dirty="0"/>
              <a:t>Reduzierung des Flächenverbrauchs</a:t>
            </a:r>
            <a:r>
              <a:rPr lang="de-DE" dirty="0"/>
              <a:t>:</a:t>
            </a:r>
          </a:p>
          <a:p>
            <a:pPr lvl="1"/>
            <a:r>
              <a:rPr lang="de-DE" dirty="0">
                <a:latin typeface="FreightText Pro Book" panose="02000603060000020004" pitchFamily="50" charset="0"/>
              </a:rPr>
              <a:t>Planungen - wenig neue Flächen</a:t>
            </a:r>
          </a:p>
          <a:p>
            <a:r>
              <a:rPr lang="de-DE" b="1" dirty="0"/>
              <a:t>Entsiegelung: </a:t>
            </a:r>
          </a:p>
          <a:p>
            <a:pPr lvl="1"/>
            <a:r>
              <a:rPr lang="de-DE" dirty="0">
                <a:latin typeface="FreightText Pro Book" panose="02000603060000020004" pitchFamily="50" charset="0"/>
              </a:rPr>
              <a:t>versiegelte Flächen zurückbauen und renaturieren </a:t>
            </a:r>
          </a:p>
          <a:p>
            <a:pPr lvl="1"/>
            <a:r>
              <a:rPr lang="de-DE" dirty="0">
                <a:latin typeface="FreightText Pro Book" panose="02000603060000020004" pitchFamily="50" charset="0"/>
              </a:rPr>
              <a:t>natürliche Bodenfunktionen wiederherstellen</a:t>
            </a:r>
          </a:p>
          <a:p>
            <a:r>
              <a:rPr lang="de-DE" b="1" dirty="0"/>
              <a:t>Alternative Beläge: </a:t>
            </a:r>
          </a:p>
          <a:p>
            <a:pPr lvl="1"/>
            <a:r>
              <a:rPr lang="de-DE" dirty="0">
                <a:latin typeface="FreightText Pro Book" panose="02000603060000020004" pitchFamily="50" charset="0"/>
              </a:rPr>
              <a:t>wasserdurchlässige Beläge (Rasengittersteine, offenporiger Asphalt)</a:t>
            </a:r>
          </a:p>
          <a:p>
            <a:pPr lvl="1"/>
            <a:r>
              <a:rPr lang="de-DE" sz="1800" i="1" dirty="0">
                <a:latin typeface="FreightText Pro Book" panose="02000603060000020004" pitchFamily="50" charset="0"/>
              </a:rPr>
              <a:t>Das trägt zur Grundwasserneubildung bei und entlastet die Kanalisation.</a:t>
            </a:r>
            <a:endParaRPr lang="de-DE" i="1" dirty="0">
              <a:latin typeface="FreightText Pro Book" panose="02000603060000020004" pitchFamily="50" charset="0"/>
            </a:endParaRP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FB5F2BA0-1CBE-AB35-343F-9846631652E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6" r="20786"/>
          <a:stretch/>
        </p:blipFill>
        <p:spPr>
          <a:prstGeom prst="rect">
            <a:avLst/>
          </a:prstGeom>
        </p:spPr>
      </p:pic>
      <p:sp>
        <p:nvSpPr>
          <p:cNvPr id="7" name="Textplatzhalter 2">
            <a:extLst>
              <a:ext uri="{FF2B5EF4-FFF2-40B4-BE49-F238E27FC236}">
                <a16:creationId xmlns:a16="http://schemas.microsoft.com/office/drawing/2014/main" id="{66692507-56AD-C361-FF3D-1C548026F5E7}"/>
              </a:ext>
            </a:extLst>
          </p:cNvPr>
          <p:cNvSpPr txBox="1">
            <a:spLocks/>
          </p:cNvSpPr>
          <p:nvPr/>
        </p:nvSpPr>
        <p:spPr>
          <a:xfrm>
            <a:off x="10300215" y="653664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55992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F9EF1-196B-2277-7B38-30B0BDD7B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C1A8BA-CE8D-76F9-1390-7DAD0B747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Wasserdurchlässige Beläge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82905AA-C32C-CF1F-04A2-57998FF7B8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477511"/>
            <a:ext cx="6643062" cy="4380489"/>
          </a:xfrm>
        </p:spPr>
        <p:txBody>
          <a:bodyPr>
            <a:normAutofit/>
          </a:bodyPr>
          <a:lstStyle/>
          <a:p>
            <a:r>
              <a:rPr lang="de-DE" b="1" dirty="0"/>
              <a:t>Offenporiger Asphalt (OPA)</a:t>
            </a:r>
            <a:br>
              <a:rPr lang="de-DE" dirty="0"/>
            </a:br>
            <a:r>
              <a:rPr lang="de-DE" dirty="0"/>
              <a:t>hoher Hohlraumanteil, durch den Niederschlagswasser direkt in die darunterliegenden Schichten versickern kann. </a:t>
            </a:r>
          </a:p>
          <a:p>
            <a:r>
              <a:rPr lang="de-DE" b="1" dirty="0"/>
              <a:t>Rasengittersteine</a:t>
            </a:r>
            <a:r>
              <a:rPr lang="de-DE" dirty="0"/>
              <a:t> </a:t>
            </a:r>
          </a:p>
          <a:p>
            <a:r>
              <a:rPr lang="de-DE" b="1" dirty="0"/>
              <a:t>Pflaster mit breiten Fugen</a:t>
            </a:r>
          </a:p>
          <a:p>
            <a:r>
              <a:rPr lang="de-DE" b="1" dirty="0"/>
              <a:t>Einhaltung der Pflasterfugen</a:t>
            </a:r>
          </a:p>
          <a:p>
            <a:r>
              <a:rPr lang="de-DE" b="1" dirty="0"/>
              <a:t>Fugenfüllung wasserdurchlässig 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4B9814EC-1776-6593-D695-CBE953D4246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1" r="20111"/>
          <a:stretch/>
        </p:blipFill>
        <p:spPr>
          <a:prstGeom prst="rect">
            <a:avLst/>
          </a:prstGeom>
        </p:spPr>
      </p:pic>
      <p:sp>
        <p:nvSpPr>
          <p:cNvPr id="7" name="Textplatzhalter 2">
            <a:extLst>
              <a:ext uri="{FF2B5EF4-FFF2-40B4-BE49-F238E27FC236}">
                <a16:creationId xmlns:a16="http://schemas.microsoft.com/office/drawing/2014/main" id="{A0FD8841-D8EB-B6A3-A6B9-71DCF2335DDC}"/>
              </a:ext>
            </a:extLst>
          </p:cNvPr>
          <p:cNvSpPr txBox="1">
            <a:spLocks/>
          </p:cNvSpPr>
          <p:nvPr/>
        </p:nvSpPr>
        <p:spPr>
          <a:xfrm>
            <a:off x="10300215" y="653664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57613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7578C-27A2-CF16-F754-5CB921881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37A339-E82B-F052-42B8-DFD0EAB3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Dezentrales Regenwassermanagement (Schwammstadt-Prinzip)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A024E69-9AD7-C2F9-EE58-66A003D4C5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3" y="2445716"/>
            <a:ext cx="11017829" cy="40909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/>
              <a:t>Versickerungsmulden und Rigolen</a:t>
            </a:r>
          </a:p>
          <a:p>
            <a:r>
              <a:rPr lang="de-DE" dirty="0"/>
              <a:t>Flache, begrünte Mulden oder unterirdische Speicher (Rigolen) sammeln das Oberflächenwasser und lassen es zeitverzögert versickern</a:t>
            </a:r>
          </a:p>
          <a:p>
            <a:pPr marL="0" indent="0">
              <a:buNone/>
            </a:pPr>
            <a:r>
              <a:rPr lang="de-DE" b="1" dirty="0"/>
              <a:t>Baumrigolen </a:t>
            </a:r>
          </a:p>
          <a:p>
            <a:r>
              <a:rPr lang="de-DE" dirty="0"/>
              <a:t>Baumstandorte mit darunterliegenden Rigolen, die Regenwasser speichern und den Bäumen zur Verfügung stellen</a:t>
            </a:r>
          </a:p>
          <a:p>
            <a:r>
              <a:rPr lang="de-DE" dirty="0"/>
              <a:t>Bäume in Baumgruben, können zusätzlich Regenwasser von der Straße aufnehmen und speichern</a:t>
            </a:r>
          </a:p>
          <a:p>
            <a:pPr marL="0" indent="0">
              <a:buNone/>
            </a:pPr>
            <a:r>
              <a:rPr lang="de-DE" b="1" dirty="0"/>
              <a:t>Grünstreifen und -flächen</a:t>
            </a:r>
          </a:p>
          <a:p>
            <a:r>
              <a:rPr lang="de-DE" dirty="0"/>
              <a:t>Integration von breiten Grünstreifen und Vegetationsflächen</a:t>
            </a:r>
          </a:p>
          <a:p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83281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134D4-3CE9-EE45-8F73-6745A598C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FCF9394-66AE-0B1D-223A-590E33DF78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Straßenentwässerung</a:t>
            </a:r>
          </a:p>
          <a:p>
            <a:r>
              <a:rPr lang="de-DE" dirty="0"/>
              <a:t>Verkehrssicherheit und Umweltschutz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29482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DB33F-73B0-12B3-B80A-5576B7ACA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5FF7D1-7869-59DB-123A-BF491FA93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Verkehrssicherheit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A2D3ABB-D5C8-14F0-20FC-0B60735E46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Aquaplaning</a:t>
            </a:r>
          </a:p>
          <a:p>
            <a:r>
              <a:rPr lang="de-DE" dirty="0"/>
              <a:t>Wasserfilm - Reifen verlieren den Kontakt zur Fahrbahn (geringere Griffigkeit)</a:t>
            </a:r>
          </a:p>
          <a:p>
            <a:r>
              <a:rPr lang="de-DE" dirty="0"/>
              <a:t>Verlängerung der Bremswege</a:t>
            </a:r>
          </a:p>
          <a:p>
            <a:r>
              <a:rPr lang="de-DE" dirty="0"/>
              <a:t>Sprühfahnen - Wasser wird aufgewirbelt und schränkt die Sicht ein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74F5A9EC-565B-D417-578F-6A901F93DBB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0" r="28090"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5647A38D-9292-546C-411B-AAD587C89841}"/>
              </a:ext>
            </a:extLst>
          </p:cNvPr>
          <p:cNvSpPr txBox="1">
            <a:spLocks/>
          </p:cNvSpPr>
          <p:nvPr/>
        </p:nvSpPr>
        <p:spPr>
          <a:xfrm>
            <a:off x="10300215" y="653664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7378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237C6-CE10-CF37-D6F0-388910BFE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39C5A83-5D6B-D5CA-E470-4472E59EB9E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Bodenschutz</a:t>
            </a:r>
          </a:p>
          <a:p>
            <a:r>
              <a:rPr lang="de-DE" dirty="0"/>
              <a:t>Rechtssicheres Handeln</a:t>
            </a:r>
          </a:p>
          <a:p>
            <a:r>
              <a:rPr lang="de-DE" dirty="0"/>
              <a:t>Zufriedene Kunden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4925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A2B38-D6D5-3AB8-6030-E3D51F8FE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552F7C-286C-DA43-57AC-DFDC9B6AA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Schutz des Straßenkörpers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65B8395-0AA8-E274-7AA7-0EDF521133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Frostschäden</a:t>
            </a:r>
          </a:p>
          <a:p>
            <a:r>
              <a:rPr lang="de-DE" dirty="0"/>
              <a:t>Eindringendes Wasser in den Straßenaufbau (Tragschichten, Untergrund) kann gefrieren und sich ausdehnen - Frostaufbrüche und Risse </a:t>
            </a:r>
          </a:p>
          <a:p>
            <a:pPr marL="0" indent="0">
              <a:buNone/>
            </a:pPr>
            <a:r>
              <a:rPr lang="de-DE" b="1" dirty="0"/>
              <a:t>Erosion und Unterspülung</a:t>
            </a:r>
          </a:p>
          <a:p>
            <a:r>
              <a:rPr lang="de-DE" dirty="0"/>
              <a:t>Oberflächlich abfließendes Wasser kann Straßenkörper unterspülen</a:t>
            </a:r>
          </a:p>
          <a:p>
            <a:pPr marL="0" indent="0">
              <a:buNone/>
            </a:pPr>
            <a:r>
              <a:rPr lang="de-DE" b="1" dirty="0"/>
              <a:t>Reduzierung der Tragfähigkeit</a:t>
            </a:r>
          </a:p>
          <a:p>
            <a:r>
              <a:rPr lang="de-DE" dirty="0"/>
              <a:t>Wasser kann die Bindung der Materialpartikel reduzieren - Verformungen, Spurrillen und Setzungen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A7A4B0B1-3562-7B5D-8CB7-BC1CB09C2D7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0" r="28090"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F468E041-88A7-101B-BD7F-9A4C80A5B810}"/>
              </a:ext>
            </a:extLst>
          </p:cNvPr>
          <p:cNvSpPr txBox="1">
            <a:spLocks/>
          </p:cNvSpPr>
          <p:nvPr/>
        </p:nvSpPr>
        <p:spPr>
          <a:xfrm>
            <a:off x="10300215" y="653664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04435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1A6E2-23B4-EF25-98AD-CF5F74121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DD579A-5AB2-01D7-9E99-B331FD06E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Umweltschutz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9DF1268-2108-A1AB-7048-C5BC9C0BDF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Grundwasserschutz</a:t>
            </a:r>
          </a:p>
          <a:p>
            <a:r>
              <a:rPr lang="de-DE" dirty="0"/>
              <a:t>Reifenabrieb, Öl, Betriebsstoffe oder Tausalze…</a:t>
            </a:r>
          </a:p>
          <a:p>
            <a:r>
              <a:rPr lang="de-DE" i="1" dirty="0"/>
              <a:t>gezielte Entwässerung und gegebenenfalls Reinigung des Wassers </a:t>
            </a:r>
          </a:p>
          <a:p>
            <a:pPr marL="0" indent="0">
              <a:buNone/>
            </a:pPr>
            <a:r>
              <a:rPr lang="de-DE" b="1" dirty="0"/>
              <a:t>Entlastung der Kanalisation</a:t>
            </a:r>
          </a:p>
          <a:p>
            <a:r>
              <a:rPr lang="de-DE" dirty="0"/>
              <a:t>naturnahe, dezentrale Entwässerung (Versickerung vor Ort) Starkregenereignisse</a:t>
            </a:r>
          </a:p>
          <a:p>
            <a:pPr marL="0" indent="0">
              <a:buNone/>
            </a:pPr>
            <a:r>
              <a:rPr lang="de-DE" b="1" dirty="0"/>
              <a:t>Beitrag zur Grundwasserneubildung</a:t>
            </a:r>
          </a:p>
          <a:p>
            <a:r>
              <a:rPr lang="de-DE" dirty="0"/>
              <a:t>Wasser versickert vor Ort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61522212-3C4E-AE66-9CF9-36D41DA3CD4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1" r="28091"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6A714922-0631-4149-7EAE-493E1FF28E04}"/>
              </a:ext>
            </a:extLst>
          </p:cNvPr>
          <p:cNvSpPr txBox="1">
            <a:spLocks/>
          </p:cNvSpPr>
          <p:nvPr/>
        </p:nvSpPr>
        <p:spPr>
          <a:xfrm>
            <a:off x="10300215" y="653664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78719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ADC3768-005D-1E12-80A9-3152E2A209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Bodenarten in Deutschland</a:t>
            </a:r>
          </a:p>
          <a:p>
            <a:r>
              <a:rPr lang="de-DE" dirty="0"/>
              <a:t>Welche kenne Sie?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28826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D27E1-FD94-871F-C64E-C5CAF1CC4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CD19AB5D-D9A4-CCE7-C1CA-47079D2733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66742"/>
              </p:ext>
            </p:extLst>
          </p:nvPr>
        </p:nvGraphicFramePr>
        <p:xfrm>
          <a:off x="405259" y="1162483"/>
          <a:ext cx="11490527" cy="5259781"/>
        </p:xfrm>
        <a:graphic>
          <a:graphicData uri="http://schemas.openxmlformats.org/drawingml/2006/table">
            <a:tbl>
              <a:tblPr/>
              <a:tblGrid>
                <a:gridCol w="1271141">
                  <a:extLst>
                    <a:ext uri="{9D8B030D-6E8A-4147-A177-3AD203B41FA5}">
                      <a16:colId xmlns:a16="http://schemas.microsoft.com/office/drawing/2014/main" val="349688898"/>
                    </a:ext>
                  </a:extLst>
                </a:gridCol>
                <a:gridCol w="1223682">
                  <a:extLst>
                    <a:ext uri="{9D8B030D-6E8A-4147-A177-3AD203B41FA5}">
                      <a16:colId xmlns:a16="http://schemas.microsoft.com/office/drawing/2014/main" val="1992006449"/>
                    </a:ext>
                  </a:extLst>
                </a:gridCol>
                <a:gridCol w="1546412">
                  <a:extLst>
                    <a:ext uri="{9D8B030D-6E8A-4147-A177-3AD203B41FA5}">
                      <a16:colId xmlns:a16="http://schemas.microsoft.com/office/drawing/2014/main" val="789672485"/>
                    </a:ext>
                  </a:extLst>
                </a:gridCol>
                <a:gridCol w="2573221">
                  <a:extLst>
                    <a:ext uri="{9D8B030D-6E8A-4147-A177-3AD203B41FA5}">
                      <a16:colId xmlns:a16="http://schemas.microsoft.com/office/drawing/2014/main" val="2172645746"/>
                    </a:ext>
                  </a:extLst>
                </a:gridCol>
                <a:gridCol w="4876071">
                  <a:extLst>
                    <a:ext uri="{9D8B030D-6E8A-4147-A177-3AD203B41FA5}">
                      <a16:colId xmlns:a16="http://schemas.microsoft.com/office/drawing/2014/main" val="2089798819"/>
                    </a:ext>
                  </a:extLst>
                </a:gridCol>
              </a:tblGrid>
              <a:tr h="483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Bodenart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rgbClr val="FFC000"/>
                          </a:solidFill>
                          <a:effectLst/>
                          <a:latin typeface="Google Sans Text"/>
                        </a:rPr>
                        <a:t>Tragfähigkeit</a:t>
                      </a:r>
                      <a:endParaRPr lang="de-DE" sz="1200" dirty="0">
                        <a:solidFill>
                          <a:srgbClr val="FFC000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Wasserdurchlässigkeit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Nachhaltige Nutzung am Bau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Ökologischer Vorteil (Nachhaltigkeit)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698984"/>
                  </a:ext>
                </a:extLst>
              </a:tr>
              <a:tr h="6748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Sand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Sehr gut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Sehr 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Als Zuschlagstoff für Beton direkt vor Ort nutzen.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Schont Flussbetten und spart CO2 durch weniger LKW-Fahrten.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4415091"/>
                  </a:ext>
                </a:extLst>
              </a:tr>
              <a:tr h="4101027">
                <a:tc gridSpan="5">
                  <a:txBody>
                    <a:bodyPr/>
                    <a:lstStyle/>
                    <a:p>
                      <a:pPr>
                        <a:buNone/>
                      </a:pP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buNone/>
                      </a:pPr>
                      <a:endParaRPr lang="de-DE" sz="1400" b="1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buNone/>
                      </a:pPr>
                      <a:endParaRPr lang="de-DE" sz="12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buNone/>
                      </a:pPr>
                      <a:endParaRPr lang="de-DE" sz="12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buNone/>
                      </a:pPr>
                      <a:endParaRPr lang="de-DE" sz="12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18578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2915116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924EC-6984-55D0-FAC0-BF179F100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A6293080-9F0C-1A8E-C24A-909F733F47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218177"/>
              </p:ext>
            </p:extLst>
          </p:nvPr>
        </p:nvGraphicFramePr>
        <p:xfrm>
          <a:off x="405259" y="1162483"/>
          <a:ext cx="11490527" cy="5259781"/>
        </p:xfrm>
        <a:graphic>
          <a:graphicData uri="http://schemas.openxmlformats.org/drawingml/2006/table">
            <a:tbl>
              <a:tblPr/>
              <a:tblGrid>
                <a:gridCol w="1271141">
                  <a:extLst>
                    <a:ext uri="{9D8B030D-6E8A-4147-A177-3AD203B41FA5}">
                      <a16:colId xmlns:a16="http://schemas.microsoft.com/office/drawing/2014/main" val="349688898"/>
                    </a:ext>
                  </a:extLst>
                </a:gridCol>
                <a:gridCol w="1223682">
                  <a:extLst>
                    <a:ext uri="{9D8B030D-6E8A-4147-A177-3AD203B41FA5}">
                      <a16:colId xmlns:a16="http://schemas.microsoft.com/office/drawing/2014/main" val="1992006449"/>
                    </a:ext>
                  </a:extLst>
                </a:gridCol>
                <a:gridCol w="1546412">
                  <a:extLst>
                    <a:ext uri="{9D8B030D-6E8A-4147-A177-3AD203B41FA5}">
                      <a16:colId xmlns:a16="http://schemas.microsoft.com/office/drawing/2014/main" val="789672485"/>
                    </a:ext>
                  </a:extLst>
                </a:gridCol>
                <a:gridCol w="2573221">
                  <a:extLst>
                    <a:ext uri="{9D8B030D-6E8A-4147-A177-3AD203B41FA5}">
                      <a16:colId xmlns:a16="http://schemas.microsoft.com/office/drawing/2014/main" val="2172645746"/>
                    </a:ext>
                  </a:extLst>
                </a:gridCol>
                <a:gridCol w="4876071">
                  <a:extLst>
                    <a:ext uri="{9D8B030D-6E8A-4147-A177-3AD203B41FA5}">
                      <a16:colId xmlns:a16="http://schemas.microsoft.com/office/drawing/2014/main" val="2089798819"/>
                    </a:ext>
                  </a:extLst>
                </a:gridCol>
              </a:tblGrid>
              <a:tr h="483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Bodenart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rgbClr val="FFC000"/>
                          </a:solidFill>
                          <a:effectLst/>
                          <a:latin typeface="Google Sans Text"/>
                        </a:rPr>
                        <a:t>Tragfähigkeit</a:t>
                      </a:r>
                      <a:endParaRPr lang="de-DE" sz="1200" dirty="0">
                        <a:solidFill>
                          <a:srgbClr val="FFC000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Wasserdurchlässigkeit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Nachhaltige Nutzung am Bau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Ökologischer Vorteil (Nachhaltigkeit)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698984"/>
                  </a:ext>
                </a:extLst>
              </a:tr>
              <a:tr h="6748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Sand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Sehr gut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Sehr 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Als Zuschlagstoff für Beton direkt vor Ort nutzen.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Schont Flussbetten und spart CO2 durch weniger LKW-Fahrten.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4415091"/>
                  </a:ext>
                </a:extLst>
              </a:tr>
              <a:tr h="6748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Kies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Hervorragend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Sehr 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Als Drainage unter der Bodenplatte verwenden.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Schützt das Gebäude natürlich vor Feuchtigkeit ohne Chemie.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185784"/>
                  </a:ext>
                </a:extLst>
              </a:tr>
              <a:tr h="3426174">
                <a:tc gridSpan="5">
                  <a:txBody>
                    <a:bodyPr/>
                    <a:lstStyle/>
                    <a:p>
                      <a:pPr>
                        <a:buNone/>
                      </a:pPr>
                      <a:endParaRPr lang="de-DE" sz="12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540963"/>
                  </a:ext>
                </a:extLst>
              </a:tr>
            </a:tbl>
          </a:graphicData>
        </a:graphic>
      </p:graphicFrame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5EF4276C-6A37-FFE5-7AE1-5112714EAE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778780"/>
              </p:ext>
            </p:extLst>
          </p:nvPr>
        </p:nvGraphicFramePr>
        <p:xfrm>
          <a:off x="405259" y="4377980"/>
          <a:ext cx="11490526" cy="1643610"/>
        </p:xfrm>
        <a:graphic>
          <a:graphicData uri="http://schemas.openxmlformats.org/drawingml/2006/table">
            <a:tbl>
              <a:tblPr/>
              <a:tblGrid>
                <a:gridCol w="3480013">
                  <a:extLst>
                    <a:ext uri="{9D8B030D-6E8A-4147-A177-3AD203B41FA5}">
                      <a16:colId xmlns:a16="http://schemas.microsoft.com/office/drawing/2014/main" val="838103496"/>
                    </a:ext>
                  </a:extLst>
                </a:gridCol>
                <a:gridCol w="4180338">
                  <a:extLst>
                    <a:ext uri="{9D8B030D-6E8A-4147-A177-3AD203B41FA5}">
                      <a16:colId xmlns:a16="http://schemas.microsoft.com/office/drawing/2014/main" val="2768899251"/>
                    </a:ext>
                  </a:extLst>
                </a:gridCol>
                <a:gridCol w="3830175">
                  <a:extLst>
                    <a:ext uri="{9D8B030D-6E8A-4147-A177-3AD203B41FA5}">
                      <a16:colId xmlns:a16="http://schemas.microsoft.com/office/drawing/2014/main" val="2556173409"/>
                    </a:ext>
                  </a:extLst>
                </a:gridCol>
              </a:tblGrid>
              <a:tr h="3043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effectLst/>
                          <a:latin typeface="Google Sans Text"/>
                        </a:rPr>
                        <a:t>Merkmal</a:t>
                      </a:r>
                      <a:endParaRPr lang="de-DE" sz="1200" dirty="0">
                        <a:effectLst/>
                        <a:latin typeface="Google Sans Text"/>
                      </a:endParaRPr>
                    </a:p>
                  </a:txBody>
                  <a:tcPr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effectLst/>
                          <a:latin typeface="Google Sans Text"/>
                        </a:rPr>
                        <a:t>Sand</a:t>
                      </a:r>
                      <a:endParaRPr lang="de-DE" sz="1200" dirty="0">
                        <a:effectLst/>
                        <a:latin typeface="Google Sans Text"/>
                      </a:endParaRPr>
                    </a:p>
                  </a:txBody>
                  <a:tcPr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effectLst/>
                          <a:latin typeface="Google Sans Text"/>
                        </a:rPr>
                        <a:t>Kies</a:t>
                      </a:r>
                      <a:endParaRPr lang="de-DE" sz="1200" dirty="0">
                        <a:effectLst/>
                        <a:latin typeface="Google Sans Text"/>
                      </a:endParaRPr>
                    </a:p>
                  </a:txBody>
                  <a:tcPr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517441"/>
                  </a:ext>
                </a:extLst>
              </a:tr>
              <a:tr h="3043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>
                          <a:effectLst/>
                          <a:latin typeface="Google Sans Text"/>
                        </a:rPr>
                        <a:t>Korngröße</a:t>
                      </a:r>
                      <a:endParaRPr lang="de-DE" sz="1200">
                        <a:effectLst/>
                        <a:latin typeface="Google Sans Text"/>
                      </a:endParaRPr>
                    </a:p>
                  </a:txBody>
                  <a:tcPr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Sehr fein (0,063 mm bis 2 mm).</a:t>
                      </a:r>
                    </a:p>
                  </a:txBody>
                  <a:tcPr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Grob (2 mm bis 63 mm).</a:t>
                      </a:r>
                    </a:p>
                  </a:txBody>
                  <a:tcPr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4456270"/>
                  </a:ext>
                </a:extLst>
              </a:tr>
              <a:tr h="5174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>
                          <a:effectLst/>
                          <a:latin typeface="Google Sans Text"/>
                        </a:rPr>
                        <a:t>Wasser</a:t>
                      </a:r>
                      <a:endParaRPr lang="de-DE" sz="1200">
                        <a:effectLst/>
                        <a:latin typeface="Google Sans Text"/>
                      </a:endParaRPr>
                    </a:p>
                  </a:txBody>
                  <a:tcPr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Teilweise wasserdurchlässig</a:t>
                      </a:r>
                    </a:p>
                  </a:txBody>
                  <a:tcPr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wasserdurchlässig</a:t>
                      </a:r>
                    </a:p>
                  </a:txBody>
                  <a:tcPr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1167326"/>
                  </a:ext>
                </a:extLst>
              </a:tr>
              <a:tr h="5174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effectLst/>
                          <a:latin typeface="Google Sans Text"/>
                        </a:rPr>
                        <a:t>Einsatz am Bau</a:t>
                      </a:r>
                      <a:endParaRPr lang="de-DE" sz="1200" dirty="0">
                        <a:effectLst/>
                        <a:latin typeface="Google Sans Text"/>
                      </a:endParaRPr>
                    </a:p>
                  </a:txBody>
                  <a:tcPr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Wird mit Zement gemischt, um </a:t>
                      </a:r>
                      <a:r>
                        <a:rPr lang="de-DE" sz="1200" b="0" dirty="0">
                          <a:effectLst/>
                          <a:latin typeface="Google Sans Text"/>
                        </a:rPr>
                        <a:t>Mörtel oder Beton </a:t>
                      </a:r>
                      <a:r>
                        <a:rPr lang="de-DE" sz="1200" dirty="0">
                          <a:effectLst/>
                          <a:latin typeface="Google Sans Text"/>
                        </a:rPr>
                        <a:t>zu glätten.</a:t>
                      </a:r>
                    </a:p>
                  </a:txBody>
                  <a:tcPr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0" dirty="0">
                          <a:effectLst/>
                          <a:latin typeface="Google Sans Text"/>
                        </a:rPr>
                        <a:t>Stabiles Gerüst </a:t>
                      </a:r>
                      <a:r>
                        <a:rPr lang="de-DE" sz="1200" dirty="0">
                          <a:effectLst/>
                          <a:latin typeface="Google Sans Text"/>
                        </a:rPr>
                        <a:t>im Beton oder als Schüttung</a:t>
                      </a:r>
                    </a:p>
                  </a:txBody>
                  <a:tcPr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352789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7964440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4D9C4-0183-ECAA-7BB0-6FCEE1D7F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7A4D078D-9E4F-F041-6C5B-C4C814D81D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929718"/>
              </p:ext>
            </p:extLst>
          </p:nvPr>
        </p:nvGraphicFramePr>
        <p:xfrm>
          <a:off x="405259" y="1162483"/>
          <a:ext cx="11490527" cy="2352724"/>
        </p:xfrm>
        <a:graphic>
          <a:graphicData uri="http://schemas.openxmlformats.org/drawingml/2006/table">
            <a:tbl>
              <a:tblPr/>
              <a:tblGrid>
                <a:gridCol w="1271141">
                  <a:extLst>
                    <a:ext uri="{9D8B030D-6E8A-4147-A177-3AD203B41FA5}">
                      <a16:colId xmlns:a16="http://schemas.microsoft.com/office/drawing/2014/main" val="349688898"/>
                    </a:ext>
                  </a:extLst>
                </a:gridCol>
                <a:gridCol w="1223682">
                  <a:extLst>
                    <a:ext uri="{9D8B030D-6E8A-4147-A177-3AD203B41FA5}">
                      <a16:colId xmlns:a16="http://schemas.microsoft.com/office/drawing/2014/main" val="1992006449"/>
                    </a:ext>
                  </a:extLst>
                </a:gridCol>
                <a:gridCol w="1546412">
                  <a:extLst>
                    <a:ext uri="{9D8B030D-6E8A-4147-A177-3AD203B41FA5}">
                      <a16:colId xmlns:a16="http://schemas.microsoft.com/office/drawing/2014/main" val="789672485"/>
                    </a:ext>
                  </a:extLst>
                </a:gridCol>
                <a:gridCol w="2573221">
                  <a:extLst>
                    <a:ext uri="{9D8B030D-6E8A-4147-A177-3AD203B41FA5}">
                      <a16:colId xmlns:a16="http://schemas.microsoft.com/office/drawing/2014/main" val="2172645746"/>
                    </a:ext>
                  </a:extLst>
                </a:gridCol>
                <a:gridCol w="4876071">
                  <a:extLst>
                    <a:ext uri="{9D8B030D-6E8A-4147-A177-3AD203B41FA5}">
                      <a16:colId xmlns:a16="http://schemas.microsoft.com/office/drawing/2014/main" val="2089798819"/>
                    </a:ext>
                  </a:extLst>
                </a:gridCol>
              </a:tblGrid>
              <a:tr h="483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Bodenart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rgbClr val="FFC000"/>
                          </a:solidFill>
                          <a:effectLst/>
                          <a:latin typeface="Google Sans Text"/>
                        </a:rPr>
                        <a:t>Tragfähigkeit</a:t>
                      </a:r>
                      <a:endParaRPr lang="de-DE" sz="1200" dirty="0">
                        <a:solidFill>
                          <a:srgbClr val="FFC000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Wasserdurchlässigkeit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Nachhaltige Nutzung am Bau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Ökologischer Vorteil (Nachhaltigkeit)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698984"/>
                  </a:ext>
                </a:extLst>
              </a:tr>
              <a:tr h="6748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Sand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Sehr gut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Sehr 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Als Zuschlagstoff für Beton direkt vor Ort nutzen.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Schont Flussbetten und spart CO2 durch weniger LKW-Fahrten.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4415091"/>
                  </a:ext>
                </a:extLst>
              </a:tr>
              <a:tr h="6748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Kies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Hervorragend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Sehr 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Als Drainage unter der Bodenplatte verwenden.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Schützt das Gebäude natürlich vor Feuchtigkeit ohne Chemie.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185784"/>
                  </a:ext>
                </a:extLst>
              </a:tr>
              <a:tr h="5191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Mutterboden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Keine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Abtragen und für spätere Begrünung lagern.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Erhält den Lebensraum für Insekten und Mikroorganismen.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483886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0828366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36619-2C0E-E987-732E-7565EDCE7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142CAD26-4F7D-BB31-21B7-2EB099CE16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63302"/>
              </p:ext>
            </p:extLst>
          </p:nvPr>
        </p:nvGraphicFramePr>
        <p:xfrm>
          <a:off x="405259" y="1162483"/>
          <a:ext cx="11490527" cy="2871841"/>
        </p:xfrm>
        <a:graphic>
          <a:graphicData uri="http://schemas.openxmlformats.org/drawingml/2006/table">
            <a:tbl>
              <a:tblPr/>
              <a:tblGrid>
                <a:gridCol w="1271141">
                  <a:extLst>
                    <a:ext uri="{9D8B030D-6E8A-4147-A177-3AD203B41FA5}">
                      <a16:colId xmlns:a16="http://schemas.microsoft.com/office/drawing/2014/main" val="349688898"/>
                    </a:ext>
                  </a:extLst>
                </a:gridCol>
                <a:gridCol w="1223682">
                  <a:extLst>
                    <a:ext uri="{9D8B030D-6E8A-4147-A177-3AD203B41FA5}">
                      <a16:colId xmlns:a16="http://schemas.microsoft.com/office/drawing/2014/main" val="1992006449"/>
                    </a:ext>
                  </a:extLst>
                </a:gridCol>
                <a:gridCol w="1546412">
                  <a:extLst>
                    <a:ext uri="{9D8B030D-6E8A-4147-A177-3AD203B41FA5}">
                      <a16:colId xmlns:a16="http://schemas.microsoft.com/office/drawing/2014/main" val="789672485"/>
                    </a:ext>
                  </a:extLst>
                </a:gridCol>
                <a:gridCol w="2573221">
                  <a:extLst>
                    <a:ext uri="{9D8B030D-6E8A-4147-A177-3AD203B41FA5}">
                      <a16:colId xmlns:a16="http://schemas.microsoft.com/office/drawing/2014/main" val="2172645746"/>
                    </a:ext>
                  </a:extLst>
                </a:gridCol>
                <a:gridCol w="4876071">
                  <a:extLst>
                    <a:ext uri="{9D8B030D-6E8A-4147-A177-3AD203B41FA5}">
                      <a16:colId xmlns:a16="http://schemas.microsoft.com/office/drawing/2014/main" val="2089798819"/>
                    </a:ext>
                  </a:extLst>
                </a:gridCol>
              </a:tblGrid>
              <a:tr h="483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Bodenart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rgbClr val="FFC000"/>
                          </a:solidFill>
                          <a:effectLst/>
                          <a:latin typeface="Google Sans Text"/>
                        </a:rPr>
                        <a:t>Tragfähigkeit</a:t>
                      </a:r>
                      <a:endParaRPr lang="de-DE" sz="1200" dirty="0">
                        <a:solidFill>
                          <a:srgbClr val="FFC000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Wasserdurchlässigkeit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Nachhaltige Nutzung am Bau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Ökologischer Vorteil (Nachhaltigkeit)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698984"/>
                  </a:ext>
                </a:extLst>
              </a:tr>
              <a:tr h="6748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Sand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Sehr gut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Sehr 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Als Zuschlagstoff für Beton direkt vor Ort nutzen.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Schont Flussbetten und spart CO2 durch weniger LKW-Fahrten.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4415091"/>
                  </a:ext>
                </a:extLst>
              </a:tr>
              <a:tr h="6748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Kies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Hervorragend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Sehr 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Als Drainage unter der Bodenplatte verwenden.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Schützt das Gebäude natürlich vor Feuchtigkeit ohne Chemie.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185784"/>
                  </a:ext>
                </a:extLst>
              </a:tr>
              <a:tr h="5191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Mutterboden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Keine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Abtragen und für spätere Begrünung lagern.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Erhält den Lebensraum für Insekten und Mikroorganismen.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4838863"/>
                  </a:ext>
                </a:extLst>
              </a:tr>
              <a:tr h="5191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Lehm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Gut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Mittel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Als Putz oder Mauerstein im Innenausbau.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Reguliert das Klima im Haus und ist zu 100 % recycelbar.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921071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8774107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EE44B-A03E-8CCE-488B-E4D097E0B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6D5AC64A-65D3-FC7D-32CA-E92BBC265F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925894"/>
              </p:ext>
            </p:extLst>
          </p:nvPr>
        </p:nvGraphicFramePr>
        <p:xfrm>
          <a:off x="405259" y="1162483"/>
          <a:ext cx="11490527" cy="3390958"/>
        </p:xfrm>
        <a:graphic>
          <a:graphicData uri="http://schemas.openxmlformats.org/drawingml/2006/table">
            <a:tbl>
              <a:tblPr/>
              <a:tblGrid>
                <a:gridCol w="1271141">
                  <a:extLst>
                    <a:ext uri="{9D8B030D-6E8A-4147-A177-3AD203B41FA5}">
                      <a16:colId xmlns:a16="http://schemas.microsoft.com/office/drawing/2014/main" val="349688898"/>
                    </a:ext>
                  </a:extLst>
                </a:gridCol>
                <a:gridCol w="1223682">
                  <a:extLst>
                    <a:ext uri="{9D8B030D-6E8A-4147-A177-3AD203B41FA5}">
                      <a16:colId xmlns:a16="http://schemas.microsoft.com/office/drawing/2014/main" val="1992006449"/>
                    </a:ext>
                  </a:extLst>
                </a:gridCol>
                <a:gridCol w="1546412">
                  <a:extLst>
                    <a:ext uri="{9D8B030D-6E8A-4147-A177-3AD203B41FA5}">
                      <a16:colId xmlns:a16="http://schemas.microsoft.com/office/drawing/2014/main" val="789672485"/>
                    </a:ext>
                  </a:extLst>
                </a:gridCol>
                <a:gridCol w="2573221">
                  <a:extLst>
                    <a:ext uri="{9D8B030D-6E8A-4147-A177-3AD203B41FA5}">
                      <a16:colId xmlns:a16="http://schemas.microsoft.com/office/drawing/2014/main" val="2172645746"/>
                    </a:ext>
                  </a:extLst>
                </a:gridCol>
                <a:gridCol w="4876071">
                  <a:extLst>
                    <a:ext uri="{9D8B030D-6E8A-4147-A177-3AD203B41FA5}">
                      <a16:colId xmlns:a16="http://schemas.microsoft.com/office/drawing/2014/main" val="2089798819"/>
                    </a:ext>
                  </a:extLst>
                </a:gridCol>
              </a:tblGrid>
              <a:tr h="483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Bodenart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rgbClr val="FFC000"/>
                          </a:solidFill>
                          <a:effectLst/>
                          <a:latin typeface="Google Sans Text"/>
                        </a:rPr>
                        <a:t>Tragfähigkeit</a:t>
                      </a:r>
                      <a:endParaRPr lang="de-DE" sz="1200" dirty="0">
                        <a:solidFill>
                          <a:srgbClr val="FFC000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Wasserdurchlässigkeit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Nachhaltige Nutzung am Bau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Ökologischer Vorteil (Nachhaltigkeit)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698984"/>
                  </a:ext>
                </a:extLst>
              </a:tr>
              <a:tr h="6748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Sand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Sehr gut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Sehr 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Als Zuschlagstoff für Beton direkt vor Ort nutzen.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Schont Flussbetten und spart CO2 durch weniger LKW-Fahrten.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4415091"/>
                  </a:ext>
                </a:extLst>
              </a:tr>
              <a:tr h="6748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Kies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Hervorragend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Sehr 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Als Drainage unter der Bodenplatte verwenden.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Schützt das Gebäude natürlich vor Feuchtigkeit ohne Chemie.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185784"/>
                  </a:ext>
                </a:extLst>
              </a:tr>
              <a:tr h="5191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Mutterboden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Keine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Abtragen und für spätere Begrünung lagern.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Erhält den Lebensraum für Insekten und Mikroorganismen.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4838863"/>
                  </a:ext>
                </a:extLst>
              </a:tr>
              <a:tr h="5191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Lehm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Gut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Mittel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Als Putz oder Mauerstein im Innenausbau.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Reguliert das Klima im Haus und ist zu 100 % recycelbar.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921071"/>
                  </a:ext>
                </a:extLst>
              </a:tr>
              <a:tr h="5191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Ton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Problematisch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Sehr gering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Herstellung von Ziegeln und Dachpfannen.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Ermöglicht Gebäude mit extrem langer Lebensdauer.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9441166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490007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D66E9-B0A2-07A9-4D96-3A8721BD1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3BC87698-FFA3-0D05-63BA-0574666384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7981908"/>
              </p:ext>
            </p:extLst>
          </p:nvPr>
        </p:nvGraphicFramePr>
        <p:xfrm>
          <a:off x="405259" y="1162483"/>
          <a:ext cx="11490527" cy="3910075"/>
        </p:xfrm>
        <a:graphic>
          <a:graphicData uri="http://schemas.openxmlformats.org/drawingml/2006/table">
            <a:tbl>
              <a:tblPr/>
              <a:tblGrid>
                <a:gridCol w="1271141">
                  <a:extLst>
                    <a:ext uri="{9D8B030D-6E8A-4147-A177-3AD203B41FA5}">
                      <a16:colId xmlns:a16="http://schemas.microsoft.com/office/drawing/2014/main" val="349688898"/>
                    </a:ext>
                  </a:extLst>
                </a:gridCol>
                <a:gridCol w="1223682">
                  <a:extLst>
                    <a:ext uri="{9D8B030D-6E8A-4147-A177-3AD203B41FA5}">
                      <a16:colId xmlns:a16="http://schemas.microsoft.com/office/drawing/2014/main" val="1992006449"/>
                    </a:ext>
                  </a:extLst>
                </a:gridCol>
                <a:gridCol w="1546412">
                  <a:extLst>
                    <a:ext uri="{9D8B030D-6E8A-4147-A177-3AD203B41FA5}">
                      <a16:colId xmlns:a16="http://schemas.microsoft.com/office/drawing/2014/main" val="789672485"/>
                    </a:ext>
                  </a:extLst>
                </a:gridCol>
                <a:gridCol w="2573221">
                  <a:extLst>
                    <a:ext uri="{9D8B030D-6E8A-4147-A177-3AD203B41FA5}">
                      <a16:colId xmlns:a16="http://schemas.microsoft.com/office/drawing/2014/main" val="2172645746"/>
                    </a:ext>
                  </a:extLst>
                </a:gridCol>
                <a:gridCol w="4876071">
                  <a:extLst>
                    <a:ext uri="{9D8B030D-6E8A-4147-A177-3AD203B41FA5}">
                      <a16:colId xmlns:a16="http://schemas.microsoft.com/office/drawing/2014/main" val="2089798819"/>
                    </a:ext>
                  </a:extLst>
                </a:gridCol>
              </a:tblGrid>
              <a:tr h="483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Bodenart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rgbClr val="FFC000"/>
                          </a:solidFill>
                          <a:effectLst/>
                          <a:latin typeface="Google Sans Text"/>
                        </a:rPr>
                        <a:t>Tragfähigkeit</a:t>
                      </a:r>
                      <a:endParaRPr lang="de-DE" sz="1200" dirty="0">
                        <a:solidFill>
                          <a:srgbClr val="FFC000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Wasserdurchlässigkeit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Nachhaltige Nutzung am Bau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Ökologischer Vorteil (Nachhaltigkeit)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698984"/>
                  </a:ext>
                </a:extLst>
              </a:tr>
              <a:tr h="6748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Sand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Sehr gut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Sehr 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Als Zuschlagstoff für Beton direkt vor Ort nutzen.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Schont Flussbetten und spart CO2 durch weniger LKW-Fahrten.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4415091"/>
                  </a:ext>
                </a:extLst>
              </a:tr>
              <a:tr h="6748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Kies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Hervorragend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Sehr 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Als Drainage unter der Bodenplatte verwenden.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Schützt das Gebäude natürlich vor Feuchtigkeit ohne Chemie.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185784"/>
                  </a:ext>
                </a:extLst>
              </a:tr>
              <a:tr h="5191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Mutterboden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Keine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Abtragen und für spätere Begrünung lagern.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Erhält den Lebensraum für Insekten und Mikroorganismen.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4838863"/>
                  </a:ext>
                </a:extLst>
              </a:tr>
              <a:tr h="5191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Lehm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Gut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Mittel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Als Putz oder Mauerstein im Innenausbau.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Reguliert das Klima im Haus und ist zu 100 % recycelbar.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921071"/>
                  </a:ext>
                </a:extLst>
              </a:tr>
              <a:tr h="5191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Ton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Problematisch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Sehr gering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Herstellung von Ziegeln und Dachpfannen.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Ermöglicht Gebäude mit extrem langer Lebensdauer.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9441166"/>
                  </a:ext>
                </a:extLst>
              </a:tr>
              <a:tr h="5191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Schluff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Gering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Mittel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Verfestigung mit Kalk statt Erdaustausch.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Vermeidet riesige Mengen an Abfall und Deponieraum.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19736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8060461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C8C8D-07E3-1073-5E5F-C46A7415F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8B338E11-4442-E6A6-1ED1-46504D8DDC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259498"/>
              </p:ext>
            </p:extLst>
          </p:nvPr>
        </p:nvGraphicFramePr>
        <p:xfrm>
          <a:off x="405259" y="1162483"/>
          <a:ext cx="11490527" cy="4584928"/>
        </p:xfrm>
        <a:graphic>
          <a:graphicData uri="http://schemas.openxmlformats.org/drawingml/2006/table">
            <a:tbl>
              <a:tblPr/>
              <a:tblGrid>
                <a:gridCol w="1271141">
                  <a:extLst>
                    <a:ext uri="{9D8B030D-6E8A-4147-A177-3AD203B41FA5}">
                      <a16:colId xmlns:a16="http://schemas.microsoft.com/office/drawing/2014/main" val="349688898"/>
                    </a:ext>
                  </a:extLst>
                </a:gridCol>
                <a:gridCol w="1223682">
                  <a:extLst>
                    <a:ext uri="{9D8B030D-6E8A-4147-A177-3AD203B41FA5}">
                      <a16:colId xmlns:a16="http://schemas.microsoft.com/office/drawing/2014/main" val="1992006449"/>
                    </a:ext>
                  </a:extLst>
                </a:gridCol>
                <a:gridCol w="1546412">
                  <a:extLst>
                    <a:ext uri="{9D8B030D-6E8A-4147-A177-3AD203B41FA5}">
                      <a16:colId xmlns:a16="http://schemas.microsoft.com/office/drawing/2014/main" val="789672485"/>
                    </a:ext>
                  </a:extLst>
                </a:gridCol>
                <a:gridCol w="2573221">
                  <a:extLst>
                    <a:ext uri="{9D8B030D-6E8A-4147-A177-3AD203B41FA5}">
                      <a16:colId xmlns:a16="http://schemas.microsoft.com/office/drawing/2014/main" val="2172645746"/>
                    </a:ext>
                  </a:extLst>
                </a:gridCol>
                <a:gridCol w="4876071">
                  <a:extLst>
                    <a:ext uri="{9D8B030D-6E8A-4147-A177-3AD203B41FA5}">
                      <a16:colId xmlns:a16="http://schemas.microsoft.com/office/drawing/2014/main" val="2089798819"/>
                    </a:ext>
                  </a:extLst>
                </a:gridCol>
              </a:tblGrid>
              <a:tr h="483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Bodenart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rgbClr val="FFC000"/>
                          </a:solidFill>
                          <a:effectLst/>
                          <a:latin typeface="Google Sans Text"/>
                        </a:rPr>
                        <a:t>Tragfähigkeit</a:t>
                      </a:r>
                      <a:endParaRPr lang="de-DE" sz="1200" dirty="0">
                        <a:solidFill>
                          <a:srgbClr val="FFC000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Wasserdurchlässigkeit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Nachhaltige Nutzung am Bau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Ökologischer Vorteil (Nachhaltigkeit)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698984"/>
                  </a:ext>
                </a:extLst>
              </a:tr>
              <a:tr h="6748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Sand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Sehr gut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Sehr 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Als Zuschlagstoff für Beton direkt vor Ort nutzen.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Schont Flussbetten und spart CO2 durch weniger LKW-Fahrten.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4415091"/>
                  </a:ext>
                </a:extLst>
              </a:tr>
              <a:tr h="6748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Kies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Hervorragend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Sehr 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Als Drainage unter der Bodenplatte verwenden.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Schützt das Gebäude natürlich vor Feuchtigkeit ohne Chemie.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185784"/>
                  </a:ext>
                </a:extLst>
              </a:tr>
              <a:tr h="5191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Mutterboden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Keine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Abtragen und für spätere Begrünung lagern.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Erhält den Lebensraum für Insekten und Mikroorganismen.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4838863"/>
                  </a:ext>
                </a:extLst>
              </a:tr>
              <a:tr h="5191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Lehm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Gut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Mittel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Als Putz oder Mauerstein im Innenausbau.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Reguliert das Klima im Haus und ist zu 100 % recycelbar.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921071"/>
                  </a:ext>
                </a:extLst>
              </a:tr>
              <a:tr h="5191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Ton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Problematisch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Sehr gering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Herstellung von Ziegeln und Dachpfannen.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Ermöglicht Gebäude mit extrem langer Lebensdauer.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9441166"/>
                  </a:ext>
                </a:extLst>
              </a:tr>
              <a:tr h="5191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Schluff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Gering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Mittel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Verfestigung durch Kalk statt Erdaustausch.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Vermeidet riesige Mengen an Abfall und Deponieraum.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197367"/>
                  </a:ext>
                </a:extLst>
              </a:tr>
              <a:tr h="6748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Moorboden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Sehr schlecht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Sehr 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Erhalt des Bodens und Verzicht auf Bebauung.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Schützt das Klima, da Moore gigantische CO2-Speicher sind.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3618469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8264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6A7D1092-60E4-8B4F-2BA8-E14E24AC9D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/>
          <a:lstStyle/>
          <a:p>
            <a:r>
              <a:rPr lang="de-DE" dirty="0"/>
              <a:t>Wofür brauchen wir das?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0303426A-47AF-7D47-1BB4-894AD24145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>
            <a:normAutofit fontScale="85000" lnSpcReduction="20000"/>
          </a:bodyPr>
          <a:lstStyle/>
          <a:p>
            <a:r>
              <a:rPr lang="de-DE" dirty="0"/>
              <a:t>Gesundes Wohnen bei geringen Schadstoffgehalten im Boden</a:t>
            </a:r>
          </a:p>
          <a:p>
            <a:r>
              <a:rPr lang="de-DE" dirty="0"/>
              <a:t>Gesundes Obst und Gemüse</a:t>
            </a:r>
          </a:p>
          <a:p>
            <a:r>
              <a:rPr lang="de-DE" dirty="0"/>
              <a:t>Gemüse, Blumen und Sträucher wachsen ohne </a:t>
            </a:r>
            <a:br>
              <a:rPr lang="de-DE" dirty="0"/>
            </a:br>
            <a:r>
              <a:rPr lang="de-DE" dirty="0"/>
              <a:t>aufwändige Bodenverbesserung</a:t>
            </a:r>
          </a:p>
          <a:p>
            <a:r>
              <a:rPr lang="de-DE" dirty="0"/>
              <a:t>Direkte Einsaat und Anpflanzung ohne aufwändige Lockerungsmaßnahmen</a:t>
            </a:r>
          </a:p>
          <a:p>
            <a:r>
              <a:rPr lang="de-DE" dirty="0"/>
              <a:t>Keine stehende Nässe bei Niederschlag; der Garten kann besser und </a:t>
            </a:r>
            <a:br>
              <a:rPr lang="de-DE" dirty="0"/>
            </a:br>
            <a:r>
              <a:rPr lang="de-DE" dirty="0"/>
              <a:t>länger genutzt werden</a:t>
            </a:r>
          </a:p>
          <a:p>
            <a:r>
              <a:rPr lang="de-DE" dirty="0"/>
              <a:t>Keine Gebäudeschäden / Straßenschäden durch Staunässe</a:t>
            </a:r>
          </a:p>
          <a:p>
            <a:r>
              <a:rPr lang="de-DE" dirty="0"/>
              <a:t>Pflegeleichte Gärten bei fachgerechtem Einbau von Boden</a:t>
            </a:r>
          </a:p>
          <a:p>
            <a:r>
              <a:rPr lang="de-DE" dirty="0"/>
              <a:t>Vermeidung von Wasser- und Bodenabtrag auf Nachbarflächen</a:t>
            </a:r>
          </a:p>
        </p:txBody>
      </p:sp>
      <p:pic>
        <p:nvPicPr>
          <p:cNvPr id="3" name="Bildplatzhalter 2">
            <a:extLst>
              <a:ext uri="{FF2B5EF4-FFF2-40B4-BE49-F238E27FC236}">
                <a16:creationId xmlns:a16="http://schemas.microsoft.com/office/drawing/2014/main" id="{16FB9941-60B7-7B8F-81ED-BE5F0691356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9" r="20789"/>
          <a:stretch/>
        </p:blipFill>
        <p:spPr>
          <a:xfrm>
            <a:off x="7591425" y="952500"/>
            <a:ext cx="4600575" cy="5905500"/>
          </a:xfrm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38F11B33-52A3-3AAB-B991-EF2CFFB01C40}"/>
              </a:ext>
            </a:extLst>
          </p:cNvPr>
          <p:cNvSpPr txBox="1">
            <a:spLocks/>
          </p:cNvSpPr>
          <p:nvPr/>
        </p:nvSpPr>
        <p:spPr>
          <a:xfrm>
            <a:off x="10321722" y="6493847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03923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60BA9-30EB-E7B2-C207-867FF38B7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585CFE82-396F-E8F8-438C-22859A7D868C}"/>
              </a:ext>
            </a:extLst>
          </p:cNvPr>
          <p:cNvGraphicFramePr>
            <a:graphicFrameLocks noGrp="1"/>
          </p:cNvGraphicFramePr>
          <p:nvPr/>
        </p:nvGraphicFramePr>
        <p:xfrm>
          <a:off x="405259" y="1162483"/>
          <a:ext cx="11490527" cy="5259781"/>
        </p:xfrm>
        <a:graphic>
          <a:graphicData uri="http://schemas.openxmlformats.org/drawingml/2006/table">
            <a:tbl>
              <a:tblPr/>
              <a:tblGrid>
                <a:gridCol w="1271141">
                  <a:extLst>
                    <a:ext uri="{9D8B030D-6E8A-4147-A177-3AD203B41FA5}">
                      <a16:colId xmlns:a16="http://schemas.microsoft.com/office/drawing/2014/main" val="349688898"/>
                    </a:ext>
                  </a:extLst>
                </a:gridCol>
                <a:gridCol w="1223682">
                  <a:extLst>
                    <a:ext uri="{9D8B030D-6E8A-4147-A177-3AD203B41FA5}">
                      <a16:colId xmlns:a16="http://schemas.microsoft.com/office/drawing/2014/main" val="1992006449"/>
                    </a:ext>
                  </a:extLst>
                </a:gridCol>
                <a:gridCol w="1546412">
                  <a:extLst>
                    <a:ext uri="{9D8B030D-6E8A-4147-A177-3AD203B41FA5}">
                      <a16:colId xmlns:a16="http://schemas.microsoft.com/office/drawing/2014/main" val="789672485"/>
                    </a:ext>
                  </a:extLst>
                </a:gridCol>
                <a:gridCol w="2573221">
                  <a:extLst>
                    <a:ext uri="{9D8B030D-6E8A-4147-A177-3AD203B41FA5}">
                      <a16:colId xmlns:a16="http://schemas.microsoft.com/office/drawing/2014/main" val="2172645746"/>
                    </a:ext>
                  </a:extLst>
                </a:gridCol>
                <a:gridCol w="4876071">
                  <a:extLst>
                    <a:ext uri="{9D8B030D-6E8A-4147-A177-3AD203B41FA5}">
                      <a16:colId xmlns:a16="http://schemas.microsoft.com/office/drawing/2014/main" val="2089798819"/>
                    </a:ext>
                  </a:extLst>
                </a:gridCol>
              </a:tblGrid>
              <a:tr h="4839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Bodenart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rgbClr val="FFC000"/>
                          </a:solidFill>
                          <a:effectLst/>
                          <a:latin typeface="Google Sans Text"/>
                        </a:rPr>
                        <a:t>Tragfähigkeit</a:t>
                      </a:r>
                      <a:endParaRPr lang="de-DE" sz="1200" dirty="0">
                        <a:solidFill>
                          <a:srgbClr val="FFC000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Wasserdurchlässigkeit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Nachhaltige Nutzung am Bau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  <a:latin typeface="Google Sans Text"/>
                        </a:rPr>
                        <a:t>Ökologischer Vorteil (Nachhaltigkeit)</a:t>
                      </a:r>
                      <a:endParaRPr lang="de-DE" sz="1200" dirty="0">
                        <a:solidFill>
                          <a:schemeClr val="bg1"/>
                        </a:solidFill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698984"/>
                  </a:ext>
                </a:extLst>
              </a:tr>
              <a:tr h="6748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Sand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Sehr gut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Sehr 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Als Zuschlagstoff für Beton direkt vor Ort nutzen.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Schont Flussbetten und spart CO2 durch weniger LKW-Fahrten.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4415091"/>
                  </a:ext>
                </a:extLst>
              </a:tr>
              <a:tr h="6748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Kies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Hervorragend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Sehr 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Als Drainage unter der Bodenplatte verwenden.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Schützt das Gebäude natürlich vor Feuchtigkeit ohne Chemie.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185784"/>
                  </a:ext>
                </a:extLst>
              </a:tr>
              <a:tr h="5191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Mutterboden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Keine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Abtragen und für spätere Begrünung lagern.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Erhält den Lebensraum für Insekten und Mikroorganismen.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4838863"/>
                  </a:ext>
                </a:extLst>
              </a:tr>
              <a:tr h="5191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Lehm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Gut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Mittel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Als Putz oder Mauerstein im Innenausbau.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Reguliert das Klima im Haus und ist zu 100 % recycelbar.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921071"/>
                  </a:ext>
                </a:extLst>
              </a:tr>
              <a:tr h="5191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Ton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Problematisch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Sehr gering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Herstellung von Ziegeln und Dachpfannen.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Ermöglicht Gebäude mit extrem langer Lebensdauer.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9441166"/>
                  </a:ext>
                </a:extLst>
              </a:tr>
              <a:tr h="5191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Schluff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Gering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Mittel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>
                          <a:effectLst/>
                          <a:latin typeface="Google Sans Text"/>
                        </a:rPr>
                        <a:t>Verfestigung durch Kalk statt Erdaustausch.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Vermeidet riesige Mengen an Abfall und Deponieraum.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197367"/>
                  </a:ext>
                </a:extLst>
              </a:tr>
              <a:tr h="6748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Moorboden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Sehr schlecht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Sehr hoch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Erhalt des Bodens und Verzicht auf Bebauung.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Schützt das Klima, da Moore gigantische CO2-Speicher sind.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3618469"/>
                  </a:ext>
                </a:extLst>
              </a:tr>
              <a:tr h="6748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Fels</a:t>
                      </a:r>
                      <a:endParaRPr lang="de-DE" sz="1400" dirty="0">
                        <a:effectLst/>
                        <a:latin typeface="Google Sans Text"/>
                      </a:endParaRP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b="1" dirty="0">
                          <a:effectLst/>
                          <a:latin typeface="Google Sans Text"/>
                        </a:rPr>
                        <a:t>Maximal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Gering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Vor Ort zu Schotter für Wege verarbeiten.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200" dirty="0">
                          <a:effectLst/>
                          <a:latin typeface="Google Sans Text"/>
                        </a:rPr>
                        <a:t>Ersetzt den Abbau in fernen Steinbrüchen.</a:t>
                      </a:r>
                    </a:p>
                  </a:txBody>
                  <a:tcPr marL="43953" marR="43953" marT="21976" marB="21976" anchor="ctr">
                    <a:lnL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301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6038806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DBFE3DF-FA63-3C82-00C4-F58DF3A478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Online-Quiz </a:t>
            </a:r>
          </a:p>
          <a:p>
            <a:r>
              <a:rPr lang="de-DE" dirty="0"/>
              <a:t>Bodenschutz</a:t>
            </a:r>
          </a:p>
          <a:p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2C22D67-DDF8-2DAE-368E-EAC48527A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078" y="3500958"/>
            <a:ext cx="2445843" cy="24695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09532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270B305-C5FD-DE4A-E7D1-2CC62A1449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neebe@nexteconomylab.de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D488D93-7997-78AE-DE54-06A9BE4FE9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u.dziumbla@bfw-bb.de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C394EB2B-735E-F36F-6688-5980EAC3243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https://nexteconomylab.de/</a:t>
            </a:r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F021A818-221E-4A0D-294F-EEE2BDAE75E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https://bfw-bb.eu/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FCDB210C-11A4-C0B8-7446-F0CA4A4E7E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@NextEconomyLab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F4F91D1B-01F8-A45C-C3DF-A3E368089AC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@BFW-BB</a:t>
            </a:r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2AE7F6F0-AD24-943F-0787-5CD98141A82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@BAUDIRWASAUF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28380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4">
            <a:extLst>
              <a:ext uri="{FF2B5EF4-FFF2-40B4-BE49-F238E27FC236}">
                <a16:creationId xmlns:a16="http://schemas.microsoft.com/office/drawing/2014/main" id="{E8BD7B1F-DA9A-5C58-5DA8-83F6E7D497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Vielen Dank für die Aufmerksamkeit und Teilnahme!</a:t>
            </a:r>
          </a:p>
        </p:txBody>
      </p:sp>
      <p:sp>
        <p:nvSpPr>
          <p:cNvPr id="10" name="Textplatzhalter 20">
            <a:extLst>
              <a:ext uri="{FF2B5EF4-FFF2-40B4-BE49-F238E27FC236}">
                <a16:creationId xmlns:a16="http://schemas.microsoft.com/office/drawing/2014/main" id="{A19B481C-815A-8FF0-E516-44F8447569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Projekt NBAU im Internet:</a:t>
            </a:r>
          </a:p>
          <a:p>
            <a:pPr lvl="0"/>
            <a:endParaRPr lang="de-DE" dirty="0"/>
          </a:p>
        </p:txBody>
      </p:sp>
      <p:sp>
        <p:nvSpPr>
          <p:cNvPr id="4" name="Textplatzhalter 20">
            <a:extLst>
              <a:ext uri="{FF2B5EF4-FFF2-40B4-BE49-F238E27FC236}">
                <a16:creationId xmlns:a16="http://schemas.microsoft.com/office/drawing/2014/main" id="{A5A58479-2695-12FB-474F-E835CCB69FB0}"/>
              </a:ext>
            </a:extLst>
          </p:cNvPr>
          <p:cNvSpPr txBox="1">
            <a:spLocks noGrp="1"/>
          </p:cNvSpPr>
          <p:nvPr>
            <p:ph type="body" sz="quarter" idx="17"/>
          </p:nvPr>
        </p:nvSpPr>
        <p:spPr>
          <a:xfrm>
            <a:off x="504825" y="4264025"/>
            <a:ext cx="5924550" cy="9715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bg1"/>
                </a:solidFill>
                <a:latin typeface="FreightText Pro Book" panose="0200060306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https://bfw-bb.eu/nbau/</a:t>
            </a:r>
          </a:p>
          <a:p>
            <a:r>
              <a:rPr lang="de-DE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https://nexteconomylab.de/de/projekte/nachhaltigkeit-im-bau</a:t>
            </a:r>
            <a:r>
              <a:rPr lang="de-DE" dirty="0"/>
              <a:t> </a:t>
            </a:r>
          </a:p>
          <a:p>
            <a:endParaRPr lang="de-DE" dirty="0"/>
          </a:p>
        </p:txBody>
      </p:sp>
      <p:pic>
        <p:nvPicPr>
          <p:cNvPr id="5" name="Bildplatzhalter 2">
            <a:extLst>
              <a:ext uri="{FF2B5EF4-FFF2-40B4-BE49-F238E27FC236}">
                <a16:creationId xmlns:a16="http://schemas.microsoft.com/office/drawing/2014/main" id="{F9C0436C-7735-9806-700A-45154AA84C5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5" r="11475"/>
          <a:stretch/>
        </p:blipFill>
        <p:spPr>
          <a:xfrm>
            <a:off x="6842125" y="933450"/>
            <a:ext cx="5349875" cy="4635500"/>
          </a:xfrm>
        </p:spPr>
      </p:pic>
      <p:sp>
        <p:nvSpPr>
          <p:cNvPr id="6" name="Textplatzhalter 2">
            <a:extLst>
              <a:ext uri="{FF2B5EF4-FFF2-40B4-BE49-F238E27FC236}">
                <a16:creationId xmlns:a16="http://schemas.microsoft.com/office/drawing/2014/main" id="{36476CF5-BF94-BFD7-92C1-12FA2764A5AF}"/>
              </a:ext>
            </a:extLst>
          </p:cNvPr>
          <p:cNvSpPr txBox="1">
            <a:spLocks/>
          </p:cNvSpPr>
          <p:nvPr/>
        </p:nvSpPr>
        <p:spPr>
          <a:xfrm>
            <a:off x="10326015" y="5274635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U.Dziumbla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0195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F54182-9CB2-DCDE-4331-3301EEE2B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/>
          <a:lstStyle/>
          <a:p>
            <a:r>
              <a:rPr lang="de-DE" dirty="0"/>
              <a:t>Abfallaufkommen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AA89AC-8008-EFAE-63FC-89ADC117F4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/>
          <a:lstStyle/>
          <a:p>
            <a:r>
              <a:rPr lang="de-DE" dirty="0"/>
              <a:t>Abfallaufkommen 2022 – (in Millionen t)</a:t>
            </a:r>
          </a:p>
          <a:p>
            <a:endParaRPr lang="de-DE" dirty="0"/>
          </a:p>
          <a:p>
            <a:r>
              <a:rPr lang="de-DE" dirty="0"/>
              <a:t>Siedlungsabfälle</a:t>
            </a:r>
          </a:p>
          <a:p>
            <a:endParaRPr lang="de-DE" dirty="0"/>
          </a:p>
          <a:p>
            <a:r>
              <a:rPr lang="de-DE" dirty="0"/>
              <a:t>Abfälle aus Produktion und Gewerbe</a:t>
            </a:r>
          </a:p>
          <a:p>
            <a:endParaRPr lang="de-DE" dirty="0"/>
          </a:p>
          <a:p>
            <a:r>
              <a:rPr lang="de-DE" dirty="0"/>
              <a:t>Bau und Abbruchabfälle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</a:rPr>
              <a:t>≈ 58% Boden und Steine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</a:rPr>
              <a:t>≈   7% Bauschutt</a:t>
            </a:r>
          </a:p>
          <a:p>
            <a:pPr lvl="1"/>
            <a:r>
              <a:rPr lang="de-DE" sz="2200" dirty="0">
                <a:latin typeface="FreightText Pro Book" panose="02000603060000020004" pitchFamily="50" charset="0"/>
              </a:rPr>
              <a:t>≈   7% Straßenaufbruch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BE89A997-2AB1-6D51-7C36-E92BD26E07C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6" r="20786"/>
          <a:stretch/>
        </p:blipFill>
        <p:spPr>
          <a:xfrm>
            <a:off x="7591425" y="952500"/>
            <a:ext cx="4600575" cy="5905500"/>
          </a:xfr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21E63905-2597-73E6-2F61-AF4CE7002975}"/>
              </a:ext>
            </a:extLst>
          </p:cNvPr>
          <p:cNvSpPr/>
          <p:nvPr/>
        </p:nvSpPr>
        <p:spPr>
          <a:xfrm rot="5400000">
            <a:off x="1363874" y="2148268"/>
            <a:ext cx="432000" cy="148146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dirty="0"/>
              <a:t>48,6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119177D-CCD7-BBF1-5D44-D3832CE34119}"/>
              </a:ext>
            </a:extLst>
          </p:cNvPr>
          <p:cNvSpPr/>
          <p:nvPr/>
        </p:nvSpPr>
        <p:spPr>
          <a:xfrm rot="5400000">
            <a:off x="1396531" y="2990926"/>
            <a:ext cx="432000" cy="154677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dirty="0"/>
              <a:t>48,6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82258BA-B8A4-1291-94CB-41D193AC8F6D}"/>
              </a:ext>
            </a:extLst>
          </p:cNvPr>
          <p:cNvSpPr/>
          <p:nvPr/>
        </p:nvSpPr>
        <p:spPr>
          <a:xfrm rot="5400000">
            <a:off x="3389393" y="1894472"/>
            <a:ext cx="432000" cy="5532504"/>
          </a:xfrm>
          <a:prstGeom prst="rect">
            <a:avLst/>
          </a:prstGeom>
          <a:solidFill>
            <a:srgbClr val="0088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dirty="0"/>
              <a:t>216,2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77A65DC5-2404-B4D0-98AA-D36EC7F69F91}"/>
              </a:ext>
            </a:extLst>
          </p:cNvPr>
          <p:cNvSpPr txBox="1">
            <a:spLocks/>
          </p:cNvSpPr>
          <p:nvPr/>
        </p:nvSpPr>
        <p:spPr>
          <a:xfrm>
            <a:off x="10326015" y="6468089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541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D308E-F32F-CA0E-DE6C-C919B2D0E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E168101F-4497-C4F4-B755-9C8807BDD92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Bodenschutz</a:t>
            </a:r>
          </a:p>
          <a:p>
            <a:r>
              <a:rPr lang="de-DE" dirty="0"/>
              <a:t>Auf Baustellen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9071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16193-4007-58CF-046B-0B4EA4A4E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094F16-2552-92B2-9D9F-174A21A2D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Erdaushub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BCB9C2C-1023-DFF2-6D45-27F2CDBF21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früher </a:t>
            </a:r>
          </a:p>
          <a:p>
            <a:r>
              <a:rPr lang="de-DE" dirty="0"/>
              <a:t>Entsorgung auf dem nächsten nahegelegenen Feld</a:t>
            </a:r>
          </a:p>
          <a:p>
            <a:pPr marL="0" indent="0">
              <a:buNone/>
            </a:pPr>
            <a:r>
              <a:rPr lang="de-DE" b="1" dirty="0"/>
              <a:t>heute</a:t>
            </a:r>
          </a:p>
          <a:p>
            <a:r>
              <a:rPr lang="de-DE" dirty="0"/>
              <a:t>Beachtung rechtl. Vorschriften (</a:t>
            </a:r>
            <a:r>
              <a:rPr lang="de-DE" dirty="0" err="1"/>
              <a:t>geochem</a:t>
            </a:r>
            <a:r>
              <a:rPr lang="de-DE" dirty="0"/>
              <a:t>. Analyse)</a:t>
            </a:r>
          </a:p>
          <a:p>
            <a:r>
              <a:rPr lang="de-DE" dirty="0"/>
              <a:t>Optimierung der Materialtrennung</a:t>
            </a:r>
          </a:p>
          <a:p>
            <a:r>
              <a:rPr lang="de-DE" dirty="0"/>
              <a:t>Stoffstrommanagement</a:t>
            </a:r>
          </a:p>
          <a:p>
            <a:r>
              <a:rPr lang="de-DE" dirty="0"/>
              <a:t>Direkt auf der Baustelle</a:t>
            </a:r>
          </a:p>
          <a:p>
            <a:r>
              <a:rPr lang="de-DE" dirty="0"/>
              <a:t>Transportkosten vermeiden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6B85938A-B19A-F1F3-319C-C8A97B2396E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6" r="20786"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6EC17DFC-C312-C573-F087-DC527A6DFA57}"/>
              </a:ext>
            </a:extLst>
          </p:cNvPr>
          <p:cNvSpPr txBox="1">
            <a:spLocks/>
          </p:cNvSpPr>
          <p:nvPr/>
        </p:nvSpPr>
        <p:spPr>
          <a:xfrm>
            <a:off x="10343187" y="653664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640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BA4B4E-2CF0-3CF1-3EC0-88B5038A3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Schutz des vorhandenen Bestandes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A127C6-F380-3748-315B-EC6A0C0C77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de-DE" dirty="0"/>
              <a:t>Bäume schützen</a:t>
            </a:r>
          </a:p>
          <a:p>
            <a:r>
              <a:rPr lang="de-DE" dirty="0" err="1"/>
              <a:t>Befahrwege</a:t>
            </a:r>
            <a:r>
              <a:rPr lang="de-DE" dirty="0"/>
              <a:t> festlegen und sichern</a:t>
            </a:r>
          </a:p>
          <a:p>
            <a:r>
              <a:rPr lang="de-DE" dirty="0"/>
              <a:t>Bodenabtrag mit Kettenbagger</a:t>
            </a:r>
          </a:p>
          <a:p>
            <a:r>
              <a:rPr lang="de-DE" dirty="0"/>
              <a:t>Grünflächen abstecken</a:t>
            </a:r>
          </a:p>
          <a:p>
            <a:r>
              <a:rPr lang="de-DE" dirty="0"/>
              <a:t>Gesteinsschüttungen o. Lastverteilungsplatten</a:t>
            </a:r>
          </a:p>
          <a:p>
            <a:r>
              <a:rPr lang="de-DE" dirty="0"/>
              <a:t>Keine Bodenarbeiten bei zu nassen Böden</a:t>
            </a:r>
          </a:p>
          <a:p>
            <a:r>
              <a:rPr lang="de-DE" dirty="0"/>
              <a:t>Substrattrennung beim Bodenaushub</a:t>
            </a:r>
          </a:p>
          <a:p>
            <a:r>
              <a:rPr lang="de-DE" dirty="0"/>
              <a:t>Vorhandene Kiesvorkommen auf den Baustellen verwenden</a:t>
            </a:r>
          </a:p>
          <a:p>
            <a:pPr marL="0" indent="0">
              <a:buNone/>
            </a:pPr>
            <a:r>
              <a:rPr lang="de-DE" sz="1600" i="1" dirty="0" err="1"/>
              <a:t>BBodSchV</a:t>
            </a:r>
            <a:r>
              <a:rPr lang="de-DE" sz="1600" i="1" dirty="0"/>
              <a:t> Bundes-Bodenschutz- und Altlastenverordnung (1. August 2023) </a:t>
            </a:r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6CA49132-A5B8-74A8-5F43-62FBD6C5D9F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9" r="27229"/>
          <a:stretch/>
        </p:blipFill>
        <p:spPr/>
      </p:pic>
      <p:sp>
        <p:nvSpPr>
          <p:cNvPr id="9" name="Textplatzhalter 2">
            <a:extLst>
              <a:ext uri="{FF2B5EF4-FFF2-40B4-BE49-F238E27FC236}">
                <a16:creationId xmlns:a16="http://schemas.microsoft.com/office/drawing/2014/main" id="{A7A56EE3-A306-D9C0-FC25-4552B36EEDCF}"/>
              </a:ext>
            </a:extLst>
          </p:cNvPr>
          <p:cNvSpPr txBox="1">
            <a:spLocks/>
          </p:cNvSpPr>
          <p:nvPr/>
        </p:nvSpPr>
        <p:spPr>
          <a:xfrm>
            <a:off x="10253626" y="6499856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>
                    <a:lumMod val="65000"/>
                  </a:schemeClr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>
                  <a:lumMod val="65000"/>
                </a:schemeClr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3993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04F82-2697-DE90-963E-1150256B1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95234F3-448B-80BF-3BE8-797A56A037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>
            <a:normAutofit fontScale="92500"/>
          </a:bodyPr>
          <a:lstStyle/>
          <a:p>
            <a:r>
              <a:rPr lang="de-DE" dirty="0">
                <a:solidFill>
                  <a:srgbClr val="F3972B"/>
                </a:solidFill>
              </a:rPr>
              <a:t>Bodenklassen</a:t>
            </a:r>
          </a:p>
          <a:p>
            <a:r>
              <a:rPr lang="de-DE" dirty="0"/>
              <a:t>Entscheidend für die Sicherheit und Wirtschaftlichkeit von Bauprojekten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74062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3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D6E945EAD86754EBBFBF613E5D6CB42" ma:contentTypeVersion="16" ma:contentTypeDescription="Ein neues Dokument erstellen." ma:contentTypeScope="" ma:versionID="d97b5d849eec5fe768e2c467a8842f50">
  <xsd:schema xmlns:xsd="http://www.w3.org/2001/XMLSchema" xmlns:xs="http://www.w3.org/2001/XMLSchema" xmlns:p="http://schemas.microsoft.com/office/2006/metadata/properties" xmlns:ns2="2b4e305d-4f8d-4494-a831-2ab793b4aa70" xmlns:ns3="e9b6327e-2b5b-4eb0-b264-096f24e8716b" targetNamespace="http://schemas.microsoft.com/office/2006/metadata/properties" ma:root="true" ma:fieldsID="9d7088058e3a376502d6cee193f369bb" ns2:_="" ns3:_="">
    <xsd:import namespace="2b4e305d-4f8d-4494-a831-2ab793b4aa70"/>
    <xsd:import namespace="e9b6327e-2b5b-4eb0-b264-096f24e871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4e305d-4f8d-4494-a831-2ab793b4aa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a8188561-da4c-4563-91c9-5ced32ac91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b6327e-2b5b-4eb0-b264-096f24e8716b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ecc8bec-8604-4cbc-aa04-0b94da2edea3}" ma:internalName="TaxCatchAll" ma:showField="CatchAllData" ma:web="e9b6327e-2b5b-4eb0-b264-096f24e871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b6327e-2b5b-4eb0-b264-096f24e8716b" xsi:nil="true"/>
    <lcf76f155ced4ddcb4097134ff3c332f xmlns="2b4e305d-4f8d-4494-a831-2ab793b4aa7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EE55C53-25D4-4471-92D7-FB3F81A7E86A}"/>
</file>

<file path=customXml/itemProps2.xml><?xml version="1.0" encoding="utf-8"?>
<ds:datastoreItem xmlns:ds="http://schemas.openxmlformats.org/officeDocument/2006/customXml" ds:itemID="{96B59574-1D1D-4740-8E0B-3DC893CABA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C71926-B306-4518-AF5F-7D7330AE2461}">
  <ds:schemaRefs>
    <ds:schemaRef ds:uri="e9b6327e-2b5b-4eb0-b264-096f24e8716b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2b4e305d-4f8d-4494-a831-2ab793b4aa70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08980a03-cb5d-4d14-b525-1bff4987307c}" enabled="0" method="" siteId="{08980a03-cb5d-4d14-b525-1bff498730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2667</Words>
  <Application>Microsoft Office PowerPoint</Application>
  <PresentationFormat>Breitbild</PresentationFormat>
  <Paragraphs>549</Paragraphs>
  <Slides>43</Slides>
  <Notes>37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43</vt:i4>
      </vt:variant>
    </vt:vector>
  </HeadingPairs>
  <TitlesOfParts>
    <vt:vector size="51" baseType="lpstr">
      <vt:lpstr>Aptos</vt:lpstr>
      <vt:lpstr>Arial</vt:lpstr>
      <vt:lpstr>FreightText Pro Bold</vt:lpstr>
      <vt:lpstr>FreightText Pro Book</vt:lpstr>
      <vt:lpstr>Google Sans Text</vt:lpstr>
      <vt:lpstr>Neue Plak Text</vt:lpstr>
      <vt:lpstr>Neue Plak Wide Black</vt:lpstr>
      <vt:lpstr>Office</vt:lpstr>
      <vt:lpstr>Maßnahmen nachhaltigen Bauens  im Straßen- und Wegebau: Bodenschutz </vt:lpstr>
      <vt:lpstr>Ziele/Ablauf der Präsentation</vt:lpstr>
      <vt:lpstr>PowerPoint-Präsentation</vt:lpstr>
      <vt:lpstr>Wofür brauchen wir das?</vt:lpstr>
      <vt:lpstr>Abfallaufkommen</vt:lpstr>
      <vt:lpstr>PowerPoint-Präsentation</vt:lpstr>
      <vt:lpstr>Erdaushub</vt:lpstr>
      <vt:lpstr>Schutz des vorhandenen Bestandes</vt:lpstr>
      <vt:lpstr>PowerPoint-Präsentation</vt:lpstr>
      <vt:lpstr>Bodenklassen</vt:lpstr>
      <vt:lpstr>PowerPoint-Präsentation</vt:lpstr>
      <vt:lpstr>Boden </vt:lpstr>
      <vt:lpstr>PowerPoint-Präsentation</vt:lpstr>
      <vt:lpstr>Boden – Arten/Typen</vt:lpstr>
      <vt:lpstr>PowerPoint-Präsentation</vt:lpstr>
      <vt:lpstr>Ackerkrume, Oberboden, Muttererde, gewachsene Erde, Pflanzenerde </vt:lpstr>
      <vt:lpstr>Mutterboden - Eigenschaften </vt:lpstr>
      <vt:lpstr>Mutterboden - Kosten  </vt:lpstr>
      <vt:lpstr>PowerPoint-Präsentation</vt:lpstr>
      <vt:lpstr>Eigenschaften u. Verwendung</vt:lpstr>
      <vt:lpstr>Verbrauch</vt:lpstr>
      <vt:lpstr>Recycling</vt:lpstr>
      <vt:lpstr>PowerPoint-Präsentation</vt:lpstr>
      <vt:lpstr>Flächenversiegelung</vt:lpstr>
      <vt:lpstr>Flächenversiegelung - Möglichkeiten</vt:lpstr>
      <vt:lpstr>Wasserdurchlässige Beläge</vt:lpstr>
      <vt:lpstr>Dezentrales Regenwassermanagement (Schwammstadt-Prinzip)</vt:lpstr>
      <vt:lpstr>PowerPoint-Präsentation</vt:lpstr>
      <vt:lpstr>Verkehrssicherheit</vt:lpstr>
      <vt:lpstr>Schutz des Straßenkörpers</vt:lpstr>
      <vt:lpstr>Umweltschutz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Vielen Dank für die Aufmerksamkeit und Teilnahme!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Louisa  Büsken</dc:creator>
  <cp:lastModifiedBy>Louisa  Büsken</cp:lastModifiedBy>
  <cp:revision>32</cp:revision>
  <dcterms:created xsi:type="dcterms:W3CDTF">2024-11-12T08:47:53Z</dcterms:created>
  <dcterms:modified xsi:type="dcterms:W3CDTF">2026-08-14T07:54:44Z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0x010100AD6E945EAD86754EBBFBF613E5D6CB42</vt:lpwstr>
  </property>
  <property fmtid="{D5CDD505-2E9C-101B-9397-08002B2CF9AE}" pid="3" name="MediaServiceImageTags">
    <vt:lpwstr/>
  </property>
  <property fmtid="{D5CDD505-2E9C-101B-9397-08002B2CF9AE}" pid="4" name="ArticulateGUID">
    <vt:lpwstr>3B8D16EA-831E-49C6-AED7-51FC5461EB87</vt:lpwstr>
  </property>
  <property fmtid="{D5CDD505-2E9C-101B-9397-08002B2CF9AE}" pid="5" name="ArticulatePath">
    <vt:lpwstr>NBAU Präsentationsvorlage_NEU_(Stand 26_06)</vt:lpwstr>
  </property>
</Properties>
</file>