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4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5.xml" ContentType="application/vnd.openxmlformats-officedocument.presentationml.notesSlide+xml"/>
  <Override PartName="/ppt/tags/tag32.xml" ContentType="application/vnd.openxmlformats-officedocument.presentationml.tags+xml"/>
  <Override PartName="/ppt/notesSlides/notesSlide16.xml" ContentType="application/vnd.openxmlformats-officedocument.presentationml.notesSlide+xml"/>
  <Override PartName="/ppt/tags/tag33.xml" ContentType="application/vnd.openxmlformats-officedocument.presentationml.tags+xml"/>
  <Override PartName="/ppt/notesSlides/notesSlide17.xml" ContentType="application/vnd.openxmlformats-officedocument.presentationml.notesSlide+xml"/>
  <Override PartName="/ppt/tags/tag34.xml" ContentType="application/vnd.openxmlformats-officedocument.presentationml.tags+xml"/>
  <Override PartName="/ppt/notesSlides/notesSlide1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9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4"/>
  </p:sldMasterIdLst>
  <p:notesMasterIdLst>
    <p:notesMasterId r:id="rId46"/>
  </p:notesMasterIdLst>
  <p:sldIdLst>
    <p:sldId id="882" r:id="rId5"/>
    <p:sldId id="849" r:id="rId6"/>
    <p:sldId id="933" r:id="rId7"/>
    <p:sldId id="960" r:id="rId8"/>
    <p:sldId id="915" r:id="rId9"/>
    <p:sldId id="932" r:id="rId10"/>
    <p:sldId id="934" r:id="rId11"/>
    <p:sldId id="930" r:id="rId12"/>
    <p:sldId id="852" r:id="rId13"/>
    <p:sldId id="937" r:id="rId14"/>
    <p:sldId id="967" r:id="rId15"/>
    <p:sldId id="969" r:id="rId16"/>
    <p:sldId id="935" r:id="rId17"/>
    <p:sldId id="936" r:id="rId18"/>
    <p:sldId id="938" r:id="rId19"/>
    <p:sldId id="939" r:id="rId20"/>
    <p:sldId id="940" r:id="rId21"/>
    <p:sldId id="941" r:id="rId22"/>
    <p:sldId id="942" r:id="rId23"/>
    <p:sldId id="943" r:id="rId24"/>
    <p:sldId id="944" r:id="rId25"/>
    <p:sldId id="945" r:id="rId26"/>
    <p:sldId id="946" r:id="rId27"/>
    <p:sldId id="947" r:id="rId28"/>
    <p:sldId id="948" r:id="rId29"/>
    <p:sldId id="949" r:id="rId30"/>
    <p:sldId id="952" r:id="rId31"/>
    <p:sldId id="953" r:id="rId32"/>
    <p:sldId id="955" r:id="rId33"/>
    <p:sldId id="954" r:id="rId34"/>
    <p:sldId id="956" r:id="rId35"/>
    <p:sldId id="957" r:id="rId36"/>
    <p:sldId id="958" r:id="rId37"/>
    <p:sldId id="959" r:id="rId38"/>
    <p:sldId id="961" r:id="rId39"/>
    <p:sldId id="968" r:id="rId40"/>
    <p:sldId id="950" r:id="rId41"/>
    <p:sldId id="951" r:id="rId42"/>
    <p:sldId id="962" r:id="rId43"/>
    <p:sldId id="966" r:id="rId44"/>
    <p:sldId id="965" r:id="rId45"/>
  </p:sldIdLst>
  <p:sldSz cx="12192000" cy="6858000"/>
  <p:notesSz cx="6858000" cy="9144000"/>
  <p:custDataLst>
    <p:tags r:id="rId4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75AF8D-AA62-894C-3795-A9BB2367A83A}" name="Jonas Bothe" initials="JB" userId="Jonas Bothe" providerId="None"/>
  <p188:author id="{8E13A2EA-694D-E73E-7C97-0F21ED1A3BA4}" name="Louisa  Büsken" initials="LB" userId="S::Buesken@nexteconomylab.de::7d97b5d4-09f0-4c45-9e89-3735a48368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FA6AE9-CEED-4530-BB00-306A2E8F5C51}" v="29" dt="2026-08-14T07:27:17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80159" autoAdjust="0"/>
  </p:normalViewPr>
  <p:slideViewPr>
    <p:cSldViewPr snapToGrid="0">
      <p:cViewPr varScale="1">
        <p:scale>
          <a:sx n="80" d="100"/>
          <a:sy n="80" d="100"/>
        </p:scale>
        <p:origin x="511" y="4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ACB4A-BF59-454A-AE1C-FDADB45FAB13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8904C-B528-4E23-9236-EBB586DA30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38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ie-experten.org/bauen-und-sanieren/baustoff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ie-experten.org/bauen-und-sanieren/baustoffe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ustoffwissen.de/was-ist-gips-31102023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steine-und-minerale.de/mineralien/g/gips.html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666E0F-443F-8B4B-998E-90E85D0072D1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806DF-CD81-166D-BC1B-9FA869E27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1F55EE1-F7AF-75C6-49C2-77C6F5F42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100252D-62E2-FDC9-980A-96DE1AEC0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https://www.energie-experten.org/bauen-und-sanieren/baustoffe </a:t>
            </a:r>
            <a:r>
              <a:rPr lang="de-DE" dirty="0">
                <a:hlinkClick r:id="rId3"/>
              </a:rPr>
              <a:t>Einteilung und Überblick der wichtigsten Baustoffe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23E74EB-39F3-91C4-CBCB-2FF4685AE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373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586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972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105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890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926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bing.com/images/search?view=detailV2&amp;ccid=yUuhs0mZ&amp;id=F84857A971777C6C5109378DCA5F83FF850D4056&amp;thid=OIP.yUuhs0mZ8k4FEZfCRLLOiwHaIh&amp;mediaurl=https%3a%2f%2fwww.naturbaustoffe-rietz.de%2fDocs%2fimages%2fproducts%2fbigimages%2f6167%2fstandoellasur_aussen_getoent025.jpg&amp;cdnurl=https%3a%2f%2fth.bing.com%2fth%2fid%2fR.c94ba1b34999f24e051197c244b2ce8b%3frik%3dVkANhf%252bDX8qNNw%26pid%3dImgRaw%26r%3d0&amp;exph=1000&amp;expw=869&amp;q=Beeck+stand%c3%b6lfarben&amp;FORM=IRPRST&amp;ck=9C966C452D5F05404CFDCE1A361A21D9&amp;selectedIndex=16&amp;itb=0&amp;mode=overla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8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446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0054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56F3B-57D0-214B-FB34-0611ED54E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DAAA0DA-472C-A60A-000C-3B6FF7282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CDD6E9-83CE-79BB-44B6-22A26BD9E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https://www.energie-experten.org/bauen-und-sanieren/baustoffe </a:t>
            </a:r>
            <a:r>
              <a:rPr lang="de-DE" dirty="0">
                <a:hlinkClick r:id="rId3"/>
              </a:rPr>
              <a:t>Einteilung und Überblick der wichtigsten Baustoffe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04885-7B85-2349-9529-E5BFE144D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90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76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Höhlenmalerei – Wikipedia  https://www.bing.com/</a:t>
            </a:r>
            <a:r>
              <a:rPr lang="de-DE" dirty="0" err="1"/>
              <a:t>images</a:t>
            </a:r>
            <a:r>
              <a:rPr lang="de-DE" dirty="0"/>
              <a:t>/</a:t>
            </a:r>
            <a:r>
              <a:rPr lang="de-DE" dirty="0" err="1"/>
              <a:t>search?q</a:t>
            </a:r>
            <a:r>
              <a:rPr lang="de-DE" dirty="0"/>
              <a:t>=</a:t>
            </a:r>
            <a:r>
              <a:rPr lang="de-DE" dirty="0" err="1"/>
              <a:t>Höhlenmalerei&amp;form</a:t>
            </a:r>
            <a:r>
              <a:rPr lang="de-DE" dirty="0"/>
              <a:t>=HDRSC3&amp;first=1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774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25EBD-39C7-D45A-DCD2-9B3C6E422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61DC58B-48EA-6754-AA5A-C7D68B28A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598E92-34AA-58E1-AC2E-70E610398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834F4-47CA-1D94-F613-D6E944CBB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6571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0A08A-3FAE-E051-89C5-7DEB03811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7791147-8F8D-3022-72BF-41AAB2DE9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35176B5-7C88-AEE1-2EF2-0357F4F23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Mögliche Zuschlagstoffe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E98AD3-B3C7-30FA-D77C-C6C4A3E176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786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6CDB-F78C-6AA1-7FD5-A2930DBAB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A04ACDB-F512-B566-3853-E6319EE2A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B3EBE41-CE14-2662-039E-512576BDE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684704-8C95-5B58-8CFC-066051395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612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0DAB9-564C-434B-334F-DE5729F5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500F065-C384-8D7D-AE45-29423BB64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43AF88-66CF-3A2D-8996-A4F3E5A7B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hlinkClick r:id="rId3"/>
              </a:rPr>
              <a:t>Was ist Gips?</a:t>
            </a:r>
            <a:r>
              <a:rPr lang="de-DE" dirty="0"/>
              <a:t> https://www.baustoffwissen.de/was-ist-gips-31102023</a:t>
            </a:r>
          </a:p>
          <a:p>
            <a:endParaRPr lang="de-DE" dirty="0"/>
          </a:p>
          <a:p>
            <a:r>
              <a:rPr lang="de-DE" dirty="0">
                <a:hlinkClick r:id="rId4"/>
              </a:rPr>
              <a:t>Gips - Eigenschaften, Verwendung und Entstehung</a:t>
            </a:r>
            <a:r>
              <a:rPr lang="de-DE" dirty="0"/>
              <a:t> https://www.steine-und-minerale.de/mineralien/g/gips.html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ABE2B3-8DC7-1D8A-C321-F0C048147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564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177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Herstellung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8904C-B528-4E23-9236-EBB586DA30B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602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72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856096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1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0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5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8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99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1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8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96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63184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320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ppy-blood.de/casein-unvertraeglichkeit/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3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1.pn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7.pn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5" Type="http://schemas.openxmlformats.org/officeDocument/2006/relationships/image" Target="../media/image11.jpeg"/><Relationship Id="rId4" Type="http://schemas.openxmlformats.org/officeDocument/2006/relationships/hyperlink" Target="https://de.wikipedia.org/wiki/H%C3%B6hlenmalerei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image" Target="../media/image17.jpe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BA95510F-A3FD-C8A2-C887-EE92CB0E8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51" y="1289154"/>
            <a:ext cx="5923696" cy="1781555"/>
          </a:xfrm>
        </p:spPr>
        <p:txBody>
          <a:bodyPr>
            <a:normAutofit/>
          </a:bodyPr>
          <a:lstStyle/>
          <a:p>
            <a:r>
              <a:rPr lang="de-DE"/>
              <a:t>Materialkunde: Nachhaltigkeit </a:t>
            </a:r>
            <a:r>
              <a:rPr lang="de-DE" dirty="0"/>
              <a:t>von Farben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AA44659-0F99-0534-4489-5C249C50F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251" y="3346531"/>
            <a:ext cx="5923695" cy="1149649"/>
          </a:xfrm>
        </p:spPr>
        <p:txBody>
          <a:bodyPr/>
          <a:lstStyle/>
          <a:p>
            <a:r>
              <a:rPr lang="de-DE" dirty="0"/>
              <a:t>Erstellt von: Andreas Schulz</a:t>
            </a:r>
          </a:p>
        </p:txBody>
      </p:sp>
      <p:pic>
        <p:nvPicPr>
          <p:cNvPr id="20" name="Bildplatzhalter 19">
            <a:extLst>
              <a:ext uri="{FF2B5EF4-FFF2-40B4-BE49-F238E27FC236}">
                <a16:creationId xmlns:a16="http://schemas.microsoft.com/office/drawing/2014/main" id="{7C9779FC-AFF6-CC28-6B3E-E4BACC328E5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PlaceHolder 3">
            <a:extLst>
              <a:ext uri="{FF2B5EF4-FFF2-40B4-BE49-F238E27FC236}">
                <a16:creationId xmlns:a16="http://schemas.microsoft.com/office/drawing/2014/main" id="{BE50DA6C-71A3-9737-34E4-7E64CDF2B3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 dirty="0"/>
              <a:t>Cottbus, 2025</a:t>
            </a:r>
          </a:p>
          <a:p>
            <a:pPr>
              <a:lnSpc>
                <a:spcPct val="100000"/>
              </a:lnSpc>
            </a:pPr>
            <a:r>
              <a:rPr lang="de-DE" sz="1100" dirty="0"/>
              <a:t>Lizenz: CC BY-NC 4.0 (keine kommerzielle Nutzung, Bearbeitung erlaubt, Autor*in nennen)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id="{FE8DD0CD-DE91-7015-480F-888584A3DC4B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U</a:t>
            </a:r>
            <a:r>
              <a:rPr lang="de-DE" sz="1200" dirty="0" err="1">
                <a:solidFill>
                  <a:prstClr val="white"/>
                </a:solidFill>
                <a:latin typeface="FreightText Pro Book" panose="02000603060000020004" pitchFamily="50" charset="0"/>
              </a:rPr>
              <a:t>nsplash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, </a:t>
            </a:r>
            <a:r>
              <a:rPr lang="de-DE" sz="1200" dirty="0" err="1">
                <a:solidFill>
                  <a:prstClr val="white"/>
                </a:solidFill>
                <a:latin typeface="FreightText Pro Book" panose="02000603060000020004" pitchFamily="50" charset="0"/>
              </a:rPr>
              <a:t>Unshu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 A. 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1EB40-3B9D-C556-8F98-E3DE08FA2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0"/>
                <a:ea typeface="+mj-ea"/>
                <a:cs typeface="+mj-cs"/>
              </a:rPr>
              <a:t>Kalkkreislauf</a:t>
            </a:r>
            <a:endParaRPr lang="de-DE" dirty="0"/>
          </a:p>
        </p:txBody>
      </p:sp>
      <p:pic>
        <p:nvPicPr>
          <p:cNvPr id="5" name="Picture 4" descr="Geschichte der Kalknutzung">
            <a:extLst>
              <a:ext uri="{FF2B5EF4-FFF2-40B4-BE49-F238E27FC236}">
                <a16:creationId xmlns:a16="http://schemas.microsoft.com/office/drawing/2014/main" id="{2F2952FE-223D-C4FB-C8FE-C89DB1415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805" y="1786653"/>
            <a:ext cx="7047122" cy="474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2643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953F0-2FA2-FD21-F97C-669FC6A2B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5AD23ED-5780-66ED-3B14-72F44E9E7A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 rtl="0" fontAlgn="base">
              <a:lnSpc>
                <a:spcPts val="3300"/>
              </a:lnSpc>
            </a:pPr>
            <a:r>
              <a:rPr lang="de-DE" sz="3600" b="0" i="0" u="none" strike="noStrike" dirty="0">
                <a:solidFill>
                  <a:srgbClr val="FFC000"/>
                </a:solidFill>
                <a:effectLst/>
                <a:latin typeface="Neue Plak Wide Black" panose="020B0A07030202020204"/>
              </a:rPr>
              <a:t>Materialkunde</a:t>
            </a:r>
          </a:p>
          <a:p>
            <a:pPr algn="ctr" rtl="0" fontAlgn="base">
              <a:lnSpc>
                <a:spcPts val="3300"/>
              </a:lnSpc>
            </a:pPr>
            <a:r>
              <a:rPr lang="de-DE" dirty="0">
                <a:latin typeface="Neue Plak Wide Black" panose="020B0A07030202020204"/>
              </a:rPr>
              <a:t>Konventionelle Farben</a:t>
            </a:r>
            <a:endParaRPr lang="de-DE" sz="3600" b="0" i="0" u="none" strike="noStrike" dirty="0">
              <a:effectLst/>
              <a:latin typeface="Neue Plak Wide Black" panose="020B0A0703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056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2E73844-B86E-E268-16C1-01E6B865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Ausgewählte Farben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4FBE49-41AE-2E78-981C-DB2B5F6FFE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de-DE" dirty="0"/>
              <a:t>Kalkfarben</a:t>
            </a:r>
          </a:p>
          <a:p>
            <a:pPr marL="457200" indent="-457200">
              <a:buAutoNum type="arabicPeriod"/>
            </a:pPr>
            <a:r>
              <a:rPr lang="de-DE" dirty="0"/>
              <a:t>Kreidefarben</a:t>
            </a:r>
          </a:p>
          <a:p>
            <a:pPr marL="457200" indent="-457200">
              <a:buAutoNum type="arabicPeriod"/>
            </a:pPr>
            <a:r>
              <a:rPr lang="de-DE" dirty="0"/>
              <a:t>Dispersionsfarben</a:t>
            </a:r>
          </a:p>
          <a:p>
            <a:pPr marL="457200" indent="-457200">
              <a:buAutoNum type="arabicPeriod" startAt="4"/>
            </a:pPr>
            <a:r>
              <a:rPr lang="de-DE" dirty="0"/>
              <a:t>Latexfarben</a:t>
            </a:r>
          </a:p>
          <a:p>
            <a:pPr marL="457200" indent="-457200">
              <a:buAutoNum type="arabicPeriod" startAt="4"/>
            </a:pPr>
            <a:r>
              <a:rPr lang="de-DE" dirty="0"/>
              <a:t>Lackfarben</a:t>
            </a:r>
          </a:p>
          <a:p>
            <a:pPr marL="457200" indent="-457200">
              <a:buAutoNum type="arabicPeriod" startAt="4"/>
            </a:pPr>
            <a:r>
              <a:rPr lang="de-DE" dirty="0"/>
              <a:t>Lehmfarben</a:t>
            </a:r>
          </a:p>
          <a:p>
            <a:pPr marL="457200" indent="-457200">
              <a:buAutoNum type="arabicPeriod" startAt="7"/>
            </a:pPr>
            <a:r>
              <a:rPr lang="de-DE" dirty="0"/>
              <a:t>Kunststofffarben</a:t>
            </a:r>
          </a:p>
          <a:p>
            <a:pPr marL="457200" indent="-457200">
              <a:buAutoNum type="arabicPeriod" startAt="7"/>
            </a:pPr>
            <a:r>
              <a:rPr lang="de-DE" dirty="0"/>
              <a:t>Standölfarben</a:t>
            </a:r>
          </a:p>
          <a:p>
            <a:pPr marL="457200" indent="-457200">
              <a:buAutoNum type="arabicPeriod" startAt="7"/>
            </a:pPr>
            <a:r>
              <a:rPr lang="de-DE" dirty="0"/>
              <a:t>Brandschutzfarben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931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986C55-4BCD-CBAB-4F47-FBE9B70C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noProof="0" dirty="0"/>
              <a:t>Kreidefarben</a:t>
            </a:r>
            <a:br>
              <a:rPr lang="de-DE" noProof="0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EDE88C-AB9B-A5E6-EAC4-B5AD9BE3FF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/>
          <a:lstStyle/>
          <a:p>
            <a:pPr marL="0" lvl="0" indent="0">
              <a:buNone/>
            </a:pPr>
            <a:r>
              <a:rPr lang="de-DE" dirty="0"/>
              <a:t>V</a:t>
            </a:r>
            <a:r>
              <a:rPr lang="de-DE" noProof="0" dirty="0" err="1"/>
              <a:t>orteile</a:t>
            </a:r>
            <a:endParaRPr lang="de-DE" noProof="0" dirty="0"/>
          </a:p>
          <a:p>
            <a:pPr lvl="0"/>
            <a:r>
              <a:rPr lang="de-DE" noProof="0" dirty="0"/>
              <a:t>in der Herstellung umweltfreundlich </a:t>
            </a:r>
          </a:p>
          <a:p>
            <a:pPr lvl="0"/>
            <a:r>
              <a:rPr lang="de-DE" noProof="0" dirty="0"/>
              <a:t>keine Emissionen oder Schadstoffe</a:t>
            </a:r>
          </a:p>
          <a:p>
            <a:pPr lvl="0"/>
            <a:r>
              <a:rPr lang="de-DE" dirty="0"/>
              <a:t>Herstellung Wasser und Schlämmkreide</a:t>
            </a:r>
            <a:endParaRPr lang="de-DE" noProof="0" dirty="0"/>
          </a:p>
          <a:p>
            <a:pPr lvl="0"/>
            <a:r>
              <a:rPr lang="de-DE" noProof="0" dirty="0"/>
              <a:t>Gesundes Raumklima</a:t>
            </a:r>
          </a:p>
          <a:p>
            <a:pPr lvl="0"/>
            <a:r>
              <a:rPr lang="de-DE" noProof="0" dirty="0"/>
              <a:t>Sehr diffusionsoffen</a:t>
            </a:r>
          </a:p>
          <a:p>
            <a:pPr lvl="0"/>
            <a:r>
              <a:rPr lang="de-DE" dirty="0"/>
              <a:t>Gute Deckkraft</a:t>
            </a:r>
          </a:p>
          <a:p>
            <a:pPr lvl="0"/>
            <a:r>
              <a:rPr lang="de-DE" noProof="0" dirty="0"/>
              <a:t>Wenig Vorbereitungsarbeiten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6508FDC-D1C3-87EB-F998-A7694579DA8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ACBD179B-6F29-73A2-4BDB-7C36A6DCB2E6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1386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5F5266-95DE-AB99-6FC4-EA2A99924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 fontScale="90000"/>
          </a:bodyPr>
          <a:lstStyle/>
          <a:p>
            <a:r>
              <a:rPr lang="de-DE" noProof="0" dirty="0"/>
              <a:t>Kreidefarben</a:t>
            </a:r>
            <a:br>
              <a:rPr lang="de-DE" noProof="0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ED5859-8B04-3F8B-E7E4-BFBCE9F58D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pPr marL="0" lvl="0" indent="0">
              <a:buNone/>
            </a:pPr>
            <a:r>
              <a:rPr lang="de-DE" dirty="0"/>
              <a:t>Nach</a:t>
            </a:r>
            <a:r>
              <a:rPr lang="de-DE" noProof="0" dirty="0"/>
              <a:t>teile</a:t>
            </a:r>
          </a:p>
          <a:p>
            <a:pPr lvl="0"/>
            <a:r>
              <a:rPr lang="de-DE" noProof="0" dirty="0"/>
              <a:t>Etwas teurer als andere Farben</a:t>
            </a:r>
          </a:p>
          <a:p>
            <a:pPr lvl="0"/>
            <a:r>
              <a:rPr lang="de-DE" dirty="0"/>
              <a:t>Muss versiegelt werden, um eine dauerhafte Oberfläche zu behalten</a:t>
            </a:r>
            <a:endParaRPr lang="de-DE" noProof="0" dirty="0"/>
          </a:p>
          <a:p>
            <a:pPr lvl="0"/>
            <a:r>
              <a:rPr lang="de-DE" dirty="0"/>
              <a:t>Zusätzliche Kosten für den Wachs und Werkzeuge</a:t>
            </a:r>
          </a:p>
          <a:p>
            <a:pPr lvl="0"/>
            <a:r>
              <a:rPr lang="de-DE" dirty="0"/>
              <a:t>Lange Aushärtungszeit des Wachses (4 Wochen)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0110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45344-FF95-BC10-2A90-DDA1087D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Dispersionsfarben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4B8993-F0F9-5F8B-ACAE-DB17524D78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pPr lvl="0"/>
            <a:r>
              <a:rPr lang="de-DE" noProof="0" dirty="0"/>
              <a:t>schnelle Trocknung</a:t>
            </a:r>
          </a:p>
          <a:p>
            <a:pPr lvl="0"/>
            <a:r>
              <a:rPr lang="de-DE" dirty="0"/>
              <a:t>Leicht aufzutragen</a:t>
            </a:r>
            <a:endParaRPr lang="de-DE" noProof="0" dirty="0"/>
          </a:p>
          <a:p>
            <a:pPr lvl="0"/>
            <a:r>
              <a:rPr lang="de-DE" noProof="0" dirty="0"/>
              <a:t>schneller Baufortschritt</a:t>
            </a:r>
          </a:p>
          <a:p>
            <a:pPr lvl="0"/>
            <a:r>
              <a:rPr lang="de-DE" noProof="0" dirty="0"/>
              <a:t>Glatte und optisch ansprechende Flächen für weitere Oberflächenarbeiten</a:t>
            </a:r>
          </a:p>
          <a:p>
            <a:pPr lvl="0"/>
            <a:r>
              <a:rPr lang="de-DE" dirty="0"/>
              <a:t>Möglich im Innen- und Außenbereich</a:t>
            </a:r>
            <a:endParaRPr lang="de-DE" noProof="0" dirty="0"/>
          </a:p>
          <a:p>
            <a:pPr lvl="0"/>
            <a:endParaRPr lang="de-DE" noProof="0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96779813-3343-4ED3-7762-986502CD439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3827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5E51159-AF0F-684C-19EF-AFFFA101EC7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6327008-0E51-804F-894E-9E4F131E9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noProof="0" dirty="0"/>
              <a:t>Dispersionsfarben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BEE05C-84A5-FBCE-1382-E42743E5CF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/>
          <a:lstStyle/>
          <a:p>
            <a:pPr marL="0" lvl="0" indent="0">
              <a:buNone/>
            </a:pPr>
            <a:r>
              <a:rPr lang="de-DE" dirty="0"/>
              <a:t>Nachteile</a:t>
            </a:r>
            <a:endParaRPr lang="de-DE" noProof="0" dirty="0"/>
          </a:p>
          <a:p>
            <a:pPr lvl="0"/>
            <a:r>
              <a:rPr lang="de-DE" dirty="0"/>
              <a:t>Ohne Biozide oder Fungizide Schimmelanfällig</a:t>
            </a:r>
          </a:p>
          <a:p>
            <a:pPr lvl="0"/>
            <a:r>
              <a:rPr lang="de-DE" noProof="0" dirty="0"/>
              <a:t>Nicht Allergiker freundlich / Lösemittel</a:t>
            </a:r>
          </a:p>
          <a:p>
            <a:pPr lvl="0"/>
            <a:r>
              <a:rPr lang="de-DE" dirty="0"/>
              <a:t>Umweltbelastung durch hohen Kunststoffgehalt</a:t>
            </a:r>
            <a:endParaRPr lang="de-DE" noProof="0" dirty="0"/>
          </a:p>
          <a:p>
            <a:pPr lvl="0"/>
            <a:r>
              <a:rPr lang="de-DE" dirty="0"/>
              <a:t>Geringe Atmungsaktivität</a:t>
            </a:r>
            <a:endParaRPr lang="de-DE" noProof="0" dirty="0"/>
          </a:p>
          <a:p>
            <a:pPr lvl="0"/>
            <a:r>
              <a:rPr lang="de-DE" dirty="0"/>
              <a:t>Bedingt im</a:t>
            </a:r>
            <a:r>
              <a:rPr lang="de-DE" noProof="0" dirty="0"/>
              <a:t> Außenbereich</a:t>
            </a:r>
          </a:p>
          <a:p>
            <a:pPr lvl="0"/>
            <a:r>
              <a:rPr lang="de-DE" dirty="0"/>
              <a:t>Nicht bzw. bedingt geeignet für Feucht- und Nassräume</a:t>
            </a:r>
            <a:endParaRPr lang="de-DE" noProof="0" dirty="0"/>
          </a:p>
          <a:p>
            <a:endParaRPr lang="de-DE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0FE324FC-0A9C-D2F6-914E-F51ADC2459EA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0935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CBCB3-26E1-C943-775E-C78DE100E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noProof="0" dirty="0"/>
              <a:t>Dispersionsfarben - Eigenschaften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FC84B9-64D7-D237-DFDF-EC725F235D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r>
              <a:rPr lang="de-DE" dirty="0"/>
              <a:t>Kalter Fluss</a:t>
            </a:r>
          </a:p>
          <a:p>
            <a:r>
              <a:rPr lang="de-DE" dirty="0"/>
              <a:t>Bei der Herstellung werden Polymere in Wasser gestreut aber nicht gelöst</a:t>
            </a:r>
          </a:p>
          <a:p>
            <a:r>
              <a:rPr lang="de-DE" dirty="0"/>
              <a:t>Nach der Verdunstung des Wassers bleibt ein Kunststofffilm zurück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864A4BF5-FC91-2CA5-E81C-091C5541D8D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7248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94E90-2DBF-143F-4894-97F84C763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noProof="0" dirty="0"/>
              <a:t>Latexfarben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C286A0-60EE-D1E7-7092-0095DDF94C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/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pPr lvl="0"/>
            <a:r>
              <a:rPr lang="de-DE" noProof="0" dirty="0"/>
              <a:t>Feuchteresistent</a:t>
            </a:r>
          </a:p>
          <a:p>
            <a:pPr lvl="0"/>
            <a:r>
              <a:rPr lang="de-DE" dirty="0"/>
              <a:t>Gute Haltbarkeit und Abwaschbar</a:t>
            </a:r>
          </a:p>
          <a:p>
            <a:pPr lvl="0"/>
            <a:r>
              <a:rPr lang="de-DE" dirty="0"/>
              <a:t>Lösemittelfrei</a:t>
            </a:r>
          </a:p>
          <a:p>
            <a:pPr lvl="0"/>
            <a:r>
              <a:rPr lang="de-DE" dirty="0"/>
              <a:t>Wasserverdünnbar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4BF950D0-05E3-71F9-C602-8858D95E3E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952500"/>
            <a:ext cx="4600575" cy="5905500"/>
          </a:xfr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D6949B5-11DD-9C36-E0A0-21156302401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5294" y="3505934"/>
            <a:ext cx="4636706" cy="3352066"/>
          </a:xfrm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8F805415-B85D-9886-850E-EF344653CFB6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7645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28357-C0C5-48BA-9882-394FB0973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noProof="0" dirty="0"/>
              <a:t>Latexfarben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60C6DA-619F-1514-9CD5-870289D77A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pPr lvl="0"/>
            <a:r>
              <a:rPr lang="de-DE" noProof="0" dirty="0"/>
              <a:t>Geringe Atmungsaktivität</a:t>
            </a:r>
          </a:p>
          <a:p>
            <a:pPr lvl="0"/>
            <a:r>
              <a:rPr lang="de-DE" noProof="0" dirty="0"/>
              <a:t>Erhöhtes Risiko zur Schimmelbildung</a:t>
            </a:r>
          </a:p>
          <a:p>
            <a:pPr lvl="0"/>
            <a:r>
              <a:rPr lang="de-DE" dirty="0"/>
              <a:t>Können chemische Bestandteile enthalten</a:t>
            </a:r>
          </a:p>
          <a:p>
            <a:pPr lvl="0"/>
            <a:r>
              <a:rPr lang="de-DE" noProof="0" dirty="0"/>
              <a:t>Flüchtige organische </a:t>
            </a:r>
            <a:r>
              <a:rPr lang="de-DE" dirty="0"/>
              <a:t>V</a:t>
            </a:r>
            <a:r>
              <a:rPr lang="de-DE" noProof="0" dirty="0" err="1"/>
              <a:t>erbindungen</a:t>
            </a:r>
            <a:r>
              <a:rPr lang="de-DE" noProof="0" dirty="0"/>
              <a:t> (VOCs)</a:t>
            </a:r>
          </a:p>
          <a:p>
            <a:pPr lvl="0"/>
            <a:r>
              <a:rPr lang="de-DE" dirty="0"/>
              <a:t>dadurch gesundheitsschädlich</a:t>
            </a:r>
          </a:p>
          <a:p>
            <a:pPr lvl="0"/>
            <a:r>
              <a:rPr lang="de-DE" noProof="0" dirty="0"/>
              <a:t>Vor der Verarbeitung Rücksprache mit dem </a:t>
            </a:r>
            <a:r>
              <a:rPr lang="de-DE" dirty="0"/>
              <a:t>V</a:t>
            </a:r>
            <a:r>
              <a:rPr lang="de-DE" noProof="0" dirty="0" err="1"/>
              <a:t>ermieter</a:t>
            </a:r>
            <a:endParaRPr lang="de-DE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5073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C0788D-9022-894E-CE3B-23CA76581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CA702EEF-79EC-8CBE-54B4-7D70B7443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dirty="0"/>
              <a:t>Ziele/Ablauf der Präsentation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BD9B8C-66A2-7AD3-4E29-6D47A3360D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427557"/>
          </a:xfrm>
        </p:spPr>
        <p:txBody>
          <a:bodyPr/>
          <a:lstStyle/>
          <a:p>
            <a:endParaRPr lang="de-DE" dirty="0"/>
          </a:p>
          <a:p>
            <a:pPr lvl="0"/>
            <a:r>
              <a:rPr lang="de-DE" noProof="0" dirty="0"/>
              <a:t>Häufigste verwendete </a:t>
            </a:r>
            <a:r>
              <a:rPr lang="de-DE" dirty="0"/>
              <a:t>F</a:t>
            </a:r>
            <a:r>
              <a:rPr lang="de-DE" noProof="0" dirty="0" err="1"/>
              <a:t>arben</a:t>
            </a:r>
            <a:endParaRPr lang="de-DE" noProof="0" dirty="0"/>
          </a:p>
          <a:p>
            <a:pPr lvl="0"/>
            <a:r>
              <a:rPr lang="de-DE" noProof="0" dirty="0"/>
              <a:t>Vorteile / Nachteile</a:t>
            </a:r>
          </a:p>
          <a:p>
            <a:pPr lvl="0"/>
            <a:r>
              <a:rPr lang="de-DE" noProof="0" dirty="0"/>
              <a:t>Material / Herstellung</a:t>
            </a:r>
          </a:p>
          <a:p>
            <a:pPr lvl="0"/>
            <a:r>
              <a:rPr lang="de-DE" noProof="0" dirty="0"/>
              <a:t>Eigenschaften</a:t>
            </a:r>
          </a:p>
          <a:p>
            <a:pPr lvl="0"/>
            <a:r>
              <a:rPr lang="de-DE" noProof="0" dirty="0"/>
              <a:t>Rücklauf / Recycling</a:t>
            </a:r>
          </a:p>
          <a:p>
            <a:pPr lvl="0"/>
            <a:r>
              <a:rPr lang="de-DE" noProof="0" dirty="0"/>
              <a:t>Nachhaltigkeit</a:t>
            </a:r>
          </a:p>
          <a:p>
            <a:endParaRPr lang="de-DE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1700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1E5A3-4978-D40C-286F-7C8160630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noProof="0" dirty="0"/>
              <a:t>Kaseinfarben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8BE0FA-4230-A81F-4161-0CDED67C1D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/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pPr lvl="0"/>
            <a:r>
              <a:rPr lang="de-DE" noProof="0" dirty="0"/>
              <a:t>basieren auf Milcheiweiß ( Kasein )</a:t>
            </a:r>
          </a:p>
          <a:p>
            <a:pPr lvl="0"/>
            <a:r>
              <a:rPr lang="de-DE" dirty="0"/>
              <a:t>Nachhaltig und Robust</a:t>
            </a:r>
            <a:endParaRPr lang="de-DE" noProof="0" dirty="0"/>
          </a:p>
          <a:p>
            <a:pPr lvl="0"/>
            <a:r>
              <a:rPr lang="de-DE" noProof="0" dirty="0"/>
              <a:t>Lösemittelfrei / Wasserverdünnbar</a:t>
            </a:r>
          </a:p>
          <a:p>
            <a:pPr lvl="0"/>
            <a:r>
              <a:rPr lang="de-DE" dirty="0"/>
              <a:t>gute Deckkraft</a:t>
            </a:r>
          </a:p>
          <a:p>
            <a:pPr lvl="0"/>
            <a:r>
              <a:rPr lang="de-DE" noProof="0" dirty="0"/>
              <a:t>Abwaschbar</a:t>
            </a:r>
          </a:p>
          <a:p>
            <a:pPr lvl="0"/>
            <a:r>
              <a:rPr lang="de-DE" dirty="0"/>
              <a:t>Atmungsaktiv / Diffusionsoffen</a:t>
            </a:r>
          </a:p>
          <a:p>
            <a:pPr lvl="0"/>
            <a:r>
              <a:rPr lang="de-DE" noProof="0" dirty="0"/>
              <a:t>Milch als Bindemittel</a:t>
            </a:r>
          </a:p>
          <a:p>
            <a:pPr lvl="0"/>
            <a:r>
              <a:rPr lang="de-DE" dirty="0"/>
              <a:t>Farbreste sind kompostierbar</a:t>
            </a:r>
          </a:p>
          <a:p>
            <a:pPr lvl="0"/>
            <a:endParaRPr lang="de-DE" noProof="0" dirty="0"/>
          </a:p>
          <a:p>
            <a:endParaRPr lang="de-DE" dirty="0"/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A93255E3-9E84-0F38-4FE3-2E74841F8A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35958" y="952500"/>
            <a:ext cx="4556042" cy="6012498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C045D078-7823-C980-1CB1-29995652F7C4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0029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8B4115-C6B5-6EC2-E83F-9C811C943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noProof="0" dirty="0"/>
              <a:t>Kaseinfarben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E5E240-65C8-D1BD-14FD-96A2B5D3CA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pPr lvl="0"/>
            <a:r>
              <a:rPr lang="de-DE" noProof="0" dirty="0"/>
              <a:t>Erhöhtes Risiko zur Schimmelbildung</a:t>
            </a:r>
          </a:p>
          <a:p>
            <a:pPr lvl="0"/>
            <a:r>
              <a:rPr lang="de-DE" dirty="0"/>
              <a:t>Nicht für Küche, Badezimmer oder Kellerräume</a:t>
            </a:r>
          </a:p>
          <a:p>
            <a:pPr lvl="0"/>
            <a:r>
              <a:rPr lang="de-DE" dirty="0"/>
              <a:t>Kann zu Allergien durch das Protein Kasein in der Milch zu Verdauungsprobleme, Hautreaktionen oder Allergische Reaktionen wie Atemnot oder anaphylaktischen Schocks kommen</a:t>
            </a:r>
          </a:p>
          <a:p>
            <a:pPr lvl="0"/>
            <a:r>
              <a:rPr lang="de-DE" noProof="0" dirty="0"/>
              <a:t>teuer in der Anschaffung</a:t>
            </a:r>
            <a:endParaRPr lang="de-DE" dirty="0"/>
          </a:p>
          <a:p>
            <a:pPr lvl="0"/>
            <a:r>
              <a:rPr lang="de-DE" noProof="0" dirty="0">
                <a:hlinkClick r:id="rId3"/>
              </a:rPr>
              <a:t>https://www.happy-blood.de/casein-unvertraeglichkeit/</a:t>
            </a:r>
            <a:r>
              <a:rPr lang="de-DE" noProof="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8240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906EFA-648B-DA80-029C-6D59960D8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Autofit/>
          </a:bodyPr>
          <a:lstStyle/>
          <a:p>
            <a:r>
              <a:rPr lang="de-DE" noProof="0" dirty="0"/>
              <a:t>Lackfarben - </a:t>
            </a:r>
            <a:r>
              <a:rPr lang="de-DE" dirty="0"/>
              <a:t>Produktauswahl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7537A4-D4F9-21E1-F3B0-8F32061696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r>
              <a:rPr lang="de-DE" dirty="0"/>
              <a:t>Lösemittelhaltig oder Aquafarben </a:t>
            </a:r>
          </a:p>
          <a:p>
            <a:r>
              <a:rPr lang="de-DE" dirty="0"/>
              <a:t>Feuchtigkeit </a:t>
            </a:r>
          </a:p>
          <a:p>
            <a:r>
              <a:rPr lang="de-DE" dirty="0"/>
              <a:t>Absperrfarben </a:t>
            </a:r>
          </a:p>
          <a:p>
            <a:r>
              <a:rPr lang="de-DE" dirty="0"/>
              <a:t>Beschaffenheit der Untergründe </a:t>
            </a:r>
          </a:p>
          <a:p>
            <a:r>
              <a:rPr lang="de-DE" dirty="0"/>
              <a:t>Zuschlagstoffe </a:t>
            </a:r>
          </a:p>
          <a:p>
            <a:r>
              <a:rPr lang="de-DE" dirty="0"/>
              <a:t>Dispersions- oder Ölfarben </a:t>
            </a:r>
          </a:p>
          <a:p>
            <a:r>
              <a:rPr lang="de-DE" dirty="0"/>
              <a:t>Mechanische Beanspruchung </a:t>
            </a:r>
          </a:p>
          <a:p>
            <a:r>
              <a:rPr lang="de-DE" dirty="0"/>
              <a:t>Farben mit dem „blauer Engel“ Siegel markiert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F6FF7FB0-A646-4A1B-6D09-485579C74F4A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1836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2368D-FF19-DE4C-A9B7-588E70F32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noProof="0" dirty="0"/>
              <a:t>Lackfarben - Lösemittelhaltig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38F4B5-534D-2EE2-0B1D-D603C616B7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pPr lvl="0"/>
            <a:r>
              <a:rPr lang="de-DE" dirty="0"/>
              <a:t>Gute bis sehr gute Haltbarkeit</a:t>
            </a:r>
            <a:endParaRPr lang="de-DE" noProof="0" dirty="0"/>
          </a:p>
          <a:p>
            <a:pPr lvl="0"/>
            <a:r>
              <a:rPr lang="de-DE" dirty="0"/>
              <a:t>sehr Widerstandsfähig bei Witterungseinflüssen</a:t>
            </a:r>
          </a:p>
          <a:p>
            <a:pPr lvl="0"/>
            <a:r>
              <a:rPr lang="de-DE" dirty="0"/>
              <a:t>Glatte und gleichmäßige Oberfläche</a:t>
            </a:r>
          </a:p>
          <a:p>
            <a:pPr lvl="0"/>
            <a:r>
              <a:rPr lang="de-DE" dirty="0"/>
              <a:t>Guter Schutz vor Kratzer, Chemikalien, UV-Schutz</a:t>
            </a:r>
          </a:p>
          <a:p>
            <a:pPr lvl="0"/>
            <a:r>
              <a:rPr lang="de-DE" dirty="0"/>
              <a:t>Leicht zu reinigen</a:t>
            </a:r>
          </a:p>
          <a:p>
            <a:pPr lvl="0"/>
            <a:r>
              <a:rPr lang="de-DE" dirty="0"/>
              <a:t>Sehr guter Verlauf bei Anstrichübergängen</a:t>
            </a:r>
          </a:p>
          <a:p>
            <a:pPr lvl="0"/>
            <a:r>
              <a:rPr lang="de-DE" noProof="0" dirty="0"/>
              <a:t>Schützen Bauwerke und Gegenstände</a:t>
            </a:r>
          </a:p>
          <a:p>
            <a:pPr lvl="0"/>
            <a:r>
              <a:rPr lang="de-DE" dirty="0"/>
              <a:t>dadurch Nachhaltig</a:t>
            </a:r>
            <a:endParaRPr lang="de-DE" noProof="0" dirty="0"/>
          </a:p>
          <a:p>
            <a:pPr lvl="0"/>
            <a:endParaRPr lang="de-DE" dirty="0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1B074EB9-69E6-D3E3-3DD9-11E7DB95A85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2C48B01-8B48-C02C-0DF1-CAA26659083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38114" y="1750897"/>
            <a:ext cx="3953886" cy="5107103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531C6E27-22E4-C3B7-27E0-356AF1056DBF}"/>
              </a:ext>
            </a:extLst>
          </p:cNvPr>
          <p:cNvSpPr txBox="1">
            <a:spLocks/>
          </p:cNvSpPr>
          <p:nvPr/>
        </p:nvSpPr>
        <p:spPr>
          <a:xfrm>
            <a:off x="9990061" y="643897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1104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80D40-19C1-782C-86DF-9490A7FE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noProof="0" dirty="0"/>
              <a:t>Lackfarben - Lösemittelhaltig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22F93D-2CED-A262-ECC3-3B35E0E79A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pPr lvl="0"/>
            <a:r>
              <a:rPr lang="de-DE" dirty="0"/>
              <a:t>Lange Trocknungszeiten (circa 24 Stunden)</a:t>
            </a:r>
            <a:endParaRPr lang="de-DE" noProof="0" dirty="0"/>
          </a:p>
          <a:p>
            <a:pPr lvl="0"/>
            <a:r>
              <a:rPr lang="de-DE" noProof="0" dirty="0"/>
              <a:t>Geruchsintensiv</a:t>
            </a:r>
          </a:p>
          <a:p>
            <a:pPr lvl="0"/>
            <a:r>
              <a:rPr lang="de-DE" noProof="0" dirty="0"/>
              <a:t>Austretende Dämpfe schaden der Umwelt</a:t>
            </a:r>
          </a:p>
          <a:p>
            <a:pPr lvl="0"/>
            <a:r>
              <a:rPr lang="de-DE" dirty="0"/>
              <a:t>Entsorgung nur als Sondermüll</a:t>
            </a:r>
          </a:p>
          <a:p>
            <a:pPr lvl="0"/>
            <a:r>
              <a:rPr lang="de-DE" noProof="0" dirty="0"/>
              <a:t>Längere Arbeitszeiten durch die Trocknungszeiten</a:t>
            </a:r>
          </a:p>
          <a:p>
            <a:pPr lvl="0"/>
            <a:r>
              <a:rPr lang="de-DE" dirty="0"/>
              <a:t>Entflammbar</a:t>
            </a:r>
          </a:p>
          <a:p>
            <a:pPr lvl="0"/>
            <a:r>
              <a:rPr lang="de-DE" noProof="0" dirty="0"/>
              <a:t>Schwierige Verarbeitung für Laien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7C915BEB-EC9A-5CE0-0F0D-9ECB4687CB0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7930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4CE600-D654-E5B2-6D8D-483A3E01B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noProof="0" dirty="0"/>
              <a:t>Lackfarben - Wasser- Acrylbasis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C7AAF8-473C-C560-7613-545C032C60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noProof="0" dirty="0"/>
              <a:t>Vorteile</a:t>
            </a:r>
            <a:endParaRPr lang="de-DE" dirty="0"/>
          </a:p>
          <a:p>
            <a:pPr lvl="0"/>
            <a:r>
              <a:rPr lang="de-DE" dirty="0"/>
              <a:t>Kurze Trocknungszeiten dadurch</a:t>
            </a:r>
          </a:p>
          <a:p>
            <a:pPr lvl="0"/>
            <a:r>
              <a:rPr lang="de-DE" dirty="0"/>
              <a:t>Verkürzte Arbeitszeiten</a:t>
            </a:r>
          </a:p>
          <a:p>
            <a:pPr lvl="0"/>
            <a:r>
              <a:rPr lang="de-DE" dirty="0"/>
              <a:t>Neigen nicht zur Dunkel Vergilbung</a:t>
            </a:r>
          </a:p>
          <a:p>
            <a:pPr lvl="0"/>
            <a:r>
              <a:rPr lang="de-DE" dirty="0"/>
              <a:t>Geruchsarm</a:t>
            </a:r>
          </a:p>
          <a:p>
            <a:pPr lvl="0"/>
            <a:r>
              <a:rPr lang="de-DE" dirty="0"/>
              <a:t>deutlich reduzierter VOC- Anteil</a:t>
            </a:r>
          </a:p>
          <a:p>
            <a:pPr lvl="0"/>
            <a:r>
              <a:rPr lang="de-DE" dirty="0"/>
              <a:t>dadurch Nachhaltig</a:t>
            </a:r>
          </a:p>
          <a:p>
            <a:pPr lvl="0"/>
            <a:r>
              <a:rPr lang="de-DE" dirty="0"/>
              <a:t>Blauer Engel = für Kinderspielanlagen geeignet</a:t>
            </a:r>
          </a:p>
          <a:p>
            <a:pPr lvl="0"/>
            <a:r>
              <a:rPr lang="de-DE" noProof="0" dirty="0"/>
              <a:t>Völlig ausgetrocknete Reste in Hausmüll</a:t>
            </a:r>
          </a:p>
          <a:p>
            <a:pPr lvl="0"/>
            <a:endParaRPr lang="de-DE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7B82B1FB-4E81-694A-BA27-FA9DD674C2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DE80D35-667D-32A2-42D7-8C88A69A953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97785" y="2149366"/>
            <a:ext cx="4494215" cy="4708634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22D7BA3F-FDAE-5613-6E83-302071E466A2}"/>
              </a:ext>
            </a:extLst>
          </p:cNvPr>
          <p:cNvSpPr txBox="1">
            <a:spLocks/>
          </p:cNvSpPr>
          <p:nvPr/>
        </p:nvSpPr>
        <p:spPr>
          <a:xfrm>
            <a:off x="9990061" y="643897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216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802CB4-7D6D-4286-FDE9-BFBE0A27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noProof="0"/>
              <a:t>Lackfarben - Wasser - Acrylbasis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8DC135-0147-D9FC-6843-5EFF15BFCE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pPr lvl="0"/>
            <a:r>
              <a:rPr lang="de-DE" noProof="0" dirty="0"/>
              <a:t>geringeres Eindringvermögen in den Untergrund</a:t>
            </a:r>
          </a:p>
          <a:p>
            <a:pPr lvl="0"/>
            <a:r>
              <a:rPr lang="de-DE" dirty="0"/>
              <a:t>Anfälliger bei Abnutzung und Kratzer</a:t>
            </a:r>
          </a:p>
          <a:p>
            <a:pPr lvl="0"/>
            <a:r>
              <a:rPr lang="de-DE" noProof="0" dirty="0"/>
              <a:t>Aufwendigere Herstellung</a:t>
            </a:r>
          </a:p>
          <a:p>
            <a:pPr lvl="0"/>
            <a:r>
              <a:rPr lang="de-DE" noProof="0" dirty="0"/>
              <a:t>Nicht alle Farben für Außen geeignet</a:t>
            </a:r>
          </a:p>
          <a:p>
            <a:pPr lvl="0"/>
            <a:r>
              <a:rPr lang="de-DE" noProof="0" dirty="0"/>
              <a:t>Muss Frostfrei gelagert werden</a:t>
            </a:r>
            <a:endParaRPr lang="de-DE" dirty="0"/>
          </a:p>
          <a:p>
            <a:pPr lvl="0"/>
            <a:r>
              <a:rPr lang="de-DE" noProof="0" dirty="0"/>
              <a:t>geringe Schichtdicke dadurch 2 - 3x Streichen</a:t>
            </a:r>
            <a:endParaRPr lang="de-DE" dirty="0"/>
          </a:p>
          <a:p>
            <a:pPr lvl="0"/>
            <a:r>
              <a:rPr lang="de-DE" noProof="0" dirty="0"/>
              <a:t>Entfernen größerer Schichtdicken nur mit lösemittelhaltigen Abbeizmittel möglich</a:t>
            </a:r>
          </a:p>
          <a:p>
            <a:pPr lvl="0"/>
            <a:r>
              <a:rPr lang="de-DE" noProof="0" dirty="0"/>
              <a:t>Kunststoffbasierend (kalter Fluss)</a:t>
            </a:r>
          </a:p>
          <a:p>
            <a:r>
              <a:rPr lang="de-DE" dirty="0"/>
              <a:t>https://de.wikipedia.org/wiki/Acrylfarbe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BE1083FD-E90D-9C79-4638-1D1159FF77F2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4043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809B2C-357A-694D-F910-CDCCECBB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 Lehmfarbe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F881B7-2877-716E-8A0F-FBFB15C95B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de-DE" dirty="0"/>
              <a:t>Vor</a:t>
            </a:r>
            <a:r>
              <a:rPr lang="de-DE" noProof="0" dirty="0"/>
              <a:t>teile</a:t>
            </a:r>
          </a:p>
          <a:p>
            <a:pPr lvl="0"/>
            <a:r>
              <a:rPr lang="de-DE" noProof="0" dirty="0"/>
              <a:t>Gesundes Raumklima</a:t>
            </a:r>
          </a:p>
          <a:p>
            <a:pPr lvl="0"/>
            <a:r>
              <a:rPr lang="de-DE" noProof="0" dirty="0"/>
              <a:t>Umweltfreundlich / natürliches Material</a:t>
            </a:r>
          </a:p>
          <a:p>
            <a:pPr lvl="0"/>
            <a:r>
              <a:rPr lang="de-DE" noProof="0" dirty="0"/>
              <a:t>Einfache Reinigung der Werkzeuge</a:t>
            </a:r>
          </a:p>
          <a:p>
            <a:pPr lvl="0"/>
            <a:r>
              <a:rPr lang="de-DE" noProof="0" dirty="0"/>
              <a:t>Atmungsaktiv, feuchtigkeitsregulierend</a:t>
            </a:r>
          </a:p>
          <a:p>
            <a:pPr lvl="0"/>
            <a:r>
              <a:rPr lang="de-DE" noProof="0" dirty="0"/>
              <a:t>Allergiker freundlich</a:t>
            </a:r>
          </a:p>
          <a:p>
            <a:pPr lvl="0"/>
            <a:r>
              <a:rPr lang="de-DE" noProof="0" dirty="0"/>
              <a:t>Ausbesserungen jederzeit möglich</a:t>
            </a:r>
          </a:p>
          <a:p>
            <a:pPr lvl="0"/>
            <a:r>
              <a:rPr lang="de-DE" noProof="0" dirty="0"/>
              <a:t>Abbaugebiete auch in Deutschland</a:t>
            </a:r>
          </a:p>
          <a:p>
            <a:pPr lvl="0"/>
            <a:r>
              <a:rPr lang="de-DE" dirty="0"/>
              <a:t>Geruchsneutral, </a:t>
            </a:r>
            <a:r>
              <a:rPr lang="de-DE" noProof="0" dirty="0"/>
              <a:t>Antistatisch</a:t>
            </a:r>
          </a:p>
          <a:p>
            <a:pPr lvl="0"/>
            <a:r>
              <a:rPr lang="de-DE" dirty="0"/>
              <a:t>Gute Deckkraft und ergiebig</a:t>
            </a:r>
          </a:p>
          <a:p>
            <a:pPr lvl="0"/>
            <a:r>
              <a:rPr lang="de-DE" dirty="0"/>
              <a:t>Ökologisch abbaubar / Recycelbar (Kompost)</a:t>
            </a:r>
            <a:endParaRPr lang="de-DE" noProof="0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5672252F-ADCE-3844-5514-BF3AC1308C9A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2771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F1C9E2-6173-25DC-64F1-E95168820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noProof="0" dirty="0"/>
              <a:t>Lehmfarbe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D49D21E-544F-6303-8983-98600CA776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1993900"/>
            <a:ext cx="6643688" cy="438150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r>
              <a:rPr lang="de-DE" dirty="0"/>
              <a:t>E</a:t>
            </a:r>
            <a:r>
              <a:rPr lang="de-DE" noProof="0" dirty="0" err="1"/>
              <a:t>ingeschränkte</a:t>
            </a:r>
            <a:r>
              <a:rPr lang="de-DE" noProof="0" dirty="0"/>
              <a:t> Farbpalette</a:t>
            </a:r>
          </a:p>
          <a:p>
            <a:r>
              <a:rPr lang="de-DE" noProof="0" dirty="0"/>
              <a:t>Empfindlich bei mechanischen Einwirkungen</a:t>
            </a:r>
          </a:p>
          <a:p>
            <a:r>
              <a:rPr lang="de-DE" dirty="0"/>
              <a:t>2 bis 3 Anstriche sind notwendig</a:t>
            </a:r>
          </a:p>
          <a:p>
            <a:r>
              <a:rPr lang="de-DE" dirty="0"/>
              <a:t>Dadurch viel Arbeitszeit, lange Trockenzeiten</a:t>
            </a:r>
          </a:p>
          <a:p>
            <a:r>
              <a:rPr lang="de-DE" noProof="0" dirty="0"/>
              <a:t>Übergänge bei Ausbesserungen ersichtlich</a:t>
            </a:r>
          </a:p>
          <a:p>
            <a:r>
              <a:rPr lang="de-DE" noProof="0" dirty="0"/>
              <a:t>Empfindlich bei übermäßiger Feuchtigkeit</a:t>
            </a:r>
            <a:endParaRPr lang="de-DE" dirty="0"/>
          </a:p>
          <a:p>
            <a:r>
              <a:rPr lang="de-DE" noProof="0" dirty="0"/>
              <a:t>Bei guten </a:t>
            </a:r>
            <a:r>
              <a:rPr lang="de-DE" dirty="0"/>
              <a:t>R</a:t>
            </a:r>
            <a:r>
              <a:rPr lang="de-DE" noProof="0" dirty="0" err="1"/>
              <a:t>aumklima</a:t>
            </a:r>
            <a:r>
              <a:rPr lang="de-DE" noProof="0" dirty="0"/>
              <a:t> sollte ein Lehmputz vorher </a:t>
            </a:r>
            <a:br>
              <a:rPr lang="de-DE" noProof="0" dirty="0"/>
            </a:br>
            <a:r>
              <a:rPr lang="de-DE" noProof="0" dirty="0"/>
              <a:t>aufgebracht werden</a:t>
            </a:r>
          </a:p>
          <a:p>
            <a:r>
              <a:rPr lang="de-DE" dirty="0"/>
              <a:t>Teuer in der Anschaffung 20 - 30 Euro/ Liter</a:t>
            </a:r>
          </a:p>
          <a:p>
            <a:r>
              <a:rPr lang="de-DE" noProof="0" dirty="0"/>
              <a:t>Hoher Abrieb, n</a:t>
            </a:r>
            <a:r>
              <a:rPr lang="de-DE" dirty="0" err="1"/>
              <a:t>icht</a:t>
            </a:r>
            <a:r>
              <a:rPr lang="de-DE" dirty="0"/>
              <a:t> wasserfest, bedingt für Außenbereich geeignet</a:t>
            </a:r>
          </a:p>
          <a:p>
            <a:pPr lvl="0"/>
            <a:endParaRPr lang="de-DE" dirty="0"/>
          </a:p>
          <a:p>
            <a:pPr lvl="0"/>
            <a:endParaRPr lang="de-DE" noProof="0" dirty="0"/>
          </a:p>
          <a:p>
            <a:endParaRPr lang="de-DE" dirty="0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1DDF0395-F723-1912-16B0-3874E1F510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0C291430-8A57-2503-220B-7619479DC223}"/>
              </a:ext>
            </a:extLst>
          </p:cNvPr>
          <p:cNvSpPr txBox="1">
            <a:spLocks/>
          </p:cNvSpPr>
          <p:nvPr/>
        </p:nvSpPr>
        <p:spPr>
          <a:xfrm>
            <a:off x="10218283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0797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B8C0CB-3A67-1E69-19DC-A3DA69D7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noProof="0" dirty="0"/>
              <a:t>Kunststofffarben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162614-55C1-0575-8DF5-A18ECF198A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r>
              <a:rPr lang="de-DE" noProof="0" dirty="0"/>
              <a:t>geringe Dichte </a:t>
            </a:r>
          </a:p>
          <a:p>
            <a:r>
              <a:rPr lang="de-DE" noProof="0" dirty="0"/>
              <a:t>Hervorragend geeignet für Balkone</a:t>
            </a:r>
          </a:p>
          <a:p>
            <a:r>
              <a:rPr lang="de-DE" noProof="0" dirty="0"/>
              <a:t>Beständig gegen extreme Temperaturen, UV- Strahlung und Feuchtigkeit</a:t>
            </a:r>
          </a:p>
          <a:p>
            <a:r>
              <a:rPr lang="de-DE" noProof="0" dirty="0"/>
              <a:t>Schützt den darunter liegenden Untergrund</a:t>
            </a:r>
          </a:p>
          <a:p>
            <a:r>
              <a:rPr lang="de-DE" noProof="0" dirty="0"/>
              <a:t>Langlebig und Pflegeleicht</a:t>
            </a:r>
            <a:endParaRPr lang="de-DE" dirty="0"/>
          </a:p>
          <a:p>
            <a:r>
              <a:rPr lang="de-DE" dirty="0"/>
              <a:t>Wärmedämmend, Schalldämmend</a:t>
            </a:r>
          </a:p>
          <a:p>
            <a:r>
              <a:rPr lang="de-DE" dirty="0"/>
              <a:t>Beständig gegen Witterung und Chemikalien</a:t>
            </a:r>
          </a:p>
          <a:p>
            <a:r>
              <a:rPr lang="de-DE" dirty="0"/>
              <a:t>Elektrisch isolierend</a:t>
            </a:r>
            <a:endParaRPr lang="de-DE" noProof="0" dirty="0"/>
          </a:p>
          <a:p>
            <a:r>
              <a:rPr lang="de-DE" noProof="0" dirty="0"/>
              <a:t>Einige </a:t>
            </a:r>
            <a:r>
              <a:rPr lang="de-DE" dirty="0"/>
              <a:t>Kunststoffe sind</a:t>
            </a:r>
            <a:r>
              <a:rPr lang="de-DE" noProof="0" dirty="0"/>
              <a:t> Recycelbar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5EDFF3AF-4973-498A-E6E7-15E3AD09354A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570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86829B-000B-BBED-8B94-52EE657033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 rtl="0" fontAlgn="base">
              <a:lnSpc>
                <a:spcPts val="3300"/>
              </a:lnSpc>
            </a:pPr>
            <a:r>
              <a:rPr lang="de-DE" sz="3600" b="0" i="0" u="none" strike="noStrike" dirty="0">
                <a:solidFill>
                  <a:srgbClr val="FFC000"/>
                </a:solidFill>
                <a:effectLst/>
                <a:latin typeface="Neue Plak Wide Black" panose="020B0A07030202020204"/>
              </a:rPr>
              <a:t>Farben</a:t>
            </a:r>
          </a:p>
          <a:p>
            <a:pPr algn="ctr" rtl="0" fontAlgn="base">
              <a:lnSpc>
                <a:spcPts val="3300"/>
              </a:lnSpc>
            </a:pPr>
            <a:r>
              <a:rPr lang="de-DE" dirty="0">
                <a:latin typeface="Neue Plak Wide Black" panose="020B0A07030202020204"/>
              </a:rPr>
              <a:t>als unverzichtbares Gestaltungsmittel</a:t>
            </a:r>
            <a:endParaRPr lang="de-DE" sz="3600" b="0" i="0" u="none" strike="noStrike" dirty="0">
              <a:effectLst/>
              <a:latin typeface="Neue Plak Wide Black" panose="020B0A0703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2313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31016E6A-4A99-6FD7-3BEB-6C12859B67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94D0294-2429-F094-6734-D13AF16CE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Kunststofffarben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45AC86-5849-1CE7-F01E-115B6F49FE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r>
              <a:rPr lang="de-DE" dirty="0"/>
              <a:t>Geringe Wärmebeständigkeit</a:t>
            </a:r>
          </a:p>
          <a:p>
            <a:r>
              <a:rPr lang="de-DE" noProof="0" dirty="0"/>
              <a:t>Hohe Kosten</a:t>
            </a:r>
          </a:p>
          <a:p>
            <a:r>
              <a:rPr lang="de-DE" noProof="0" dirty="0"/>
              <a:t>Nicht alle Kunststoffe sind für alle UG geeignet</a:t>
            </a:r>
          </a:p>
          <a:p>
            <a:r>
              <a:rPr lang="de-DE" noProof="0" dirty="0"/>
              <a:t>Spezielle Fertigkeiten und Werkzeuge</a:t>
            </a:r>
          </a:p>
          <a:p>
            <a:r>
              <a:rPr lang="de-DE" noProof="0" dirty="0"/>
              <a:t>Nicht alle Kunststoffe sind recyclebar</a:t>
            </a:r>
          </a:p>
          <a:p>
            <a:r>
              <a:rPr lang="de-DE" dirty="0"/>
              <a:t>Nicht gegen Lösemittel resistent</a:t>
            </a:r>
          </a:p>
          <a:p>
            <a:r>
              <a:rPr lang="de-DE" noProof="0" dirty="0"/>
              <a:t>Entsorgung über Sondermüll </a:t>
            </a:r>
          </a:p>
          <a:p>
            <a:pPr lvl="0"/>
            <a:endParaRPr lang="de-DE" noProof="0" dirty="0"/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AE1D241-9176-37F9-9CA9-8BE96DF99404}"/>
              </a:ext>
            </a:extLst>
          </p:cNvPr>
          <p:cNvSpPr txBox="1">
            <a:spLocks/>
          </p:cNvSpPr>
          <p:nvPr/>
        </p:nvSpPr>
        <p:spPr>
          <a:xfrm>
            <a:off x="10185627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263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0776A-DFAB-49F5-002D-74E40ABB4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noProof="0" dirty="0"/>
              <a:t>BEECK Standölfarben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9451C3-3D56-0EB4-3A7D-2D2D8666FB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r>
              <a:rPr lang="de-DE" noProof="0" dirty="0"/>
              <a:t>kaltgepresster Leinsamen / Leinöl</a:t>
            </a:r>
          </a:p>
          <a:p>
            <a:r>
              <a:rPr lang="de-DE" dirty="0"/>
              <a:t>Wird aus abgestandenem Leinöl hergestellt</a:t>
            </a:r>
            <a:endParaRPr lang="de-DE" noProof="0" dirty="0"/>
          </a:p>
          <a:p>
            <a:r>
              <a:rPr lang="de-DE" dirty="0"/>
              <a:t>Durch Sauerstoffaufnahme widerstandsfähig und wasserfester Anstrichfilm </a:t>
            </a:r>
          </a:p>
          <a:p>
            <a:r>
              <a:rPr lang="de-DE" noProof="0" dirty="0"/>
              <a:t>Für Holz und Eisenmetall / Baudenkmalpflege</a:t>
            </a:r>
            <a:endParaRPr lang="de-DE" dirty="0"/>
          </a:p>
          <a:p>
            <a:r>
              <a:rPr lang="de-DE" noProof="0" dirty="0"/>
              <a:t>Wartungsfreundlich, Denkmalgerecht, </a:t>
            </a:r>
            <a:r>
              <a:rPr lang="de-DE" noProof="0" dirty="0" err="1"/>
              <a:t>Harzfrei</a:t>
            </a:r>
            <a:endParaRPr lang="de-DE" noProof="0" dirty="0"/>
          </a:p>
          <a:p>
            <a:r>
              <a:rPr lang="de-DE" dirty="0"/>
              <a:t>Nachwachsende pflanzliche Rohstoffbasis</a:t>
            </a:r>
          </a:p>
          <a:p>
            <a:r>
              <a:rPr lang="de-DE" noProof="0" dirty="0"/>
              <a:t>Innen- und Außenbereich</a:t>
            </a:r>
          </a:p>
          <a:p>
            <a:r>
              <a:rPr lang="de-DE" dirty="0"/>
              <a:t>Blättert nicht ab, </a:t>
            </a:r>
            <a:r>
              <a:rPr lang="de-DE" noProof="0" dirty="0"/>
              <a:t>Optimierte Trocknung</a:t>
            </a:r>
          </a:p>
          <a:p>
            <a:r>
              <a:rPr lang="de-DE" noProof="0" dirty="0"/>
              <a:t>Atmungsaktiv und Feuchte regulierend</a:t>
            </a:r>
          </a:p>
          <a:p>
            <a:r>
              <a:rPr lang="de-DE" dirty="0" err="1"/>
              <a:t>Tönbar</a:t>
            </a:r>
            <a:endParaRPr lang="de-DE" noProof="0" dirty="0"/>
          </a:p>
          <a:p>
            <a:pPr lvl="0"/>
            <a:endParaRPr lang="de-DE" noProof="0" dirty="0"/>
          </a:p>
          <a:p>
            <a:pPr lvl="0"/>
            <a:endParaRPr lang="de-DE" noProof="0" dirty="0"/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ACC7F9A3-B302-14C8-E2C3-F4DE62E7004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03851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96126-FE6A-75ED-B022-111535DE6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noProof="0" dirty="0"/>
              <a:t>BEECK Standölfarben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9A5C17-7938-7001-DDE8-020A0FD972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r>
              <a:rPr lang="de-DE" noProof="0" dirty="0"/>
              <a:t>Nicht für verzinktes Stahlblech, Buntmetall oder auf alte Acrylbeschichtungen</a:t>
            </a:r>
          </a:p>
          <a:p>
            <a:r>
              <a:rPr lang="de-DE" dirty="0"/>
              <a:t>Lange Trocknungszeiten</a:t>
            </a:r>
          </a:p>
          <a:p>
            <a:r>
              <a:rPr lang="de-DE" noProof="0" dirty="0"/>
              <a:t>Überstreichbar nach frühstens 24 Stunden</a:t>
            </a:r>
          </a:p>
          <a:p>
            <a:endParaRPr lang="de-DE" dirty="0"/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2AD72EA9-B3E1-5092-156B-E8091E4574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6" name="Textplatzhalter 2">
            <a:extLst>
              <a:ext uri="{FF2B5EF4-FFF2-40B4-BE49-F238E27FC236}">
                <a16:creationId xmlns:a16="http://schemas.microsoft.com/office/drawing/2014/main" id="{187A30B8-1140-0D66-A757-399F460F118C}"/>
              </a:ext>
            </a:extLst>
          </p:cNvPr>
          <p:cNvSpPr txBox="1">
            <a:spLocks/>
          </p:cNvSpPr>
          <p:nvPr/>
        </p:nvSpPr>
        <p:spPr>
          <a:xfrm>
            <a:off x="9891712" y="612225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4097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71DF5-AC28-D591-5AFB-EC38D6C5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/>
          <a:lstStyle/>
          <a:p>
            <a:r>
              <a:rPr lang="de-DE" noProof="0" dirty="0"/>
              <a:t>Brandschutzfarben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33F3A7-8BCA-7DA3-6DF6-E27748E4BC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7928" y="2057475"/>
            <a:ext cx="6643688" cy="43815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r>
              <a:rPr lang="de-DE" dirty="0"/>
              <a:t>Mehr Sicherheit vor Zerstörung des UG bis F90</a:t>
            </a:r>
          </a:p>
          <a:p>
            <a:r>
              <a:rPr lang="de-DE" noProof="0" dirty="0"/>
              <a:t>Aufschäumende Wirkung</a:t>
            </a:r>
          </a:p>
          <a:p>
            <a:r>
              <a:rPr lang="de-DE" dirty="0"/>
              <a:t>Mehr Sicherheit für Menschen ( Fluchtzeit )</a:t>
            </a:r>
          </a:p>
          <a:p>
            <a:r>
              <a:rPr lang="de-DE" noProof="0" dirty="0"/>
              <a:t>Gebäude kann in den meisten Fällen wieder genutzt werden</a:t>
            </a:r>
          </a:p>
          <a:p>
            <a:r>
              <a:rPr lang="de-DE" dirty="0"/>
              <a:t>Halogen- und Chlorfrei</a:t>
            </a:r>
          </a:p>
          <a:p>
            <a:r>
              <a:rPr lang="de-DE" dirty="0"/>
              <a:t>Auf Wasserbasis</a:t>
            </a:r>
          </a:p>
          <a:p>
            <a:r>
              <a:rPr lang="de-DE" noProof="0" dirty="0" err="1"/>
              <a:t>Enthä</a:t>
            </a:r>
            <a:r>
              <a:rPr lang="de-DE" dirty="0" err="1"/>
              <a:t>lt</a:t>
            </a:r>
            <a:r>
              <a:rPr lang="de-DE" dirty="0"/>
              <a:t> keine Schwermetalle und </a:t>
            </a:r>
            <a:r>
              <a:rPr lang="de-DE" dirty="0" err="1"/>
              <a:t>Toxide</a:t>
            </a:r>
            <a:endParaRPr lang="de-DE" dirty="0"/>
          </a:p>
          <a:p>
            <a:r>
              <a:rPr lang="de-DE" noProof="0" dirty="0"/>
              <a:t>Reduziert die Entflammbarkeit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0F5344FD-CD88-4968-D852-7E69DD7444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9CA4B0E7-F01E-5C7B-A550-AA3CBCC43B5B}"/>
              </a:ext>
            </a:extLst>
          </p:cNvPr>
          <p:cNvSpPr txBox="1">
            <a:spLocks/>
          </p:cNvSpPr>
          <p:nvPr/>
        </p:nvSpPr>
        <p:spPr>
          <a:xfrm>
            <a:off x="9990061" y="643897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86872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E2B03-2F2B-EEA3-0881-C27BE91F7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noProof="0" dirty="0"/>
              <a:t>Brandschutzfarben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DA151D-0FDB-A8A6-4725-E72BB0D4F0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r>
              <a:rPr lang="de-DE" noProof="0" dirty="0"/>
              <a:t>hoher Preis</a:t>
            </a:r>
          </a:p>
          <a:p>
            <a:r>
              <a:rPr lang="de-DE" dirty="0"/>
              <a:t>Dadurch hohe Zusatzkosten beim Bau</a:t>
            </a:r>
          </a:p>
          <a:p>
            <a:r>
              <a:rPr lang="de-DE" noProof="0" dirty="0"/>
              <a:t>Enthält flüchtige organische Verbindungen ( VOC) Bsp.</a:t>
            </a:r>
            <a:r>
              <a:rPr lang="de-DE" dirty="0"/>
              <a:t> Alkohol</a:t>
            </a:r>
            <a:endParaRPr lang="de-DE" noProof="0" dirty="0"/>
          </a:p>
          <a:p>
            <a:r>
              <a:rPr lang="de-DE" dirty="0"/>
              <a:t>Wassergefährdungsklasse 1 (schwach)</a:t>
            </a:r>
          </a:p>
          <a:p>
            <a:r>
              <a:rPr lang="de-DE" noProof="0" dirty="0"/>
              <a:t>Entsorgung über Sondermüll</a:t>
            </a:r>
          </a:p>
          <a:p>
            <a:pPr lvl="0"/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7CCFB4BE-F53E-B7B7-0F2E-41F677FB45B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1425" y="952500"/>
            <a:ext cx="4600575" cy="59055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9112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52DF00-A8DE-4D8A-09AA-A726D5FC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Aspekte für die nachhaltige Farbauswahl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1C7E27-63B7-B24D-FD31-5361744ACF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/>
              <a:t>Nachhaltigkeit der Farben (Naturfarben)</a:t>
            </a:r>
          </a:p>
          <a:p>
            <a:pPr marL="514350" indent="-514350">
              <a:buAutoNum type="arabicPeriod"/>
            </a:pPr>
            <a:r>
              <a:rPr lang="de-DE" dirty="0"/>
              <a:t>Keine lösemittelhaltigen Farben</a:t>
            </a:r>
          </a:p>
          <a:p>
            <a:pPr marL="514350" indent="-514350">
              <a:buAutoNum type="arabicPeriod"/>
            </a:pPr>
            <a:r>
              <a:rPr lang="de-DE" dirty="0"/>
              <a:t>Zertifizierungen beachten</a:t>
            </a:r>
          </a:p>
        </p:txBody>
      </p:sp>
      <p:pic>
        <p:nvPicPr>
          <p:cNvPr id="6" name="Picture 2" descr="Nachhaltigkeit | Der Blaue Engel – ein Steckbrief">
            <a:extLst>
              <a:ext uri="{FF2B5EF4-FFF2-40B4-BE49-F238E27FC236}">
                <a16:creationId xmlns:a16="http://schemas.microsoft.com/office/drawing/2014/main" id="{BA412F96-1BE8-DC2F-7F4D-9DA10EED5A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9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0883" y="3217721"/>
            <a:ext cx="1357528" cy="133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Why choose the EU ECOLABEL? | IPC">
            <a:extLst>
              <a:ext uri="{FF2B5EF4-FFF2-40B4-BE49-F238E27FC236}">
                <a16:creationId xmlns:a16="http://schemas.microsoft.com/office/drawing/2014/main" id="{9E4535D4-2DCD-C556-46FE-0B84A57C95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549" y="3871540"/>
            <a:ext cx="952699" cy="94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Natureplus Seal in Europe | BuildingGreen">
            <a:extLst>
              <a:ext uri="{FF2B5EF4-FFF2-40B4-BE49-F238E27FC236}">
                <a16:creationId xmlns:a16="http://schemas.microsoft.com/office/drawing/2014/main" id="{D4C19777-6D67-7B9D-B403-83237431F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2581" y="4065885"/>
            <a:ext cx="1250318" cy="147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eco-INSTITUT-Label">
            <a:extLst>
              <a:ext uri="{FF2B5EF4-FFF2-40B4-BE49-F238E27FC236}">
                <a16:creationId xmlns:a16="http://schemas.microsoft.com/office/drawing/2014/main" id="{70C35D4A-EEFD-1F35-F4D9-DDA57AC65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6024" y="5290292"/>
            <a:ext cx="1791536" cy="100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aparol's E.L.F.-Technologie | Farbkurier">
            <a:extLst>
              <a:ext uri="{FF2B5EF4-FFF2-40B4-BE49-F238E27FC236}">
                <a16:creationId xmlns:a16="http://schemas.microsoft.com/office/drawing/2014/main" id="{F6F7EA7E-6EF7-072B-0476-AFCF0AC20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9234" y="3899608"/>
            <a:ext cx="916622" cy="91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17504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D70FBF-CD31-49C0-B340-48D2C67EA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E71DD9E-0105-7B3D-C4DE-7BD9658B8C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 rtl="0" fontAlgn="base">
              <a:lnSpc>
                <a:spcPts val="3300"/>
              </a:lnSpc>
            </a:pPr>
            <a:r>
              <a:rPr lang="de-DE" sz="3600" b="0" i="0" u="none" strike="noStrike" dirty="0">
                <a:solidFill>
                  <a:srgbClr val="FFC000"/>
                </a:solidFill>
                <a:effectLst/>
                <a:latin typeface="Neue Plak Wide Black" panose="020B0A07030202020204"/>
              </a:rPr>
              <a:t>Materialkunde</a:t>
            </a:r>
          </a:p>
          <a:p>
            <a:pPr algn="ctr" rtl="0" fontAlgn="base">
              <a:lnSpc>
                <a:spcPts val="3300"/>
              </a:lnSpc>
            </a:pPr>
            <a:r>
              <a:rPr lang="de-DE" dirty="0">
                <a:latin typeface="Neue Plak Wide Black" panose="020B0A07030202020204"/>
              </a:rPr>
              <a:t>Spezielle Farben</a:t>
            </a:r>
            <a:endParaRPr lang="de-DE" sz="3600" b="0" i="0" u="none" strike="noStrike" dirty="0">
              <a:effectLst/>
              <a:latin typeface="Neue Plak Wide Black" panose="020B0A0703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9145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82BF51-9A6F-E3FA-7326-A17E68384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noProof="0" dirty="0"/>
              <a:t> </a:t>
            </a:r>
            <a:r>
              <a:rPr lang="de-DE" noProof="0" dirty="0" err="1"/>
              <a:t>Urushi</a:t>
            </a:r>
            <a:r>
              <a:rPr lang="de-DE" noProof="0" dirty="0"/>
              <a:t> - Chinesische Lackfarbe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8F77ED-127D-8BA8-0679-B95DC017DA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noProof="0" dirty="0"/>
              <a:t>Vorteile</a:t>
            </a:r>
          </a:p>
          <a:p>
            <a:r>
              <a:rPr lang="de-DE" noProof="0" dirty="0"/>
              <a:t>Rohstoff / Harz wird von einem chinesische </a:t>
            </a:r>
            <a:r>
              <a:rPr lang="de-DE" noProof="0" dirty="0" err="1"/>
              <a:t>Lackbaum</a:t>
            </a:r>
            <a:r>
              <a:rPr lang="de-DE" noProof="0" dirty="0"/>
              <a:t> ähnlich wie Essigbaum gewonnen</a:t>
            </a:r>
          </a:p>
          <a:p>
            <a:r>
              <a:rPr lang="de-DE" dirty="0"/>
              <a:t>Beständig gegen Wasser, Alkohol, Lösemittel und Säuren</a:t>
            </a:r>
          </a:p>
          <a:p>
            <a:r>
              <a:rPr lang="de-DE" noProof="0" dirty="0"/>
              <a:t>Dauerelastisch</a:t>
            </a:r>
          </a:p>
          <a:p>
            <a:r>
              <a:rPr lang="de-DE" dirty="0"/>
              <a:t>Lebensmittelecht</a:t>
            </a:r>
          </a:p>
          <a:p>
            <a:r>
              <a:rPr lang="de-DE" noProof="0" dirty="0"/>
              <a:t>Verhindert Wachstum von Schimmelpilzen</a:t>
            </a:r>
          </a:p>
          <a:p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F46BFF-B469-5EFD-349D-D2B060B17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40887">
            <a:off x="9886831" y="3743968"/>
            <a:ext cx="1059924" cy="235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256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A84924-3335-BD9A-CFBB-E8967C8D1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>
            <a:normAutofit/>
          </a:bodyPr>
          <a:lstStyle/>
          <a:p>
            <a:r>
              <a:rPr lang="de-DE" noProof="0" dirty="0" err="1"/>
              <a:t>Urushi</a:t>
            </a:r>
            <a:r>
              <a:rPr lang="de-DE" noProof="0" dirty="0"/>
              <a:t> - Chinesische Lackfarbe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CCB995-4791-AB46-90D5-3D8C20DA24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" y="2111466"/>
            <a:ext cx="11017829" cy="4090926"/>
          </a:xfrm>
        </p:spPr>
        <p:txBody>
          <a:bodyPr/>
          <a:lstStyle/>
          <a:p>
            <a:pPr marL="0" lvl="0" indent="0">
              <a:buNone/>
            </a:pPr>
            <a:r>
              <a:rPr lang="de-DE" noProof="0" dirty="0"/>
              <a:t>Nachteile</a:t>
            </a:r>
          </a:p>
          <a:p>
            <a:r>
              <a:rPr lang="de-DE" dirty="0"/>
              <a:t> </a:t>
            </a:r>
            <a:r>
              <a:rPr lang="de-DE" noProof="0" dirty="0" err="1"/>
              <a:t>Urushi</a:t>
            </a:r>
            <a:r>
              <a:rPr lang="de-DE" dirty="0"/>
              <a:t>o</a:t>
            </a:r>
            <a:r>
              <a:rPr lang="de-DE" noProof="0" dirty="0"/>
              <a:t>le im weichen Harz können </a:t>
            </a:r>
          </a:p>
          <a:p>
            <a:r>
              <a:rPr lang="de-DE" noProof="0" dirty="0"/>
              <a:t> Hautausschläge verursachen</a:t>
            </a:r>
          </a:p>
          <a:p>
            <a:r>
              <a:rPr lang="de-DE" dirty="0"/>
              <a:t> langes intensives Sonnenlicht schadet</a:t>
            </a:r>
            <a:endParaRPr lang="de-DE" noProof="0" dirty="0"/>
          </a:p>
          <a:p>
            <a:endParaRPr lang="de-DE" noProof="0" dirty="0"/>
          </a:p>
          <a:p>
            <a:endParaRPr lang="de-DE" noProof="0" dirty="0"/>
          </a:p>
          <a:p>
            <a:endParaRPr lang="de-DE" noProof="0" dirty="0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85364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DB32EF-BDAA-EE7C-3B3B-335E9B02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A88F7F-3573-33BD-288D-5D917BB1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Checkliste: Nachhaltiger Farbeinkauf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7A1C4A-6719-B789-96CD-43B36D2402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de-DE" b="1" dirty="0"/>
              <a:t>Blauer Engel:</a:t>
            </a:r>
            <a:r>
              <a:rPr lang="de-DE" dirty="0"/>
              <a:t> Garantiert schadstoffarme Inhaltsstoffe.</a:t>
            </a:r>
          </a:p>
          <a:p>
            <a:r>
              <a:rPr lang="de-DE" b="1" dirty="0"/>
              <a:t>EU </a:t>
            </a:r>
            <a:r>
              <a:rPr lang="de-DE" b="1" dirty="0" err="1"/>
              <a:t>Ecolabel</a:t>
            </a:r>
            <a:r>
              <a:rPr lang="de-DE" b="1" dirty="0"/>
              <a:t>:</a:t>
            </a:r>
            <a:r>
              <a:rPr lang="de-DE" dirty="0"/>
              <a:t> Achtet auf Umweltverträglichkeit und gute Deckkraft.</a:t>
            </a:r>
          </a:p>
          <a:p>
            <a:r>
              <a:rPr lang="de-DE" b="1" dirty="0" err="1"/>
              <a:t>natureplus</a:t>
            </a:r>
            <a:r>
              <a:rPr lang="de-DE" b="1" dirty="0"/>
              <a:t>:</a:t>
            </a:r>
            <a:r>
              <a:rPr lang="de-DE" dirty="0"/>
              <a:t> Beste Wahl für Naturfarben (Lehm-, Kalk-, Silikatfarben).</a:t>
            </a:r>
          </a:p>
          <a:p>
            <a:r>
              <a:rPr lang="de-DE" b="1" dirty="0" err="1"/>
              <a:t>eco</a:t>
            </a:r>
            <a:r>
              <a:rPr lang="de-DE" b="1" dirty="0"/>
              <a:t>-INSTITUT:</a:t>
            </a:r>
            <a:r>
              <a:rPr lang="de-DE" dirty="0"/>
              <a:t> Maximale Sicherheit für die Raumluft.</a:t>
            </a:r>
          </a:p>
          <a:p>
            <a:pPr marL="0" indent="0">
              <a:buNone/>
            </a:pPr>
            <a:r>
              <a:rPr lang="de-DE" b="1" dirty="0"/>
              <a:t>Inhaltsstoffe &amp; Deklaration</a:t>
            </a:r>
          </a:p>
          <a:p>
            <a:r>
              <a:rPr lang="de-DE" b="1" dirty="0"/>
              <a:t>ELF-Siegel vorhanden?</a:t>
            </a:r>
            <a:r>
              <a:rPr lang="de-DE" dirty="0"/>
              <a:t> (Steht für: Emissionsarm, Lösemittelfrei, Weichmacherfrei).</a:t>
            </a:r>
          </a:p>
          <a:p>
            <a:r>
              <a:rPr lang="de-DE" b="1" dirty="0"/>
              <a:t>Konservierungsmittel-frei?</a:t>
            </a:r>
            <a:r>
              <a:rPr lang="de-DE" dirty="0"/>
              <a:t> (Wichtig für Allergiker: Achte auf den Hinweis „Frei von </a:t>
            </a:r>
            <a:r>
              <a:rPr lang="de-DE" dirty="0" err="1"/>
              <a:t>Isothiazolinonen</a:t>
            </a:r>
            <a:r>
              <a:rPr lang="de-DE" dirty="0"/>
              <a:t>“).</a:t>
            </a:r>
          </a:p>
          <a:p>
            <a:r>
              <a:rPr lang="de-DE" b="1" dirty="0"/>
              <a:t>Volldeklaration:</a:t>
            </a:r>
            <a:r>
              <a:rPr lang="de-DE" dirty="0"/>
              <a:t> Sind alle Inhaltsstoffe auf dem Etikett oder im technischen Merkblatt aufgelistet? (Transparente Hersteller geben alles an).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050" name="Picture 2" descr="Nachhaltigkeit | Der Blaue Engel – ein Steckbrief">
            <a:extLst>
              <a:ext uri="{FF2B5EF4-FFF2-40B4-BE49-F238E27FC236}">
                <a16:creationId xmlns:a16="http://schemas.microsoft.com/office/drawing/2014/main" id="{0B4D6474-BA49-DD6B-BF02-7894FCAB4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9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03815" y="2304501"/>
            <a:ext cx="996751" cy="98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hy choose the EU ECOLABEL? | IPC">
            <a:extLst>
              <a:ext uri="{FF2B5EF4-FFF2-40B4-BE49-F238E27FC236}">
                <a16:creationId xmlns:a16="http://schemas.microsoft.com/office/drawing/2014/main" id="{258E9979-75C5-97A0-D5A4-9303FBF63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76188" y="1189083"/>
            <a:ext cx="952699" cy="94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atureplus Seal in Europe | BuildingGreen">
            <a:extLst>
              <a:ext uri="{FF2B5EF4-FFF2-40B4-BE49-F238E27FC236}">
                <a16:creationId xmlns:a16="http://schemas.microsoft.com/office/drawing/2014/main" id="{E88BD9F6-303E-3ADA-D2D3-F87729C64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5838" y="1833880"/>
            <a:ext cx="766751" cy="90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co-INSTITUT-Label">
            <a:extLst>
              <a:ext uri="{FF2B5EF4-FFF2-40B4-BE49-F238E27FC236}">
                <a16:creationId xmlns:a16="http://schemas.microsoft.com/office/drawing/2014/main" id="{CB6C496C-D3AA-48F2-AE7B-010F640BC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76188" y="3429001"/>
            <a:ext cx="1163378" cy="65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aparol's E.L.F.-Technologie | Farbkurier">
            <a:extLst>
              <a:ext uri="{FF2B5EF4-FFF2-40B4-BE49-F238E27FC236}">
                <a16:creationId xmlns:a16="http://schemas.microsoft.com/office/drawing/2014/main" id="{EE5F0A2C-0196-51D3-85BE-0B39DDC0A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6817" y="3004594"/>
            <a:ext cx="916622" cy="91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3658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57920E-1CE5-33BB-16CE-18C1D8609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/>
          </a:bodyPr>
          <a:lstStyle/>
          <a:p>
            <a:r>
              <a:rPr lang="de-DE" dirty="0"/>
              <a:t>Höhlenmalerei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D2B655-CF61-D8DB-F176-3B4137B3A3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 lnSpcReduction="10000"/>
          </a:bodyPr>
          <a:lstStyle/>
          <a:p>
            <a:pPr lvl="0"/>
            <a:r>
              <a:rPr lang="de-DE" dirty="0"/>
              <a:t>Bilder und Gravuren auf Felswände</a:t>
            </a:r>
            <a:endParaRPr lang="de-DE" noProof="0" dirty="0"/>
          </a:p>
          <a:p>
            <a:pPr lvl="0"/>
            <a:r>
              <a:rPr lang="de-DE" dirty="0"/>
              <a:t>Älteste Höhlenmalerei wurde in Indonesien entdeckt</a:t>
            </a:r>
          </a:p>
          <a:p>
            <a:pPr lvl="0"/>
            <a:r>
              <a:rPr lang="de-DE" noProof="0" dirty="0"/>
              <a:t>Alter ca. 53.500 +- 2.300 Jahre</a:t>
            </a:r>
          </a:p>
          <a:p>
            <a:pPr lvl="0"/>
            <a:r>
              <a:rPr lang="de-DE" dirty="0"/>
              <a:t>Oft mit dunkelrotem Pigment gemalt</a:t>
            </a:r>
          </a:p>
          <a:p>
            <a:pPr lvl="0"/>
            <a:r>
              <a:rPr lang="de-DE" noProof="0" dirty="0"/>
              <a:t>2021 wurden 65.000 Jahre alte Farbschichten in </a:t>
            </a:r>
            <a:r>
              <a:rPr lang="de-DE" dirty="0"/>
              <a:t>Südspanien entdeckt</a:t>
            </a:r>
          </a:p>
          <a:p>
            <a:pPr lvl="0"/>
            <a:r>
              <a:rPr lang="de-DE" noProof="0" dirty="0"/>
              <a:t>Ein Werk von Neandertaler</a:t>
            </a:r>
            <a:endParaRPr lang="de-DE" dirty="0"/>
          </a:p>
          <a:p>
            <a:pPr lvl="0"/>
            <a:r>
              <a:rPr lang="de-DE" dirty="0">
                <a:hlinkClick r:id="rId4"/>
              </a:rPr>
              <a:t>Höhlenmalerei – Wikipedia</a:t>
            </a:r>
            <a:r>
              <a:rPr lang="de-DE" dirty="0"/>
              <a:t>  https://www.bing.com/</a:t>
            </a:r>
            <a:r>
              <a:rPr lang="de-DE" dirty="0" err="1"/>
              <a:t>images</a:t>
            </a:r>
            <a:r>
              <a:rPr lang="de-DE" dirty="0"/>
              <a:t>/</a:t>
            </a:r>
            <a:r>
              <a:rPr lang="de-DE" dirty="0" err="1"/>
              <a:t>search?q</a:t>
            </a:r>
            <a:r>
              <a:rPr lang="de-DE" dirty="0"/>
              <a:t>=</a:t>
            </a:r>
            <a:r>
              <a:rPr lang="de-DE" dirty="0" err="1"/>
              <a:t>Höhlenmalerei&amp;form</a:t>
            </a:r>
            <a:r>
              <a:rPr lang="de-DE" dirty="0"/>
              <a:t>=HDRSC3&amp;first=1</a:t>
            </a:r>
            <a:endParaRPr lang="de-DE" noProof="0" dirty="0"/>
          </a:p>
          <a:p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A6CAF2-8906-B673-D4E2-036E7A99945C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1425" y="952500"/>
            <a:ext cx="4600575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platzhalter 2">
            <a:extLst>
              <a:ext uri="{FF2B5EF4-FFF2-40B4-BE49-F238E27FC236}">
                <a16:creationId xmlns:a16="http://schemas.microsoft.com/office/drawing/2014/main" id="{6BAB1D8C-2703-68D2-79BB-FFBEBD47856D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 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53319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C023063-43AB-A361-F89D-D9FD493B3E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2CA704-324F-8614-C120-A3AC430316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a.schulz@bfw-bb.de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394EB2B-735E-F36F-6688-5980EAC324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F021A818-221E-4A0D-294F-EEE2BDAE75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CDB210C-11A4-C0B8-7446-F0CA4A4E7E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@NextEconomyLab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F4F91D1B-01F8-A45C-C3DF-A3E368089A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2AE7F6F0-AD24-943F-0787-5CD98141A8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99810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505C9B6-5504-C4D6-44C3-7261AC6E759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7427" y="928635"/>
            <a:ext cx="5714574" cy="4644274"/>
          </a:xfrm>
          <a:prstGeom prst="rect">
            <a:avLst/>
          </a:prstGeom>
        </p:spPr>
      </p:pic>
      <p:sp>
        <p:nvSpPr>
          <p:cNvPr id="15" name="Titel 14">
            <a:extLst>
              <a:ext uri="{FF2B5EF4-FFF2-40B4-BE49-F238E27FC236}">
                <a16:creationId xmlns:a16="http://schemas.microsoft.com/office/drawing/2014/main" id="{E8BD7B1F-DA9A-5C58-5DA8-83F6E7D497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505251" y="1289154"/>
            <a:ext cx="5923696" cy="1969423"/>
          </a:xfrm>
        </p:spPr>
        <p:txBody>
          <a:bodyPr/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A19B481C-815A-8FF0-E516-44F8447569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31D1C4E-3222-4C16-F1B5-9CA3F7FD69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825" y="4264025"/>
            <a:ext cx="5924550" cy="971550"/>
          </a:xfrm>
        </p:spPr>
        <p:txBody>
          <a:bodyPr/>
          <a:lstStyle/>
          <a:p>
            <a:r>
              <a:rPr lang="de-DE" dirty="0"/>
              <a:t>https://bfw-bb.eu/nbau/</a:t>
            </a:r>
          </a:p>
          <a:p>
            <a:r>
              <a:rPr lang="de-DE" dirty="0"/>
              <a:t>https://nexteconomylab.de/de/projekte/nachhaltigkeit-im-bau </a:t>
            </a:r>
          </a:p>
          <a:p>
            <a:endParaRPr lang="de-DE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6CA3EABD-0368-1E8E-9301-B7ECAD155C03}"/>
              </a:ext>
            </a:extLst>
          </p:cNvPr>
          <p:cNvSpPr txBox="1">
            <a:spLocks/>
          </p:cNvSpPr>
          <p:nvPr/>
        </p:nvSpPr>
        <p:spPr>
          <a:xfrm>
            <a:off x="10326015" y="527463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Schulz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103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17914C-F237-92E6-F108-274822298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12787CE7-DC7F-8069-A5C5-4478904EC5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EB05791-7963-7C42-6B8A-AF46A4748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/>
          </a:bodyPr>
          <a:lstStyle/>
          <a:p>
            <a:r>
              <a:rPr lang="de-DE" dirty="0"/>
              <a:t>Farbe = Farbe?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E01760A-CE45-372E-A3F5-B68B87A0C6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dirty="0"/>
              <a:t>Produktauswahl</a:t>
            </a:r>
          </a:p>
          <a:p>
            <a:pPr lvl="1"/>
            <a:r>
              <a:rPr lang="de-DE" dirty="0"/>
              <a:t>Lösemittelhaltig oder Aquafarben</a:t>
            </a:r>
          </a:p>
          <a:p>
            <a:pPr lvl="1"/>
            <a:r>
              <a:rPr lang="de-DE" dirty="0"/>
              <a:t>Feuchtigkeit / Salze im Mauerwerk</a:t>
            </a:r>
          </a:p>
          <a:p>
            <a:pPr lvl="1"/>
            <a:r>
              <a:rPr lang="de-DE" dirty="0"/>
              <a:t>Absperrfarben</a:t>
            </a:r>
          </a:p>
          <a:p>
            <a:pPr lvl="1"/>
            <a:r>
              <a:rPr lang="de-DE" dirty="0"/>
              <a:t>Schimmelpilzsanierung</a:t>
            </a:r>
          </a:p>
          <a:p>
            <a:pPr lvl="1"/>
            <a:r>
              <a:rPr lang="de-DE" dirty="0"/>
              <a:t>Beschaffenheit der Untergründe</a:t>
            </a:r>
          </a:p>
          <a:p>
            <a:pPr lvl="1"/>
            <a:r>
              <a:rPr lang="de-DE" dirty="0"/>
              <a:t>Zuschlagstoffe</a:t>
            </a:r>
          </a:p>
          <a:p>
            <a:pPr lvl="1"/>
            <a:r>
              <a:rPr lang="de-DE" dirty="0"/>
              <a:t>Dispersions- oder Ölfarben</a:t>
            </a:r>
          </a:p>
          <a:p>
            <a:pPr lvl="1"/>
            <a:r>
              <a:rPr lang="de-DE" dirty="0"/>
              <a:t>Mechanische Beanspruchung</a:t>
            </a:r>
          </a:p>
          <a:p>
            <a:pPr lvl="1"/>
            <a:r>
              <a:rPr lang="de-DE" dirty="0"/>
              <a:t>Farben mit dem blauen Engel markiert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861E72DF-E970-7C1F-B7F4-4417C00ACDE8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Dziumbla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075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CB0E9-AACE-D1B2-D658-663D8E472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7D675CB3-BCA0-3AB7-BCD5-2CB0F18445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222A7CD-EAEA-4E46-5A3D-39BC86DF1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/>
          </a:bodyPr>
          <a:lstStyle/>
          <a:p>
            <a:r>
              <a:rPr lang="de-DE" dirty="0"/>
              <a:t>Zuschlagstoffe bei Farben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BE0966-94CC-9A6B-EE9C-6B7BB3A503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r>
              <a:rPr lang="de-DE" dirty="0"/>
              <a:t>Folgende Zuschlagstoffe kommen häufig in Farben vor:</a:t>
            </a:r>
          </a:p>
          <a:p>
            <a:pPr lvl="1"/>
            <a:r>
              <a:rPr lang="de-DE" dirty="0"/>
              <a:t>Bindemittel</a:t>
            </a:r>
          </a:p>
          <a:p>
            <a:pPr lvl="1"/>
            <a:r>
              <a:rPr lang="de-DE" dirty="0"/>
              <a:t>Pigmente</a:t>
            </a:r>
          </a:p>
          <a:p>
            <a:pPr lvl="1"/>
            <a:r>
              <a:rPr lang="de-DE" dirty="0"/>
              <a:t>Füllstoffe</a:t>
            </a:r>
          </a:p>
          <a:p>
            <a:pPr lvl="1"/>
            <a:r>
              <a:rPr lang="de-DE" dirty="0"/>
              <a:t>Lösemittel </a:t>
            </a:r>
          </a:p>
          <a:p>
            <a:pPr lvl="1"/>
            <a:r>
              <a:rPr lang="de-DE" dirty="0"/>
              <a:t>Wasser </a:t>
            </a:r>
          </a:p>
          <a:p>
            <a:pPr lvl="1"/>
            <a:r>
              <a:rPr lang="de-DE" dirty="0"/>
              <a:t>Kunstharze</a:t>
            </a:r>
          </a:p>
          <a:p>
            <a:pPr lvl="1"/>
            <a:r>
              <a:rPr lang="de-DE" dirty="0"/>
              <a:t>Biozide</a:t>
            </a:r>
          </a:p>
          <a:p>
            <a:pPr lvl="1"/>
            <a:r>
              <a:rPr lang="de-DE" dirty="0"/>
              <a:t>Additive bzw. andere Zusatzmittel (Trockenstoffe,…)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17041B0D-ED74-4433-E5B7-37C1D927330B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008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B27B2-4DCB-A9C4-1760-A2B84C3A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EB553B-67EB-5DC7-8C6E-64D4D3E79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Was sind Kunststoffgranulate?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A3F095-33B8-0C56-376D-AFCC83533E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 anchor="t" anchorCtr="0"/>
          <a:lstStyle/>
          <a:p>
            <a:pPr lvl="0"/>
            <a:r>
              <a:rPr lang="de-DE" noProof="0" dirty="0"/>
              <a:t>Kunststoffgranulat </a:t>
            </a:r>
          </a:p>
          <a:p>
            <a:pPr lvl="1"/>
            <a:r>
              <a:rPr lang="de-DE" noProof="0" dirty="0"/>
              <a:t>Rieselfähig- ein Füllstoff in Farben </a:t>
            </a:r>
          </a:p>
          <a:p>
            <a:pPr lvl="1"/>
            <a:r>
              <a:rPr lang="de-DE" noProof="0" dirty="0"/>
              <a:t>einfach zu transportieren</a:t>
            </a:r>
          </a:p>
          <a:p>
            <a:pPr lvl="1"/>
            <a:r>
              <a:rPr lang="de-DE" noProof="0" dirty="0"/>
              <a:t>häufig auch als Kunststoffpellets bezeichnet</a:t>
            </a:r>
            <a:br>
              <a:rPr lang="de-DE" noProof="0" dirty="0"/>
            </a:br>
            <a:r>
              <a:rPr lang="de-DE" noProof="0" dirty="0"/>
              <a:t>(zerkleinerter Plastikabfall) </a:t>
            </a:r>
          </a:p>
          <a:p>
            <a:pPr lvl="1"/>
            <a:r>
              <a:rPr lang="de-DE" noProof="0" dirty="0"/>
              <a:t>auch als Schmelzgranulate oder Pulver für Endanwender</a:t>
            </a:r>
          </a:p>
          <a:p>
            <a:pPr lvl="1"/>
            <a:r>
              <a:rPr lang="de-DE" dirty="0"/>
              <a:t>Verwendung als Zuschlagsstoffe</a:t>
            </a:r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2D4DF1FE-6129-773D-652F-D32D894949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6493E450-801F-F2BB-303D-8D43E8653178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KI 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94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AE4D33-AFD8-D0AD-01D6-2DCB847E8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9DD863-DFE5-F281-3389-1032D8F20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Umwelteinfluss des Plastikabfalls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A3F965A-4005-5398-4FEC-469C8E1B50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 anchor="b" anchorCtr="0">
            <a:normAutofit fontScale="92500" lnSpcReduction="20000"/>
          </a:bodyPr>
          <a:lstStyle/>
          <a:p>
            <a:endParaRPr lang="de-DE" dirty="0"/>
          </a:p>
          <a:p>
            <a:pPr lvl="0"/>
            <a:r>
              <a:rPr lang="de-DE" noProof="0" dirty="0"/>
              <a:t>Kunststoffgranulat</a:t>
            </a:r>
          </a:p>
          <a:p>
            <a:pPr lvl="1"/>
            <a:r>
              <a:rPr lang="de-DE" noProof="0" dirty="0"/>
              <a:t>entweicht leicht der Produktions- und Verarbeitungskette </a:t>
            </a:r>
          </a:p>
          <a:p>
            <a:pPr lvl="1"/>
            <a:r>
              <a:rPr lang="de-DE" noProof="0" dirty="0"/>
              <a:t>Mikroplastik- bzw. Plastikmüll in Gewässern</a:t>
            </a:r>
          </a:p>
          <a:p>
            <a:pPr lvl="1"/>
            <a:r>
              <a:rPr lang="de-DE" noProof="0" dirty="0"/>
              <a:t>häufig im Verdauungstrakt von Seevögeln und Meerestieren </a:t>
            </a:r>
          </a:p>
          <a:p>
            <a:pPr lvl="1"/>
            <a:r>
              <a:rPr lang="de-DE" noProof="0" dirty="0"/>
              <a:t>Verdunstung der Weichmacher durch Sonneneinstrahlung</a:t>
            </a:r>
            <a:endParaRPr lang="de-DE" dirty="0"/>
          </a:p>
          <a:p>
            <a:r>
              <a:rPr lang="de-DE" dirty="0"/>
              <a:t>Ausspülungen </a:t>
            </a:r>
          </a:p>
          <a:p>
            <a:r>
              <a:rPr lang="de-DE" dirty="0"/>
              <a:t>bei der Verarbeitung</a:t>
            </a:r>
          </a:p>
          <a:p>
            <a:r>
              <a:rPr lang="de-DE" dirty="0"/>
              <a:t>Beim Auswaschen der Werkzeuge</a:t>
            </a:r>
          </a:p>
          <a:p>
            <a:r>
              <a:rPr lang="de-DE" dirty="0"/>
              <a:t>Auswaschen durch Schlagregen </a:t>
            </a:r>
          </a:p>
          <a:p>
            <a:endParaRPr lang="de-DE" dirty="0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5B6C71EB-83FF-4046-0E25-D3DB09F768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952500"/>
            <a:ext cx="4600575" cy="5905500"/>
          </a:xfr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FBFB4024-3F9C-93C4-BC35-4AB22DF881B6}"/>
              </a:ext>
            </a:extLst>
          </p:cNvPr>
          <p:cNvSpPr txBox="1">
            <a:spLocks/>
          </p:cNvSpPr>
          <p:nvPr/>
        </p:nvSpPr>
        <p:spPr>
          <a:xfrm>
            <a:off x="10265914" y="642840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Dziumbla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9660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473C1-C5FD-348F-D8EB-C830D9770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49" y="1167116"/>
            <a:ext cx="6643063" cy="826861"/>
          </a:xfrm>
        </p:spPr>
        <p:txBody>
          <a:bodyPr>
            <a:normAutofit fontScale="90000"/>
          </a:bodyPr>
          <a:lstStyle/>
          <a:p>
            <a:r>
              <a:rPr lang="de-DE" dirty="0"/>
              <a:t>Farben</a:t>
            </a:r>
            <a:r>
              <a:rPr lang="de-DE" noProof="0" dirty="0"/>
              <a:t> - Nachhaltigkeit in der Ausbildung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82B488-9019-E1B3-9179-C6931D11A1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Alle Farben mit ihren Zusätzen und Eigenschaften dienen Ihrer Bestimmung in den jeweiligen Einsatzbereich. </a:t>
            </a:r>
          </a:p>
          <a:p>
            <a:pPr marL="0" indent="0">
              <a:buNone/>
            </a:pPr>
            <a:r>
              <a:rPr lang="de-DE" dirty="0"/>
              <a:t>Kalkfarben</a:t>
            </a:r>
          </a:p>
          <a:p>
            <a:pPr lvl="1"/>
            <a:r>
              <a:rPr lang="de-DE" dirty="0"/>
              <a:t>Produkte der Natur: Wasser, Kalkhydrat und </a:t>
            </a:r>
            <a:br>
              <a:rPr lang="de-DE" dirty="0"/>
            </a:br>
            <a:r>
              <a:rPr lang="de-DE" dirty="0"/>
              <a:t>natürliche Pigmente</a:t>
            </a:r>
          </a:p>
          <a:p>
            <a:pPr lvl="1"/>
            <a:r>
              <a:rPr lang="de-DE" dirty="0"/>
              <a:t>Besonders Umweltfreundlich, </a:t>
            </a:r>
            <a:br>
              <a:rPr lang="de-DE" dirty="0"/>
            </a:br>
            <a:r>
              <a:rPr lang="de-DE" dirty="0"/>
              <a:t>da keine Kunststoffe und chemische Zusätze </a:t>
            </a:r>
          </a:p>
          <a:p>
            <a:pPr lvl="1"/>
            <a:r>
              <a:rPr lang="de-DE" dirty="0"/>
              <a:t>Desinfizierende Wirkung</a:t>
            </a:r>
          </a:p>
          <a:p>
            <a:pPr lvl="1"/>
            <a:r>
              <a:rPr lang="de-DE" dirty="0"/>
              <a:t>Resistent gegen Schimmel und Fäulnis 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0EEC23B7-5A1E-081F-72C6-E6CFA21657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425" y="952500"/>
            <a:ext cx="4600575" cy="5905500"/>
          </a:xfr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EBF07C4-F5B6-73A5-A162-7F1D4E65AAB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925152" y="2591154"/>
            <a:ext cx="3752103" cy="4781590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19BE2252-FECF-C0D0-3734-A52EB30EB349}"/>
              </a:ext>
            </a:extLst>
          </p:cNvPr>
          <p:cNvSpPr txBox="1">
            <a:spLocks/>
          </p:cNvSpPr>
          <p:nvPr/>
        </p:nvSpPr>
        <p:spPr>
          <a:xfrm>
            <a:off x="9254454" y="620239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ightText Pro Book" panose="02000603060000020004" pitchFamily="50" charset="0"/>
                <a:ea typeface="+mn-ea"/>
                <a:cs typeface="+mn-cs"/>
              </a:rPr>
              <a:t>© </a:t>
            </a:r>
            <a:r>
              <a:rPr lang="de-DE" sz="1200" dirty="0">
                <a:solidFill>
                  <a:prstClr val="white"/>
                </a:solidFill>
                <a:latin typeface="FreightText Pro Book" panose="02000603060000020004" pitchFamily="50" charset="0"/>
              </a:rPr>
              <a:t>Schulz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ightText Pro Book" panose="02000603060000020004" pitchFamily="50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47006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4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6E945EAD86754EBBFBF613E5D6CB42" ma:contentTypeVersion="16" ma:contentTypeDescription="Ein neues Dokument erstellen." ma:contentTypeScope="" ma:versionID="d97b5d849eec5fe768e2c467a8842f50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9d7088058e3a376502d6cee193f369bb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BE8FD6F-6C51-4D5A-B603-8C34B91705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01D624-FBC3-4339-9F84-7E629A20D4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4e305d-4f8d-4494-a831-2ab793b4aa70"/>
    <ds:schemaRef ds:uri="e9b6327e-2b5b-4eb0-b264-096f24e871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7CF363-0F33-427F-9503-56FCFE9E5FF6}">
  <ds:schemaRefs>
    <ds:schemaRef ds:uri="2b4e305d-4f8d-4494-a831-2ab793b4aa70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e9b6327e-2b5b-4eb0-b264-096f24e8716b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1563</Words>
  <Application>Microsoft Office PowerPoint</Application>
  <PresentationFormat>Breitbild</PresentationFormat>
  <Paragraphs>360</Paragraphs>
  <Slides>41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9" baseType="lpstr">
      <vt:lpstr>Aptos</vt:lpstr>
      <vt:lpstr>Arial</vt:lpstr>
      <vt:lpstr>Calibri</vt:lpstr>
      <vt:lpstr>FreightText Pro Bold</vt:lpstr>
      <vt:lpstr>FreightText Pro Book</vt:lpstr>
      <vt:lpstr>Neue Plak Text</vt:lpstr>
      <vt:lpstr>Neue Plak Wide Black</vt:lpstr>
      <vt:lpstr>2_Office</vt:lpstr>
      <vt:lpstr>Materialkunde: Nachhaltigkeit von Farben</vt:lpstr>
      <vt:lpstr>Ziele/Ablauf der Präsentation</vt:lpstr>
      <vt:lpstr>PowerPoint-Präsentation</vt:lpstr>
      <vt:lpstr>Höhlenmalerei</vt:lpstr>
      <vt:lpstr>Farbe = Farbe?</vt:lpstr>
      <vt:lpstr>Zuschlagstoffe bei Farben</vt:lpstr>
      <vt:lpstr>Was sind Kunststoffgranulate? </vt:lpstr>
      <vt:lpstr>Umwelteinfluss des Plastikabfalls</vt:lpstr>
      <vt:lpstr>Farben - Nachhaltigkeit in der Ausbildung</vt:lpstr>
      <vt:lpstr>Kalkkreislauf</vt:lpstr>
      <vt:lpstr>PowerPoint-Präsentation</vt:lpstr>
      <vt:lpstr>Ausgewählte Farben</vt:lpstr>
      <vt:lpstr>Kreidefarben </vt:lpstr>
      <vt:lpstr>Kreidefarben </vt:lpstr>
      <vt:lpstr>Dispersionsfarben</vt:lpstr>
      <vt:lpstr>Dispersionsfarben</vt:lpstr>
      <vt:lpstr>Dispersionsfarben - Eigenschaften</vt:lpstr>
      <vt:lpstr>Latexfarben</vt:lpstr>
      <vt:lpstr>Latexfarben</vt:lpstr>
      <vt:lpstr>Kaseinfarben</vt:lpstr>
      <vt:lpstr>Kaseinfarben</vt:lpstr>
      <vt:lpstr>Lackfarben - Produktauswahl </vt:lpstr>
      <vt:lpstr>Lackfarben - Lösemittelhaltig</vt:lpstr>
      <vt:lpstr>Lackfarben - Lösemittelhaltig</vt:lpstr>
      <vt:lpstr>Lackfarben - Wasser- Acrylbasis</vt:lpstr>
      <vt:lpstr>Lackfarben - Wasser - Acrylbasis</vt:lpstr>
      <vt:lpstr> Lehmfarbe</vt:lpstr>
      <vt:lpstr>Lehmfarbe</vt:lpstr>
      <vt:lpstr>Kunststofffarben</vt:lpstr>
      <vt:lpstr>Kunststofffarben</vt:lpstr>
      <vt:lpstr>BEECK Standölfarben</vt:lpstr>
      <vt:lpstr>BEECK Standölfarben</vt:lpstr>
      <vt:lpstr>Brandschutzfarben</vt:lpstr>
      <vt:lpstr>Brandschutzfarben</vt:lpstr>
      <vt:lpstr>Aspekte für die nachhaltige Farbauswahl</vt:lpstr>
      <vt:lpstr>PowerPoint-Präsentation</vt:lpstr>
      <vt:lpstr> Urushi - Chinesische Lackfarbe</vt:lpstr>
      <vt:lpstr>Urushi - Chinesische Lackfarbe</vt:lpstr>
      <vt:lpstr>Checkliste: Nachhaltiger Farbeinkauf</vt:lpstr>
      <vt:lpstr>PowerPoint-Präsentation</vt:lpstr>
      <vt:lpstr>Vielen Dank für die Aufmerksamkeit und Teilnahme!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Schulz</dc:creator>
  <cp:lastModifiedBy>Uwe Dziumbla</cp:lastModifiedBy>
  <cp:revision>55</cp:revision>
  <dcterms:created xsi:type="dcterms:W3CDTF">2025-01-13T10:06:15Z</dcterms:created>
  <dcterms:modified xsi:type="dcterms:W3CDTF">2026-08-24T09:18:54Z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3FCA187C-2670-42A9-BAD8-47F4018550B3</vt:lpwstr>
  </property>
  <property fmtid="{D5CDD505-2E9C-101B-9397-08002B2CF9AE}" pid="3" name="ArticulatePath">
    <vt:lpwstr>Präsentation 04 Farben</vt:lpwstr>
  </property>
  <property fmtid="{D5CDD505-2E9C-101B-9397-08002B2CF9AE}" pid="4" name="ContentTypeId">
    <vt:lpwstr>0x010100AD6E945EAD86754EBBFBF613E5D6CB42</vt:lpwstr>
  </property>
  <property fmtid="{D5CDD505-2E9C-101B-9397-08002B2CF9AE}" pid="5" name="MediaServiceImageTags">
    <vt:lpwstr/>
  </property>
</Properties>
</file>