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notesSlides/notesSlide9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4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882" r:id="rId5"/>
    <p:sldId id="827" r:id="rId6"/>
    <p:sldId id="890" r:id="rId7"/>
    <p:sldId id="894" r:id="rId8"/>
    <p:sldId id="907" r:id="rId9"/>
    <p:sldId id="891" r:id="rId10"/>
    <p:sldId id="892" r:id="rId11"/>
    <p:sldId id="895" r:id="rId12"/>
    <p:sldId id="896" r:id="rId13"/>
    <p:sldId id="910" r:id="rId14"/>
    <p:sldId id="889" r:id="rId15"/>
    <p:sldId id="900" r:id="rId16"/>
    <p:sldId id="899" r:id="rId17"/>
    <p:sldId id="898" r:id="rId18"/>
    <p:sldId id="903" r:id="rId19"/>
    <p:sldId id="848" r:id="rId20"/>
    <p:sldId id="901" r:id="rId21"/>
    <p:sldId id="906" r:id="rId22"/>
    <p:sldId id="905" r:id="rId23"/>
    <p:sldId id="908" r:id="rId24"/>
    <p:sldId id="902" r:id="rId25"/>
    <p:sldId id="911" r:id="rId26"/>
    <p:sldId id="912" r:id="rId27"/>
    <p:sldId id="913" r:id="rId28"/>
    <p:sldId id="917" r:id="rId29"/>
    <p:sldId id="916" r:id="rId30"/>
    <p:sldId id="909" r:id="rId31"/>
    <p:sldId id="919" r:id="rId32"/>
    <p:sldId id="920" r:id="rId33"/>
    <p:sldId id="846" r:id="rId34"/>
    <p:sldId id="887" r:id="rId35"/>
  </p:sldIdLst>
  <p:sldSz cx="12192000" cy="6858000"/>
  <p:notesSz cx="6858000" cy="9144000"/>
  <p:custDataLst>
    <p:tags r:id="rId3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008A6B-D18A-7F9F-09B4-CAF49468C937}" name="Hannah Strobel" initials="H" userId="Hannah Strobel" providerId="None"/>
  <p188:author id="{FC0D4E72-8D8F-76DF-A499-B5345355DEC2}" name="Laura Zimmermann" initials="LZ" userId="S::quast@nexteconomylab.de::f597a7f9-23fa-4e78-bade-21d5c631cad7" providerId="AD"/>
  <p188:author id="{8E13A2EA-694D-E73E-7C97-0F21ED1A3BA4}" name="Louisa  Büsken" initials="LB" userId="S::Buesken@nexteconomylab.de::7d97b5d4-09f0-4c45-9e89-3735a48368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952"/>
    <a:srgbClr val="004488"/>
    <a:srgbClr val="0088BB"/>
    <a:srgbClr val="F3972B"/>
    <a:srgbClr val="E8EDF8"/>
    <a:srgbClr val="F2F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87893" autoAdjust="0"/>
  </p:normalViewPr>
  <p:slideViewPr>
    <p:cSldViewPr snapToGrid="0">
      <p:cViewPr varScale="1">
        <p:scale>
          <a:sx n="97" d="100"/>
          <a:sy n="97" d="100"/>
        </p:scale>
        <p:origin x="112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a  Büsken" userId="7d97b5d4-09f0-4c45-9e89-3735a4836822" providerId="ADAL" clId="{4BCFD602-B71A-4D12-93D1-DD4A30F610C6}"/>
    <pc:docChg chg="undo redo custSel delSld modSld delSection modSection">
      <pc:chgData name="Louisa  Büsken" userId="7d97b5d4-09f0-4c45-9e89-3735a4836822" providerId="ADAL" clId="{4BCFD602-B71A-4D12-93D1-DD4A30F610C6}" dt="2026-08-14T08:26:33.794" v="1393" actId="27636"/>
      <pc:docMkLst>
        <pc:docMk/>
      </pc:docMkLst>
      <pc:sldChg chg="modSp mod">
        <pc:chgData name="Louisa  Büsken" userId="7d97b5d4-09f0-4c45-9e89-3735a4836822" providerId="ADAL" clId="{4BCFD602-B71A-4D12-93D1-DD4A30F610C6}" dt="2026-08-14T08:26:33.794" v="1393" actId="27636"/>
        <pc:sldMkLst>
          <pc:docMk/>
          <pc:sldMk cId="583501165" sldId="882"/>
        </pc:sldMkLst>
        <pc:spChg chg="mod">
          <ac:chgData name="Louisa  Büsken" userId="7d97b5d4-09f0-4c45-9e89-3735a4836822" providerId="ADAL" clId="{4BCFD602-B71A-4D12-93D1-DD4A30F610C6}" dt="2026-08-14T08:26:33.794" v="1393" actId="27636"/>
          <ac:spMkLst>
            <pc:docMk/>
            <pc:sldMk cId="583501165" sldId="882"/>
            <ac:spMk id="13" creationId="{BA95510F-A3FD-C8A2-C887-EE92CB0E8264}"/>
          </ac:spMkLst>
        </pc:spChg>
      </pc:sldChg>
      <pc:sldChg chg="addSp delSp modSp mod modClrScheme chgLayout">
        <pc:chgData name="Louisa  Büsken" userId="7d97b5d4-09f0-4c45-9e89-3735a4836822" providerId="ADAL" clId="{4BCFD602-B71A-4D12-93D1-DD4A30F610C6}" dt="2026-08-12T08:49:18.620" v="1377" actId="1076"/>
        <pc:sldMkLst>
          <pc:docMk/>
          <pc:sldMk cId="1581817979" sldId="890"/>
        </pc:sldMkLst>
        <pc:spChg chg="mod">
          <ac:chgData name="Louisa  Büsken" userId="7d97b5d4-09f0-4c45-9e89-3735a4836822" providerId="ADAL" clId="{4BCFD602-B71A-4D12-93D1-DD4A30F610C6}" dt="2026-08-12T08:49:18.620" v="1377" actId="1076"/>
          <ac:spMkLst>
            <pc:docMk/>
            <pc:sldMk cId="1581817979" sldId="890"/>
            <ac:spMk id="3" creationId="{9D794697-62FE-449F-D0DD-27564908EA5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48DDF5D-9FAB-1264-3C35-1FB955B547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251713F-715E-B1B8-C6C9-E19DF73949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B9E5A-0281-42B9-831D-29110479DF5C}" type="datetimeFigureOut">
              <a:rPr lang="de-DE" smtClean="0"/>
              <a:pPr/>
              <a:t>14.08.2026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B7B285C-4E30-BCBB-5B8A-1C20A00CF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9F1591-B18F-6CD1-26C4-7CC1739DAA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6FDB7-274C-4E68-9624-9E2EC0AC178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54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CBA64-ECC8-4978-8891-8DF2B1FB534C}" type="datetimeFigureOut">
              <a:rPr lang="de-DE" smtClean="0"/>
              <a:pPr/>
              <a:t>14.08.2026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F42F7-6364-4D22-9CE0-F57BEDCBB65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310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7716-9617-BCCA-E1DE-0636DD9D6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865F73-8641-BC12-E098-EA5BD01C4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8E4624-A222-1FD4-9771-26D4B29D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Video 1min-6 min und 36 min-38</a:t>
            </a:r>
            <a:r>
              <a:rPr lang="de-DE" baseline="0" dirty="0"/>
              <a:t> min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11B1DA-9C12-3A8B-497E-870B71C45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66E0F-443F-8B4B-998E-90E85D0072D1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59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Treppe aus Lärchenholz ohne Splintholzanteil.</a:t>
            </a:r>
            <a:r>
              <a:rPr lang="de-DE" baseline="0" dirty="0"/>
              <a:t> Gebaut 2015 fotografiert 20.05.2025.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19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Gibt es „das eine nachhaltige Holz“?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472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4345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Arbeitsphase: </a:t>
            </a:r>
          </a:p>
          <a:p>
            <a:r>
              <a:rPr lang="de-DE" dirty="0"/>
              <a:t>Checkliste für eine nachhaltige Materialauswahl gemeinsam ausfüllen: Kriterien </a:t>
            </a:r>
          </a:p>
          <a:p>
            <a:pPr marL="171450" indent="-171450">
              <a:buFontTx/>
              <a:buChar char="-"/>
            </a:pPr>
            <a:r>
              <a:rPr lang="de-DE" dirty="0"/>
              <a:t>Klimaschutz, </a:t>
            </a:r>
          </a:p>
          <a:p>
            <a:pPr marL="171450" indent="-171450">
              <a:buFontTx/>
              <a:buChar char="-"/>
            </a:pPr>
            <a:r>
              <a:rPr lang="de-DE" dirty="0"/>
              <a:t>Ressourcenschonung, </a:t>
            </a:r>
          </a:p>
          <a:p>
            <a:pPr marL="171450" indent="-171450">
              <a:buFontTx/>
              <a:buChar char="-"/>
            </a:pPr>
            <a:r>
              <a:rPr lang="de-DE" dirty="0"/>
              <a:t>Schutz der Umwelt und Gesundheit, </a:t>
            </a:r>
          </a:p>
          <a:p>
            <a:pPr marL="171450" indent="-171450">
              <a:buFontTx/>
              <a:buChar char="-"/>
            </a:pPr>
            <a:r>
              <a:rPr lang="de-DE" dirty="0"/>
              <a:t>Nachhaltige Lieferkette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8822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Moderator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3935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29DF3-5D49-A7D3-F438-C54C8D20F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711EE3B-4E55-2DA6-5DE8-F116EEC4A8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3F7FE7B-C670-DE65-39FE-4B9E0143F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1484EB-6453-1EF9-B275-7534130A66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66E0F-443F-8B4B-998E-90E85D0072D1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182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Was bedeutet denn nun Nachhaltigkeit? – Definition von Carlowitz </a:t>
            </a:r>
          </a:p>
          <a:p>
            <a:r>
              <a:rPr lang="de-DE" dirty="0"/>
              <a:t>Er</a:t>
            </a:r>
            <a:r>
              <a:rPr lang="de-DE" baseline="0" dirty="0"/>
              <a:t> sagte „Es muss dem Menschen das Wasser bis zum Halse stehen ehe er sein Verhalten ändert“. Video oben: 1 min bis 6 min und 36 min bis 38 min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Diskussion: </a:t>
            </a:r>
          </a:p>
          <a:p>
            <a:r>
              <a:rPr lang="de-DE" dirty="0"/>
              <a:t>Bauen mit Holz – ist Holz nachhaltig?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221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Gesundes Bauens?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4267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Schnelles Bauen?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476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Eigenschaften von ausgewählten Hölzern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833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Deutschland liegt der Gesamtvorrat bei 3,7 Mrd. Kubikmeter</a:t>
            </a:r>
          </a:p>
          <a:p>
            <a:pPr marL="171450" indent="-171450">
              <a:buFontTx/>
              <a:buChar char="-"/>
            </a:pPr>
            <a:r>
              <a:rPr lang="de-DE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der heimische Forst liefert derzeit jährlich etwas mehr als 70 Mio. Kubikmeter nutzbaren Holzes. </a:t>
            </a:r>
          </a:p>
          <a:p>
            <a:pPr marL="171450" indent="-171450">
              <a:buFontTx/>
              <a:buChar char="-"/>
            </a:pPr>
            <a:r>
              <a:rPr lang="de-DE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Hauptabnehmer des Holzes sind die Sägeindustrie (Vollholzprodukte), die Holzwerkstoffindustrie und die Holz- und Zellstoffindustrie. </a:t>
            </a:r>
          </a:p>
          <a:p>
            <a:pPr marL="171450" indent="-171450">
              <a:buFontTx/>
              <a:buChar char="-"/>
            </a:pPr>
            <a:r>
              <a:rPr lang="de-DE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Der Rohstoffbedarf der einheimischen holzverarbeitenden Industrien lässt sich aus den nationalen Ressourcen nicht decken, Deutschland ist auf Holz-Importe angewiesen.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Welches Holz für welchen Zweck? Einsatz von Nadel- oder Laubholz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365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nexteconomylab.de/de/projekte/nachhaltigkeit-im-ba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51" y="1289154"/>
            <a:ext cx="5923696" cy="1781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346531"/>
            <a:ext cx="5923695" cy="1149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Vortragende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9E376CF-B4C3-2000-FDCB-F5B6CEBCF8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505251" y="4772002"/>
            <a:ext cx="5923694" cy="473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FreightText Pro Bold" panose="02000803080000020004" charset="0"/>
              </a:defRPr>
            </a:lvl1pPr>
          </a:lstStyle>
          <a:p>
            <a:pPr lvl="0"/>
            <a:r>
              <a:rPr lang="de-DE" dirty="0"/>
              <a:t>Ort, Datum</a:t>
            </a:r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B3E9D42-02B6-8DF7-156F-1D3D68C4A9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0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folie_NELA_und_BF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403740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59A8FE2-EFE7-952B-A2B8-3189203C43D1}"/>
              </a:ext>
            </a:extLst>
          </p:cNvPr>
          <p:cNvSpPr txBox="1"/>
          <p:nvPr userDrawn="1"/>
        </p:nvSpPr>
        <p:spPr>
          <a:xfrm>
            <a:off x="511266" y="3213064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FreightText Pro Book" panose="02000603060000020004" pitchFamily="2" charset="0"/>
              </a:rPr>
              <a:t>Thomas-Mann-Str. 36</a:t>
            </a:r>
          </a:p>
          <a:p>
            <a:pPr lvl="0"/>
            <a:r>
              <a:rPr lang="de-DE" sz="2000" dirty="0">
                <a:latin typeface="FreightText Pro Book" panose="02000603060000020004" pitchFamily="2" charset="0"/>
              </a:rPr>
              <a:t>53111 Bonn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EC9CB0-BE03-66B7-2534-AD28886AE58E}"/>
              </a:ext>
            </a:extLst>
          </p:cNvPr>
          <p:cNvSpPr txBox="1"/>
          <p:nvPr userDrawn="1"/>
        </p:nvSpPr>
        <p:spPr>
          <a:xfrm>
            <a:off x="511266" y="2787186"/>
            <a:ext cx="574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NELA. Next Economy Lab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600" dirty="0">
                <a:solidFill>
                  <a:srgbClr val="182952"/>
                </a:solidFill>
                <a:latin typeface="Neue Plak Wide Black" panose="020B0A07030202020204" pitchFamily="34" charset="77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709917"/>
            <a:ext cx="448574" cy="44857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DA6F6BB-978E-A778-F09B-BB087604A68F}"/>
              </a:ext>
            </a:extLst>
          </p:cNvPr>
          <p:cNvSpPr txBox="1"/>
          <p:nvPr userDrawn="1"/>
        </p:nvSpPr>
        <p:spPr>
          <a:xfrm>
            <a:off x="6821289" y="2504964"/>
            <a:ext cx="989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Berufsförderungswerk der Bauindustrie </a:t>
            </a:r>
          </a:p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Berlin-Brandenburg e.V.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A5B93-9364-F078-5790-314DE8C79BD5}"/>
              </a:ext>
            </a:extLst>
          </p:cNvPr>
          <p:cNvSpPr txBox="1"/>
          <p:nvPr userDrawn="1"/>
        </p:nvSpPr>
        <p:spPr>
          <a:xfrm>
            <a:off x="6811633" y="3211701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Dissenchener</a:t>
            </a:r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 Schulstraße 15</a:t>
            </a:r>
          </a:p>
          <a:p>
            <a:pPr lvl="0"/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03052 Cottbus-</a:t>
            </a:r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</a:t>
            </a:r>
            <a:endParaRPr lang="de-DE" sz="2000" dirty="0">
              <a:solidFill>
                <a:schemeClr val="tx1"/>
              </a:solidFill>
              <a:latin typeface="FreightText Pro Book" panose="02000603060000020004" pitchFamily="2" charset="0"/>
            </a:endParaRPr>
          </a:p>
        </p:txBody>
      </p:sp>
      <p:pic>
        <p:nvPicPr>
          <p:cNvPr id="20" name="Grafik 19" descr="Ein Bild, das Logo, Symbol, Grafiken, Schwarz enthält.&#10;&#10;Automatisch generierte Beschreibung">
            <a:extLst>
              <a:ext uri="{FF2B5EF4-FFF2-40B4-BE49-F238E27FC236}">
                <a16:creationId xmlns:a16="http://schemas.microsoft.com/office/drawing/2014/main" id="{C18DC9DA-DCE4-9E09-089B-17641AD058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7564"/>
          <a:stretch/>
        </p:blipFill>
        <p:spPr>
          <a:xfrm>
            <a:off x="6811633" y="5583490"/>
            <a:ext cx="429261" cy="464389"/>
          </a:xfrm>
          <a:prstGeom prst="rect">
            <a:avLst/>
          </a:prstGeom>
        </p:spPr>
      </p:pic>
      <p:pic>
        <p:nvPicPr>
          <p:cNvPr id="21" name="Grafik 20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CFFB1FA3-FBB3-E48E-7B2F-61AA0D925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1633" y="4666602"/>
            <a:ext cx="448574" cy="448574"/>
          </a:xfrm>
          <a:prstGeom prst="rect">
            <a:avLst/>
          </a:prstGeom>
        </p:spPr>
      </p:pic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14C4BA22-598D-498A-CDAB-322FFA9AA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21289" y="404039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03D84FD-3EA2-CD35-3082-00D5EBC49C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266" y="5185611"/>
            <a:ext cx="397879" cy="3978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44ADD0-8B60-6A5D-F881-D467EE3633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7323" y="5158491"/>
            <a:ext cx="397879" cy="397879"/>
          </a:xfrm>
          <a:prstGeom prst="rect">
            <a:avLst/>
          </a:prstGeom>
        </p:spPr>
      </p:pic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C485A5E-E788-86C6-EFDF-CF540986A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83" y="5236883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B18B917-4DA2-7B85-AB65-114B0BB0AB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1295" y="5233125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7C8EEDE-4156-410F-BCC6-3933012D95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0883" y="480255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D6BFD381-67DF-C3F0-650F-2A913F7F5D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1426" y="4758668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6" name="Textplatzhalter 5">
            <a:extLst>
              <a:ext uri="{FF2B5EF4-FFF2-40B4-BE49-F238E27FC236}">
                <a16:creationId xmlns:a16="http://schemas.microsoft.com/office/drawing/2014/main" id="{9F004591-733D-8116-A182-E72E2093CA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426" y="5668017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</p:spTree>
    <p:extLst>
      <p:ext uri="{BB962C8B-B14F-4D97-AF65-F5344CB8AC3E}">
        <p14:creationId xmlns:p14="http://schemas.microsoft.com/office/powerpoint/2010/main" val="263559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05251" y="1289154"/>
            <a:ext cx="5923696" cy="19694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1DABCC4D-ADA9-9CBF-1C0C-307BD7B974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251" y="4263998"/>
            <a:ext cx="5923695" cy="9722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FreightText Pro Bold" panose="02000803080000020004" pitchFamily="50" charset="0"/>
              </a:defRPr>
            </a:lvl1pPr>
          </a:lstStyle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i="0" dirty="0"/>
              <a:t> </a:t>
            </a:r>
          </a:p>
          <a:p>
            <a:pPr lvl="0"/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9B0D81-C747-4188-E705-C4681D1F90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21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ele und Ab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Ziele/Ablauf der Präsentation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427557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A</a:t>
            </a:r>
          </a:p>
          <a:p>
            <a:pPr lvl="1"/>
            <a:r>
              <a:rPr lang="de-DE" dirty="0"/>
              <a:t>Unterthema B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C</a:t>
            </a:r>
          </a:p>
          <a:p>
            <a:pPr lvl="1"/>
            <a:r>
              <a:rPr lang="de-DE" dirty="0"/>
              <a:t>Unterthema D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E</a:t>
            </a:r>
          </a:p>
          <a:p>
            <a:pPr lvl="1"/>
            <a:r>
              <a:rPr lang="de-DE" dirty="0"/>
              <a:t>Unterthema F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4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090926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1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91571A0-49BE-6C75-112E-8504C49FB21F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0E684C-097D-4224-083C-A8654297D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49" y="1167116"/>
            <a:ext cx="6643063" cy="826861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29C4A1D-9F88-7832-AD52-A9C32D22E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2EFCE420-E2E7-8C22-F727-DABBCE062D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91425" y="952500"/>
            <a:ext cx="4600575" cy="59055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DDF8853A-65E6-15EF-1757-8BE464F14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11" name="Grafik 10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2D967D00-B118-5702-9595-381305BE32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8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/Struktu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7CE1CA-718D-1351-152F-885021239BE3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79236BB-83ED-EF78-7C71-33AD99373B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83568" y="2244725"/>
            <a:ext cx="8424862" cy="23685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 dirty="0">
                <a:latin typeface="Neue Plak Wide Black" panose="020B0A07030202020204" pitchFamily="34" charset="77"/>
              </a:rPr>
              <a:t>Strukturfolie</a:t>
            </a:r>
            <a:endParaRPr lang="de-DE" dirty="0"/>
          </a:p>
        </p:txBody>
      </p:sp>
      <p:pic>
        <p:nvPicPr>
          <p:cNvPr id="2" name="Grafik 1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42AB68D7-4950-EBF7-E09A-62B25DDCD3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9" name="Grafik 8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482A4C68-A791-2B77-42D3-0B18004954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5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gabe/F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38FD85-6981-67C7-2CE1-87BBE6F6E997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6936B9F-A779-496C-6316-3F0E34F39B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7248" y="1600502"/>
            <a:ext cx="8457504" cy="41693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latin typeface="Neue Plak Wide Black" panose="020B0A07030202020204" pitchFamily="34" charset="77"/>
              </a:rPr>
              <a:t>Frage z.B.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Was braucht es,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um diese Herausforderungen anzugehen, Verantwortung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zu übernehmen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und sie zu lösen?</a:t>
            </a:r>
          </a:p>
          <a:p>
            <a:pPr lvl="0"/>
            <a:endParaRPr lang="de-DE" dirty="0"/>
          </a:p>
        </p:txBody>
      </p:sp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CC15C311-4A2B-339F-6030-F7077807F0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9" name="Grafik 8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5584395-E9DF-2397-DE50-16CC53A8D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21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C38AC1A-A127-037F-E0A4-603BCD9E9BFD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622B2-C5DF-0BA4-8A36-1D4E97C5E862}"/>
              </a:ext>
            </a:extLst>
          </p:cNvPr>
          <p:cNvSpPr txBox="1"/>
          <p:nvPr userDrawn="1"/>
        </p:nvSpPr>
        <p:spPr>
          <a:xfrm>
            <a:off x="3589562" y="4730282"/>
            <a:ext cx="5012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Neue Plak Wide Black" panose="020B0A07030202020204" pitchFamily="34" charset="77"/>
              </a:rPr>
              <a:t>Pause</a:t>
            </a:r>
          </a:p>
        </p:txBody>
      </p:sp>
      <p:pic>
        <p:nvPicPr>
          <p:cNvPr id="12" name="Grafik 11" descr="Kaffee mit einfarbiger Füllung">
            <a:extLst>
              <a:ext uri="{FF2B5EF4-FFF2-40B4-BE49-F238E27FC236}">
                <a16:creationId xmlns:a16="http://schemas.microsoft.com/office/drawing/2014/main" id="{605B049B-6185-1F1A-2C95-D6796E37DF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2185" y="3230245"/>
            <a:ext cx="1347629" cy="1347629"/>
          </a:xfrm>
          <a:prstGeom prst="rect">
            <a:avLst/>
          </a:prstGeom>
        </p:spPr>
      </p:pic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289906A-AA64-80B5-2777-513E6E94E6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4AC7C5F-8DB6-3693-16A7-4FB6111882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938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, Diskussion, Frag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3">
            <a:extLst>
              <a:ext uri="{FF2B5EF4-FFF2-40B4-BE49-F238E27FC236}">
                <a16:creationId xmlns:a16="http://schemas.microsoft.com/office/drawing/2014/main" id="{4C7C5CA4-A2C5-786C-705B-1E2900BB9CF3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6CA15AB-3380-FA92-683D-F1E347D617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6" name="Grafik 5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E828A12A-D62C-22A1-54C8-C84D330A29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A93352AF-F58C-5503-6693-A5B11C51A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6551" y="4209689"/>
            <a:ext cx="4778898" cy="9470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>
                <a:latin typeface="Neue Plak Wide Black" panose="020B0A07030202020204" pitchFamily="34" charset="77"/>
              </a:rPr>
              <a:t>Text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9803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folie_allgeme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38" y="3629323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77"/>
                <a:ea typeface="+mn-ea"/>
                <a:cs typeface="+mn-cs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902595"/>
            <a:ext cx="448574" cy="448574"/>
          </a:xfrm>
          <a:prstGeom prst="rect">
            <a:avLst/>
          </a:prstGeom>
        </p:spPr>
      </p:pic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75AEF1-A454-E737-ABBF-06A7599D6BE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86298" y="4112840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291EB21-B927-FA76-7190-06780897DF3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99238" y="2221722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der Organisation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0EFA25D-87E9-B714-D608-DAE3F484028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99238" y="2803948"/>
            <a:ext cx="4765071" cy="67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Straße, Hausnummer                                    Postleitzahl, Stadt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1D88004B-F76A-6A1D-9EF4-9D15411290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4869" y="500391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A82F036-7908-9747-46E9-C5C23727B7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585" y="5497454"/>
            <a:ext cx="397879" cy="397879"/>
          </a:xfrm>
          <a:prstGeom prst="rect">
            <a:avLst/>
          </a:prstGeom>
        </p:spPr>
      </p:pic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450F4472-6389-0363-8962-B7D2EDFBFF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4869" y="5532571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</p:spTree>
    <p:extLst>
      <p:ext uri="{BB962C8B-B14F-4D97-AF65-F5344CB8AC3E}">
        <p14:creationId xmlns:p14="http://schemas.microsoft.com/office/powerpoint/2010/main" val="203691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2D3DD6B-F7AE-3B75-332A-526E7FBB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878955-9F8B-63FA-2EC3-8F48ED241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3BC6AA-FF0F-68F5-DC68-7BE8F56ED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2078B2-C8B8-ABE2-012C-364D973294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10AED6-CFA7-6BAD-2C19-3BD15E698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24244E-B661-401A-9D8E-0DB0BD4E1A7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71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Relationship Id="rId6" Type="http://schemas.openxmlformats.org/officeDocument/2006/relationships/hyperlink" Target="https://www.youtube.com/watch?v=Kk_Q2BsZbpY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hyperlink" Target="https://www.youtube.com/watch?v=xS3g8q5k5C4" TargetMode="Externa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1.xml"/><Relationship Id="rId5" Type="http://schemas.openxmlformats.org/officeDocument/2006/relationships/image" Target="../media/image10.jpeg"/><Relationship Id="rId4" Type="http://schemas.openxmlformats.org/officeDocument/2006/relationships/hyperlink" Target="https://nexteconomylab.de/de/projekte/nachhaltigkeit-im-ba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12.jpg"/><Relationship Id="rId4" Type="http://schemas.openxmlformats.org/officeDocument/2006/relationships/hyperlink" Target="https://www.ardmediathek.de/video/unter-unserem-himmel-50-jahre/energie-aus-dem-wald-die-grenzen-der-nachhaltigkeit/ard-alpha/Y3JpZDovL2JyLmRlL3ZpZGVvLzkzMDE2YzUxLTY2YjAtNGE5YS1hNzk0LTVmMzg1ZTU1MjI1Z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2E17-D8C4-36BB-9CE8-CC79226C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BA95510F-A3FD-C8A2-C887-EE92CB0E8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/>
              <a:t>Materialkunde: Nachhaltiges Bauen mit dem Werkstoff Holz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AA44659-0F99-0534-4489-5C249C50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Erstellt von: Mike Duhra</a:t>
            </a:r>
          </a:p>
        </p:txBody>
      </p:sp>
      <p:pic>
        <p:nvPicPr>
          <p:cNvPr id="6" name="Bildplatzhalter 18" descr="20160729_155726.jpg">
            <a:extLst>
              <a:ext uri="{FF2B5EF4-FFF2-40B4-BE49-F238E27FC236}">
                <a16:creationId xmlns:a16="http://schemas.microsoft.com/office/drawing/2014/main" id="{490B7962-258F-279A-52E5-E70D30981AA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/>
          <a:srcRect l="17525" r="17525"/>
          <a:stretch/>
        </p:blipFill>
        <p:spPr>
          <a:xfrm rot="5400000">
            <a:off x="7199313" y="576263"/>
            <a:ext cx="4635500" cy="5349875"/>
          </a:xfrm>
        </p:spPr>
      </p:pic>
      <p:sp>
        <p:nvSpPr>
          <p:cNvPr id="22" name="PlaceHolder 3">
            <a:extLst>
              <a:ext uri="{FF2B5EF4-FFF2-40B4-BE49-F238E27FC236}">
                <a16:creationId xmlns:a16="http://schemas.microsoft.com/office/drawing/2014/main" id="{BAA82DD6-A065-91C4-7602-ABD84EFBE9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825" y="4772025"/>
            <a:ext cx="5924550" cy="473075"/>
          </a:xfr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100" dirty="0"/>
              <a:t>Cottbus, 2025</a:t>
            </a:r>
          </a:p>
          <a:p>
            <a:pPr>
              <a:lnSpc>
                <a:spcPct val="100000"/>
              </a:lnSpc>
            </a:pPr>
            <a:r>
              <a:rPr lang="de-DE" sz="1100" dirty="0"/>
              <a:t>Lizenz: CC BY-NC 4.0 (keine kommerzielle Nutzung, Bearbeitung erlaubt, Autor*in nennen)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343B2FF8-08DA-ADC7-76E4-1521718DD3E1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M. Duhra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50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 fontScale="90000"/>
          </a:bodyPr>
          <a:lstStyle/>
          <a:p>
            <a:r>
              <a:rPr lang="de-DE" dirty="0"/>
              <a:t>Nadelholz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r>
              <a:rPr lang="de-DE" dirty="0"/>
              <a:t>z.B. Kiefern, Fichten, Lärchen und Tannen </a:t>
            </a:r>
          </a:p>
          <a:p>
            <a:r>
              <a:rPr lang="de-DE" dirty="0"/>
              <a:t>Wachsen schnell bis zur Hiebsreife und machen sich so zu einer nachhaltigen Option.</a:t>
            </a:r>
          </a:p>
          <a:p>
            <a:r>
              <a:rPr lang="de-DE" dirty="0"/>
              <a:t>Nadelholz besitzt eine geringere Dichte und einen höheren Gehalt an Baumharz als Laubholz. </a:t>
            </a:r>
          </a:p>
          <a:p>
            <a:r>
              <a:rPr lang="de-DE" dirty="0"/>
              <a:t>Es ist leichter, witterungsbeständig und schädlingsresistent.</a:t>
            </a:r>
          </a:p>
          <a:p>
            <a:r>
              <a:rPr lang="de-DE" dirty="0"/>
              <a:t>Es lässt sich gut zu bearbeiten.</a:t>
            </a:r>
          </a:p>
          <a:p>
            <a:r>
              <a:rPr lang="de-DE" dirty="0"/>
              <a:t>Es ist gerade und hat einen gleichmäßigen Wuchs und hat dadurch eine gleichmäßige Tragfähigkeit für den Holzbau (aktuell unverzichtbar)</a:t>
            </a:r>
          </a:p>
          <a:p>
            <a:endParaRPr lang="de-DE" dirty="0"/>
          </a:p>
          <a:p>
            <a:endParaRPr lang="de-DE" dirty="0"/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 fontScale="90000"/>
          </a:bodyPr>
          <a:lstStyle/>
          <a:p>
            <a:pPr lvl="0"/>
            <a:r>
              <a:rPr lang="de-DE" dirty="0"/>
              <a:t>Nadelhölzer</a:t>
            </a:r>
            <a:br>
              <a:rPr lang="de-DE" dirty="0"/>
            </a:b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pPr lvl="0"/>
            <a:r>
              <a:rPr lang="de-DE" dirty="0"/>
              <a:t>Nadelhölzer eignen sich aufgrund ihres gleichmäßigen, geraden Wuchses und ihrer geringeren Dichte ideal als Bauholz.</a:t>
            </a:r>
          </a:p>
          <a:p>
            <a:pPr lvl="0"/>
            <a:r>
              <a:rPr lang="de-DE" dirty="0"/>
              <a:t>Konstruktiv geschützt besitzen sie auch im Außenbereich eine lange Lebensdauer.</a:t>
            </a:r>
          </a:p>
          <a:p>
            <a:pPr lvl="0"/>
            <a:r>
              <a:rPr lang="de-DE" dirty="0"/>
              <a:t>Gerade im Süden Deutschlands wird vorrangig mit Nadelholz gearbeitet, da es dort in großen Beständen vorkommt. </a:t>
            </a:r>
          </a:p>
          <a:p>
            <a:pPr lvl="0"/>
            <a:r>
              <a:rPr lang="de-DE" dirty="0"/>
              <a:t>Die üblichen in Deutschland angepflanzten und verwendeten Nadelhölzer sind    Kiefer, Fichte, Tanne, Lärche und Douglasie.</a:t>
            </a:r>
            <a:br>
              <a:rPr lang="de-DE" dirty="0"/>
            </a:b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Laubholz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Laubholz ist aufgrund seines Aufbaus meist schwerer, fester und härter als Nadelholz. </a:t>
            </a:r>
          </a:p>
          <a:p>
            <a:pPr lvl="0"/>
            <a:r>
              <a:rPr lang="de-DE" dirty="0"/>
              <a:t>Es wird sehr oft im Innenausbau und im Möbelbereich eingesetzt. </a:t>
            </a:r>
          </a:p>
          <a:p>
            <a:pPr lvl="0"/>
            <a:r>
              <a:rPr lang="de-DE" dirty="0"/>
              <a:t>Typische einheimische Laubhölzer sind zum Beispiel Eiche, Buche, und Esche.</a:t>
            </a: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0BEE9CBE-B8E8-48DD-D557-B25A012F48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7" b="720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1B15A09E-4158-72E6-2C5D-482625903EBA}"/>
              </a:ext>
            </a:extLst>
          </p:cNvPr>
          <p:cNvSpPr txBox="1">
            <a:spLocks/>
          </p:cNvSpPr>
          <p:nvPr/>
        </p:nvSpPr>
        <p:spPr>
          <a:xfrm>
            <a:off x="9886384" y="6468089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U</a:t>
            </a:r>
            <a:r>
              <a:rPr lang="de-DE" sz="1200" dirty="0" err="1">
                <a:solidFill>
                  <a:prstClr val="white"/>
                </a:solidFill>
                <a:latin typeface="FreightText Pro Book" panose="02000603060000020004" pitchFamily="50" charset="0"/>
              </a:rPr>
              <a:t>nsplash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, Richard Loader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B54EB-4CE0-73CD-AE5E-91B0ACDF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Erntezeitpunkt der wichtigsten Baumarten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1B8528-41FB-0DDE-BE30-87B7A03E8B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r>
              <a:rPr lang="de-DE" dirty="0"/>
              <a:t>„Willst Du dass Deine Enkel fluchen, pflanze Buchen, Buchen, Buchen!“ </a:t>
            </a:r>
          </a:p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628890" y="3165693"/>
            <a:ext cx="98346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/>
            <a:r>
              <a:rPr lang="de-DE" sz="2400" dirty="0">
                <a:solidFill>
                  <a:srgbClr val="182952"/>
                </a:solidFill>
                <a:latin typeface="FreightText Pro Book"/>
                <a:cs typeface="Arial" pitchFamily="34" charset="0"/>
              </a:rPr>
              <a:t> 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152492"/>
              </p:ext>
            </p:extLst>
          </p:nvPr>
        </p:nvGraphicFramePr>
        <p:xfrm>
          <a:off x="705038" y="2678423"/>
          <a:ext cx="7929618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FreightText Pro Book"/>
                        </a:rPr>
                        <a:t>Baumart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>
                          <a:latin typeface="FreightText Pro Book"/>
                        </a:rPr>
                        <a:t>Erntezeitpunkt (Jahre)</a:t>
                      </a:r>
                      <a:endParaRPr lang="de-DE" dirty="0">
                        <a:latin typeface="FreightText Pro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FreightText Pro Book"/>
                        </a:rPr>
                        <a:t>Natürliches</a:t>
                      </a:r>
                      <a:r>
                        <a:rPr lang="de-DE" baseline="0" dirty="0">
                          <a:latin typeface="FreightText Pro Book"/>
                        </a:rPr>
                        <a:t> Höchstalter</a:t>
                      </a:r>
                    </a:p>
                    <a:p>
                      <a:r>
                        <a:rPr lang="de-DE" baseline="0" dirty="0">
                          <a:latin typeface="FreightText Pro Book"/>
                        </a:rPr>
                        <a:t>(Jahre)</a:t>
                      </a:r>
                      <a:endParaRPr lang="de-DE" dirty="0">
                        <a:latin typeface="FreightText Pro 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Kiefer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80-140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200-300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Lärche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100-140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200-400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Fichte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80-120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200-300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Tanne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90-130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500-600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Douglasie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60-100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400-700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Birke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60-80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100-120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Buche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120-160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200-300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Eiche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180-300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82952"/>
                          </a:solidFill>
                          <a:latin typeface="FreightText Pro Book"/>
                        </a:rPr>
                        <a:t>500-800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439549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B54EB-4CE0-73CD-AE5E-91B0ACDF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 err="1"/>
              <a:t>Fällzeit</a:t>
            </a:r>
            <a:r>
              <a:rPr lang="de-DE" dirty="0"/>
              <a:t> der Bäume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1B8528-41FB-0DDE-BE30-87B7A03E8B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3" y="2111375"/>
            <a:ext cx="5207015" cy="4090988"/>
          </a:xfrm>
        </p:spPr>
        <p:txBody>
          <a:bodyPr>
            <a:normAutofit lnSpcReduction="10000"/>
          </a:bodyPr>
          <a:lstStyle/>
          <a:p>
            <a:r>
              <a:rPr lang="de-DE" dirty="0"/>
              <a:t>Als beste </a:t>
            </a:r>
            <a:r>
              <a:rPr lang="de-DE" dirty="0" err="1"/>
              <a:t>Fällzeit</a:t>
            </a:r>
            <a:r>
              <a:rPr lang="de-DE" dirty="0"/>
              <a:t> gilt der Spätherbst und die ersten Wintermonate. Warum? Der Baum stellt seine Safttätigkeit ein. Holz ist resistenter gegen Wurm-und Schwammbefall.</a:t>
            </a:r>
          </a:p>
          <a:p>
            <a:r>
              <a:rPr lang="de-DE" dirty="0"/>
              <a:t>Für Bauzwecke wird fast ausschließlich Nadelholz verwendet.</a:t>
            </a:r>
          </a:p>
          <a:p>
            <a:r>
              <a:rPr lang="de-DE" dirty="0"/>
              <a:t>Der Anteil an Nadelholz beträgt rund zwei Drittel (67,1%) des</a:t>
            </a:r>
          </a:p>
          <a:p>
            <a:r>
              <a:rPr lang="de-DE" dirty="0"/>
              <a:t>gesamten Holzeinschlag in Deutschland.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6562" t="14166" r="9531" b="11666"/>
          <a:stretch>
            <a:fillRect/>
          </a:stretch>
        </p:blipFill>
        <p:spPr bwMode="auto">
          <a:xfrm>
            <a:off x="6144123" y="2111375"/>
            <a:ext cx="5813846" cy="272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hteck 5"/>
          <p:cNvSpPr/>
          <p:nvPr/>
        </p:nvSpPr>
        <p:spPr>
          <a:xfrm>
            <a:off x="6096000" y="5163210"/>
            <a:ext cx="557755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FreightText Pro Book"/>
              </a:rPr>
              <a:t>Am Rande: </a:t>
            </a:r>
            <a:r>
              <a:rPr lang="de-DE" u="sng" dirty="0">
                <a:latin typeface="FreightText Pro Book"/>
              </a:rPr>
              <a:t>Mondphasenholz </a:t>
            </a:r>
          </a:p>
          <a:p>
            <a:r>
              <a:rPr lang="de-DE" dirty="0">
                <a:latin typeface="FreightText Pro Book"/>
              </a:rPr>
              <a:t>Ist eine alte Tradition Holz, das in den Wintermonaten </a:t>
            </a:r>
          </a:p>
          <a:p>
            <a:r>
              <a:rPr lang="de-DE" dirty="0">
                <a:latin typeface="FreightText Pro Book"/>
              </a:rPr>
              <a:t>in der richtigen Mondphase geschlagen wird und so über </a:t>
            </a:r>
          </a:p>
          <a:p>
            <a:r>
              <a:rPr lang="de-DE" dirty="0">
                <a:latin typeface="FreightText Pro Book"/>
              </a:rPr>
              <a:t>besondere Eigenschaften verfügt.</a:t>
            </a:r>
          </a:p>
          <a:p>
            <a:endParaRPr lang="de-DE" dirty="0">
              <a:solidFill>
                <a:srgbClr val="004488"/>
              </a:solidFill>
              <a:latin typeface="FreightText Pro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549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Jahresverbrauch an Holz in Deutschland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05250" y="2208593"/>
            <a:ext cx="6643062" cy="4103718"/>
          </a:xfrm>
        </p:spPr>
        <p:txBody>
          <a:bodyPr>
            <a:normAutofit/>
          </a:bodyPr>
          <a:lstStyle/>
          <a:p>
            <a:r>
              <a:rPr lang="de-DE" dirty="0"/>
              <a:t>Im Jahr 2022 wurden in deutschen Wäldern 78,7 Millionen Kubikmeter Holz eingeschlagen.  </a:t>
            </a:r>
          </a:p>
          <a:p>
            <a:r>
              <a:rPr lang="de-DE" dirty="0"/>
              <a:t>Im Jahr 2022 wurden 3,7 Millionen Kubikmeter Nadelholz und 420.120 Kubikmeter Laubholz nach Deutschland importiert.</a:t>
            </a:r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1200" dirty="0"/>
              <a:t>Quelle: Statistische Bundesamt und Statistika.com 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CFA2CE24-44D4-B1B0-4470-FD1EA54796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2" b="721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7D0B245C-C7EC-F459-15F9-86050303D6DC}"/>
              </a:ext>
            </a:extLst>
          </p:cNvPr>
          <p:cNvSpPr txBox="1">
            <a:spLocks/>
          </p:cNvSpPr>
          <p:nvPr/>
        </p:nvSpPr>
        <p:spPr>
          <a:xfrm>
            <a:off x="9886384" y="6468089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U</a:t>
            </a:r>
            <a:r>
              <a:rPr lang="de-DE" sz="1200" dirty="0" err="1">
                <a:solidFill>
                  <a:prstClr val="white"/>
                </a:solidFill>
                <a:latin typeface="FreightText Pro Book" panose="02000603060000020004" pitchFamily="50" charset="0"/>
              </a:rPr>
              <a:t>nsplash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, Klara Kulikova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04EC13-0943-6C2B-64EE-1534AF33F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dirty="0"/>
              <a:t>Welches Holz für welchen Zweck? Nadel oder Laubholz?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03BDD0-5558-5218-B88A-709E25BB01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r>
              <a:rPr lang="de-DE" dirty="0"/>
              <a:t>Holz ist nicht gleich Holz. Weltweit gibt es rund 25.000 Holzarten</a:t>
            </a:r>
          </a:p>
          <a:p>
            <a:r>
              <a:rPr lang="de-DE" dirty="0"/>
              <a:t>Jede Holzart hat dabei individuelle Eigenschaften, die je nach Verwendungszweck sowie Einsatzbereich Vorteile, aber auch Nachteile haben.</a:t>
            </a:r>
          </a:p>
          <a:p>
            <a:endParaRPr lang="de-DE" dirty="0"/>
          </a:p>
        </p:txBody>
      </p:sp>
      <p:pic>
        <p:nvPicPr>
          <p:cNvPr id="19458" name="Picture 2" descr="https://www.forstwirtschaft-in-deutschland.de/fileadmin/content/forstwirtschaft/waldflaeche_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0387" y="3330012"/>
            <a:ext cx="3200218" cy="3238621"/>
          </a:xfrm>
          <a:prstGeom prst="rect">
            <a:avLst/>
          </a:prstGeom>
          <a:noFill/>
        </p:spPr>
      </p:pic>
      <p:pic>
        <p:nvPicPr>
          <p:cNvPr id="19460" name="Picture 4" descr="https://www.forstwirtschaft-in-deutschland.de/fileadmin/_processed_/9/5/csm_baumarten_4d3dfa3e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0226" y="3330012"/>
            <a:ext cx="3392626" cy="3241363"/>
          </a:xfrm>
          <a:prstGeom prst="rect">
            <a:avLst/>
          </a:prstGeom>
          <a:noFill/>
        </p:spPr>
      </p:pic>
      <p:sp>
        <p:nvSpPr>
          <p:cNvPr id="6" name="Rechteck 5"/>
          <p:cNvSpPr/>
          <p:nvPr/>
        </p:nvSpPr>
        <p:spPr>
          <a:xfrm>
            <a:off x="8985375" y="6548838"/>
            <a:ext cx="27813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/>
              <a:t>Quelle: https://www.forstwirtschaft-in-deutschland.de/</a:t>
            </a:r>
          </a:p>
        </p:txBody>
      </p:sp>
      <p:pic>
        <p:nvPicPr>
          <p:cNvPr id="19462" name="Picture 6" descr="https://www.forstwirtschaft-in-deutschland.de/fileadmin/content/forstwirtschaft/gesamteinschla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94867" y="3331547"/>
            <a:ext cx="3782770" cy="3202543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1817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Warum sollte man eigentlich mehr Holz einsetzen?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Das im Holz gespeicherte CO2 bleibt weiterhin im Holz gebunden. Regionales Holz sollte wegen des Transportes bevorzugt werden.</a:t>
            </a:r>
          </a:p>
          <a:p>
            <a:pPr lvl="0"/>
            <a:r>
              <a:rPr lang="de-DE" dirty="0"/>
              <a:t>Jedes verbaute Produkt z.B. Dachstuhl oder Treppe wird zu einem langfristigen Beitrag für den Klimaschutz.</a:t>
            </a:r>
          </a:p>
          <a:p>
            <a:endParaRPr lang="de-DE" dirty="0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/>
          <a:srcRect l="7091" t="13992" r="12338" b="7463"/>
          <a:stretch>
            <a:fillRect/>
          </a:stretch>
        </p:blipFill>
        <p:spPr bwMode="auto">
          <a:xfrm>
            <a:off x="7360877" y="952500"/>
            <a:ext cx="4831123" cy="264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/>
          <a:srcRect l="27897" t="22580" r="22624" b="18130"/>
          <a:stretch>
            <a:fillRect/>
          </a:stretch>
        </p:blipFill>
        <p:spPr bwMode="auto">
          <a:xfrm>
            <a:off x="7360877" y="3601675"/>
            <a:ext cx="4831123" cy="32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C8C37203-9659-6E34-4864-54C7794AF989}"/>
              </a:ext>
            </a:extLst>
          </p:cNvPr>
          <p:cNvSpPr txBox="1">
            <a:spLocks/>
          </p:cNvSpPr>
          <p:nvPr/>
        </p:nvSpPr>
        <p:spPr>
          <a:xfrm>
            <a:off x="9886384" y="6468089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M.Duhra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 fontScale="90000"/>
          </a:bodyPr>
          <a:lstStyle/>
          <a:p>
            <a:r>
              <a:rPr lang="de-DE" dirty="0"/>
              <a:t>Wir müssen überlegen, welches Holz für unsere Arbeit geeignet ist und welches nicht.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14363" y="2475169"/>
            <a:ext cx="11017250" cy="4090988"/>
          </a:xfrm>
        </p:spPr>
        <p:txBody>
          <a:bodyPr>
            <a:normAutofit/>
          </a:bodyPr>
          <a:lstStyle/>
          <a:p>
            <a:r>
              <a:rPr lang="de-DE" dirty="0"/>
              <a:t>Es liegt in unserer persönlichen Verantwortung, den Bauherrn fachlich zu beraten.</a:t>
            </a:r>
          </a:p>
          <a:p>
            <a:r>
              <a:rPr lang="de-DE" dirty="0"/>
              <a:t>Die Nachfrage und der Preis regelt das Angebot. </a:t>
            </a:r>
          </a:p>
          <a:p>
            <a:r>
              <a:rPr lang="de-DE" dirty="0"/>
              <a:t>Und somit ist die Frage der Nachhaltigkeit eigentlich eine ganz einfache! </a:t>
            </a:r>
          </a:p>
          <a:p>
            <a:r>
              <a:rPr lang="de-DE" dirty="0"/>
              <a:t>Kann ich auf Problemstoffe konstruktiv verzichten?</a:t>
            </a:r>
          </a:p>
          <a:p>
            <a:r>
              <a:rPr lang="de-DE" dirty="0"/>
              <a:t>Ziel gesunde Innenräume und schadstofffreie Produkte?</a:t>
            </a:r>
          </a:p>
          <a:p>
            <a:endParaRPr lang="de-DE" dirty="0"/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1166813"/>
            <a:ext cx="6643688" cy="827087"/>
          </a:xfrm>
        </p:spPr>
        <p:txBody>
          <a:bodyPr>
            <a:normAutofit fontScale="90000"/>
          </a:bodyPr>
          <a:lstStyle/>
          <a:p>
            <a:r>
              <a:rPr lang="de-DE"/>
              <a:t>Beispiel zur nachhaltigen Holzartenauswahl.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04825" y="2208213"/>
            <a:ext cx="6643688" cy="4381500"/>
          </a:xfrm>
        </p:spPr>
        <p:txBody>
          <a:bodyPr/>
          <a:lstStyle/>
          <a:p>
            <a:r>
              <a:rPr lang="de-DE"/>
              <a:t>Wir benötigen für eine Außentreppe eine Witterungsresistente Holzart. </a:t>
            </a:r>
          </a:p>
          <a:p>
            <a:r>
              <a:rPr lang="de-DE"/>
              <a:t>Unser heimischer Holzhändler hat Roteiche lokal und günstig. </a:t>
            </a:r>
          </a:p>
          <a:p>
            <a:r>
              <a:rPr lang="de-DE"/>
              <a:t>Die Roteiche die lokal und fair aus einheimischen Wäldern verfügbar ist, ist aber für diese Aufgabe (ohne chemischen Holzschutz) schlichtweg ungeeignet. Nur für den Innenausbau geeignet.</a:t>
            </a:r>
          </a:p>
          <a:p>
            <a:r>
              <a:rPr lang="de-DE"/>
              <a:t>Ihr Einsatz wäre hier nicht nachhaltig.</a:t>
            </a:r>
          </a:p>
          <a:p>
            <a:endParaRPr lang="de-DE"/>
          </a:p>
          <a:p>
            <a:endParaRPr lang="de-DE"/>
          </a:p>
          <a:p>
            <a:endParaRPr lang="de-DE"/>
          </a:p>
          <a:p>
            <a:endParaRPr lang="de-DE" dirty="0"/>
          </a:p>
        </p:txBody>
      </p:sp>
      <p:pic>
        <p:nvPicPr>
          <p:cNvPr id="13" name="Bildplatzhalter 12">
            <a:extLst>
              <a:ext uri="{FF2B5EF4-FFF2-40B4-BE49-F238E27FC236}">
                <a16:creationId xmlns:a16="http://schemas.microsoft.com/office/drawing/2014/main" id="{E6D6BAD9-ED4B-F36C-0CEA-AF22E2318F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6" r="159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322CBEA6-5949-5977-EED8-9BC48BA654B3}"/>
              </a:ext>
            </a:extLst>
          </p:cNvPr>
          <p:cNvSpPr txBox="1">
            <a:spLocks/>
          </p:cNvSpPr>
          <p:nvPr/>
        </p:nvSpPr>
        <p:spPr>
          <a:xfrm>
            <a:off x="9886384" y="6468089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M.Duhra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43AA8-0F61-3660-FE95-EF6C8868F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dirty="0"/>
              <a:t>Zeile: Warum sind wir heute hier?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9168494-1DF3-439E-6814-BC06958D2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427557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Als großes Ziel: Die Reduzierung der Treibhausgasemissionen</a:t>
            </a:r>
            <a:endParaRPr lang="de-DE" noProof="0" dirty="0"/>
          </a:p>
          <a:p>
            <a:pPr lvl="0"/>
            <a:r>
              <a:rPr lang="de-DE" dirty="0"/>
              <a:t>Der Baustoff Holz ist eine natürliche Ressource und ist begrenzt verfügbar</a:t>
            </a:r>
          </a:p>
          <a:p>
            <a:pPr lvl="0"/>
            <a:r>
              <a:rPr lang="de-DE" dirty="0"/>
              <a:t>Warum ist Nachhaltigkeit eigentlich wichtig?</a:t>
            </a:r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077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Gelebte Nachhaltigkeit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Gelebte Nachhaltigkeit, also bewusst mit Holz zu arbeiten, ist besser als nur über Nachhaltigkeit zu reden bzw. nichts zu machen.</a:t>
            </a:r>
          </a:p>
          <a:p>
            <a:pPr lvl="0"/>
            <a:r>
              <a:rPr lang="de-DE" dirty="0"/>
              <a:t>Das klimaschädliche CO2 wird durch Deine Arbeit mit Holz gebunden. </a:t>
            </a:r>
          </a:p>
          <a:p>
            <a:pPr lvl="0"/>
            <a:r>
              <a:rPr lang="de-DE" dirty="0"/>
              <a:t>Du schaffst mit Deiner Arbeit wertvolle und langlebige Produkte und gestaltest deine Umwelt mit.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ACD394B9-5496-2739-1798-6D79985B9B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2" b="721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CE64E075-AE20-CEFB-AE5C-A6413BDCFE6C}"/>
              </a:ext>
            </a:extLst>
          </p:cNvPr>
          <p:cNvSpPr txBox="1">
            <a:spLocks/>
          </p:cNvSpPr>
          <p:nvPr/>
        </p:nvSpPr>
        <p:spPr>
          <a:xfrm>
            <a:off x="9886384" y="6468089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BFW-BB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Welche Hölzer sind nachhaltig?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Tropenhölzer sind nicht automatisch schlecht bzw. Fichte, Kiefer….nicht automatisch gut.</a:t>
            </a:r>
          </a:p>
          <a:p>
            <a:r>
              <a:rPr lang="de-DE" dirty="0"/>
              <a:t>Für jeden Einsatzzweck das optimale Holz einsetzen. Ziel sollte sein, einen möglichst langen Produktzyklus zu erreichen.</a:t>
            </a:r>
          </a:p>
          <a:p>
            <a:r>
              <a:rPr lang="de-DE" dirty="0"/>
              <a:t>Somit kann ein Tropenholz z.B. </a:t>
            </a:r>
            <a:r>
              <a:rPr lang="de-DE" dirty="0" err="1"/>
              <a:t>Bankirai</a:t>
            </a:r>
            <a:r>
              <a:rPr lang="de-DE" dirty="0"/>
              <a:t> o. </a:t>
            </a:r>
            <a:r>
              <a:rPr lang="de-DE" dirty="0" err="1"/>
              <a:t>Bongossi</a:t>
            </a:r>
            <a:r>
              <a:rPr lang="de-DE" dirty="0"/>
              <a:t> besser geeignet sein als unsere Fichte oder Kiefer.</a:t>
            </a:r>
          </a:p>
          <a:p>
            <a:endParaRPr lang="de-DE" dirty="0"/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Checkliste für die nachhaltige Materialauswahl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04825" y="2336033"/>
            <a:ext cx="6643688" cy="4381500"/>
          </a:xfrm>
        </p:spPr>
        <p:txBody>
          <a:bodyPr>
            <a:normAutofit/>
          </a:bodyPr>
          <a:lstStyle/>
          <a:p>
            <a:r>
              <a:rPr lang="de-DE" dirty="0"/>
              <a:t>Klimaschutz</a:t>
            </a:r>
          </a:p>
          <a:p>
            <a:r>
              <a:rPr lang="de-DE" dirty="0"/>
              <a:t>Ressourcenschonung</a:t>
            </a:r>
          </a:p>
          <a:p>
            <a:r>
              <a:rPr lang="de-DE" dirty="0"/>
              <a:t>Schutz der Umwelt und Gesundheit</a:t>
            </a:r>
          </a:p>
          <a:p>
            <a:r>
              <a:rPr lang="de-DE" dirty="0"/>
              <a:t>Nachhaltige Lieferkette</a:t>
            </a:r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19407CD3-71EF-8B89-0B34-A245B76442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" r="789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2B8297C-A62A-8D11-4DAF-B3965C06AE12}"/>
              </a:ext>
            </a:extLst>
          </p:cNvPr>
          <p:cNvSpPr txBox="1">
            <a:spLocks/>
          </p:cNvSpPr>
          <p:nvPr/>
        </p:nvSpPr>
        <p:spPr>
          <a:xfrm>
            <a:off x="9886384" y="6468089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BFW-BB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Klimaschutz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DE" dirty="0"/>
              <a:t>Wird das Bauvolumen auf das wirklich Nötige beschränkt?</a:t>
            </a:r>
          </a:p>
          <a:p>
            <a:r>
              <a:rPr lang="de-DE" dirty="0"/>
              <a:t>Können Transportemissionen reduziert werden?</a:t>
            </a:r>
          </a:p>
          <a:p>
            <a:r>
              <a:rPr lang="de-DE" dirty="0"/>
              <a:t>Bieten sich CO2-arme Baustoffe an?</a:t>
            </a:r>
          </a:p>
          <a:p>
            <a:r>
              <a:rPr lang="de-DE" dirty="0"/>
              <a:t>Habe ich die CO2-Emissionen bei den massehaltigen Bauteilen reduziert?</a:t>
            </a: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Ressourcenschonung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r>
              <a:rPr lang="de-DE" dirty="0"/>
              <a:t>Habe ich die Klimaschutzaspekte beachtet?</a:t>
            </a:r>
          </a:p>
          <a:p>
            <a:r>
              <a:rPr lang="de-DE" dirty="0"/>
              <a:t>Kreislaufwirtschaft umsetzbar?</a:t>
            </a:r>
          </a:p>
          <a:p>
            <a:r>
              <a:rPr lang="de-DE" dirty="0"/>
              <a:t>Bauteil- und Materialverbindungen reversibel, einfach zu lösen?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182952"/>
                </a:solidFill>
                <a:latin typeface="Neue Plak Wide Black" panose="020B0A07030202020204" pitchFamily="34" charset="0"/>
              </a:rPr>
              <a:t>Nachhaltige Lieferkette</a:t>
            </a:r>
          </a:p>
          <a:p>
            <a:r>
              <a:rPr lang="de-DE" dirty="0">
                <a:latin typeface="FreightText Pro Book"/>
              </a:rPr>
              <a:t>Kurze Transportwege und Herkunft erfragt?</a:t>
            </a:r>
          </a:p>
          <a:p>
            <a:r>
              <a:rPr lang="de-DE" dirty="0">
                <a:latin typeface="FreightText Pro Book"/>
              </a:rPr>
              <a:t>Sind meine Baustoffe für nachhaltige Lieferkette zertifiziert?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504825" y="6143232"/>
            <a:ext cx="6072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err="1">
                <a:solidFill>
                  <a:srgbClr val="004488"/>
                </a:solidFill>
              </a:rPr>
              <a:t>Erklärfilm</a:t>
            </a:r>
            <a:r>
              <a:rPr lang="de-DE" dirty="0">
                <a:solidFill>
                  <a:srgbClr val="004488"/>
                </a:solidFill>
              </a:rPr>
              <a:t>: https://www.youtube.com/watch?v=Z3J5Ud8JdjA</a:t>
            </a:r>
          </a:p>
        </p:txBody>
      </p:sp>
      <p:pic>
        <p:nvPicPr>
          <p:cNvPr id="13" name="Picture 2" descr="https://www.duh.de/fileadmin/_processed_/1/9/csm_Grafik_Lebenszyklus_Geb%C3%A4ude_Zielsetzung_Kreislaufwirtschaft_am_Bau_breit_5842486372.png">
            <a:extLst>
              <a:ext uri="{FF2B5EF4-FFF2-40B4-BE49-F238E27FC236}">
                <a16:creationId xmlns:a16="http://schemas.microsoft.com/office/drawing/2014/main" id="{0D8CF8E7-B656-C360-FA00-CF57EEE2683D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 cstate="print"/>
          <a:srcRect l="28840" r="28840"/>
          <a:stretch/>
        </p:blipFill>
        <p:spPr bwMode="auto">
          <a:prstGeom prst="rect">
            <a:avLst/>
          </a:prstGeom>
          <a:noFill/>
        </p:spPr>
      </p:pic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7ADF36B-0FA0-84B1-86EC-37C7C72AA51B}"/>
              </a:ext>
            </a:extLst>
          </p:cNvPr>
          <p:cNvSpPr txBox="1">
            <a:spLocks/>
          </p:cNvSpPr>
          <p:nvPr/>
        </p:nvSpPr>
        <p:spPr>
          <a:xfrm>
            <a:off x="9891712" y="6322432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Deutsche Umwelthilfe</a:t>
            </a: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 fontScale="90000"/>
          </a:bodyPr>
          <a:lstStyle/>
          <a:p>
            <a:r>
              <a:rPr lang="de-DE" dirty="0"/>
              <a:t>Ist es besser mit wenig Holz ein Haus zu bauen?</a:t>
            </a:r>
            <a:br>
              <a:rPr lang="de-DE" dirty="0"/>
            </a:br>
            <a:r>
              <a:rPr lang="de-DE" dirty="0"/>
              <a:t>Oder ist es besser mit viel Holz ein Haus zu bauen?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14363" y="2431696"/>
            <a:ext cx="11017250" cy="4090988"/>
          </a:xfrm>
        </p:spPr>
        <p:txBody>
          <a:bodyPr>
            <a:normAutofit/>
          </a:bodyPr>
          <a:lstStyle/>
          <a:p>
            <a:r>
              <a:rPr lang="de-DE" dirty="0"/>
              <a:t>Beispiel: Fairtrade Haus </a:t>
            </a:r>
          </a:p>
        </p:txBody>
      </p:sp>
      <p:pic>
        <p:nvPicPr>
          <p:cNvPr id="1026" name="Picture 2" descr="Stroh im Holzrahmenba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1627" y="2958513"/>
            <a:ext cx="4259543" cy="2858948"/>
          </a:xfrm>
          <a:prstGeom prst="rect">
            <a:avLst/>
          </a:prstGeom>
          <a:noFill/>
        </p:spPr>
      </p:pic>
      <p:sp>
        <p:nvSpPr>
          <p:cNvPr id="1028" name="AutoShape 4" descr="Blockhaus Mikado bel étage | LéonWoo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0" name="Picture 6" descr="Blockhaus &quot;Tuscaloosa II&quot; | LéonWoo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0380" y="2958513"/>
            <a:ext cx="4166886" cy="2812647"/>
          </a:xfrm>
          <a:prstGeom prst="rect">
            <a:avLst/>
          </a:prstGeom>
          <a:noFill/>
        </p:spPr>
      </p:pic>
      <p:sp>
        <p:nvSpPr>
          <p:cNvPr id="9" name="Rechteck 8"/>
          <p:cNvSpPr/>
          <p:nvPr/>
        </p:nvSpPr>
        <p:spPr>
          <a:xfrm>
            <a:off x="786478" y="6113311"/>
            <a:ext cx="11071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err="1">
                <a:hlinkClick r:id="rId6"/>
              </a:rPr>
              <a:t>Erklärfilm</a:t>
            </a:r>
            <a:r>
              <a:rPr lang="de-DE" dirty="0">
                <a:hlinkClick r:id="rId6"/>
              </a:rPr>
              <a:t>-Tipp: Nachhaltiges Bauen – Materialien, die den Bausektor revolutionieren könnten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262F1B7A-5534-593E-BCD2-81F963756870}"/>
              </a:ext>
            </a:extLst>
          </p:cNvPr>
          <p:cNvSpPr txBox="1">
            <a:spLocks/>
          </p:cNvSpPr>
          <p:nvPr/>
        </p:nvSpPr>
        <p:spPr>
          <a:xfrm>
            <a:off x="7981398" y="5868685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Leon Wood</a:t>
            </a: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Autofit/>
          </a:bodyPr>
          <a:lstStyle/>
          <a:p>
            <a:r>
              <a:rPr lang="de-DE" dirty="0"/>
              <a:t>Entscheidungshilfe Materialauswahl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r>
              <a:rPr lang="de-DE" dirty="0"/>
              <a:t>Beispiel zur Entscheidungsfindung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561200"/>
              </p:ext>
            </p:extLst>
          </p:nvPr>
        </p:nvGraphicFramePr>
        <p:xfrm>
          <a:off x="520858" y="2187616"/>
          <a:ext cx="11042248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7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7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7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74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74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774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37463">
                <a:tc>
                  <a:txBody>
                    <a:bodyPr/>
                    <a:lstStyle/>
                    <a:p>
                      <a:pPr algn="l"/>
                      <a:r>
                        <a:rPr lang="de-DE" sz="1800" dirty="0">
                          <a:latin typeface="FreightText Pro Book"/>
                        </a:rPr>
                        <a:t>Holzart</a:t>
                      </a:r>
                    </a:p>
                  </a:txBody>
                  <a:tcPr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FreightText Pro Book"/>
                        </a:rPr>
                        <a:t>Klimaschutz</a:t>
                      </a: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r>
                        <a:rPr lang="de-DE" sz="1200" dirty="0">
                          <a:latin typeface="FreightText Pro Book"/>
                        </a:rPr>
                        <a:t>Gewichtung           5 Punkte</a:t>
                      </a:r>
                    </a:p>
                  </a:txBody>
                  <a:tcPr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FreightText Pro Book"/>
                        </a:rPr>
                        <a:t>Ressourcen-</a:t>
                      </a:r>
                      <a:r>
                        <a:rPr lang="de-DE" sz="1800" dirty="0" err="1">
                          <a:latin typeface="FreightText Pro Book"/>
                        </a:rPr>
                        <a:t>schonung</a:t>
                      </a:r>
                      <a:endParaRPr lang="de-DE" sz="18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r>
                        <a:rPr lang="de-DE" sz="1200" dirty="0">
                          <a:latin typeface="FreightText Pro Book"/>
                        </a:rPr>
                        <a:t>Gewichtung           5 Punkte</a:t>
                      </a:r>
                    </a:p>
                  </a:txBody>
                  <a:tcPr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FreightText Pro Book"/>
                        </a:rPr>
                        <a:t>Schutz Gesundheit und Umwelt</a:t>
                      </a: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r>
                        <a:rPr lang="de-DE" sz="1200" dirty="0">
                          <a:latin typeface="FreightText Pro Book"/>
                        </a:rPr>
                        <a:t>Gewichtung           5</a:t>
                      </a:r>
                      <a:r>
                        <a:rPr lang="de-DE" sz="1200" baseline="0" dirty="0">
                          <a:latin typeface="FreightText Pro Book"/>
                        </a:rPr>
                        <a:t> </a:t>
                      </a:r>
                      <a:r>
                        <a:rPr lang="de-DE" sz="1200" dirty="0">
                          <a:latin typeface="FreightText Pro Book"/>
                        </a:rPr>
                        <a:t>Punkte</a:t>
                      </a:r>
                    </a:p>
                  </a:txBody>
                  <a:tcPr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FreightText Pro Book"/>
                        </a:rPr>
                        <a:t>Nachhaltige Lieferkette</a:t>
                      </a: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r>
                        <a:rPr lang="de-DE" sz="1200" dirty="0">
                          <a:latin typeface="FreightText Pro Book"/>
                        </a:rPr>
                        <a:t>Gewichtung           5</a:t>
                      </a:r>
                      <a:r>
                        <a:rPr lang="de-DE" sz="1200" baseline="0" dirty="0">
                          <a:latin typeface="FreightText Pro Book"/>
                        </a:rPr>
                        <a:t> </a:t>
                      </a:r>
                      <a:r>
                        <a:rPr lang="de-DE" sz="1200" dirty="0">
                          <a:latin typeface="FreightText Pro Book"/>
                        </a:rPr>
                        <a:t>Punkte</a:t>
                      </a:r>
                    </a:p>
                  </a:txBody>
                  <a:tcPr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FreightText Pro Book"/>
                        </a:rPr>
                        <a:t>Beschaffungspreis</a:t>
                      </a: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endParaRPr lang="de-DE" sz="1200" dirty="0">
                        <a:latin typeface="FreightText Pro Book"/>
                      </a:endParaRPr>
                    </a:p>
                    <a:p>
                      <a:r>
                        <a:rPr lang="de-DE" sz="1200" dirty="0">
                          <a:latin typeface="FreightText Pro Book"/>
                        </a:rPr>
                        <a:t>Gewichtung</a:t>
                      </a:r>
                      <a:r>
                        <a:rPr lang="de-DE" sz="1200" baseline="0" dirty="0">
                          <a:latin typeface="FreightText Pro Book"/>
                        </a:rPr>
                        <a:t>           5 Punkte</a:t>
                      </a:r>
                      <a:endParaRPr lang="de-DE" sz="1200" dirty="0">
                        <a:latin typeface="FreightText Pro Book"/>
                      </a:endParaRPr>
                    </a:p>
                  </a:txBody>
                  <a:tcPr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FreightText Pro Book"/>
                        </a:rPr>
                        <a:t>Gesamtpunktzahl/Materialauswahl</a:t>
                      </a:r>
                    </a:p>
                  </a:txBody>
                  <a:tcPr>
                    <a:solidFill>
                      <a:srgbClr val="004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756">
                <a:tc>
                  <a:txBody>
                    <a:bodyPr/>
                    <a:lstStyle/>
                    <a:p>
                      <a:pPr algn="l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Kiefer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756">
                <a:tc>
                  <a:txBody>
                    <a:bodyPr/>
                    <a:lstStyle/>
                    <a:p>
                      <a:pPr algn="l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Eiche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756">
                <a:tc>
                  <a:txBody>
                    <a:bodyPr/>
                    <a:lstStyle/>
                    <a:p>
                      <a:pPr algn="l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Esche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756">
                <a:tc>
                  <a:txBody>
                    <a:bodyPr/>
                    <a:lstStyle/>
                    <a:p>
                      <a:pPr algn="l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Tanne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756">
                <a:tc>
                  <a:txBody>
                    <a:bodyPr/>
                    <a:lstStyle/>
                    <a:p>
                      <a:pPr algn="l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Lärche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756">
                <a:tc>
                  <a:txBody>
                    <a:bodyPr/>
                    <a:lstStyle/>
                    <a:p>
                      <a:pPr algn="l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Tropenholz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8295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182952"/>
                          </a:solidFill>
                          <a:latin typeface="FreightText Pro Book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Autofit/>
          </a:bodyPr>
          <a:lstStyle/>
          <a:p>
            <a:r>
              <a:rPr lang="de-DE" dirty="0"/>
              <a:t>Fazit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r>
              <a:rPr lang="de-DE" dirty="0"/>
              <a:t>Zu alt gewordene Bäume liefern brüchiges, Kernfaules Bauholz.  </a:t>
            </a:r>
          </a:p>
          <a:p>
            <a:r>
              <a:rPr lang="de-DE" dirty="0"/>
              <a:t>Da Bauholz als Schnittholz gehandelt wird, hat der z.B. Zimmerer hier wenig Einfluss. Deshalb muss er Holzfehler beim Schnittholz erkennen um sein Produkt Qualitätsgerecht zu erstellen.</a:t>
            </a:r>
          </a:p>
          <a:p>
            <a:r>
              <a:rPr lang="de-DE" dirty="0"/>
              <a:t>Im gesamten Lebenszyklus ist Holz nachhaltig. Es zersetzt sich natürlich, ohne schädliche Spuren in der Umwelt zu hinterlassen. Dieser biologische Kreislauf macht Holz zu einem vorbildlichen Rohstoff.</a:t>
            </a:r>
          </a:p>
          <a:p>
            <a:r>
              <a:rPr lang="de-DE" dirty="0"/>
              <a:t>Um die positiven klimaneutralen Eigenschaften des Rohstoffes Holz auch  wirtschaftlich optimal auszunutzen, ist es notwendig seine Eigenschaften, seine Fehler, sowie seine Mängel und deren Entsorgung zu kennen.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 fontScale="90000"/>
          </a:bodyPr>
          <a:lstStyle/>
          <a:p>
            <a:r>
              <a:rPr lang="de-DE" dirty="0"/>
              <a:t>Fazit: Bezogen auf den Holzbau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r>
              <a:rPr lang="de-DE" dirty="0"/>
              <a:t>Ist die Ressource Wald als einheimischer Rohstofflieferant ausreichend?</a:t>
            </a:r>
          </a:p>
          <a:p>
            <a:r>
              <a:rPr lang="de-DE" dirty="0"/>
              <a:t>Sollte das Baurecht neu überdacht werden um zu wissen wie und womit gebaut werden kann?</a:t>
            </a:r>
          </a:p>
          <a:p>
            <a:r>
              <a:rPr lang="de-DE" dirty="0"/>
              <a:t>Ist das Baurecht mit seinen sehr vielen Vorschriften wirklich so notwendig?</a:t>
            </a:r>
          </a:p>
          <a:p>
            <a:r>
              <a:rPr lang="de-DE" dirty="0"/>
              <a:t>Wie wird der Baustoff Holz weiter bzw. wiederverwendet oder kann er auch neu genutzt werden kann?</a:t>
            </a: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Persönliches Fazit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dirty="0"/>
              <a:t>Auch mein Verhalten wirkt sich jeden Tag auf unseren Planeten aus.</a:t>
            </a:r>
          </a:p>
          <a:p>
            <a:r>
              <a:rPr lang="de-DE" dirty="0"/>
              <a:t>Mein tägliches Ziel ist es die Welt nicht schlechter zu machen, sondern vielleicht etwas besser zu machen.</a:t>
            </a:r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ADA9FB89-EA29-56F3-F2D1-7A29E33617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2" r="7212"/>
          <a:stretch>
            <a:fillRect/>
          </a:stretch>
        </p:blipFill>
        <p:spPr>
          <a:xfrm rot="16200000">
            <a:off x="6938962" y="1604962"/>
            <a:ext cx="5905500" cy="4600575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9F22396C-907D-32BB-59AE-7BA0F601D3A5}"/>
              </a:ext>
            </a:extLst>
          </p:cNvPr>
          <p:cNvSpPr txBox="1">
            <a:spLocks/>
          </p:cNvSpPr>
          <p:nvPr/>
        </p:nvSpPr>
        <p:spPr>
          <a:xfrm>
            <a:off x="9886384" y="6468089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BFW-BB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04EC13-0943-6C2B-64EE-1534AF33F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Klimaschutzziele Deutschland</a:t>
            </a:r>
          </a:p>
        </p:txBody>
      </p:sp>
      <p:pic>
        <p:nvPicPr>
          <p:cNvPr id="5" name="Picture 2" descr="Deutschland soll bis 2045 treibhausgasneutral werden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2" y="1874838"/>
            <a:ext cx="8134242" cy="4572032"/>
          </a:xfrm>
          <a:prstGeom prst="rect">
            <a:avLst/>
          </a:prstGeom>
          <a:noFill/>
        </p:spPr>
      </p:pic>
      <p:sp>
        <p:nvSpPr>
          <p:cNvPr id="6" name="Textfeld 5"/>
          <p:cNvSpPr txBox="1"/>
          <p:nvPr/>
        </p:nvSpPr>
        <p:spPr>
          <a:xfrm>
            <a:off x="8953249" y="1874838"/>
            <a:ext cx="2732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FreightText Pro Book"/>
              </a:rPr>
              <a:t>Referenzjahr 1990</a:t>
            </a:r>
          </a:p>
        </p:txBody>
      </p:sp>
      <p:sp>
        <p:nvSpPr>
          <p:cNvPr id="7" name="Rechteck 6"/>
          <p:cNvSpPr/>
          <p:nvPr/>
        </p:nvSpPr>
        <p:spPr>
          <a:xfrm>
            <a:off x="9017257" y="2336503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err="1">
                <a:solidFill>
                  <a:srgbClr val="004488"/>
                </a:solidFill>
                <a:hlinkClick r:id="rId5"/>
              </a:rPr>
              <a:t>Erklärfilm</a:t>
            </a:r>
            <a:r>
              <a:rPr lang="de-DE" dirty="0">
                <a:solidFill>
                  <a:srgbClr val="004488"/>
                </a:solidFill>
                <a:hlinkClick r:id="rId5"/>
              </a:rPr>
              <a:t> zur Nachhaltigkeit</a:t>
            </a:r>
            <a:endParaRPr lang="de-DE" dirty="0">
              <a:solidFill>
                <a:srgbClr val="004488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794697-62FE-449F-D0DD-27564908EA59}"/>
              </a:ext>
            </a:extLst>
          </p:cNvPr>
          <p:cNvSpPr txBox="1">
            <a:spLocks/>
          </p:cNvSpPr>
          <p:nvPr/>
        </p:nvSpPr>
        <p:spPr>
          <a:xfrm>
            <a:off x="6591871" y="6125512"/>
            <a:ext cx="3727547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FreightText Pro Book" panose="02000603060000020004" pitchFamily="50" charset="0"/>
              </a:rPr>
              <a:t>© Bundesregierung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18179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A15FAF0-5244-02BD-6EEC-D054325DF1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neebe@nexteconomylab.de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609894-EED5-4363-B78C-3E373ABF33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m.duhra@bfw-bb.de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0C2BE56-7866-BDC6-8026-9F60BD3516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https://nexteconomylab.de/</a:t>
            </a:r>
          </a:p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E900523-0B03-7F1D-BD5E-563F780B263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https://bfw-bb.eu/</a:t>
            </a:r>
          </a:p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87F6290-B858-0D43-914B-4D1FF228984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@NextEconomyLab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51A3E63-7F95-298B-00D8-6514477CAAE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@BFW-BB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14A07D9-6A45-0215-39CE-0F8B243003B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@BAUDIRWASAUF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6647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5F394-F216-606F-0CAC-D4FA6B9E7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89FB9525-485F-60BC-D9C0-992C96DFE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51" y="1289154"/>
            <a:ext cx="5923696" cy="1969423"/>
          </a:xfrm>
        </p:spPr>
        <p:txBody>
          <a:bodyPr>
            <a:normAutofit/>
          </a:bodyPr>
          <a:lstStyle/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7C3BA97-07F5-3A8E-69F0-87CD7793BD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251" y="3458209"/>
            <a:ext cx="5923695" cy="606157"/>
          </a:xfrm>
        </p:spPr>
        <p:txBody>
          <a:bodyPr>
            <a:normAutofit fontScale="92500"/>
          </a:bodyPr>
          <a:lstStyle/>
          <a:p>
            <a:r>
              <a:rPr lang="de-DE" dirty="0"/>
              <a:t>Vielen Dank für Ihre Aufmerksamkeit und Teilnahme!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B4F633F-2EF2-4493-487A-B85321C14CE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5251" y="4263998"/>
            <a:ext cx="5923695" cy="972236"/>
          </a:xfrm>
        </p:spPr>
        <p:txBody>
          <a:bodyPr>
            <a:normAutofit/>
          </a:bodyPr>
          <a:lstStyle/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dirty="0"/>
              <a:t> 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9" name="Bildplatzhalter 18" descr="20160729_155726.jpg">
            <a:extLst>
              <a:ext uri="{FF2B5EF4-FFF2-40B4-BE49-F238E27FC236}">
                <a16:creationId xmlns:a16="http://schemas.microsoft.com/office/drawing/2014/main" id="{8491C08E-A656-5FDC-311F-4B017723031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/>
          <a:srcRect l="17525" r="17525"/>
          <a:stretch/>
        </p:blipFill>
        <p:spPr>
          <a:xfrm rot="5400000">
            <a:off x="7199313" y="576263"/>
            <a:ext cx="4635500" cy="5349875"/>
          </a:xfrm>
        </p:spPr>
      </p:pic>
      <p:sp>
        <p:nvSpPr>
          <p:cNvPr id="21" name="Textplatzhalter 2">
            <a:extLst>
              <a:ext uri="{FF2B5EF4-FFF2-40B4-BE49-F238E27FC236}">
                <a16:creationId xmlns:a16="http://schemas.microsoft.com/office/drawing/2014/main" id="{07BAC79A-E200-185B-1D78-C144E08F27B8}"/>
              </a:ext>
            </a:extLst>
          </p:cNvPr>
          <p:cNvSpPr txBox="1">
            <a:spLocks/>
          </p:cNvSpPr>
          <p:nvPr/>
        </p:nvSpPr>
        <p:spPr>
          <a:xfrm>
            <a:off x="9748732" y="5160399"/>
            <a:ext cx="223176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M.Duhra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392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D8CD9D3-12AB-F2AF-6159-EE4077F88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bedeutet denn nun Nachhaltigkeit?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1B8528-41FB-0DDE-BE30-87B7A03E8B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3" y="2111375"/>
            <a:ext cx="8017573" cy="4090988"/>
          </a:xfrm>
        </p:spPr>
        <p:txBody>
          <a:bodyPr>
            <a:norm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de-DE" kern="700" dirty="0">
                <a:latin typeface="FreightText Pro Book"/>
                <a:ea typeface="Times New Roman" pitchFamily="18" charset="0"/>
                <a:cs typeface="Arial" pitchFamily="34" charset="0"/>
              </a:rPr>
              <a:t>Der Begriff kommt aus der Forstwirtschaft. (Hans Carl von Carlowitz 1645-1714)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de-DE" kern="700" dirty="0">
                <a:latin typeface="FreightText Pro Book"/>
                <a:ea typeface="Times New Roman" pitchFamily="18" charset="0"/>
                <a:cs typeface="Arial" pitchFamily="34" charset="0"/>
              </a:rPr>
              <a:t>In einem nachhaltig bewirtschafteten Wald wird nur so viel Holz entnommen wie dauerhaft nachwächst. Ziel ist es den Wald nicht zu übernutzen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de-DE" kern="700" dirty="0">
                <a:latin typeface="FreightText Pro Book"/>
                <a:ea typeface="Times New Roman" pitchFamily="18" charset="0"/>
                <a:cs typeface="Arial" pitchFamily="34" charset="0"/>
              </a:rPr>
              <a:t>Es wird weniger Holz eingeschlagen als nachwächst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de-DE" kern="700" dirty="0">
                <a:latin typeface="FreightText Pro Book"/>
                <a:ea typeface="Times New Roman" pitchFamily="18" charset="0"/>
                <a:cs typeface="Arial" pitchFamily="34" charset="0"/>
              </a:rPr>
              <a:t>Nur so kann der Wald auch seine vielfältigen anderen Funktionen  wie zum Beispiel CO2-Speicher, Lebensraum für Tiere und Pflanzen, Erholungsfunktion usw. erfüllen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559805" y="5565176"/>
            <a:ext cx="10505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hlinkClick r:id="rId4"/>
              </a:rPr>
              <a:t>Unter unserem Himmel - 50 Jahre: Energie aus dem Wald - Die Grenzen der Nachhaltigkeit – </a:t>
            </a:r>
            <a:r>
              <a:rPr lang="de-DE" dirty="0" err="1">
                <a:hlinkClick r:id="rId4"/>
              </a:rPr>
              <a:t>Erklärfilm</a:t>
            </a:r>
            <a:r>
              <a:rPr lang="de-DE" dirty="0">
                <a:hlinkClick r:id="rId4"/>
              </a:rPr>
              <a:t> hier anschauen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015FB54-1835-6F37-57BC-E09D7FFA9B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62285" y="2111375"/>
            <a:ext cx="2415352" cy="3049280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D666B0D7-7000-CF96-C9FE-C3AFA13E23F6}"/>
              </a:ext>
            </a:extLst>
          </p:cNvPr>
          <p:cNvSpPr txBox="1">
            <a:spLocks/>
          </p:cNvSpPr>
          <p:nvPr/>
        </p:nvSpPr>
        <p:spPr>
          <a:xfrm>
            <a:off x="4640811" y="5202236"/>
            <a:ext cx="699138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FreightText Pro Book" panose="02000603060000020004" pitchFamily="50" charset="0"/>
              </a:rPr>
              <a:t>© Martin </a:t>
            </a:r>
            <a:r>
              <a:rPr lang="de-DE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FreightText Pro Book" panose="02000603060000020004" pitchFamily="50" charset="0"/>
              </a:rPr>
              <a:t>Bernigeroth</a:t>
            </a:r>
            <a:endParaRPr lang="de-DE" sz="1200" dirty="0">
              <a:solidFill>
                <a:schemeClr val="tx1">
                  <a:lumMod val="50000"/>
                  <a:lumOff val="50000"/>
                </a:schemeClr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549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Drei-Säulen-Modell der Nachhaltigkeit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r>
              <a:rPr lang="de-DE" dirty="0"/>
              <a:t>Ökologie: beschreibt den Zustand von Natur und Umwelt</a:t>
            </a:r>
          </a:p>
          <a:p>
            <a:r>
              <a:rPr lang="de-DE" dirty="0"/>
              <a:t>Soziales: beschreibt die Zufriedenheit der Einwohner</a:t>
            </a:r>
          </a:p>
          <a:p>
            <a:r>
              <a:rPr lang="de-DE" dirty="0"/>
              <a:t>Ökonomie: beschreibt den Zustand der Wirtschaft</a:t>
            </a:r>
          </a:p>
        </p:txBody>
      </p:sp>
      <p:pic>
        <p:nvPicPr>
          <p:cNvPr id="34818" name="Picture 2" descr="C:\Users\M.Duhra\AppData\Local\Microsoft\Windows\INetCache\IE\5Y4UND6I\20240410_094701[1].jpg"/>
          <p:cNvPicPr>
            <a:picLocks noChangeAspect="1" noChangeArrowheads="1"/>
          </p:cNvPicPr>
          <p:nvPr/>
        </p:nvPicPr>
        <p:blipFill>
          <a:blip r:embed="rId3" cstate="print"/>
          <a:srcRect l="7825" t="511"/>
          <a:stretch>
            <a:fillRect/>
          </a:stretch>
        </p:blipFill>
        <p:spPr bwMode="auto">
          <a:xfrm rot="5400000">
            <a:off x="729494" y="3871244"/>
            <a:ext cx="2730934" cy="2303362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2589" y="3657458"/>
            <a:ext cx="3619018" cy="2714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97554" y="3657458"/>
            <a:ext cx="3616261" cy="2712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40BEA294-5CC0-AD09-99E1-1239D41496B7}"/>
              </a:ext>
            </a:extLst>
          </p:cNvPr>
          <p:cNvSpPr txBox="1">
            <a:spLocks/>
          </p:cNvSpPr>
          <p:nvPr/>
        </p:nvSpPr>
        <p:spPr>
          <a:xfrm>
            <a:off x="4495956" y="6438900"/>
            <a:ext cx="699138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FreightText Pro Book" panose="02000603060000020004" pitchFamily="50" charset="0"/>
              </a:rPr>
              <a:t>© M. Duhra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F057A3-D830-31F5-E1B8-FC4C19ED6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/>
              <a:t>Was muss ich beim nachhaltigen Bauen beachten?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1B8528-41FB-0DDE-BE30-87B7A03E8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</p:txBody>
      </p:sp>
      <p:pic>
        <p:nvPicPr>
          <p:cNvPr id="19" name="Bildplatzhalter 18">
            <a:extLst>
              <a:ext uri="{FF2B5EF4-FFF2-40B4-BE49-F238E27FC236}">
                <a16:creationId xmlns:a16="http://schemas.microsoft.com/office/drawing/2014/main" id="{CC8FE881-B2FF-B5E5-945A-CDEB0CFDCED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" b="190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617317" y="2710888"/>
            <a:ext cx="62633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latin typeface="FreightText Pro Book"/>
                <a:ea typeface="Times New Roman" pitchFamily="18" charset="0"/>
                <a:cs typeface="Arial" pitchFamily="34" charset="0"/>
              </a:rPr>
              <a:t>ökologisch verträglich 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latin typeface="FreightText Pro Book"/>
                <a:ea typeface="Times New Roman" pitchFamily="18" charset="0"/>
                <a:cs typeface="Arial" pitchFamily="34" charset="0"/>
              </a:rPr>
              <a:t>langlebig, leicht abbaubar  und wiederverwertbar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latin typeface="FreightText Pro Book"/>
                <a:ea typeface="Times New Roman" pitchFamily="18" charset="0"/>
                <a:cs typeface="Arial" pitchFamily="34" charset="0"/>
              </a:rPr>
              <a:t>Verringerung von Energie- und Wärmeverlust sind von großer Bedeutung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latin typeface="FreightText Pro Book"/>
                <a:cs typeface="Arial" pitchFamily="34" charset="0"/>
              </a:rPr>
              <a:t>Solange das Holz weiter stofflich genutzt wird, beispielsweise im Holzbau, bleibt das gebundene CO2 eingeschlossen und schont so die Umwelt.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id="{87BB9B80-76A0-251F-AEE5-B35CE5D6B49E}"/>
              </a:ext>
            </a:extLst>
          </p:cNvPr>
          <p:cNvSpPr txBox="1">
            <a:spLocks/>
          </p:cNvSpPr>
          <p:nvPr/>
        </p:nvSpPr>
        <p:spPr>
          <a:xfrm>
            <a:off x="5021057" y="6429034"/>
            <a:ext cx="699138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M. Duhra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549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AF80E-E390-0DE4-4D8D-0EBC6A93D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/>
          </a:bodyPr>
          <a:lstStyle/>
          <a:p>
            <a:r>
              <a:rPr lang="de-DE" dirty="0"/>
              <a:t>Ist bauen mit Holz wirklich nachhaltig?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1B8528-41FB-0DDE-BE30-87B7A03E8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 lnSpcReduction="10000"/>
          </a:bodyPr>
          <a:lstStyle/>
          <a:p>
            <a:r>
              <a:rPr lang="de-DE" dirty="0"/>
              <a:t>Holz ist ein nachwachsender Rohstoff mit guter Ökobilanz. </a:t>
            </a:r>
          </a:p>
          <a:p>
            <a:r>
              <a:rPr lang="de-DE" dirty="0"/>
              <a:t>Holz ist wiederverwendbar und kann ohne schädliche Rückstände entsorgt werden.</a:t>
            </a:r>
          </a:p>
          <a:p>
            <a:r>
              <a:rPr lang="de-DE" dirty="0"/>
              <a:t>geringe Wärmeleitfähigkeit und gute Dämmwirkung</a:t>
            </a:r>
          </a:p>
          <a:p>
            <a:r>
              <a:rPr lang="de-DE" dirty="0"/>
              <a:t>Holz kann recycelt und wiederverwendet werden, </a:t>
            </a:r>
          </a:p>
          <a:p>
            <a:r>
              <a:rPr lang="de-DE" dirty="0"/>
              <a:t>Holzgebäude können demontiert werden und das Holz kann in neuen Bauprojekten verwendet werden. </a:t>
            </a:r>
          </a:p>
          <a:p>
            <a:r>
              <a:rPr lang="de-DE" dirty="0"/>
              <a:t>Man kann so die Abfallmengen reduzieren und neue Ressourcen schonen. </a:t>
            </a:r>
          </a:p>
          <a:p>
            <a:endParaRPr lang="de-DE" dirty="0"/>
          </a:p>
        </p:txBody>
      </p:sp>
      <p:pic>
        <p:nvPicPr>
          <p:cNvPr id="14" name="Picture 2" descr="C:\Users\M.Duhra\AppData\Local\Microsoft\Windows\INetCache\IE\A0HEG3PR\20220405_151450[1].jpg">
            <a:extLst>
              <a:ext uri="{FF2B5EF4-FFF2-40B4-BE49-F238E27FC236}">
                <a16:creationId xmlns:a16="http://schemas.microsoft.com/office/drawing/2014/main" id="{1DA5A275-FF3C-2B44-4126-3AF03C08E355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 cstate="print"/>
          <a:srcRect l="28096" r="28096"/>
          <a:stretch/>
        </p:blipFill>
        <p:spPr bwMode="auto">
          <a:prstGeom prst="rect">
            <a:avLst/>
          </a:prstGeom>
          <a:noFill/>
        </p:spPr>
      </p:pic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1293C777-7453-2E8F-9F11-7D99C0C14EB0}"/>
              </a:ext>
            </a:extLst>
          </p:cNvPr>
          <p:cNvSpPr txBox="1">
            <a:spLocks/>
          </p:cNvSpPr>
          <p:nvPr/>
        </p:nvSpPr>
        <p:spPr>
          <a:xfrm>
            <a:off x="5021057" y="6429034"/>
            <a:ext cx="699138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M. Duhra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549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B54EB-4CE0-73CD-AE5E-91B0ACDF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Gesundes Bauen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1B8528-41FB-0DDE-BE30-87B7A03E8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pPr lvl="0"/>
            <a:r>
              <a:rPr lang="de-DE" dirty="0"/>
              <a:t>Holz hat natürliche Eigenschaften, die sich positiv auf die Gesundheit der Bewohner auswirken. </a:t>
            </a:r>
          </a:p>
          <a:p>
            <a:pPr lvl="0"/>
            <a:r>
              <a:rPr lang="de-DE" dirty="0"/>
              <a:t>Holz reguliert die Luftfeuchtigkeit, trägt zur besseren Luftqualität bei und sorgt für ein angenehmes Raumklima. </a:t>
            </a:r>
          </a:p>
          <a:p>
            <a:pPr lvl="0"/>
            <a:r>
              <a:rPr lang="de-DE" dirty="0"/>
              <a:t>Holz schafft in Innenräumen eine warme und einladende Atmosphäre. </a:t>
            </a:r>
          </a:p>
          <a:p>
            <a:endParaRPr lang="de-DE" dirty="0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AE19A7E1-939A-76D0-70A4-CD93E5209AB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3" b="186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CB585130-BA00-B7E8-7D70-37CDC2CB5B15}"/>
              </a:ext>
            </a:extLst>
          </p:cNvPr>
          <p:cNvSpPr txBox="1">
            <a:spLocks/>
          </p:cNvSpPr>
          <p:nvPr/>
        </p:nvSpPr>
        <p:spPr>
          <a:xfrm>
            <a:off x="5021057" y="6429034"/>
            <a:ext cx="6991381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Unsplash</a:t>
            </a: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, Engin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Akyurt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54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B54EB-4CE0-73CD-AE5E-91B0ACDF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Schnelles Bauen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1B8528-41FB-0DDE-BE30-87B7A03E8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Nachhaltiger Holzbau ermöglicht eine schnellere Bauweise und ermöglicht einen hohen Vorfertigungsgrat.</a:t>
            </a:r>
          </a:p>
          <a:p>
            <a:pPr lvl="0"/>
            <a:r>
              <a:rPr lang="de-DE" dirty="0"/>
              <a:t>Dadurch können Bauprojekte effizienter abgeschlossen werden. </a:t>
            </a:r>
          </a:p>
          <a:p>
            <a:pPr lvl="0"/>
            <a:r>
              <a:rPr lang="de-DE" dirty="0"/>
              <a:t>Dies bedeutet weniger Bauzeit und weniger Belastung für die Umwelt.</a:t>
            </a:r>
          </a:p>
          <a:p>
            <a:pPr lvl="0"/>
            <a:r>
              <a:rPr lang="de-DE" dirty="0"/>
              <a:t>Je länger ein Holzprodukt verwendet, weiterverarbeitet oder recycelt wird, desto länger wird das in ihm enthaltende CO2 gebunden.</a:t>
            </a:r>
          </a:p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628890" y="3165693"/>
            <a:ext cx="98346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/>
            <a:r>
              <a:rPr lang="de-DE" sz="2400" dirty="0">
                <a:solidFill>
                  <a:srgbClr val="182952"/>
                </a:solidFill>
                <a:latin typeface="FreightText Pro Book"/>
                <a:cs typeface="Arial" pitchFamily="34" charset="0"/>
              </a:rPr>
              <a:t> 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343BF369-22DB-1A78-36B4-2F7B35066C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A57AD4E4-2D60-C7B1-F106-29F53416FED2}"/>
              </a:ext>
            </a:extLst>
          </p:cNvPr>
          <p:cNvSpPr txBox="1">
            <a:spLocks/>
          </p:cNvSpPr>
          <p:nvPr/>
        </p:nvSpPr>
        <p:spPr>
          <a:xfrm>
            <a:off x="10326015" y="646808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5493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6E945EAD86754EBBFBF613E5D6CB42" ma:contentTypeVersion="16" ma:contentTypeDescription="Ein neues Dokument erstellen." ma:contentTypeScope="" ma:versionID="d97b5d849eec5fe768e2c467a8842f50">
  <xsd:schema xmlns:xsd="http://www.w3.org/2001/XMLSchema" xmlns:xs="http://www.w3.org/2001/XMLSchema" xmlns:p="http://schemas.microsoft.com/office/2006/metadata/properties" xmlns:ns2="2b4e305d-4f8d-4494-a831-2ab793b4aa70" xmlns:ns3="e9b6327e-2b5b-4eb0-b264-096f24e8716b" targetNamespace="http://schemas.microsoft.com/office/2006/metadata/properties" ma:root="true" ma:fieldsID="9d7088058e3a376502d6cee193f369bb" ns2:_="" ns3:_="">
    <xsd:import namespace="2b4e305d-4f8d-4494-a831-2ab793b4aa70"/>
    <xsd:import namespace="e9b6327e-2b5b-4eb0-b264-096f24e871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e305d-4f8d-4494-a831-2ab793b4a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a8188561-da4c-4563-91c9-5ced32ac91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6327e-2b5b-4eb0-b264-096f24e8716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ecc8bec-8604-4cbc-aa04-0b94da2edea3}" ma:internalName="TaxCatchAll" ma:showField="CatchAllData" ma:web="e9b6327e-2b5b-4eb0-b264-096f24e871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b6327e-2b5b-4eb0-b264-096f24e8716b" xsi:nil="true"/>
    <lcf76f155ced4ddcb4097134ff3c332f xmlns="2b4e305d-4f8d-4494-a831-2ab793b4aa7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D5CF2C-8BC5-4DFF-AA2E-AC00F9BCD55A}"/>
</file>

<file path=customXml/itemProps2.xml><?xml version="1.0" encoding="utf-8"?>
<ds:datastoreItem xmlns:ds="http://schemas.openxmlformats.org/officeDocument/2006/customXml" ds:itemID="{7BC71926-B306-4518-AF5F-7D7330AE2461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2b4e305d-4f8d-4494-a831-2ab793b4aa70"/>
    <ds:schemaRef ds:uri="http://purl.org/dc/dcmitype/"/>
    <ds:schemaRef ds:uri="http://schemas.openxmlformats.org/package/2006/metadata/core-properties"/>
    <ds:schemaRef ds:uri="e9b6327e-2b5b-4eb0-b264-096f24e8716b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6B59574-1D1D-4740-8E0B-3DC893CABA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1847</Words>
  <Application>Microsoft Office PowerPoint</Application>
  <PresentationFormat>Breitbild</PresentationFormat>
  <Paragraphs>315</Paragraphs>
  <Slides>31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9" baseType="lpstr">
      <vt:lpstr>Aptos</vt:lpstr>
      <vt:lpstr>Aptos Display</vt:lpstr>
      <vt:lpstr>Arial</vt:lpstr>
      <vt:lpstr>FreightText Pro Bold</vt:lpstr>
      <vt:lpstr>FreightText Pro Book</vt:lpstr>
      <vt:lpstr>Neue Plak Text</vt:lpstr>
      <vt:lpstr>Neue Plak Wide Black</vt:lpstr>
      <vt:lpstr>Office</vt:lpstr>
      <vt:lpstr>Materialkunde: Nachhaltiges Bauen mit dem Werkstoff Holz</vt:lpstr>
      <vt:lpstr>Zeile: Warum sind wir heute hier?</vt:lpstr>
      <vt:lpstr>Klimaschutzziele Deutschland</vt:lpstr>
      <vt:lpstr>Was bedeutet denn nun Nachhaltigkeit?</vt:lpstr>
      <vt:lpstr>Drei-Säulen-Modell der Nachhaltigkeit</vt:lpstr>
      <vt:lpstr>Was muss ich beim nachhaltigen Bauen beachten?</vt:lpstr>
      <vt:lpstr>Ist bauen mit Holz wirklich nachhaltig?</vt:lpstr>
      <vt:lpstr>Gesundes Bauen</vt:lpstr>
      <vt:lpstr>Schnelles Bauen</vt:lpstr>
      <vt:lpstr>Nadelholz </vt:lpstr>
      <vt:lpstr>Nadelhölzer </vt:lpstr>
      <vt:lpstr>Laubholz</vt:lpstr>
      <vt:lpstr>Erntezeitpunkt der wichtigsten Baumarten</vt:lpstr>
      <vt:lpstr>Fällzeit der Bäume</vt:lpstr>
      <vt:lpstr>Jahresverbrauch an Holz in Deutschland</vt:lpstr>
      <vt:lpstr>Welches Holz für welchen Zweck? Nadel oder Laubholz?</vt:lpstr>
      <vt:lpstr>Warum sollte man eigentlich mehr Holz einsetzen?</vt:lpstr>
      <vt:lpstr>Wir müssen überlegen, welches Holz für unsere Arbeit geeignet ist und welches nicht. </vt:lpstr>
      <vt:lpstr>Beispiel zur nachhaltigen Holzartenauswahl.</vt:lpstr>
      <vt:lpstr>Gelebte Nachhaltigkeit</vt:lpstr>
      <vt:lpstr>Welche Hölzer sind nachhaltig?</vt:lpstr>
      <vt:lpstr>Checkliste für die nachhaltige Materialauswahl </vt:lpstr>
      <vt:lpstr>Klimaschutz</vt:lpstr>
      <vt:lpstr>Ressourcenschonung</vt:lpstr>
      <vt:lpstr>Ist es besser mit wenig Holz ein Haus zu bauen? Oder ist es besser mit viel Holz ein Haus zu bauen? </vt:lpstr>
      <vt:lpstr>Entscheidungshilfe Materialauswahl</vt:lpstr>
      <vt:lpstr>Fazit </vt:lpstr>
      <vt:lpstr>Fazit: Bezogen auf den Holzbau </vt:lpstr>
      <vt:lpstr>Persönliches Fazit</vt:lpstr>
      <vt:lpstr>PowerPoint-Präsentation</vt:lpstr>
      <vt:lpstr>Vielen Dank für die Aufmerksamkeit und Teilnahme!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 man die NBAU-Vorlage benutzt</dc:title>
  <dc:creator>Louisa  Büsken</dc:creator>
  <cp:lastModifiedBy>Louisa  Büsken</cp:lastModifiedBy>
  <cp:revision>209</cp:revision>
  <dcterms:created xsi:type="dcterms:W3CDTF">2024-11-12T08:47:53Z</dcterms:created>
  <dcterms:modified xsi:type="dcterms:W3CDTF">2026-08-14T08:26:36Z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0x010100AD6E945EAD86754EBBFBF613E5D6CB42</vt:lpwstr>
  </property>
  <property fmtid="{D5CDD505-2E9C-101B-9397-08002B2CF9AE}" pid="3" name="MediaServiceImageTags">
    <vt:lpwstr/>
  </property>
  <property fmtid="{D5CDD505-2E9C-101B-9397-08002B2CF9AE}" pid="4" name="ArticulateGUID">
    <vt:lpwstr>EE435E59-838D-4583-A652-6473A73ED57B</vt:lpwstr>
  </property>
  <property fmtid="{D5CDD505-2E9C-101B-9397-08002B2CF9AE}" pid="5" name="ArticulatePath">
    <vt:lpwstr>NBAU Nachhaltiges Bauen mit Holz 18.02.26</vt:lpwstr>
  </property>
</Properties>
</file>