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882" r:id="rId5"/>
    <p:sldId id="945" r:id="rId6"/>
    <p:sldId id="956" r:id="rId7"/>
    <p:sldId id="969" r:id="rId8"/>
    <p:sldId id="827" r:id="rId9"/>
    <p:sldId id="948" r:id="rId10"/>
    <p:sldId id="957" r:id="rId11"/>
    <p:sldId id="968" r:id="rId12"/>
    <p:sldId id="980" r:id="rId13"/>
    <p:sldId id="970" r:id="rId14"/>
    <p:sldId id="971" r:id="rId15"/>
    <p:sldId id="965" r:id="rId16"/>
    <p:sldId id="966" r:id="rId17"/>
    <p:sldId id="960" r:id="rId18"/>
    <p:sldId id="962" r:id="rId19"/>
    <p:sldId id="963" r:id="rId20"/>
    <p:sldId id="964" r:id="rId21"/>
    <p:sldId id="958" r:id="rId22"/>
    <p:sldId id="959" r:id="rId23"/>
    <p:sldId id="976" r:id="rId24"/>
    <p:sldId id="977" r:id="rId25"/>
    <p:sldId id="967" r:id="rId26"/>
    <p:sldId id="946" r:id="rId27"/>
    <p:sldId id="972" r:id="rId28"/>
    <p:sldId id="973" r:id="rId29"/>
    <p:sldId id="974" r:id="rId30"/>
    <p:sldId id="975" r:id="rId31"/>
    <p:sldId id="978" r:id="rId32"/>
    <p:sldId id="979" r:id="rId33"/>
    <p:sldId id="951" r:id="rId34"/>
    <p:sldId id="949" r:id="rId35"/>
    <p:sldId id="952" r:id="rId36"/>
    <p:sldId id="953" r:id="rId37"/>
  </p:sldIdLst>
  <p:sldSz cx="12192000" cy="6858000"/>
  <p:notesSz cx="6858000" cy="9144000"/>
  <p:custDataLst>
    <p:tags r:id="rId4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72B"/>
    <a:srgbClr val="182952"/>
    <a:srgbClr val="004488"/>
    <a:srgbClr val="0088B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63719" autoAdjust="0"/>
  </p:normalViewPr>
  <p:slideViewPr>
    <p:cSldViewPr snapToGrid="0">
      <p:cViewPr varScale="1">
        <p:scale>
          <a:sx n="70" d="100"/>
          <a:sy n="70" d="100"/>
        </p:scale>
        <p:origin x="21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ags" Target="tags/tag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a  Büsken" userId="7d97b5d4-09f0-4c45-9e89-3735a4836822" providerId="ADAL" clId="{4BCFD602-B71A-4D12-93D1-DD4A30F610C6}"/>
    <pc:docChg chg="custSel modSld">
      <pc:chgData name="Louisa  Büsken" userId="7d97b5d4-09f0-4c45-9e89-3735a4836822" providerId="ADAL" clId="{4BCFD602-B71A-4D12-93D1-DD4A30F610C6}" dt="2026-08-14T08:11:40.820" v="8" actId="14100"/>
      <pc:docMkLst>
        <pc:docMk/>
      </pc:docMkLst>
      <pc:sldChg chg="modSp mod">
        <pc:chgData name="Louisa  Büsken" userId="7d97b5d4-09f0-4c45-9e89-3735a4836822" providerId="ADAL" clId="{4BCFD602-B71A-4D12-93D1-DD4A30F610C6}" dt="2026-08-14T08:11:36.722" v="1" actId="27636"/>
        <pc:sldMkLst>
          <pc:docMk/>
          <pc:sldMk cId="113077939" sldId="827"/>
        </pc:sldMkLst>
        <pc:spChg chg="mod">
          <ac:chgData name="Louisa  Büsken" userId="7d97b5d4-09f0-4c45-9e89-3735a4836822" providerId="ADAL" clId="{4BCFD602-B71A-4D12-93D1-DD4A30F610C6}" dt="2026-08-14T08:11:36.722" v="1" actId="27636"/>
          <ac:spMkLst>
            <pc:docMk/>
            <pc:sldMk cId="113077939" sldId="827"/>
            <ac:spMk id="2" creationId="{76B43AA8-0F61-3660-FE95-EF6C8868F35B}"/>
          </ac:spMkLst>
        </pc:spChg>
      </pc:sldChg>
      <pc:sldChg chg="modSp mod">
        <pc:chgData name="Louisa  Büsken" userId="7d97b5d4-09f0-4c45-9e89-3735a4836822" providerId="ADAL" clId="{4BCFD602-B71A-4D12-93D1-DD4A30F610C6}" dt="2026-08-14T08:11:40.820" v="8" actId="14100"/>
        <pc:sldMkLst>
          <pc:docMk/>
          <pc:sldMk cId="583501165" sldId="882"/>
        </pc:sldMkLst>
        <pc:spChg chg="mod">
          <ac:chgData name="Louisa  Büsken" userId="7d97b5d4-09f0-4c45-9e89-3735a4836822" providerId="ADAL" clId="{4BCFD602-B71A-4D12-93D1-DD4A30F610C6}" dt="2026-08-14T08:11:40.820" v="8" actId="14100"/>
          <ac:spMkLst>
            <pc:docMk/>
            <pc:sldMk cId="583501165" sldId="882"/>
            <ac:spMk id="10" creationId="{7B37957A-D8C2-FA92-FD3F-6BB84CBB5793}"/>
          </ac:spMkLst>
        </pc:spChg>
      </pc:sldChg>
      <pc:sldChg chg="modSp mod">
        <pc:chgData name="Louisa  Büsken" userId="7d97b5d4-09f0-4c45-9e89-3735a4836822" providerId="ADAL" clId="{4BCFD602-B71A-4D12-93D1-DD4A30F610C6}" dt="2026-08-14T08:11:36.819" v="7" actId="27636"/>
        <pc:sldMkLst>
          <pc:docMk/>
          <pc:sldMk cId="4185783510" sldId="951"/>
        </pc:sldMkLst>
        <pc:spChg chg="mod">
          <ac:chgData name="Louisa  Büsken" userId="7d97b5d4-09f0-4c45-9e89-3735a4836822" providerId="ADAL" clId="{4BCFD602-B71A-4D12-93D1-DD4A30F610C6}" dt="2026-08-14T08:11:36.819" v="7" actId="27636"/>
          <ac:spMkLst>
            <pc:docMk/>
            <pc:sldMk cId="4185783510" sldId="951"/>
            <ac:spMk id="2" creationId="{8EED3805-5857-0C23-29B8-C936E517958E}"/>
          </ac:spMkLst>
        </pc:spChg>
      </pc:sldChg>
      <pc:sldChg chg="modSp mod">
        <pc:chgData name="Louisa  Büsken" userId="7d97b5d4-09f0-4c45-9e89-3735a4836822" providerId="ADAL" clId="{4BCFD602-B71A-4D12-93D1-DD4A30F610C6}" dt="2026-08-14T08:11:36.734" v="2" actId="27636"/>
        <pc:sldMkLst>
          <pc:docMk/>
          <pc:sldMk cId="670057139" sldId="957"/>
        </pc:sldMkLst>
        <pc:spChg chg="mod">
          <ac:chgData name="Louisa  Büsken" userId="7d97b5d4-09f0-4c45-9e89-3735a4836822" providerId="ADAL" clId="{4BCFD602-B71A-4D12-93D1-DD4A30F610C6}" dt="2026-08-14T08:11:36.734" v="2" actId="27636"/>
          <ac:spMkLst>
            <pc:docMk/>
            <pc:sldMk cId="670057139" sldId="957"/>
            <ac:spMk id="2" creationId="{CD407C8D-6A9C-8C29-1FA3-17FDD841613F}"/>
          </ac:spMkLst>
        </pc:spChg>
      </pc:sldChg>
      <pc:sldChg chg="modSp mod">
        <pc:chgData name="Louisa  Büsken" userId="7d97b5d4-09f0-4c45-9e89-3735a4836822" providerId="ADAL" clId="{4BCFD602-B71A-4D12-93D1-DD4A30F610C6}" dt="2026-08-14T08:11:36.766" v="4" actId="27636"/>
        <pc:sldMkLst>
          <pc:docMk/>
          <pc:sldMk cId="2261748389" sldId="966"/>
        </pc:sldMkLst>
        <pc:spChg chg="mod">
          <ac:chgData name="Louisa  Büsken" userId="7d97b5d4-09f0-4c45-9e89-3735a4836822" providerId="ADAL" clId="{4BCFD602-B71A-4D12-93D1-DD4A30F610C6}" dt="2026-08-14T08:11:36.766" v="4" actId="27636"/>
          <ac:spMkLst>
            <pc:docMk/>
            <pc:sldMk cId="2261748389" sldId="966"/>
            <ac:spMk id="3" creationId="{5E8DF6D5-1CF2-5B4F-E2CE-9A756F3BD926}"/>
          </ac:spMkLst>
        </pc:spChg>
      </pc:sldChg>
      <pc:sldChg chg="modSp mod">
        <pc:chgData name="Louisa  Büsken" userId="7d97b5d4-09f0-4c45-9e89-3735a4836822" providerId="ADAL" clId="{4BCFD602-B71A-4D12-93D1-DD4A30F610C6}" dt="2026-08-14T08:11:36.802" v="5" actId="27636"/>
        <pc:sldMkLst>
          <pc:docMk/>
          <pc:sldMk cId="974210915" sldId="974"/>
        </pc:sldMkLst>
        <pc:spChg chg="mod">
          <ac:chgData name="Louisa  Büsken" userId="7d97b5d4-09f0-4c45-9e89-3735a4836822" providerId="ADAL" clId="{4BCFD602-B71A-4D12-93D1-DD4A30F610C6}" dt="2026-08-14T08:11:36.802" v="5" actId="27636"/>
          <ac:spMkLst>
            <pc:docMk/>
            <pc:sldMk cId="974210915" sldId="974"/>
            <ac:spMk id="7" creationId="{31B74B9F-76E5-5BD7-EF3B-F96868096EB1}"/>
          </ac:spMkLst>
        </pc:spChg>
      </pc:sldChg>
      <pc:sldChg chg="modSp mod">
        <pc:chgData name="Louisa  Büsken" userId="7d97b5d4-09f0-4c45-9e89-3735a4836822" providerId="ADAL" clId="{4BCFD602-B71A-4D12-93D1-DD4A30F610C6}" dt="2026-08-14T08:11:36.814" v="6" actId="27636"/>
        <pc:sldMkLst>
          <pc:docMk/>
          <pc:sldMk cId="2859619023" sldId="979"/>
        </pc:sldMkLst>
        <pc:spChg chg="mod">
          <ac:chgData name="Louisa  Büsken" userId="7d97b5d4-09f0-4c45-9e89-3735a4836822" providerId="ADAL" clId="{4BCFD602-B71A-4D12-93D1-DD4A30F610C6}" dt="2026-08-14T08:11:36.814" v="6" actId="27636"/>
          <ac:spMkLst>
            <pc:docMk/>
            <pc:sldMk cId="2859619023" sldId="979"/>
            <ac:spMk id="2" creationId="{4F87A21C-B7D8-0BFA-FB70-DAE5FC487B40}"/>
          </ac:spMkLst>
        </pc:spChg>
      </pc:sldChg>
      <pc:sldChg chg="modSp mod">
        <pc:chgData name="Louisa  Büsken" userId="7d97b5d4-09f0-4c45-9e89-3735a4836822" providerId="ADAL" clId="{4BCFD602-B71A-4D12-93D1-DD4A30F610C6}" dt="2026-08-14T08:11:36.750" v="3" actId="27636"/>
        <pc:sldMkLst>
          <pc:docMk/>
          <pc:sldMk cId="843147009" sldId="980"/>
        </pc:sldMkLst>
        <pc:spChg chg="mod">
          <ac:chgData name="Louisa  Büsken" userId="7d97b5d4-09f0-4c45-9e89-3735a4836822" providerId="ADAL" clId="{4BCFD602-B71A-4D12-93D1-DD4A30F610C6}" dt="2026-08-14T08:11:36.750" v="3" actId="27636"/>
          <ac:spMkLst>
            <pc:docMk/>
            <pc:sldMk cId="843147009" sldId="980"/>
            <ac:spMk id="3" creationId="{7CF5570F-1F11-FE6B-45E1-3CDD23D25B6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arbon-concrete.org/carbonbeton/recycling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das schon gemacht?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0914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Möglichkeiten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51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schon Karbonmatten eingebaut?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351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8285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Lungengängigkeit</a:t>
            </a:r>
            <a:r>
              <a:rPr lang="de-DE" dirty="0"/>
              <a:t> zurzeit nicht nachgewiesen</a:t>
            </a:r>
          </a:p>
          <a:p>
            <a:endParaRPr lang="de-DE" dirty="0"/>
          </a:p>
          <a:p>
            <a:r>
              <a:rPr lang="de-DE" dirty="0"/>
              <a:t>https://carbon-concrete.org/carbonbeton/recycling/ Recycling – C3 – Carbon </a:t>
            </a:r>
            <a:r>
              <a:rPr lang="de-DE" dirty="0" err="1"/>
              <a:t>Concrete</a:t>
            </a:r>
            <a:r>
              <a:rPr lang="de-DE" dirty="0"/>
              <a:t> Composite</a:t>
            </a:r>
          </a:p>
          <a:p>
            <a:r>
              <a:rPr lang="de-DE" dirty="0"/>
              <a:t>https://youtu.be/hKf9AZsMaQM?si=zc5irog03xqwappH</a:t>
            </a:r>
          </a:p>
          <a:p>
            <a:r>
              <a:rPr lang="de-DE" dirty="0"/>
              <a:t>https://wir-recyceln-fasern.de/akteure/Akteure - WIR! recyceln Fasern</a:t>
            </a:r>
          </a:p>
          <a:p>
            <a:r>
              <a:rPr lang="de-DE" dirty="0">
                <a:hlinkClick r:id="rId3"/>
              </a:rPr>
              <a:t>Recycling – C3 – Carbon </a:t>
            </a:r>
            <a:r>
              <a:rPr lang="de-DE" dirty="0" err="1">
                <a:hlinkClick r:id="rId3"/>
              </a:rPr>
              <a:t>Concrete</a:t>
            </a:r>
            <a:r>
              <a:rPr lang="de-DE" dirty="0">
                <a:hlinkClick r:id="rId3"/>
              </a:rPr>
              <a:t> Composite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613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kennt das?</a:t>
            </a:r>
          </a:p>
          <a:p>
            <a:r>
              <a:rPr lang="de-DE" dirty="0"/>
              <a:t>STRABAG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110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https://work-on-progress.strabag.com/de/material-kreislaufwirtschaft/clair-asphalt </a:t>
            </a:r>
            <a:r>
              <a:rPr lang="en-US" dirty="0" err="1"/>
              <a:t>ClAir</a:t>
            </a:r>
            <a:r>
              <a:rPr lang="en-US" dirty="0"/>
              <a:t>® Asphalt | STRABAG WORK ON PROGRESS</a:t>
            </a:r>
          </a:p>
          <a:p>
            <a:r>
              <a:rPr lang="en-US" dirty="0"/>
              <a:t>https://work-on-progress.strabag.com/de/material-kreislaufwirtschaft/nachhaltige-baustoffe/clair-asphalt-reinigt-die-luft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553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Kunstoffabfälle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1950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Möglichkeiten:</a:t>
            </a:r>
          </a:p>
          <a:p>
            <a:r>
              <a:rPr lang="de-DE" dirty="0"/>
              <a:t>https://www.vaillant.de/21-grad/wissen-und-wert/strassenbelag-aus-plastikmuell-eine-nachhaltige-option-fuer-unsere-strassen/ Straßenbelag aus Plastikmüll: was steckt dahinter? | 21 grad</a:t>
            </a:r>
          </a:p>
          <a:p>
            <a:r>
              <a:rPr lang="de-DE" dirty="0"/>
              <a:t>https://www.geo.de/natur/nachhaltigkeit/21945-rtkl-plastikstrassen-kunststoffabfall-macht-strassenbelag-langlebiger-und Plastikstraßen : Kunststoffabfall macht Straßenbelag langlebiger - und günstiger - [GEO]</a:t>
            </a:r>
          </a:p>
          <a:p>
            <a:endParaRPr lang="de-DE" dirty="0"/>
          </a:p>
          <a:p>
            <a:r>
              <a:rPr lang="de-DE" dirty="0"/>
              <a:t>VIDEO-https://www.ndr.de/nachrichten/schleswig-holstein/Plastik-macht-Asphalt-an-der-Rader-Hochbruecke-nachhaltig,asphalt224.html Plastik macht Asphalt an der Rader Hochbrücke nachhaltig | NDR.de - Nachrichten - Schleswig-Holstein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6852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kennt das?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987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Geschichte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628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Vorteile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001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70060-CD4A-65CF-5ED5-B61390AB1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66E16B1-FBE6-A12F-871F-D356FB60A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5F8DFCC-66C8-B586-A1DD-9A9F1C27C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9BB79-618E-982A-0225-15C63978D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6810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Temperaturreglung ist möglich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Wärmenutzung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Vor- und Nachteile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382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1A72-A783-A6A7-6E6C-3E72B3367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5CF0CD1-01D5-6B59-7108-C1E6B8D82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CF8333-922B-76BB-AA8F-9EA5FF3AF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309A02-8C5F-A6FC-2EFA-34343EA01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866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Vergleich mit Plastikpollern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5241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9DEFC-512C-29C9-4600-14E28A03D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0EA181-EF24-37E7-F2E6-E9806F9D3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C12BC04-F71C-65FD-0A68-64A23A049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Materialeinsatz – für Nachhaltigkeit</a:t>
            </a:r>
          </a:p>
          <a:p>
            <a:r>
              <a:rPr lang="de-DE" dirty="0"/>
              <a:t>Was ist bekannt?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ABA5A4-1AB7-C1D3-0AB8-E22797671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837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Häufig verwendete </a:t>
            </a:r>
            <a:r>
              <a:rPr lang="de-DE" dirty="0" err="1"/>
              <a:t>Stainarten</a:t>
            </a:r>
            <a:r>
              <a:rPr lang="de-DE" dirty="0"/>
              <a:t> aufzählen</a:t>
            </a:r>
          </a:p>
          <a:p>
            <a:endParaRPr lang="de-DE" dirty="0"/>
          </a:p>
          <a:p>
            <a:r>
              <a:rPr lang="de-DE" dirty="0"/>
              <a:t>Hinweis auf Klimapflaster – Ausblick auf Nugget: „Steinarten im Straßenbau“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8224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https://lm.bfw-bb.eu/NBAU/Strassenbau_Massnahmen/Strassenbau_Massnahmen.html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554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Sensibilisierung für die Notwendigkeit  </a:t>
            </a:r>
          </a:p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dirty="0"/>
              <a:t>https://www.ls.brandenburg.de/ls/de/betreiben/unser-strassennetz/strassen-und-wege/</a:t>
            </a:r>
          </a:p>
          <a:p>
            <a:endParaRPr lang="de-DE" dirty="0"/>
          </a:p>
          <a:p>
            <a:r>
              <a:rPr lang="de-DE" dirty="0"/>
              <a:t>https://www.ls.brandenburg.de/</a:t>
            </a:r>
            <a:r>
              <a:rPr lang="de-DE" dirty="0" err="1"/>
              <a:t>ls</a:t>
            </a:r>
            <a:r>
              <a:rPr lang="de-DE" dirty="0"/>
              <a:t>/de/verwalten/</a:t>
            </a:r>
            <a:r>
              <a:rPr lang="de-DE" dirty="0" err="1"/>
              <a:t>strasseninformationsbank</a:t>
            </a:r>
            <a:r>
              <a:rPr lang="de-DE" dirty="0"/>
              <a:t>-brandenburg/Straßeninformationsbank Brandenburg | Landesbetrieb Straßenwesen Brandenburg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02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2490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Maßnahmen kennen sie?</a:t>
            </a:r>
          </a:p>
          <a:p>
            <a:r>
              <a:rPr lang="de-DE" dirty="0"/>
              <a:t>Infos sammeln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010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Rezyklate</a:t>
            </a:r>
          </a:p>
          <a:p>
            <a:r>
              <a:rPr lang="de-DE" dirty="0"/>
              <a:t>- Eigene 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077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29E5A-B694-3D7D-BB56-7A1333385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6DC9111-CA1D-6742-3FE6-3561AC6C66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B45642E-98C6-F700-C9CC-A6BEC512B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Begriff gemeinsam klären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338275-E4F5-A503-476A-6A3A764B6D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8384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A3FA9-B676-8B8A-7CD6-90D2D375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ED0052-BAC5-6FE7-7FEE-D24492E65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F35FDC-B980-D954-690E-ABF315752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das schon gemacht?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D42A94-43A2-7373-84B4-05FB22DED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54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Bedarf Video zeigen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19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anlei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AC22BCA6-DD33-3219-6AA9-1E0E5218A2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6" y="561762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405884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285721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564"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287925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5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7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0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9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6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2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5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7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4600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hyperlink" Target="https://youtu.be/DcM4S8zwZAo?si=n_eMfR6ZNVQSd6vb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Relationship Id="rId6" Type="http://schemas.openxmlformats.org/officeDocument/2006/relationships/image" Target="../media/image18.png"/><Relationship Id="rId5" Type="http://schemas.openxmlformats.org/officeDocument/2006/relationships/hyperlink" Target="https://youtu.be/hKf9AZsMaQM?si=BkwULDjL_xryvDKb" TargetMode="Externa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5" Type="http://schemas.openxmlformats.org/officeDocument/2006/relationships/hyperlink" Target="https://youtu.be/jhogH3QqNTk" TargetMode="Externa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6" Type="http://schemas.openxmlformats.org/officeDocument/2006/relationships/hyperlink" Target="https://youtu.be/MfzNmonp1uM?si=t8LrlMLV4i_0TPvJ" TargetMode="External"/><Relationship Id="rId5" Type="http://schemas.openxmlformats.org/officeDocument/2006/relationships/image" Target="../media/image18.png"/><Relationship Id="rId4" Type="http://schemas.openxmlformats.org/officeDocument/2006/relationships/hyperlink" Target="https://www.ndr.de/nachrichten/schleswig-holstein/Plastik-macht-Asphalt-an-der-Rader-Hochbruecke-nachhaltig,asphalt224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Relationship Id="rId6" Type="http://schemas.openxmlformats.org/officeDocument/2006/relationships/hyperlink" Target="https://youtu.be/k8pcpnZMRRw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Relationship Id="rId5" Type="http://schemas.openxmlformats.org/officeDocument/2006/relationships/hyperlink" Target="https://youtu.be/BQGBCtSLSeM?si=6Tc2YeSfhx6cnZ8K" TargetMode="Externa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Relationship Id="rId5" Type="http://schemas.openxmlformats.org/officeDocument/2006/relationships/image" Target="../media/image27.gif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4" Type="http://schemas.openxmlformats.org/officeDocument/2006/relationships/image" Target="../media/image1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4" Type="http://schemas.openxmlformats.org/officeDocument/2006/relationships/hyperlink" Target="https://nexteconomylab.de/de/projekte/nachhaltigkeit-im-ba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B37957A-D8C2-FA92-FD3F-6BB84CBB5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51" y="1289154"/>
            <a:ext cx="5745424" cy="1781555"/>
          </a:xfrm>
        </p:spPr>
        <p:txBody>
          <a:bodyPr>
            <a:normAutofit fontScale="90000"/>
          </a:bodyPr>
          <a:lstStyle/>
          <a:p>
            <a:r>
              <a:rPr lang="de-DE" dirty="0"/>
              <a:t>Maßnahmen nachhaltigen Bauens im Straßen- und Wegebau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AE2F744-B947-26C4-DD35-93D122E8B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Erstellt von: Uwe Dziumbla</a:t>
            </a:r>
          </a:p>
        </p:txBody>
      </p:sp>
      <p:pic>
        <p:nvPicPr>
          <p:cNvPr id="4" name="Bildplatzhalter 2">
            <a:extLst>
              <a:ext uri="{FF2B5EF4-FFF2-40B4-BE49-F238E27FC236}">
                <a16:creationId xmlns:a16="http://schemas.microsoft.com/office/drawing/2014/main" id="{903A3013-A03C-33ED-1969-162FEC466E0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9" r="12829"/>
          <a:stretch/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634B5B-C24E-E272-9961-B49A8FA9B716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2" name="Textplatzhalter 14">
            <a:extLst>
              <a:ext uri="{FF2B5EF4-FFF2-40B4-BE49-F238E27FC236}">
                <a16:creationId xmlns:a16="http://schemas.microsoft.com/office/drawing/2014/main" id="{832464FF-C906-B1BE-8EB1-E84A2A9862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</p:spPr>
        <p:txBody>
          <a:bodyPr>
            <a:normAutofit fontScale="70000" lnSpcReduction="20000"/>
          </a:bodyPr>
          <a:lstStyle/>
          <a:p>
            <a:r>
              <a:rPr lang="de-DE" dirty="0"/>
              <a:t>Cottbus, 2025</a:t>
            </a:r>
          </a:p>
          <a:p>
            <a:r>
              <a:rPr lang="de-DE" dirty="0"/>
              <a:t>Lizenz: CC BY-NC 4.0 (keine kommerzielle Nutzung, Bearbeitung erlaubt, Autor*in nennen)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22D7E-DCA8-7820-14A5-F3F85A4E5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81E3ACD-80AB-ABC6-5A2B-AFB4E89B2C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Kaltrecycling</a:t>
            </a:r>
          </a:p>
          <a:p>
            <a:r>
              <a:rPr lang="de-DE" dirty="0"/>
              <a:t>Umweltfreundliche Straßeninstandsetzung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34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DF242-C3AA-E031-9CCB-973B12D48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Kaltrecycling 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DA537E-338F-AECB-8E5D-F232A874F6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Möglichkeiten</a:t>
            </a:r>
          </a:p>
          <a:p>
            <a:r>
              <a:rPr lang="de-DE" dirty="0"/>
              <a:t>Bis zu 100% Wiederverwendung</a:t>
            </a:r>
          </a:p>
          <a:p>
            <a:r>
              <a:rPr lang="de-DE" dirty="0"/>
              <a:t>Fräsen, Aufnehmen und Mischen sowie Einbauen von bituminösen Straßenbefestigungen bis zu einer Tiefe von 30 cm. </a:t>
            </a:r>
          </a:p>
          <a:p>
            <a:r>
              <a:rPr lang="de-DE" dirty="0"/>
              <a:t>Bindemittel Zement, Bitumenemulsion oder Schaumbitumen </a:t>
            </a:r>
          </a:p>
          <a:p>
            <a:r>
              <a:rPr lang="de-DE" dirty="0"/>
              <a:t>geringer Energiebedarf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A3ED170-0E04-E279-374B-C9301D488172}"/>
              </a:ext>
            </a:extLst>
          </p:cNvPr>
          <p:cNvGrpSpPr/>
          <p:nvPr/>
        </p:nvGrpSpPr>
        <p:grpSpPr>
          <a:xfrm>
            <a:off x="692906" y="5344525"/>
            <a:ext cx="10200082" cy="648783"/>
            <a:chOff x="1571192" y="5912262"/>
            <a:chExt cx="10200082" cy="648783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9AA690E0-8CDE-6605-18A9-669F22A76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192" y="5912262"/>
              <a:ext cx="900823" cy="506713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835DA2D-2BA3-4ABE-1276-9CF487FC8BDE}"/>
                </a:ext>
              </a:extLst>
            </p:cNvPr>
            <p:cNvSpPr txBox="1"/>
            <p:nvPr/>
          </p:nvSpPr>
          <p:spPr>
            <a:xfrm>
              <a:off x="2541415" y="5976270"/>
              <a:ext cx="92298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Neue Plak Text" panose="020B0804030202020204" pitchFamily="34" charset="0"/>
                </a:rPr>
                <a:t>3:12 min  </a:t>
              </a:r>
              <a:r>
                <a:rPr lang="de-DE" dirty="0">
                  <a:latin typeface="Neue Plak Text" panose="020B0804030202020204" pitchFamily="34" charset="0"/>
                  <a:hlinkClick r:id="rId5"/>
                </a:rPr>
                <a:t>Wie funktioniert Kaltrecycling? - umweltfreundliche Straßeninstandsetzung</a:t>
              </a:r>
              <a:endParaRPr lang="de-DE" dirty="0">
                <a:latin typeface="Neue Plak Text" panose="020B0804030202020204" pitchFamily="34" charset="0"/>
              </a:endParaRPr>
            </a:p>
            <a:p>
              <a:endParaRPr lang="de-DE" sz="1400" b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86480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8FD22-ED76-F517-C307-3629BBD8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25C47E3-8507-6891-30D5-8AF9F86B47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Dünnschichteinbau</a:t>
            </a:r>
          </a:p>
          <a:p>
            <a:r>
              <a:rPr lang="de-DE" dirty="0"/>
              <a:t>Verlängerung der Nutzungsdauer durch Oberflächensanierung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964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16C12-B82C-5ADF-DD1E-0BCF3FB1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Dünnschichteinbau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8DF6D5-1CF2-5B4F-E2CE-9A756F3BD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Einbau dünner Asphaltdeckschichten in Heißbauweise auf Versiegelung</a:t>
            </a:r>
          </a:p>
          <a:p>
            <a:r>
              <a:rPr lang="de-DE" dirty="0"/>
              <a:t>Asphaltdeckschichten im Kalteinbau - Dünne Schichten in Kaltbauweise (DSK-Asphalt/DSK-Air-Asphalt)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Schnelle Verkehrsfreigabe - nach 15–30 Minuten wieder befahrbar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Kosteneffizienz - kein vollständiger Austausch der Deckschicht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Umweltfreundlichkeit - Ressourcenschonend,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geringere Lärmbelästigung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Verbesserung der Griffigkeit - Erhöht die Sicherheit durch bessere Oberflächeneigenschaften.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2200" dirty="0">
                <a:latin typeface="FreightText Pro Book" panose="02000603060000020004" pitchFamily="50" charset="0"/>
              </a:rPr>
              <a:t>Geeignet für: Sanierung von Straßen, Autobahnen und Flugplatzflächen.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61791AA-8056-F715-B495-2E677C7D12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r="77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93E8BEE-131F-E422-93C1-F573FE9E3292}"/>
              </a:ext>
            </a:extLst>
          </p:cNvPr>
          <p:cNvSpPr txBox="1">
            <a:spLocks/>
          </p:cNvSpPr>
          <p:nvPr/>
        </p:nvSpPr>
        <p:spPr>
          <a:xfrm>
            <a:off x="10364652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74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23D4E-F8B3-A589-53EE-2A9C64B09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2426DBE-E898-CA89-BF30-3F948B8481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F3972B"/>
                </a:solidFill>
              </a:rPr>
              <a:t>Carbonbeton</a:t>
            </a:r>
            <a:endParaRPr lang="de-DE" dirty="0">
              <a:solidFill>
                <a:srgbClr val="F3972B"/>
              </a:solidFill>
            </a:endParaRPr>
          </a:p>
          <a:p>
            <a:r>
              <a:rPr lang="de-DE" dirty="0"/>
              <a:t>Kohlenstoff als Bewehrung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3624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403E6D-1EA3-5E15-563D-CC7F4E6A3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Carbonbeton / Karbonbeton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4429FA-83C0-EB11-A586-C023ACC887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Verbundwerkstoff bestehend aus einem (Fein)Beton und einer im Verbund liegenden nichtmetallischen Bewehrung, wie und Stäbe und Matten aus Carbonfasern</a:t>
            </a:r>
          </a:p>
          <a:p>
            <a:r>
              <a:rPr lang="de-DE"/>
              <a:t> 50.000 einzelnen Carbonfaser werden zum Garn zusammengefasst zur Gitterstruktur verarbeitet </a:t>
            </a:r>
          </a:p>
          <a:p>
            <a:pPr marL="0" indent="0">
              <a:buNone/>
            </a:pPr>
            <a:r>
              <a:rPr lang="de-DE"/>
              <a:t>	- Tragfähigkeit, Flexibilität, Verformbarkeit</a:t>
            </a:r>
          </a:p>
          <a:p>
            <a:pPr marL="0" indent="0">
              <a:buNone/>
            </a:pPr>
            <a:r>
              <a:rPr lang="de-DE"/>
              <a:t>	- Widerstandsfähigkeit gegen Temperaturen</a:t>
            </a:r>
          </a:p>
          <a:p>
            <a:pPr marL="0" indent="0">
              <a:buNone/>
            </a:pPr>
            <a:r>
              <a:rPr lang="de-DE"/>
              <a:t>	- weniger materialintensiv / Gewicht</a:t>
            </a:r>
          </a:p>
          <a:p>
            <a:pPr marL="0" indent="0">
              <a:buNone/>
            </a:pPr>
            <a:r>
              <a:rPr lang="de-DE"/>
              <a:t>	- rostet nicht</a:t>
            </a:r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921325C-B199-8598-7C25-A1E27200D4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9" r="25499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67B0CF4-EC0C-DDA7-5A04-59D2756A7348}"/>
              </a:ext>
            </a:extLst>
          </p:cNvPr>
          <p:cNvSpPr txBox="1">
            <a:spLocks/>
          </p:cNvSpPr>
          <p:nvPr/>
        </p:nvSpPr>
        <p:spPr>
          <a:xfrm>
            <a:off x="1018955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4992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72FED-8D14-90F5-0EF5-257BAD57E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F01D5-3642-F022-1FDC-02C77ADC2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Wird Carbonbeton Stahlbeton ersetzen?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D3E0F2-78DE-1770-2DE8-21A96B20D8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673779"/>
            <a:ext cx="6643062" cy="4380489"/>
          </a:xfrm>
        </p:spPr>
        <p:txBody>
          <a:bodyPr/>
          <a:lstStyle/>
          <a:p>
            <a:r>
              <a:rPr lang="de-DE" dirty="0"/>
              <a:t>Das aktuelle Ziel ist, in naher Zukunft 20 % des Stahlbetons durch </a:t>
            </a:r>
            <a:r>
              <a:rPr lang="de-DE" dirty="0" err="1"/>
              <a:t>Carbonbeton</a:t>
            </a:r>
            <a:r>
              <a:rPr lang="de-DE" dirty="0"/>
              <a:t> zu ersetzen.</a:t>
            </a:r>
          </a:p>
          <a:p>
            <a:r>
              <a:rPr lang="de-DE" dirty="0"/>
              <a:t>Carolabrücke in Dresden - Verbreiterung der ersten Seite (Rad- und Fußweg) mit </a:t>
            </a:r>
            <a:r>
              <a:rPr lang="de-DE" dirty="0" err="1"/>
              <a:t>Carbonbeton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	- geringeres Gewicht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B5FE8E9-6704-9CF8-CD2E-EBA57872D9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r="11048"/>
          <a:stretch/>
        </p:blipFill>
        <p:spPr/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934A23C-44F8-36B7-A8E4-31C631B06D2C}"/>
              </a:ext>
            </a:extLst>
          </p:cNvPr>
          <p:cNvSpPr txBox="1">
            <a:spLocks/>
          </p:cNvSpPr>
          <p:nvPr/>
        </p:nvSpPr>
        <p:spPr>
          <a:xfrm>
            <a:off x="10364652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917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B253B-A031-A7B0-0922-72DB75A2A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47A01-D421-23B7-A9C4-94E1F026D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Rücklauf / Wiederverwendbarkeit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13D720-7C39-EF4F-D9C9-09F9EE3344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425107"/>
            <a:ext cx="6643688" cy="4381500"/>
          </a:xfrm>
        </p:spPr>
        <p:txBody>
          <a:bodyPr/>
          <a:lstStyle/>
          <a:p>
            <a:r>
              <a:rPr lang="de-DE" dirty="0"/>
              <a:t>Trennung der beiden Grundkomponenten Carbon und Beton </a:t>
            </a:r>
          </a:p>
          <a:p>
            <a:r>
              <a:rPr lang="de-DE" dirty="0"/>
              <a:t>Kunststoff verbrennt, die temperaturbeständigen Fasern können „recycelt“ werden </a:t>
            </a:r>
          </a:p>
          <a:p>
            <a:r>
              <a:rPr lang="de-DE" dirty="0"/>
              <a:t>als Garn oder als Füllstoff in Spritzgussgranulat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AA4AB0C7-5794-F4FA-653E-F2E9B2371C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>
          <a:xfrm>
            <a:off x="7591425" y="952500"/>
            <a:ext cx="4600575" cy="5905500"/>
          </a:xfr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9BE0050-7A2C-F9EE-FAA3-1CBECABCCB80}"/>
              </a:ext>
            </a:extLst>
          </p:cNvPr>
          <p:cNvGrpSpPr/>
          <p:nvPr/>
        </p:nvGrpSpPr>
        <p:grpSpPr>
          <a:xfrm>
            <a:off x="644274" y="4943112"/>
            <a:ext cx="6504239" cy="324000"/>
            <a:chOff x="1501792" y="5976271"/>
            <a:chExt cx="6504239" cy="324000"/>
          </a:xfrm>
        </p:grpSpPr>
        <p:pic>
          <p:nvPicPr>
            <p:cNvPr id="7" name="Grafik 6">
              <a:hlinkClick r:id="rId5"/>
              <a:extLst>
                <a:ext uri="{FF2B5EF4-FFF2-40B4-BE49-F238E27FC236}">
                  <a16:creationId xmlns:a16="http://schemas.microsoft.com/office/drawing/2014/main" id="{E07F7B6F-EE36-0699-0897-66BB81B18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4AB75D8D-F7CE-955F-683E-413475B6CAD3}"/>
                </a:ext>
              </a:extLst>
            </p:cNvPr>
            <p:cNvSpPr txBox="1"/>
            <p:nvPr/>
          </p:nvSpPr>
          <p:spPr>
            <a:xfrm>
              <a:off x="2077792" y="5984383"/>
              <a:ext cx="59282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/>
                <a:t>4:03 min  </a:t>
              </a:r>
              <a:r>
                <a:rPr lang="de-DE" sz="1400" b="1" dirty="0">
                  <a:hlinkClick r:id="rId5"/>
                </a:rPr>
                <a:t>Recycling von </a:t>
              </a:r>
              <a:r>
                <a:rPr lang="de-DE" sz="1400" b="1" dirty="0" err="1">
                  <a:hlinkClick r:id="rId5"/>
                </a:rPr>
                <a:t>Carbonbeton</a:t>
              </a:r>
              <a:r>
                <a:rPr lang="de-DE" sz="1400" b="1" dirty="0">
                  <a:hlinkClick r:id="rId5"/>
                </a:rPr>
                <a:t> - ein geschlossener Stoffkreislauf</a:t>
              </a:r>
              <a:endParaRPr lang="de-DE" sz="1400" b="1" dirty="0"/>
            </a:p>
          </p:txBody>
        </p:sp>
      </p:grp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E769A9D-1FC8-3F5D-4331-0908E847D689}"/>
              </a:ext>
            </a:extLst>
          </p:cNvPr>
          <p:cNvSpPr txBox="1">
            <a:spLocks/>
          </p:cNvSpPr>
          <p:nvPr/>
        </p:nvSpPr>
        <p:spPr>
          <a:xfrm>
            <a:off x="10364652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0770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CD9B-D07D-8F62-4EDA-631FE36A3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CA57731-4E55-35B2-EF64-5081D2FBD8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Clean Air Asphalt  </a:t>
            </a:r>
          </a:p>
          <a:p>
            <a:r>
              <a:rPr lang="de-DE" dirty="0"/>
              <a:t>Luftreinigendes </a:t>
            </a:r>
            <a:r>
              <a:rPr lang="de-DE" dirty="0" err="1"/>
              <a:t>Abstreugranulat</a:t>
            </a:r>
            <a:r>
              <a:rPr lang="de-DE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534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2717A-7D48-EAC0-4643-76148A7C1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4CBF4-42FB-6D8A-1D80-1F9021281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Clean Air Asphalt - </a:t>
            </a:r>
            <a:r>
              <a:rPr lang="de-DE" dirty="0" err="1"/>
              <a:t>ClAir</a:t>
            </a:r>
            <a:r>
              <a:rPr lang="de-DE" dirty="0"/>
              <a:t>® Asphalt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5B1B6B-02A0-AA73-3448-284AFF6400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111375"/>
            <a:ext cx="11017250" cy="3064129"/>
          </a:xfrm>
        </p:spPr>
        <p:txBody>
          <a:bodyPr/>
          <a:lstStyle/>
          <a:p>
            <a:r>
              <a:rPr lang="de-DE" dirty="0"/>
              <a:t>Luftreinigende Funktion von </a:t>
            </a:r>
            <a:r>
              <a:rPr lang="de-DE" dirty="0" err="1"/>
              <a:t>ClAir</a:t>
            </a:r>
            <a:r>
              <a:rPr lang="de-DE" dirty="0"/>
              <a:t>® Asphalt basiert auf der Nutzung von </a:t>
            </a:r>
            <a:br>
              <a:rPr lang="de-DE" dirty="0"/>
            </a:br>
            <a:r>
              <a:rPr lang="de-DE" dirty="0"/>
              <a:t>Titandioxid (TiO2) als </a:t>
            </a:r>
            <a:r>
              <a:rPr lang="de-DE" dirty="0" err="1"/>
              <a:t>Photokatalysator</a:t>
            </a:r>
            <a:endParaRPr lang="de-DE" dirty="0"/>
          </a:p>
          <a:p>
            <a:r>
              <a:rPr lang="de-DE" dirty="0"/>
              <a:t>Das in der Luft gebundene Stickoxide (NO2 ) unter Einwirkung von UV-Strahlung (Sonnenlicht) abbaut und in unschädliche Nitrate umwandelt – vom Regen ausgewaschen</a:t>
            </a:r>
          </a:p>
          <a:p>
            <a:r>
              <a:rPr lang="de-DE" dirty="0"/>
              <a:t>Dämpft durch seine spezielle Textur die Reifenabrollgeräusche</a:t>
            </a:r>
          </a:p>
          <a:p>
            <a:r>
              <a:rPr lang="de-DE" dirty="0"/>
              <a:t>2019 im Pilotprojekt, Stuttgart am Neckartor, erfolgreich getestet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AC87974-B27F-1A85-0508-72C903EBB655}"/>
              </a:ext>
            </a:extLst>
          </p:cNvPr>
          <p:cNvGrpSpPr/>
          <p:nvPr/>
        </p:nvGrpSpPr>
        <p:grpSpPr>
          <a:xfrm>
            <a:off x="689994" y="5412041"/>
            <a:ext cx="10327067" cy="542852"/>
            <a:chOff x="971440" y="5347920"/>
            <a:chExt cx="10327067" cy="542852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9393865-4176-BA05-9E7A-E3CD48D5E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440" y="5347920"/>
              <a:ext cx="965070" cy="542852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0EA3A8AD-FB40-D5C7-EE45-AE666F9F250A}"/>
                </a:ext>
              </a:extLst>
            </p:cNvPr>
            <p:cNvSpPr txBox="1"/>
            <p:nvPr/>
          </p:nvSpPr>
          <p:spPr>
            <a:xfrm>
              <a:off x="2068648" y="5434680"/>
              <a:ext cx="92298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Neue Plak Text" panose="020B0804030202020204" pitchFamily="34" charset="0"/>
                </a:rPr>
                <a:t>3:49 min </a:t>
              </a:r>
              <a:r>
                <a:rPr lang="de-DE" dirty="0" err="1">
                  <a:latin typeface="Neue Plak Text" panose="020B0804030202020204" pitchFamily="34" charset="0"/>
                  <a:hlinkClick r:id="rId5"/>
                </a:rPr>
                <a:t>ClAir</a:t>
              </a:r>
              <a:r>
                <a:rPr lang="de-DE" dirty="0">
                  <a:latin typeface="Neue Plak Text" panose="020B0804030202020204" pitchFamily="34" charset="0"/>
                  <a:hlinkClick r:id="rId5"/>
                </a:rPr>
                <a:t>® Asphalt statt Fahrverbote</a:t>
              </a:r>
              <a:endParaRPr lang="de-DE" dirty="0">
                <a:latin typeface="Neue Plak Text" panose="020B080403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9846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0F4081B7-5E2D-0FF1-7D7C-FC4A1DFE89B1}"/>
              </a:ext>
            </a:extLst>
          </p:cNvPr>
          <p:cNvSpPr/>
          <p:nvPr/>
        </p:nvSpPr>
        <p:spPr>
          <a:xfrm>
            <a:off x="266569" y="3275958"/>
            <a:ext cx="11439631" cy="1213593"/>
          </a:xfrm>
          <a:prstGeom prst="rightArrow">
            <a:avLst/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 sz="1000">
              <a:latin typeface="Neue Plak" panose="020B0504030202020204" pitchFamily="34" charset="0"/>
            </a:endParaRPr>
          </a:p>
        </p:txBody>
      </p:sp>
      <p:sp>
        <p:nvSpPr>
          <p:cNvPr id="5" name="Flussdiagramm: Verbinder 4">
            <a:extLst>
              <a:ext uri="{FF2B5EF4-FFF2-40B4-BE49-F238E27FC236}">
                <a16:creationId xmlns:a16="http://schemas.microsoft.com/office/drawing/2014/main" id="{4488BAE1-98BD-A7D3-79EA-9D8D894FB9FD}"/>
              </a:ext>
            </a:extLst>
          </p:cNvPr>
          <p:cNvSpPr/>
          <p:nvPr/>
        </p:nvSpPr>
        <p:spPr>
          <a:xfrm>
            <a:off x="485800" y="3792754"/>
            <a:ext cx="180000" cy="1800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9478C032-862F-BBFC-259E-0E2E0B4AFA16}"/>
              </a:ext>
            </a:extLst>
          </p:cNvPr>
          <p:cNvSpPr/>
          <p:nvPr/>
        </p:nvSpPr>
        <p:spPr>
          <a:xfrm>
            <a:off x="3258267" y="3785477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21115FE5-4FAE-6BB7-4BD4-0F33DE6D6E55}"/>
              </a:ext>
            </a:extLst>
          </p:cNvPr>
          <p:cNvSpPr/>
          <p:nvPr/>
        </p:nvSpPr>
        <p:spPr>
          <a:xfrm>
            <a:off x="6429338" y="3792754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1E26DCE-4C14-E688-6508-5D23633ECB98}"/>
              </a:ext>
            </a:extLst>
          </p:cNvPr>
          <p:cNvCxnSpPr/>
          <p:nvPr/>
        </p:nvCxnSpPr>
        <p:spPr>
          <a:xfrm>
            <a:off x="1797690" y="4199497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ED2B391-F773-BBA0-4FEF-84F178461721}"/>
              </a:ext>
            </a:extLst>
          </p:cNvPr>
          <p:cNvCxnSpPr/>
          <p:nvPr/>
        </p:nvCxnSpPr>
        <p:spPr>
          <a:xfrm>
            <a:off x="6511416" y="3006617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lussdiagramm: Verbinder 9">
            <a:extLst>
              <a:ext uri="{FF2B5EF4-FFF2-40B4-BE49-F238E27FC236}">
                <a16:creationId xmlns:a16="http://schemas.microsoft.com/office/drawing/2014/main" id="{1E60E652-63F2-D82D-AAAA-93D3CF21A2F8}"/>
              </a:ext>
            </a:extLst>
          </p:cNvPr>
          <p:cNvSpPr/>
          <p:nvPr/>
        </p:nvSpPr>
        <p:spPr>
          <a:xfrm>
            <a:off x="4506407" y="3778942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77714176-11B7-7ECE-5B8E-B7FB4EF95C0B}"/>
              </a:ext>
            </a:extLst>
          </p:cNvPr>
          <p:cNvCxnSpPr/>
          <p:nvPr/>
        </p:nvCxnSpPr>
        <p:spPr>
          <a:xfrm>
            <a:off x="4596407" y="4182057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23CBC493-5514-30BA-2F12-901A3435B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97" y="1219200"/>
            <a:ext cx="1237554" cy="1237554"/>
          </a:xfrm>
          <a:prstGeom prst="rect">
            <a:avLst/>
          </a:prstGeom>
        </p:spPr>
      </p:pic>
      <p:sp>
        <p:nvSpPr>
          <p:cNvPr id="13" name="Flussdiagramm: Verbinder 12">
            <a:extLst>
              <a:ext uri="{FF2B5EF4-FFF2-40B4-BE49-F238E27FC236}">
                <a16:creationId xmlns:a16="http://schemas.microsoft.com/office/drawing/2014/main" id="{BE15AE21-0C8C-C7F1-E8BE-0BD28E505C9C}"/>
              </a:ext>
            </a:extLst>
          </p:cNvPr>
          <p:cNvSpPr>
            <a:spLocks noChangeAspect="1"/>
          </p:cNvSpPr>
          <p:nvPr/>
        </p:nvSpPr>
        <p:spPr>
          <a:xfrm>
            <a:off x="7224332" y="3784182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4835B487-D2CE-ED7B-97FE-82ADC4AE1340}"/>
              </a:ext>
            </a:extLst>
          </p:cNvPr>
          <p:cNvCxnSpPr/>
          <p:nvPr/>
        </p:nvCxnSpPr>
        <p:spPr>
          <a:xfrm>
            <a:off x="7314332" y="4195205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1FE92CE5-7A86-AE34-0759-1D15221E5604}"/>
              </a:ext>
            </a:extLst>
          </p:cNvPr>
          <p:cNvSpPr txBox="1"/>
          <p:nvPr/>
        </p:nvSpPr>
        <p:spPr>
          <a:xfrm>
            <a:off x="5656989" y="1953747"/>
            <a:ext cx="21495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Schotter in Schichten </a:t>
            </a:r>
            <a:b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auf Landstraßen + Entwässerung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ab 18. Jahrhundert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3BF16B4-17E7-6A2A-A9AE-6E9B5EC744CD}"/>
              </a:ext>
            </a:extLst>
          </p:cNvPr>
          <p:cNvSpPr txBox="1"/>
          <p:nvPr/>
        </p:nvSpPr>
        <p:spPr>
          <a:xfrm>
            <a:off x="805740" y="4852929"/>
            <a:ext cx="2337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Naturstraßen / Wege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4170001-5126-FAFB-6B36-6EE72DBA8B85}"/>
              </a:ext>
            </a:extLst>
          </p:cNvPr>
          <p:cNvSpPr txBox="1"/>
          <p:nvPr/>
        </p:nvSpPr>
        <p:spPr>
          <a:xfrm>
            <a:off x="3912407" y="4819467"/>
            <a:ext cx="2148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Antike - Rom</a:t>
            </a: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Straßen zur Truppenverlegung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ca. 600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v.Ch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606E5F4-F678-6217-F676-A1A31907FC75}"/>
              </a:ext>
            </a:extLst>
          </p:cNvPr>
          <p:cNvSpPr txBox="1"/>
          <p:nvPr/>
        </p:nvSpPr>
        <p:spPr>
          <a:xfrm>
            <a:off x="2768632" y="2545553"/>
            <a:ext cx="18614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Erfindung des Rades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Pflasterstraßen</a:t>
            </a:r>
            <a:b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ca. 4.000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v.Ch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9E72064-9D83-5F03-4500-06F1730C6800}"/>
              </a:ext>
            </a:extLst>
          </p:cNvPr>
          <p:cNvSpPr txBox="1"/>
          <p:nvPr/>
        </p:nvSpPr>
        <p:spPr>
          <a:xfrm>
            <a:off x="6829669" y="4739497"/>
            <a:ext cx="1811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Teerstraße (Asphaltblöcke)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ca. 1824 Paris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FCB531C-33B1-585A-352A-CCAE349E3F29}"/>
              </a:ext>
            </a:extLst>
          </p:cNvPr>
          <p:cNvSpPr txBox="1"/>
          <p:nvPr/>
        </p:nvSpPr>
        <p:spPr>
          <a:xfrm>
            <a:off x="221768" y="2468446"/>
            <a:ext cx="22411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Bitumen / Erdpech</a:t>
            </a:r>
            <a:b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(Speer und Pfeilspitzen)</a:t>
            </a: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ca. 40.000 v.Chr.</a:t>
            </a: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C604A498-7003-0ADF-F7E6-486787914CDB}"/>
              </a:ext>
            </a:extLst>
          </p:cNvPr>
          <p:cNvCxnSpPr>
            <a:cxnSpLocks/>
          </p:cNvCxnSpPr>
          <p:nvPr/>
        </p:nvCxnSpPr>
        <p:spPr>
          <a:xfrm>
            <a:off x="575800" y="3275383"/>
            <a:ext cx="0" cy="3072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ussdiagramm: Verbinder 21">
            <a:extLst>
              <a:ext uri="{FF2B5EF4-FFF2-40B4-BE49-F238E27FC236}">
                <a16:creationId xmlns:a16="http://schemas.microsoft.com/office/drawing/2014/main" id="{B90AFC9C-46D7-F7DF-E86F-972E1DD16A07}"/>
              </a:ext>
            </a:extLst>
          </p:cNvPr>
          <p:cNvSpPr/>
          <p:nvPr/>
        </p:nvSpPr>
        <p:spPr>
          <a:xfrm>
            <a:off x="8144229" y="3774754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C2B49B88-EE13-3692-D445-DC11FBE5E144}"/>
              </a:ext>
            </a:extLst>
          </p:cNvPr>
          <p:cNvCxnSpPr>
            <a:cxnSpLocks/>
          </p:cNvCxnSpPr>
          <p:nvPr/>
        </p:nvCxnSpPr>
        <p:spPr>
          <a:xfrm>
            <a:off x="8234229" y="3207110"/>
            <a:ext cx="0" cy="3755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18B3C03A-589D-E5E7-5E5B-A9BD14E632B9}"/>
              </a:ext>
            </a:extLst>
          </p:cNvPr>
          <p:cNvSpPr txBox="1"/>
          <p:nvPr/>
        </p:nvSpPr>
        <p:spPr>
          <a:xfrm>
            <a:off x="7561933" y="2550399"/>
            <a:ext cx="176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Erste Betonstraße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in Breslau 1888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718CF34-3B59-0EA2-B229-3D30F5F67011}"/>
              </a:ext>
            </a:extLst>
          </p:cNvPr>
          <p:cNvSpPr txBox="1"/>
          <p:nvPr/>
        </p:nvSpPr>
        <p:spPr>
          <a:xfrm>
            <a:off x="8475842" y="4786896"/>
            <a:ext cx="1970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Offenporige Asphalt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(Flüsterasphalt)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1980</a:t>
            </a:r>
          </a:p>
        </p:txBody>
      </p:sp>
      <p:sp>
        <p:nvSpPr>
          <p:cNvPr id="26" name="Flussdiagramm: Verbinder 25">
            <a:extLst>
              <a:ext uri="{FF2B5EF4-FFF2-40B4-BE49-F238E27FC236}">
                <a16:creationId xmlns:a16="http://schemas.microsoft.com/office/drawing/2014/main" id="{F1364D85-449A-8C84-3D5B-FCE73CDA430E}"/>
              </a:ext>
            </a:extLst>
          </p:cNvPr>
          <p:cNvSpPr>
            <a:spLocks noChangeAspect="1"/>
          </p:cNvSpPr>
          <p:nvPr/>
        </p:nvSpPr>
        <p:spPr>
          <a:xfrm>
            <a:off x="9215258" y="3782225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4471144C-224E-3C68-2E3E-D5250C7FF208}"/>
              </a:ext>
            </a:extLst>
          </p:cNvPr>
          <p:cNvCxnSpPr/>
          <p:nvPr/>
        </p:nvCxnSpPr>
        <p:spPr>
          <a:xfrm>
            <a:off x="9322823" y="4195205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lussdiagramm: Verbinder 27">
            <a:extLst>
              <a:ext uri="{FF2B5EF4-FFF2-40B4-BE49-F238E27FC236}">
                <a16:creationId xmlns:a16="http://schemas.microsoft.com/office/drawing/2014/main" id="{B3233D21-C7EC-8D6E-29E5-4C3CEBE4D01E}"/>
              </a:ext>
            </a:extLst>
          </p:cNvPr>
          <p:cNvSpPr/>
          <p:nvPr/>
        </p:nvSpPr>
        <p:spPr>
          <a:xfrm>
            <a:off x="10410450" y="3772057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EB56BD01-070B-8DE5-D9EA-571CF06A42E6}"/>
              </a:ext>
            </a:extLst>
          </p:cNvPr>
          <p:cNvCxnSpPr>
            <a:cxnSpLocks/>
          </p:cNvCxnSpPr>
          <p:nvPr/>
        </p:nvCxnSpPr>
        <p:spPr>
          <a:xfrm>
            <a:off x="10040825" y="2430800"/>
            <a:ext cx="0" cy="11518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7F5C20CB-2E72-EB25-ED4B-824FE7B9DB05}"/>
              </a:ext>
            </a:extLst>
          </p:cNvPr>
          <p:cNvSpPr txBox="1"/>
          <p:nvPr/>
        </p:nvSpPr>
        <p:spPr>
          <a:xfrm>
            <a:off x="9412823" y="1798988"/>
            <a:ext cx="1334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Carbonbeton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Plak" panose="020B050403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2014 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B903A312-D45A-230B-5A01-E11FCFBDE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4539" y="1211917"/>
            <a:ext cx="1516552" cy="1298458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1DB5D80C-2425-48A0-9C78-8A1E4F3710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7361" y="5572959"/>
            <a:ext cx="1811629" cy="1092991"/>
          </a:xfrm>
          <a:prstGeom prst="rect">
            <a:avLst/>
          </a:prstGeom>
        </p:spPr>
      </p:pic>
      <p:sp>
        <p:nvSpPr>
          <p:cNvPr id="33" name="Flussdiagramm: Verbinder 32">
            <a:extLst>
              <a:ext uri="{FF2B5EF4-FFF2-40B4-BE49-F238E27FC236}">
                <a16:creationId xmlns:a16="http://schemas.microsoft.com/office/drawing/2014/main" id="{2D611359-5B21-B8E6-8DDE-7E7B534D9566}"/>
              </a:ext>
            </a:extLst>
          </p:cNvPr>
          <p:cNvSpPr/>
          <p:nvPr/>
        </p:nvSpPr>
        <p:spPr>
          <a:xfrm>
            <a:off x="9942257" y="3792754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D73F36-7C04-0BE1-EB7E-2EEAD1D09E83}"/>
              </a:ext>
            </a:extLst>
          </p:cNvPr>
          <p:cNvSpPr txBox="1"/>
          <p:nvPr/>
        </p:nvSpPr>
        <p:spPr>
          <a:xfrm>
            <a:off x="10410450" y="4837810"/>
            <a:ext cx="23706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ClAir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® Asphalt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Clean Air Asphalt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2019 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E036C904-2C78-6039-7D61-64869CAC727E}"/>
              </a:ext>
            </a:extLst>
          </p:cNvPr>
          <p:cNvCxnSpPr/>
          <p:nvPr/>
        </p:nvCxnSpPr>
        <p:spPr>
          <a:xfrm>
            <a:off x="10536195" y="4177205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B37301E1-DE7C-BBF6-B205-5F44FDAE439B}"/>
              </a:ext>
            </a:extLst>
          </p:cNvPr>
          <p:cNvSpPr txBox="1"/>
          <p:nvPr/>
        </p:nvSpPr>
        <p:spPr>
          <a:xfrm>
            <a:off x="10355969" y="2438904"/>
            <a:ext cx="1511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Power Road®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2020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" panose="020B0504030202020204" pitchFamily="34" charset="0"/>
              </a:rPr>
              <a:t>  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747D31A3-12C0-ECDE-AED8-2047838267D2}"/>
              </a:ext>
            </a:extLst>
          </p:cNvPr>
          <p:cNvCxnSpPr/>
          <p:nvPr/>
        </p:nvCxnSpPr>
        <p:spPr>
          <a:xfrm>
            <a:off x="10759872" y="2987162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lussdiagramm: Verbinder 37">
            <a:extLst>
              <a:ext uri="{FF2B5EF4-FFF2-40B4-BE49-F238E27FC236}">
                <a16:creationId xmlns:a16="http://schemas.microsoft.com/office/drawing/2014/main" id="{2B98E561-8274-FE88-1299-DB9B12143354}"/>
              </a:ext>
            </a:extLst>
          </p:cNvPr>
          <p:cNvSpPr/>
          <p:nvPr/>
        </p:nvSpPr>
        <p:spPr>
          <a:xfrm>
            <a:off x="10669872" y="3772057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Plak" panose="020B0504030202020204" pitchFamily="34" charset="0"/>
            </a:endParaRP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18056FA9-4F8E-93AA-2110-3E1A64225382}"/>
              </a:ext>
            </a:extLst>
          </p:cNvPr>
          <p:cNvCxnSpPr>
            <a:cxnSpLocks/>
          </p:cNvCxnSpPr>
          <p:nvPr/>
        </p:nvCxnSpPr>
        <p:spPr>
          <a:xfrm>
            <a:off x="3348267" y="3275383"/>
            <a:ext cx="0" cy="3072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52058C-A4EE-5FFE-A5FA-68228C3BF6BF}"/>
              </a:ext>
            </a:extLst>
          </p:cNvPr>
          <p:cNvSpPr txBox="1">
            <a:spLocks/>
          </p:cNvSpPr>
          <p:nvPr/>
        </p:nvSpPr>
        <p:spPr>
          <a:xfrm>
            <a:off x="8516758" y="650083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58613831-7F16-DA2E-FDD2-A6B73EF333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7" t="81262" r="58493"/>
          <a:stretch>
            <a:fillRect/>
          </a:stretch>
        </p:blipFill>
        <p:spPr>
          <a:xfrm>
            <a:off x="4009396" y="5470875"/>
            <a:ext cx="1810800" cy="1040686"/>
          </a:xfrm>
          <a:prstGeom prst="rect">
            <a:avLst/>
          </a:prstGeom>
        </p:spPr>
      </p:pic>
      <p:sp>
        <p:nvSpPr>
          <p:cNvPr id="42" name="Textplatzhalter 2">
            <a:extLst>
              <a:ext uri="{FF2B5EF4-FFF2-40B4-BE49-F238E27FC236}">
                <a16:creationId xmlns:a16="http://schemas.microsoft.com/office/drawing/2014/main" id="{941E9464-EB9F-ABF2-EE5C-2F375E5891E8}"/>
              </a:ext>
            </a:extLst>
          </p:cNvPr>
          <p:cNvSpPr txBox="1">
            <a:spLocks/>
          </p:cNvSpPr>
          <p:nvPr/>
        </p:nvSpPr>
        <p:spPr>
          <a:xfrm>
            <a:off x="4112284" y="636591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F3C699F0-F56E-A1F4-305D-9B4B81259B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3" t="59413" r="23379" b="-529"/>
          <a:stretch>
            <a:fillRect/>
          </a:stretch>
        </p:blipFill>
        <p:spPr>
          <a:xfrm>
            <a:off x="517578" y="5151944"/>
            <a:ext cx="1810800" cy="1040686"/>
          </a:xfrm>
          <a:prstGeom prst="rect">
            <a:avLst/>
          </a:prstGeom>
        </p:spPr>
      </p:pic>
      <p:sp>
        <p:nvSpPr>
          <p:cNvPr id="44" name="Textplatzhalter 2">
            <a:extLst>
              <a:ext uri="{FF2B5EF4-FFF2-40B4-BE49-F238E27FC236}">
                <a16:creationId xmlns:a16="http://schemas.microsoft.com/office/drawing/2014/main" id="{1148FFBE-B441-12B3-FA90-5EEF92896215}"/>
              </a:ext>
            </a:extLst>
          </p:cNvPr>
          <p:cNvSpPr txBox="1">
            <a:spLocks/>
          </p:cNvSpPr>
          <p:nvPr/>
        </p:nvSpPr>
        <p:spPr>
          <a:xfrm>
            <a:off x="600541" y="602556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003B8C3C-C74C-097B-F84B-EE6F36AF1AB0}"/>
              </a:ext>
            </a:extLst>
          </p:cNvPr>
          <p:cNvSpPr txBox="1">
            <a:spLocks/>
          </p:cNvSpPr>
          <p:nvPr/>
        </p:nvSpPr>
        <p:spPr>
          <a:xfrm>
            <a:off x="-83942" y="223311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KI-generiert</a:t>
            </a: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865953E0-9831-4E55-6D18-447A4E2F44BF}"/>
              </a:ext>
            </a:extLst>
          </p:cNvPr>
          <p:cNvSpPr txBox="1">
            <a:spLocks/>
          </p:cNvSpPr>
          <p:nvPr/>
        </p:nvSpPr>
        <p:spPr>
          <a:xfrm>
            <a:off x="2565256" y="2311844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3567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F1043-1955-DB77-4B14-847D9AF58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EA381D6-B031-4A21-4DEA-AB0F460EB3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Straßenbelag/Asphalt aus Plastikmüll</a:t>
            </a:r>
          </a:p>
          <a:p>
            <a:r>
              <a:rPr lang="de-DE" dirty="0"/>
              <a:t>Kunststoffabfälle im Straßenbelag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863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BD507-385D-6036-805E-ADAC6299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Straßenbelag/Asphalt aus Plastikmüll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AA53CC-F264-BF1E-C9CC-C0064FC0DA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„Plastikasphalt“ vielversprechende Zukunftsaussichten eine mögliche Lösung für das Kunststoffproblem </a:t>
            </a:r>
          </a:p>
          <a:p>
            <a:r>
              <a:rPr lang="de-DE" dirty="0"/>
              <a:t>Durch den großflächigen Einsatz von Kunststoffen in der Umwelt könnten diese durch Abrieb und Alterungsprozesse freigesetzt werden (Mikroplastik) </a:t>
            </a:r>
          </a:p>
          <a:p>
            <a:r>
              <a:rPr lang="de-DE" dirty="0"/>
              <a:t>Aber Kunststoff vermischt sich bei hohen Temperaturen vollständig mit dem Bitumen</a:t>
            </a:r>
          </a:p>
          <a:p>
            <a:pPr lvl="1"/>
            <a:endParaRPr lang="de-DE" dirty="0">
              <a:latin typeface="FreightText Pro Book" panose="02000603060000020004" pitchFamily="50" charset="0"/>
            </a:endParaRPr>
          </a:p>
          <a:p>
            <a:pPr marL="0" indent="0">
              <a:buNone/>
            </a:pPr>
            <a:r>
              <a:rPr lang="de-DE" u="sng" dirty="0"/>
              <a:t>Beispielprojekt: Sieht so die Autobahn der Zukunft aus? </a:t>
            </a:r>
          </a:p>
          <a:p>
            <a:pPr marL="0" indent="0">
              <a:buNone/>
            </a:pPr>
            <a:r>
              <a:rPr lang="de-DE" dirty="0"/>
              <a:t>Drei Jahre etwa muss sich der Asphalt an der Rader Hochbrücke bewähren. Dann wird auch die Fahrbahn Richtung Süden abgerissen - und mit ihm der Recycling-Asphalt. Er wird zerkleinert und analysiert - und kann dann nach mehreren Zwischenschritten erneut auf einer Straße eingesetzt werden.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7E8FFFD-411E-6924-51D6-4692922F22AE}"/>
              </a:ext>
            </a:extLst>
          </p:cNvPr>
          <p:cNvSpPr txBox="1"/>
          <p:nvPr/>
        </p:nvSpPr>
        <p:spPr>
          <a:xfrm>
            <a:off x="614362" y="5515028"/>
            <a:ext cx="9772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NDR TV    </a:t>
            </a:r>
            <a:r>
              <a:rPr lang="de-DE" sz="1400" b="1" dirty="0"/>
              <a:t> 2:37 min </a:t>
            </a:r>
            <a:r>
              <a:rPr lang="de-DE" sz="1400" b="1" dirty="0">
                <a:hlinkClick r:id="rId4"/>
              </a:rPr>
              <a:t>Plastik macht Asphalt an der Rader Hochbrücke nachhaltig</a:t>
            </a:r>
            <a:endParaRPr lang="de-DE" sz="1400" b="1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C16C997-D0B5-475A-04F5-FEAF4DEDD671}"/>
              </a:ext>
            </a:extLst>
          </p:cNvPr>
          <p:cNvGrpSpPr/>
          <p:nvPr/>
        </p:nvGrpSpPr>
        <p:grpSpPr>
          <a:xfrm>
            <a:off x="714508" y="5822805"/>
            <a:ext cx="9805859" cy="324000"/>
            <a:chOff x="1501792" y="5976271"/>
            <a:chExt cx="9805859" cy="32400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84D230A0-09EB-0901-3D57-4F47D2A95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71DA3C64-9854-2F72-535B-0C086033374C}"/>
                </a:ext>
              </a:extLst>
            </p:cNvPr>
            <p:cNvSpPr txBox="1"/>
            <p:nvPr/>
          </p:nvSpPr>
          <p:spPr>
            <a:xfrm>
              <a:off x="2077792" y="5984383"/>
              <a:ext cx="92298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/>
                <a:t>3:07 min </a:t>
              </a:r>
              <a:r>
                <a:rPr lang="de-DE" sz="1400" b="1" dirty="0" err="1">
                  <a:hlinkClick r:id="rId6"/>
                </a:rPr>
                <a:t>PlasticRoad</a:t>
              </a:r>
              <a:r>
                <a:rPr lang="de-DE" sz="1400" b="1" dirty="0">
                  <a:hlinkClick r:id="rId6"/>
                </a:rPr>
                <a:t> Radweg aus Modulen (Niederlande)</a:t>
              </a:r>
              <a:r>
                <a:rPr lang="de-DE" sz="1400" b="1" dirty="0"/>
                <a:t> </a:t>
              </a:r>
              <a:r>
                <a:rPr lang="de-DE" sz="1400" dirty="0"/>
                <a:t>(engl.)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1968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A819E-9FCF-94AF-FA9B-DCF6CD4B1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A594F6C-D9E4-AC5F-FFD9-69EA180ACA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Schnellbaubrücken</a:t>
            </a:r>
          </a:p>
          <a:p>
            <a:r>
              <a:rPr lang="de-DE" dirty="0"/>
              <a:t>Ersatzbrückenbauwerke in extrem kurzer Bauzeit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9865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7D1092-60E4-8B4F-2BA8-E14E24AC9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Schnellbaubrücken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303426A-47AF-7D47-1BB4-894AD2414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Reduzierung der Verkehrsbeeinträchtigungen durch schnellere Baustellenabwicklung </a:t>
            </a:r>
          </a:p>
          <a:p>
            <a:r>
              <a:rPr lang="de-DE" dirty="0"/>
              <a:t>Staubildung auf Straßen reduzieren </a:t>
            </a:r>
          </a:p>
          <a:p>
            <a:r>
              <a:rPr lang="de-DE" dirty="0"/>
              <a:t>dadurch weniger CO2 Emissionen</a:t>
            </a:r>
          </a:p>
          <a:p>
            <a:r>
              <a:rPr lang="de-DE" dirty="0"/>
              <a:t>weniger lange Vollsperrungen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Herstellung von Ersatzbrückenbauwerken innerhalb von </a:t>
            </a:r>
            <a:r>
              <a:rPr lang="de-DE" b="1" dirty="0"/>
              <a:t>18-20 Kalendertagen </a:t>
            </a:r>
            <a:r>
              <a:rPr lang="de-DE" dirty="0"/>
              <a:t>möglich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FEA13BCF-B424-BEBC-3FE4-4609E1A8CA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9" r="27229"/>
          <a:stretch/>
        </p:blipFill>
        <p:spPr/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5BE4713-AE95-BEC0-89CF-2FBCBB96FA2D}"/>
              </a:ext>
            </a:extLst>
          </p:cNvPr>
          <p:cNvGrpSpPr/>
          <p:nvPr/>
        </p:nvGrpSpPr>
        <p:grpSpPr>
          <a:xfrm>
            <a:off x="626959" y="5891942"/>
            <a:ext cx="9805859" cy="324000"/>
            <a:chOff x="1501792" y="5976271"/>
            <a:chExt cx="9805859" cy="324000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1CB78212-0E4C-E73E-9602-FD11A1D83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B3873E44-1F44-9E04-14F6-022FF7E28164}"/>
                </a:ext>
              </a:extLst>
            </p:cNvPr>
            <p:cNvSpPr txBox="1"/>
            <p:nvPr/>
          </p:nvSpPr>
          <p:spPr>
            <a:xfrm>
              <a:off x="2077792" y="5984383"/>
              <a:ext cx="92298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/>
                <a:t>3:25 min </a:t>
              </a:r>
              <a:r>
                <a:rPr lang="de-DE" sz="1400" b="1" dirty="0">
                  <a:hlinkClick r:id="rId6"/>
                </a:rPr>
                <a:t>Die HEITKAMP Schnellbaubrücke® - Pilotprojekt A3</a:t>
              </a:r>
              <a:endParaRPr lang="de-DE" sz="1400" b="1" dirty="0"/>
            </a:p>
          </p:txBody>
        </p:sp>
      </p:grp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10C93255-D468-2F0B-3B5B-C4AC12C0D10D}"/>
              </a:ext>
            </a:extLst>
          </p:cNvPr>
          <p:cNvSpPr txBox="1">
            <a:spLocks/>
          </p:cNvSpPr>
          <p:nvPr/>
        </p:nvSpPr>
        <p:spPr>
          <a:xfrm>
            <a:off x="10364652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92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F378E-6A03-B118-AB8D-C95499AD8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E199A28-3E01-6CE8-990E-0962A2D4D3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„Power Road“</a:t>
            </a:r>
          </a:p>
          <a:p>
            <a:r>
              <a:rPr lang="de-DE" dirty="0"/>
              <a:t>Mit Asphaltstraßen Wärme ernten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1873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369FF-DCD7-3186-79C2-757ACF1DE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Mit Asphaltstraßen Wärme ernten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D7F4B5-8202-0403-0CFE-BFAD9722CB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3637581"/>
          </a:xfrm>
        </p:spPr>
        <p:txBody>
          <a:bodyPr/>
          <a:lstStyle/>
          <a:p>
            <a:r>
              <a:rPr lang="de-DE" dirty="0"/>
              <a:t>Die dunkle Straßenoberfläche nimmt Hitze auf und über Rohrleitungen im Asphalt – wie bei einer Fußbodenheizung in Gebäuden – wird diese Wärme transportiert und gespeichert. </a:t>
            </a:r>
          </a:p>
          <a:p>
            <a:r>
              <a:rPr lang="de-DE" dirty="0"/>
              <a:t>Wärme wird entzogen, so dass die Aufheizung der Umgebung minimiert wird</a:t>
            </a:r>
          </a:p>
          <a:p>
            <a:r>
              <a:rPr lang="de-DE" dirty="0"/>
              <a:t>bis zu 9 °C</a:t>
            </a:r>
          </a:p>
          <a:p>
            <a:r>
              <a:rPr lang="de-DE" dirty="0"/>
              <a:t>schont das im Asphalt enthaltene Bitumen (Wärmeschwankungen reduziert / Typische Verformungen - Spurrinnen</a:t>
            </a:r>
          </a:p>
          <a:p>
            <a:r>
              <a:rPr lang="de-DE" dirty="0"/>
              <a:t>Die gespeicherte Wärme steht zum Heizen oder zum Enteisen von Straßen und Brücken zur Verfügung.</a:t>
            </a:r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C4F2676-1C81-8BE9-0041-DF429684D7D5}"/>
              </a:ext>
            </a:extLst>
          </p:cNvPr>
          <p:cNvGrpSpPr/>
          <p:nvPr/>
        </p:nvGrpSpPr>
        <p:grpSpPr>
          <a:xfrm>
            <a:off x="614362" y="6040392"/>
            <a:ext cx="9805859" cy="346666"/>
            <a:chOff x="1501792" y="5976271"/>
            <a:chExt cx="9805859" cy="346666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9D411086-D076-6F42-00C0-54E70A0FF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576000" cy="32400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D1B9EA6-4971-0DDA-E133-17B388046654}"/>
                </a:ext>
              </a:extLst>
            </p:cNvPr>
            <p:cNvSpPr txBox="1"/>
            <p:nvPr/>
          </p:nvSpPr>
          <p:spPr>
            <a:xfrm>
              <a:off x="2077792" y="5984383"/>
              <a:ext cx="92298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b="1" dirty="0"/>
                <a:t>5:19 min </a:t>
              </a:r>
              <a:r>
                <a:rPr lang="de-DE" sz="1600" b="1" dirty="0">
                  <a:hlinkClick r:id="rId5"/>
                </a:rPr>
                <a:t>Power Road - Einbau der Speichertechnologie in den Straßenbelag</a:t>
              </a:r>
              <a:r>
                <a:rPr lang="de-DE" sz="1600" b="1" dirty="0"/>
                <a:t> </a:t>
              </a:r>
              <a:r>
                <a:rPr lang="de-DE" sz="1600" dirty="0"/>
                <a:t>(EUROVIA Deutschland)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68934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8A23-B64C-55E1-5806-125E9F5E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1B74B9F-76E5-5BD7-EF3B-F96868096E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>
                <a:solidFill>
                  <a:srgbClr val="F3972B"/>
                </a:solidFill>
              </a:rPr>
              <a:t>Poller und Absperrpfosten </a:t>
            </a:r>
            <a:br>
              <a:rPr lang="de-DE" dirty="0">
                <a:solidFill>
                  <a:srgbClr val="F3972B"/>
                </a:solidFill>
              </a:rPr>
            </a:br>
            <a:r>
              <a:rPr lang="de-DE" dirty="0">
                <a:solidFill>
                  <a:srgbClr val="F3972B"/>
                </a:solidFill>
              </a:rPr>
              <a:t>aus Aluminiumguss </a:t>
            </a:r>
          </a:p>
          <a:p>
            <a:r>
              <a:rPr lang="de-DE" dirty="0"/>
              <a:t>Haltbarkeit + 100% Prozent Rückführung in den Werkstoffkreislauf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210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82C6C-09D7-F38D-71AB-1D1FC8FD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Poller und Absperrpfosten aus Aluminiumguss 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FF3B05-AC1C-C851-FC96-579103CCE7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49" y="2434975"/>
            <a:ext cx="6643062" cy="4380489"/>
          </a:xfrm>
        </p:spPr>
        <p:txBody>
          <a:bodyPr/>
          <a:lstStyle/>
          <a:p>
            <a:r>
              <a:rPr lang="de-DE" dirty="0"/>
              <a:t>ca. 95% aus recycelbaren Ressourcen</a:t>
            </a:r>
          </a:p>
          <a:p>
            <a:r>
              <a:rPr lang="de-DE" dirty="0"/>
              <a:t>100% Prozent Rückführung in den Werkstoffkreislauf</a:t>
            </a:r>
          </a:p>
          <a:p>
            <a:r>
              <a:rPr lang="de-DE" dirty="0"/>
              <a:t>Schmelztemperatur - Aluminium 657 °C </a:t>
            </a:r>
          </a:p>
          <a:p>
            <a:r>
              <a:rPr lang="de-DE" dirty="0" err="1"/>
              <a:t>Formguss</a:t>
            </a:r>
            <a:endParaRPr lang="de-DE" dirty="0"/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ECCB5B7-4C37-B588-31B2-4FF2E2F4FC4F}"/>
              </a:ext>
            </a:extLst>
          </p:cNvPr>
          <p:cNvGrpSpPr/>
          <p:nvPr/>
        </p:nvGrpSpPr>
        <p:grpSpPr>
          <a:xfrm>
            <a:off x="8577899" y="1580546"/>
            <a:ext cx="2670022" cy="4521049"/>
            <a:chOff x="8422451" y="1061183"/>
            <a:chExt cx="2670022" cy="4521049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153CF30D-C8A6-A814-2B21-E8288394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4798" y="1061183"/>
              <a:ext cx="447675" cy="2952750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D031084D-7855-F6F4-165F-8982C70F2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33624" y="1800949"/>
              <a:ext cx="447675" cy="2952750"/>
            </a:xfrm>
            <a:prstGeom prst="rect">
              <a:avLst/>
            </a:prstGeom>
          </p:spPr>
        </p:pic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50881131-936E-F3B9-A680-0FD5EC449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22451" y="2629482"/>
              <a:ext cx="447675" cy="2952750"/>
            </a:xfrm>
            <a:prstGeom prst="rect">
              <a:avLst/>
            </a:prstGeom>
          </p:spPr>
        </p:pic>
      </p:grp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2AD79DA-885C-4667-E6E7-B14D257D3C4E}"/>
              </a:ext>
            </a:extLst>
          </p:cNvPr>
          <p:cNvSpPr txBox="1">
            <a:spLocks/>
          </p:cNvSpPr>
          <p:nvPr/>
        </p:nvSpPr>
        <p:spPr>
          <a:xfrm>
            <a:off x="10136747" y="631987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9167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39CCA-AA4F-6DA5-CA68-0FCA31E3E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E954938-E2A8-7AD7-7CB9-15EF14A7A1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Steinarten im Straßenbau…</a:t>
            </a:r>
          </a:p>
          <a:p>
            <a:r>
              <a:rPr lang="de-DE" dirty="0"/>
              <a:t>…Optimierung von Pflaster- Steinen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2549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81593-D679-1941-1FB4-2AA7389D9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4B121CC-1B75-7F16-B9B8-3AEC18F1B8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>
            <a:fillRect/>
          </a:stretch>
        </p:blipFill>
        <p:spPr>
          <a:xfrm>
            <a:off x="7591425" y="952500"/>
            <a:ext cx="4600575" cy="59055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F87A21C-B7D8-0BFA-FB70-DAE5FC48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Natursteine bis Klimapflaster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EEC934-1C9B-D5C2-84FE-6DE88F1FCC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Steinarten im Straßenbau</a:t>
            </a:r>
          </a:p>
          <a:p>
            <a:pPr lvl="0"/>
            <a:r>
              <a:rPr lang="de-DE" dirty="0"/>
              <a:t>Granit</a:t>
            </a:r>
          </a:p>
          <a:p>
            <a:pPr lvl="0"/>
            <a:r>
              <a:rPr lang="de-DE" dirty="0"/>
              <a:t>Basalt</a:t>
            </a:r>
          </a:p>
          <a:p>
            <a:pPr lvl="0"/>
            <a:r>
              <a:rPr lang="de-DE" dirty="0"/>
              <a:t>Porphyr</a:t>
            </a:r>
          </a:p>
          <a:p>
            <a:pPr lvl="0"/>
            <a:r>
              <a:rPr lang="de-DE" dirty="0"/>
              <a:t>Marmor</a:t>
            </a:r>
          </a:p>
          <a:p>
            <a:pPr lvl="0"/>
            <a:r>
              <a:rPr lang="de-DE" dirty="0"/>
              <a:t>Gneis</a:t>
            </a:r>
          </a:p>
          <a:p>
            <a:pPr lvl="0"/>
            <a:r>
              <a:rPr lang="de-DE" dirty="0"/>
              <a:t>Schiefer</a:t>
            </a:r>
          </a:p>
          <a:p>
            <a:pPr lvl="0"/>
            <a:r>
              <a:rPr lang="de-DE" dirty="0"/>
              <a:t>Betonstein</a:t>
            </a:r>
          </a:p>
          <a:p>
            <a:pPr lvl="0"/>
            <a:r>
              <a:rPr lang="de-DE" dirty="0"/>
              <a:t>Klinker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FA0428-7BE8-22C6-B054-52496E407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362" y="952500"/>
            <a:ext cx="3394388" cy="3232750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A48DA70-BAD1-890E-3706-B3D5981B4B49}"/>
              </a:ext>
            </a:extLst>
          </p:cNvPr>
          <p:cNvSpPr txBox="1">
            <a:spLocks/>
          </p:cNvSpPr>
          <p:nvPr/>
        </p:nvSpPr>
        <p:spPr>
          <a:xfrm>
            <a:off x="10364652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61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BCDEF-DAAE-3ECF-3B11-CE935B12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Brandenburg 2024 (LS BRB)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2F5A27-A862-F44B-0A8D-A4625EB9A4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450079"/>
            <a:ext cx="6643062" cy="4380489"/>
          </a:xfrm>
        </p:spPr>
        <p:txBody>
          <a:bodyPr/>
          <a:lstStyle/>
          <a:p>
            <a:r>
              <a:rPr lang="de-DE" dirty="0"/>
              <a:t>Längen Straßennetz gesamt 11.340 km</a:t>
            </a:r>
          </a:p>
          <a:p>
            <a:r>
              <a:rPr lang="de-DE" dirty="0"/>
              <a:t>Bundesstraßen 2.740 km</a:t>
            </a:r>
          </a:p>
          <a:p>
            <a:r>
              <a:rPr lang="de-DE" dirty="0"/>
              <a:t>Landesstraßen 5.584 km</a:t>
            </a:r>
          </a:p>
          <a:p>
            <a:r>
              <a:rPr lang="de-DE" dirty="0"/>
              <a:t>Kreisstraßen	 2.985 km</a:t>
            </a:r>
          </a:p>
          <a:p>
            <a:r>
              <a:rPr lang="de-DE" dirty="0"/>
              <a:t> 1556 Brücken</a:t>
            </a:r>
          </a:p>
          <a:p>
            <a:r>
              <a:rPr lang="de-DE" dirty="0"/>
              <a:t>1.000 Kilometer Granitpflasterstraßen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77974BC-DD13-C353-A309-EDA079C71F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DD4E26D-DBC0-9A9B-D9B7-D4AA82E02E1B}"/>
              </a:ext>
            </a:extLst>
          </p:cNvPr>
          <p:cNvSpPr txBox="1">
            <a:spLocks/>
          </p:cNvSpPr>
          <p:nvPr/>
        </p:nvSpPr>
        <p:spPr>
          <a:xfrm>
            <a:off x="10274327" y="6509210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BFW-BB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0714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EED3805-5857-0C23-29B8-C936E51795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Haben Sie Fragen oder Anmerkungen?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5783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BFE3DF-FA63-3C82-00C4-F58DF3A478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Online-Quiz </a:t>
            </a:r>
          </a:p>
          <a:p>
            <a:r>
              <a:rPr lang="de-DE" dirty="0"/>
              <a:t>Nachhaltigkeit im Straßen- und Wegebau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0A25C5-5304-4904-9984-CAA34C18B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6378" y="3575304"/>
            <a:ext cx="2259243" cy="22677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239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DA2DB8-75A3-CDB0-637F-1E9BCEE95B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26AA4D-35CB-DDFD-D1D6-1A0D26F27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u.dziumbla@bfw-bb.de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0CE9CAA-AB5A-787B-FBE9-C56F5F8AE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D60A199-DD52-0D37-028E-BDA063F2E9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E5D25CF-E224-CC03-7627-1BD6F38EA1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@NELA Next Economy Lab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055ADB4-CC82-AAAA-D159-AE8805F00D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087C441-46C9-AA0E-4128-180B216C099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838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05251" y="1289154"/>
            <a:ext cx="5923696" cy="1969423"/>
          </a:xfrm>
        </p:spPr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pic>
        <p:nvPicPr>
          <p:cNvPr id="4" name="Bildplatzhalter 2">
            <a:extLst>
              <a:ext uri="{FF2B5EF4-FFF2-40B4-BE49-F238E27FC236}">
                <a16:creationId xmlns:a16="http://schemas.microsoft.com/office/drawing/2014/main" id="{6735F293-166C-FD19-0871-EF62516A026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9" r="12829"/>
          <a:stretch/>
        </p:blipFill>
        <p:spPr>
          <a:xfrm>
            <a:off x="6842125" y="934224"/>
            <a:ext cx="5349875" cy="4634622"/>
          </a:xfr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5C67346D-6923-27EB-7D79-F07F329626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5251" y="4286839"/>
            <a:ext cx="5923695" cy="60615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54D5F9F2-B169-3326-1AF4-5BD8A7CE50DB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95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EB2647-F944-5245-20C0-39EF55F7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Nachhaltigkeit im Straßenbau – geht das?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A0922E-0466-195C-741B-DD1AF9BE7C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Natursteinpflaster</a:t>
            </a:r>
          </a:p>
          <a:p>
            <a:r>
              <a:rPr lang="de-DE" dirty="0"/>
              <a:t>Reduzierung der Verkehrsbeeinträchtigungen durch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latin typeface="FreightText Pro Book" panose="02000603060000020004" pitchFamily="50" charset="0"/>
              </a:rPr>
              <a:t>schnellere Baustellenabwicklung </a:t>
            </a:r>
          </a:p>
          <a:p>
            <a:r>
              <a:rPr lang="de-DE" dirty="0"/>
              <a:t>Staubildung auf Straßen reduzieren 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latin typeface="FreightText Pro Book" panose="02000603060000020004" pitchFamily="50" charset="0"/>
              </a:rPr>
              <a:t>dadurch weniger CO2 Emissionen</a:t>
            </a:r>
          </a:p>
          <a:p>
            <a:r>
              <a:rPr lang="de-DE" dirty="0"/>
              <a:t>weniger lange Vollsperrungen</a:t>
            </a:r>
          </a:p>
          <a:p>
            <a:r>
              <a:rPr lang="de-DE" dirty="0"/>
              <a:t>Straßenränder Baumpflege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FAE7045-9AA5-7042-42BD-3855963A36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>
            <a:fillRect/>
          </a:stretch>
        </p:blipFill>
        <p:spPr>
          <a:xfrm>
            <a:off x="7591425" y="952500"/>
            <a:ext cx="4600575" cy="5905500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1D03255-588B-B90F-0F6A-EFEA154A7DDD}"/>
              </a:ext>
            </a:extLst>
          </p:cNvPr>
          <p:cNvSpPr txBox="1">
            <a:spLocks/>
          </p:cNvSpPr>
          <p:nvPr/>
        </p:nvSpPr>
        <p:spPr>
          <a:xfrm>
            <a:off x="10274327" y="6509210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BFW-BB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3833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Maßnahmen nachhaltigen Bauens im Straßen- und Wegebau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52BCD4D-2859-2325-E944-E62F63A8B7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3" y="2266823"/>
            <a:ext cx="11017250" cy="4090988"/>
          </a:xfrm>
        </p:spPr>
        <p:txBody>
          <a:bodyPr>
            <a:normAutofit fontScale="92500" lnSpcReduction="10000"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 err="1">
                <a:latin typeface="FreightText Pro Book" panose="02000603060000020004" pitchFamily="50" charset="0"/>
              </a:rPr>
              <a:t>Recyklate</a:t>
            </a:r>
            <a:r>
              <a:rPr lang="de-DE" dirty="0">
                <a:latin typeface="FreightText Pro Book" panose="02000603060000020004" pitchFamily="50" charset="0"/>
              </a:rPr>
              <a:t> </a:t>
            </a:r>
          </a:p>
          <a:p>
            <a:r>
              <a:rPr lang="de-DE" dirty="0">
                <a:latin typeface="FreightText Pro Book" panose="02000603060000020004" pitchFamily="50" charset="0"/>
              </a:rPr>
              <a:t>Kaltrecycling </a:t>
            </a:r>
          </a:p>
          <a:p>
            <a:r>
              <a:rPr lang="de-DE" dirty="0">
                <a:latin typeface="FreightText Pro Book" panose="02000603060000020004" pitchFamily="50" charset="0"/>
              </a:rPr>
              <a:t>Maximalrecycling </a:t>
            </a:r>
          </a:p>
          <a:p>
            <a:r>
              <a:rPr lang="de-DE" dirty="0">
                <a:latin typeface="FreightText Pro Book" panose="02000603060000020004" pitchFamily="50" charset="0"/>
              </a:rPr>
              <a:t>Dünnschichteinbau</a:t>
            </a:r>
          </a:p>
          <a:p>
            <a:r>
              <a:rPr lang="de-DE" dirty="0" err="1">
                <a:latin typeface="FreightText Pro Book" panose="02000603060000020004" pitchFamily="50" charset="0"/>
              </a:rPr>
              <a:t>Carbonbeton</a:t>
            </a:r>
            <a:endParaRPr lang="de-DE" dirty="0">
              <a:latin typeface="FreightText Pro Book" panose="02000603060000020004" pitchFamily="50" charset="0"/>
            </a:endParaRP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Clean Air Asphalt </a:t>
            </a:r>
          </a:p>
          <a:p>
            <a:r>
              <a:rPr lang="de-DE" dirty="0">
                <a:latin typeface="FreightText Pro Book" panose="02000603060000020004" pitchFamily="50" charset="0"/>
              </a:rPr>
              <a:t>Plastikasphalt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Schnellbaubrücken</a:t>
            </a:r>
          </a:p>
          <a:p>
            <a:r>
              <a:rPr lang="de-DE" dirty="0">
                <a:latin typeface="FreightText Pro Book" panose="02000603060000020004" pitchFamily="50" charset="0"/>
              </a:rPr>
              <a:t>Mit Asphaltstraßen Wärme ernten 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Poller und Absperrpfosten aus Aluminiumguss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ADC3768-005D-1E12-80A9-3152E2A20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83569" y="2747645"/>
            <a:ext cx="8424862" cy="2368550"/>
          </a:xfrm>
        </p:spPr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Rezyklate</a:t>
            </a:r>
          </a:p>
          <a:p>
            <a:r>
              <a:rPr lang="de-DE" dirty="0"/>
              <a:t>Recycling von Produkten oder Abfallstoffen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88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07C8D-6A9C-8C29-1FA3-17FDD841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389" y="1189038"/>
            <a:ext cx="10695876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Rezyklate: Sammlung – Trennung – Aufbereitung – Einbau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80B079-93D1-C4D9-0945-20CC3EB6AB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312543"/>
            <a:ext cx="11017250" cy="4090988"/>
          </a:xfrm>
        </p:spPr>
        <p:txBody>
          <a:bodyPr>
            <a:normAutofit/>
          </a:bodyPr>
          <a:lstStyle/>
          <a:p>
            <a:r>
              <a:rPr lang="de-DE" dirty="0"/>
              <a:t>Sammlung – Trennung – Aufbereitung – Einbau </a:t>
            </a:r>
          </a:p>
          <a:p>
            <a:r>
              <a:rPr lang="de-DE" dirty="0"/>
              <a:t>Recycling von Produkten oder Abfallstoffen</a:t>
            </a:r>
          </a:p>
          <a:p>
            <a:r>
              <a:rPr lang="de-DE" dirty="0"/>
              <a:t>Schonung der </a:t>
            </a:r>
            <a:r>
              <a:rPr lang="de-DE" dirty="0" err="1"/>
              <a:t>natürl</a:t>
            </a:r>
            <a:r>
              <a:rPr lang="de-DE" dirty="0"/>
              <a:t>. Ressourcen</a:t>
            </a:r>
          </a:p>
          <a:p>
            <a:r>
              <a:rPr lang="de-DE" dirty="0"/>
              <a:t>Kreislaufwirtschaft</a:t>
            </a:r>
          </a:p>
          <a:p>
            <a:r>
              <a:rPr lang="de-DE" dirty="0"/>
              <a:t>Geschichte</a:t>
            </a:r>
          </a:p>
          <a:p>
            <a:r>
              <a:rPr lang="de-DE" dirty="0"/>
              <a:t>Scherben in Böden oder für die Mörtelherstellung</a:t>
            </a:r>
          </a:p>
          <a:p>
            <a:r>
              <a:rPr lang="de-DE" dirty="0"/>
              <a:t>Baumaterial weiter-/wiederverwendet</a:t>
            </a:r>
          </a:p>
          <a:p>
            <a:r>
              <a:rPr lang="de-DE" dirty="0"/>
              <a:t>Stadtmauern für den Hausbau</a:t>
            </a:r>
          </a:p>
          <a:p>
            <a:endParaRPr lang="de-DE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005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7836F-0C9D-1F7A-62F5-AC2A64108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9D1B20A-344F-EB31-8655-1E24D6994B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Maximalrecycling</a:t>
            </a:r>
          </a:p>
          <a:p>
            <a:r>
              <a:rPr lang="de-DE" dirty="0"/>
              <a:t>Maximale Wiederverwendung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9994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14589-B5EE-E3A5-11E7-280505EC1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14DA1C-A724-7E6F-A623-FAABA002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Maximalrecycling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F5570F-1F11-FE6B-45E1-3CDD23D25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92500"/>
          </a:bodyPr>
          <a:lstStyle/>
          <a:p>
            <a:r>
              <a:rPr lang="de-DE" dirty="0"/>
              <a:t>Reduzierung der Verkehrsbeeinträchtigungen durch</a:t>
            </a:r>
          </a:p>
          <a:p>
            <a:r>
              <a:rPr lang="de-DE" dirty="0"/>
              <a:t>schnellere Baustellenabwicklung </a:t>
            </a:r>
          </a:p>
          <a:p>
            <a:r>
              <a:rPr lang="de-DE" dirty="0"/>
              <a:t>Staubildung auf Straßen reduzieren - dadurch weniger CO2 Emissionen</a:t>
            </a:r>
          </a:p>
          <a:p>
            <a:r>
              <a:rPr lang="de-DE" dirty="0"/>
              <a:t>weniger lange Vollsperrungen</a:t>
            </a:r>
          </a:p>
          <a:p>
            <a:r>
              <a:rPr lang="de-DE" dirty="0"/>
              <a:t>So viel Asphalt beim Bau von neuen und der Sanierung alter Straßen wiederverwenden, wie möglich!</a:t>
            </a:r>
          </a:p>
          <a:p>
            <a:r>
              <a:rPr lang="de-DE" dirty="0"/>
              <a:t>Die Asphaltmischgutproduktion in Deutschland beträgt jährlich ungefähr 38 Mio. t. </a:t>
            </a:r>
          </a:p>
          <a:p>
            <a:r>
              <a:rPr lang="de-DE" dirty="0"/>
              <a:t>Würden wir Maximalrecycling flächendeckend mit einer Wiederverwendungsquote von durchschnittlich 50 % einsetzen, könnten im Asphaltstraßenbau mehr als 6 Mio. t Gestein und 220.000 t Bitumen eingespart werden (Stand 2022).</a:t>
            </a:r>
          </a:p>
          <a:p>
            <a:endParaRPr lang="de-DE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1470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E945EAD86754EBBFBF613E5D6CB42" ma:contentTypeVersion="16" ma:contentTypeDescription="Ein neues Dokument erstellen." ma:contentTypeScope="" ma:versionID="d97b5d849eec5fe768e2c467a8842f50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9d7088058e3a376502d6cee193f369bb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C71926-B306-4518-AF5F-7D7330AE2461}">
  <ds:schemaRefs>
    <ds:schemaRef ds:uri="http://purl.org/dc/terms/"/>
    <ds:schemaRef ds:uri="http://purl.org/dc/elements/1.1/"/>
    <ds:schemaRef ds:uri="http://schemas.microsoft.com/office/2006/documentManagement/types"/>
    <ds:schemaRef ds:uri="e9b6327e-2b5b-4eb0-b264-096f24e8716b"/>
    <ds:schemaRef ds:uri="2b4e305d-4f8d-4494-a831-2ab793b4aa70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9522AE-1CC4-4413-94FA-117556CADEF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1501</Words>
  <Application>Microsoft Office PowerPoint</Application>
  <PresentationFormat>Breitbild</PresentationFormat>
  <Paragraphs>273</Paragraphs>
  <Slides>33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2" baseType="lpstr">
      <vt:lpstr>Aptos</vt:lpstr>
      <vt:lpstr>Arial</vt:lpstr>
      <vt:lpstr>FreightText Pro Bold</vt:lpstr>
      <vt:lpstr>FreightText Pro Book</vt:lpstr>
      <vt:lpstr>Neue Plak</vt:lpstr>
      <vt:lpstr>Neue Plak Text</vt:lpstr>
      <vt:lpstr>Neue Plak Wide Black</vt:lpstr>
      <vt:lpstr>Symbol</vt:lpstr>
      <vt:lpstr>Office</vt:lpstr>
      <vt:lpstr>Maßnahmen nachhaltigen Bauens im Straßen- und Wegebau</vt:lpstr>
      <vt:lpstr>PowerPoint-Präsentation</vt:lpstr>
      <vt:lpstr>Brandenburg 2024 (LS BRB)</vt:lpstr>
      <vt:lpstr>Nachhaltigkeit im Straßenbau – geht das?</vt:lpstr>
      <vt:lpstr>Maßnahmen nachhaltigen Bauens im Straßen- und Wegebau</vt:lpstr>
      <vt:lpstr>PowerPoint-Präsentation</vt:lpstr>
      <vt:lpstr>Rezyklate: Sammlung – Trennung – Aufbereitung – Einbau </vt:lpstr>
      <vt:lpstr>PowerPoint-Präsentation</vt:lpstr>
      <vt:lpstr>Maximalrecycling</vt:lpstr>
      <vt:lpstr>PowerPoint-Präsentation</vt:lpstr>
      <vt:lpstr>Kaltrecycling </vt:lpstr>
      <vt:lpstr>PowerPoint-Präsentation</vt:lpstr>
      <vt:lpstr>Dünnschichteinbau</vt:lpstr>
      <vt:lpstr>PowerPoint-Präsentation</vt:lpstr>
      <vt:lpstr>Carbonbeton / Karbonbeton</vt:lpstr>
      <vt:lpstr>Wird Carbonbeton Stahlbeton ersetzen?</vt:lpstr>
      <vt:lpstr>Rücklauf / Wiederverwendbarkeit </vt:lpstr>
      <vt:lpstr>PowerPoint-Präsentation</vt:lpstr>
      <vt:lpstr>Clean Air Asphalt - ClAir® Asphalt </vt:lpstr>
      <vt:lpstr>PowerPoint-Präsentation</vt:lpstr>
      <vt:lpstr>Straßenbelag/Asphalt aus Plastikmüll</vt:lpstr>
      <vt:lpstr>PowerPoint-Präsentation</vt:lpstr>
      <vt:lpstr>Schnellbaubrücken</vt:lpstr>
      <vt:lpstr>PowerPoint-Präsentation</vt:lpstr>
      <vt:lpstr>Mit Asphaltstraßen Wärme ernten</vt:lpstr>
      <vt:lpstr>PowerPoint-Präsentation</vt:lpstr>
      <vt:lpstr>Poller und Absperrpfosten aus Aluminiumguss </vt:lpstr>
      <vt:lpstr>PowerPoint-Präsentation</vt:lpstr>
      <vt:lpstr>Natursteine bis Klimapflaster</vt:lpstr>
      <vt:lpstr>PowerPoint-Präsentation</vt:lpstr>
      <vt:lpstr>PowerPoint-Präsentation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Louisa  Büsken</dc:creator>
  <cp:lastModifiedBy>Louisa  Büsken</cp:lastModifiedBy>
  <cp:revision>16</cp:revision>
  <dcterms:created xsi:type="dcterms:W3CDTF">2024-11-12T08:47:53Z</dcterms:created>
  <dcterms:modified xsi:type="dcterms:W3CDTF">2026-08-14T08:11:44Z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D37BA5DB-071C-42BD-AA0D-D46F99878DFA</vt:lpwstr>
  </property>
  <property fmtid="{D5CDD505-2E9C-101B-9397-08002B2CF9AE}" pid="5" name="ArticulatePath">
    <vt:lpwstr>NBAU Präsentationsvorlage_NEU_(Stand 13_06)</vt:lpwstr>
  </property>
</Properties>
</file>