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7.xml" ContentType="application/vnd.openxmlformats-officedocument.presentationml.tags+xml"/>
  <Override PartName="/ppt/notesSlides/notesSlide5.xml" ContentType="application/vnd.openxmlformats-officedocument.presentationml.notesSlide+xml"/>
  <Override PartName="/ppt/tags/tag8.xml" ContentType="application/vnd.openxmlformats-officedocument.presentationml.tags+xml"/>
  <Override PartName="/ppt/notesSlides/notesSlide6.xml" ContentType="application/vnd.openxmlformats-officedocument.presentationml.notesSlide+xml"/>
  <Override PartName="/ppt/tags/tag9.xml" ContentType="application/vnd.openxmlformats-officedocument.presentationml.tags+xml"/>
  <Override PartName="/ppt/notesSlides/notesSlide7.xml" ContentType="application/vnd.openxmlformats-officedocument.presentationml.notesSlide+xml"/>
  <Override PartName="/ppt/tags/tag10.xml" ContentType="application/vnd.openxmlformats-officedocument.presentationml.tags+xml"/>
  <Override PartName="/ppt/notesSlides/notesSlide8.xml" ContentType="application/vnd.openxmlformats-officedocument.presentationml.notesSlide+xml"/>
  <Override PartName="/ppt/comments/comment1.xml" ContentType="application/vnd.openxmlformats-officedocument.presentationml.comments+xml"/>
  <Override PartName="/ppt/tags/tag11.xml" ContentType="application/vnd.openxmlformats-officedocument.presentationml.tags+xml"/>
  <Override PartName="/ppt/notesSlides/notesSlide9.xml" ContentType="application/vnd.openxmlformats-officedocument.presentationml.notesSlide+xml"/>
  <Override PartName="/ppt/tags/tag12.xml" ContentType="application/vnd.openxmlformats-officedocument.presentationml.tags+xml"/>
  <Override PartName="/ppt/notesSlides/notesSlide10.xml" ContentType="application/vnd.openxmlformats-officedocument.presentationml.notesSlide+xml"/>
  <Override PartName="/ppt/comments/comment2.xml" ContentType="application/vnd.openxmlformats-officedocument.presentationml.comments+xml"/>
  <Override PartName="/ppt/tags/tag13.xml" ContentType="application/vnd.openxmlformats-officedocument.presentationml.tags+xml"/>
  <Override PartName="/ppt/notesSlides/notesSlide11.xml" ContentType="application/vnd.openxmlformats-officedocument.presentationml.notesSlide+xml"/>
  <Override PartName="/ppt/tags/tag14.xml" ContentType="application/vnd.openxmlformats-officedocument.presentationml.tags+xml"/>
  <Override PartName="/ppt/notesSlides/notesSlide12.xml" ContentType="application/vnd.openxmlformats-officedocument.presentationml.notesSlide+xml"/>
  <Override PartName="/ppt/comments/comment3.xml" ContentType="application/vnd.openxmlformats-officedocument.presentationml.comments+xml"/>
  <Override PartName="/ppt/tags/tag15.xml" ContentType="application/vnd.openxmlformats-officedocument.presentationml.tags+xml"/>
  <Override PartName="/ppt/notesSlides/notesSlide13.xml" ContentType="application/vnd.openxmlformats-officedocument.presentationml.notesSlide+xml"/>
  <Override PartName="/ppt/tags/tag16.xml" ContentType="application/vnd.openxmlformats-officedocument.presentationml.tags+xml"/>
  <Override PartName="/ppt/notesSlides/notesSlide14.xml" ContentType="application/vnd.openxmlformats-officedocument.presentationml.notesSlide+xml"/>
  <Override PartName="/ppt/comments/comment4.xml" ContentType="application/vnd.openxmlformats-officedocument.presentationml.comments+xml"/>
  <Override PartName="/ppt/tags/tag17.xml" ContentType="application/vnd.openxmlformats-officedocument.presentationml.tags+xml"/>
  <Override PartName="/ppt/notesSlides/notesSlide15.xml" ContentType="application/vnd.openxmlformats-officedocument.presentationml.notesSlide+xml"/>
  <Override PartName="/ppt/comments/comment5.xml" ContentType="application/vnd.openxmlformats-officedocument.presentationml.comments+xml"/>
  <Override PartName="/ppt/tags/tag18.xml" ContentType="application/vnd.openxmlformats-officedocument.presentationml.tags+xml"/>
  <Override PartName="/ppt/notesSlides/notesSlide16.xml" ContentType="application/vnd.openxmlformats-officedocument.presentationml.notesSlide+xml"/>
  <Override PartName="/ppt/tags/tag19.xml" ContentType="application/vnd.openxmlformats-officedocument.presentationml.tags+xml"/>
  <Override PartName="/ppt/notesSlides/notesSlide17.xml" ContentType="application/vnd.openxmlformats-officedocument.presentationml.notesSlide+xml"/>
  <Override PartName="/ppt/tags/tag20.xml" ContentType="application/vnd.openxmlformats-officedocument.presentationml.tags+xml"/>
  <Override PartName="/ppt/notesSlides/notesSlide18.xml" ContentType="application/vnd.openxmlformats-officedocument.presentationml.notesSlide+xml"/>
  <Override PartName="/ppt/tags/tag21.xml" ContentType="application/vnd.openxmlformats-officedocument.presentationml.tags+xml"/>
  <Override PartName="/ppt/notesSlides/notesSlide19.xml" ContentType="application/vnd.openxmlformats-officedocument.presentationml.notesSlide+xml"/>
  <Override PartName="/ppt/comments/comment6.xml" ContentType="application/vnd.openxmlformats-officedocument.presentationml.comments+xml"/>
  <Override PartName="/ppt/tags/tag22.xml" ContentType="application/vnd.openxmlformats-officedocument.presentationml.tags+xml"/>
  <Override PartName="/ppt/notesSlides/notesSlide20.xml" ContentType="application/vnd.openxmlformats-officedocument.presentationml.notesSlide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notesSlides/notesSlide21.xml" ContentType="application/vnd.openxmlformats-officedocument.presentationml.notesSlide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2" r:id="rId4"/>
  </p:sldMasterIdLst>
  <p:notesMasterIdLst>
    <p:notesMasterId r:id="rId34"/>
  </p:notesMasterIdLst>
  <p:sldIdLst>
    <p:sldId id="882" r:id="rId5"/>
    <p:sldId id="827" r:id="rId6"/>
    <p:sldId id="884" r:id="rId7"/>
    <p:sldId id="923" r:id="rId8"/>
    <p:sldId id="915" r:id="rId9"/>
    <p:sldId id="952" r:id="rId10"/>
    <p:sldId id="932" r:id="rId11"/>
    <p:sldId id="933" r:id="rId12"/>
    <p:sldId id="930" r:id="rId13"/>
    <p:sldId id="918" r:id="rId14"/>
    <p:sldId id="967" r:id="rId15"/>
    <p:sldId id="938" r:id="rId16"/>
    <p:sldId id="939" r:id="rId17"/>
    <p:sldId id="940" r:id="rId18"/>
    <p:sldId id="968" r:id="rId19"/>
    <p:sldId id="942" r:id="rId20"/>
    <p:sldId id="943" r:id="rId21"/>
    <p:sldId id="944" r:id="rId22"/>
    <p:sldId id="949" r:id="rId23"/>
    <p:sldId id="945" r:id="rId24"/>
    <p:sldId id="946" r:id="rId25"/>
    <p:sldId id="947" r:id="rId26"/>
    <p:sldId id="948" r:id="rId27"/>
    <p:sldId id="950" r:id="rId28"/>
    <p:sldId id="951" r:id="rId29"/>
    <p:sldId id="953" r:id="rId30"/>
    <p:sldId id="954" r:id="rId31"/>
    <p:sldId id="966" r:id="rId32"/>
    <p:sldId id="965" r:id="rId33"/>
  </p:sldIdLst>
  <p:sldSz cx="12192000" cy="6858000"/>
  <p:notesSz cx="6858000" cy="9144000"/>
  <p:custDataLst>
    <p:tags r:id="rId35"/>
  </p:custData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eas Schulz" initials="AS" lastIdx="4" clrIdx="0">
    <p:extLst>
      <p:ext uri="{19B8F6BF-5375-455C-9EA6-DF929625EA0E}">
        <p15:presenceInfo xmlns:p15="http://schemas.microsoft.com/office/powerpoint/2012/main" userId="Andreas Schulz" providerId="None"/>
      </p:ext>
    </p:extLst>
  </p:cmAuthor>
  <p:cmAuthor id="2" name="Louisa  Büsken" initials="LB" lastIdx="7" clrIdx="1">
    <p:extLst>
      <p:ext uri="{19B8F6BF-5375-455C-9EA6-DF929625EA0E}">
        <p15:presenceInfo xmlns:p15="http://schemas.microsoft.com/office/powerpoint/2012/main" userId="S::Buesken@nexteconomylab.de::7d97b5d4-09f0-4c45-9e89-3735a483682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0193" autoAdjust="0"/>
  </p:normalViewPr>
  <p:slideViewPr>
    <p:cSldViewPr snapToGrid="0">
      <p:cViewPr varScale="1">
        <p:scale>
          <a:sx n="100" d="100"/>
          <a:sy n="100" d="100"/>
        </p:scale>
        <p:origin x="99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gs" Target="tags/tag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ouisa  Büsken" userId="7d97b5d4-09f0-4c45-9e89-3735a4836822" providerId="ADAL" clId="{4BCFD602-B71A-4D12-93D1-DD4A30F610C6}"/>
    <pc:docChg chg="undo custSel addSld delSld modSld sldOrd">
      <pc:chgData name="Louisa  Büsken" userId="7d97b5d4-09f0-4c45-9e89-3735a4836822" providerId="ADAL" clId="{4BCFD602-B71A-4D12-93D1-DD4A30F610C6}" dt="2026-08-14T08:28:06.818" v="873" actId="20577"/>
      <pc:docMkLst>
        <pc:docMk/>
      </pc:docMkLst>
      <pc:sldChg chg="addSp delSp modSp mod modClrScheme chgLayout">
        <pc:chgData name="Louisa  Büsken" userId="7d97b5d4-09f0-4c45-9e89-3735a4836822" providerId="ADAL" clId="{4BCFD602-B71A-4D12-93D1-DD4A30F610C6}" dt="2026-08-14T08:28:06.818" v="873" actId="20577"/>
        <pc:sldMkLst>
          <pc:docMk/>
          <pc:sldMk cId="583501165" sldId="882"/>
        </pc:sldMkLst>
        <pc:spChg chg="mod ord">
          <ac:chgData name="Louisa  Büsken" userId="7d97b5d4-09f0-4c45-9e89-3735a4836822" providerId="ADAL" clId="{4BCFD602-B71A-4D12-93D1-DD4A30F610C6}" dt="2026-08-14T08:28:06.818" v="873" actId="20577"/>
          <ac:spMkLst>
            <pc:docMk/>
            <pc:sldMk cId="583501165" sldId="882"/>
            <ac:spMk id="13" creationId="{BA95510F-A3FD-C8A2-C887-EE92CB0E8264}"/>
          </ac:spMkLst>
        </pc:spChg>
      </pc:sldChg>
    </pc:docChg>
  </pc:docChgLst>
</pc:chgInfo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6-06-08T13:42:42.688" idx="4">
    <p:pos x="10" y="10"/>
    <p:text>@andreas bei "Nachhatigkeit" stehe hier genau die gleichen Punkte für alle Mörtelarten. Ist das richtig so? Wenn nicht, bitte jeweils anpassen auf die spezifische Mörtelart</p:text>
    <p:extLst>
      <p:ext uri="{C676402C-5697-4E1C-873F-D02D1690AC5C}">
        <p15:threadingInfo xmlns:p15="http://schemas.microsoft.com/office/powerpoint/2012/main" timeZoneBias="-12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6-06-08T13:41:53.720" idx="3">
    <p:pos x="10" y="10"/>
    <p:text>@andreas bei "Nachhatigkeit" stehe hier genau die gleichen Punkte für alle Mörtelarten. Ist das richtig so? Wenn nicht, bitte jeweils anpassen auf die spezifische Mörtelart</p:text>
    <p:extLst>
      <p:ext uri="{C676402C-5697-4E1C-873F-D02D1690AC5C}">
        <p15:threadingInfo xmlns:p15="http://schemas.microsoft.com/office/powerpoint/2012/main" timeZoneBias="-120"/>
      </p:ext>
    </p:extLs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6-06-08T13:42:50.681" idx="5">
    <p:pos x="10" y="10"/>
    <p:text>@andreas bei "Nachhatigkeit" stehe hier genau die gleichen Punkte für alle Mörtelarten. Ist das richtig so? Wenn nicht, bitte jeweils anpassen auf die spezifische Mörtelart</p:text>
    <p:extLst>
      <p:ext uri="{C676402C-5697-4E1C-873F-D02D1690AC5C}">
        <p15:threadingInfo xmlns:p15="http://schemas.microsoft.com/office/powerpoint/2012/main" timeZoneBias="-120"/>
      </p:ext>
    </p:extLst>
  </p:cm>
</p:cmLst>
</file>

<file path=ppt/comments/comment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6-06-08T13:42:55.731" idx="6">
    <p:pos x="10" y="10"/>
    <p:text>@andreas bei "Nachhatigkeit" stehe hier genau die gleichen Punkte für alle Mörtelarten. Ist das richtig so? Wenn nicht, bitte jeweils anpassen auf die spezifische Mörtelart</p:text>
    <p:extLst>
      <p:ext uri="{C676402C-5697-4E1C-873F-D02D1690AC5C}">
        <p15:threadingInfo xmlns:p15="http://schemas.microsoft.com/office/powerpoint/2012/main" timeZoneBias="-120"/>
      </p:ext>
    </p:extLst>
  </p:cm>
</p:cmLst>
</file>

<file path=ppt/comments/comment5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5-09-24T12:51:32.140" idx="4">
    <p:pos x="7228" y="1054"/>
    <p:text/>
    <p:extLst>
      <p:ext uri="{C676402C-5697-4E1C-873F-D02D1690AC5C}">
        <p15:threadingInfo xmlns:p15="http://schemas.microsoft.com/office/powerpoint/2012/main" timeZoneBias="-120"/>
      </p:ext>
    </p:extLst>
  </p:cm>
</p:cmLst>
</file>

<file path=ppt/comments/comment6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6-06-08T13:47:56.990" idx="7">
    <p:pos x="10" y="10"/>
    <p:text>@Andreas Bildquelle bitte nachtragen</p:text>
    <p:extLst>
      <p:ext uri="{C676402C-5697-4E1C-873F-D02D1690AC5C}">
        <p15:threadingInfo xmlns:p15="http://schemas.microsoft.com/office/powerpoint/2012/main" timeZoneBias="-12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E87BAC-A38A-4796-9745-C51F62D09EB8}" type="datetimeFigureOut">
              <a:rPr lang="de-DE" smtClean="0"/>
              <a:t>14.08.2026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E66C26-4D6D-4FC0-84DE-C389B106E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99308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nergie-experten.org/bauen-und-sanieren/baustoffe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auhandwerk.de/artikel/bhw_Grundlagen_Ausfuehrung_und_Wirkung_von_Putzen_in_der_Mauerwerkssanierung-47243.html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energie-fachberater.de/fassade/fassadensanierung/putze-farben/putze-von-a-bis-z-optische-vielfalt-an-der-fassade.php" TargetMode="Externa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easy-schule.de/kalk/#kalk-definition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kalk.de/wissensportal/pressemitteilungen/2022/kalk-die-nachhaltige-lebensgrundlage" TargetMode="Externa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197716-9617-BCCA-E1DE-0636DD9D60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4A865F73-8641-BC12-E098-EA5BD01C47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E18E4624-A222-1FD4-9771-26D4B29D65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411B1DA-9C12-3A8B-497E-870B71C459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666E0F-443F-8B4B-998E-90E85D0072D1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75944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D56DB4-7CCD-A7E8-7362-0C1A2D0B13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4EEE39C0-886D-1C71-0F8D-BAEBD11ACD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3278F9DE-4A7A-1B9A-A2B2-0AF32AE22A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07C7B59-D4BF-8A40-0DE7-14407A4BB9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5F42F7-6364-4D22-9CE0-F57BEDCBB657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08359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DE9F88-EBB2-6FAC-FC12-CFA06B220D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7B68A83C-C31B-2ED6-CEA2-6F253AC180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D97735DD-D115-3C6D-0529-EEAA54F821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C75090A-D355-4AA8-AF50-4F57CAA6B3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5F42F7-6364-4D22-9CE0-F57BEDCBB657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53240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AD20B7-19BC-C7AB-1619-6D36A0E40E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B88EADB1-1635-1182-F872-C8FDDD3628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8468770B-46B2-5941-E6B8-322F7DD141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3AAA051-D558-9090-369C-62C5524D17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5F42F7-6364-4D22-9CE0-F57BEDCBB657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30110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11B4DE-6636-C737-DF49-3B6406693B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E902F75F-5D62-1316-AC9D-60E8399A38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87009557-7792-C5BF-77E5-3AC19961D1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D8CE30A-33B3-71DC-75E8-289E9B8F28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5F42F7-6364-4D22-9CE0-F57BEDCBB657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39508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DE46C1-67BE-D26D-B4B0-E5F78C1A35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7C5BD6AF-5709-3F19-5CD3-2D05700F8D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B47E5325-7912-386A-EE02-25017ECD8A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1A30595-B8D0-A0E6-87F4-38E8F074FB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5F42F7-6364-4D22-9CE0-F57BEDCBB657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206763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C2FA8C-9350-46ED-A9A6-786B7D745C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E4B8D7C8-E093-664F-1312-80FD3728C2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6818F486-9AD5-3570-F6A5-4E71A98CCF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4920D1E-4BCD-66E1-F771-4D124453B9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5F42F7-6364-4D22-9CE0-F57BEDCBB657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776064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E66C26-4D6D-4FC0-84DE-C389B106ECE2}" type="slidenum">
              <a:rPr lang="de-DE" smtClean="0"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524997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200290-4B14-1EF6-06E8-C6805E0BE2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FC4A4A2B-7C97-B164-63D6-231C356F4A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92EE6ABE-EC72-B3A3-203B-15E3840F99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Eigene Erfahrungen der TN erfragen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52A36E5-0D4C-EF1F-FA1F-23E0831E1F9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5F42F7-6364-4D22-9CE0-F57BEDCBB657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649112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E66C26-4D6D-4FC0-84DE-C389B106ECE2}" type="slidenum">
              <a:rPr lang="de-DE" smtClean="0"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143222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E66C26-4D6D-4FC0-84DE-C389B106ECE2}" type="slidenum">
              <a:rPr lang="de-DE" smtClean="0"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691842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https://www.energie-experten.org/bauen-und-sanieren/baustoffe </a:t>
            </a:r>
            <a:r>
              <a:rPr lang="de-DE" dirty="0">
                <a:hlinkClick r:id="rId3"/>
              </a:rPr>
              <a:t>Einteilung und Überblick der wichtigsten Baustoffe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5F42F7-6364-4D22-9CE0-F57BEDCBB657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67681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Was ist Schamottemörtel? - Schamottemörtel ist ein hitzebeständiger Kleber. Er besteht aus gemahlenen, gebrannten Tonstücken (Schamotte) und einem Bindemittel (meist Ton oder Zement).</a:t>
            </a:r>
          </a:p>
          <a:p>
            <a:r>
              <a:rPr lang="de-DE" b="1" dirty="0"/>
              <a:t>Vorteile und Nachteile</a:t>
            </a:r>
          </a:p>
          <a:p>
            <a:r>
              <a:rPr lang="de-DE" b="1" dirty="0"/>
              <a:t>Vorteile:</a:t>
            </a:r>
            <a:r>
              <a:rPr lang="de-DE" dirty="0"/>
              <a:t> Er hält Temperaturen von über </a:t>
            </a:r>
            <a:r>
              <a:rPr lang="de-DE" b="1" dirty="0"/>
              <a:t>1000°C</a:t>
            </a:r>
            <a:r>
              <a:rPr lang="de-DE" dirty="0"/>
              <a:t> stand und dehnt sich bei Hitze ähnlich aus wie die Steine, die er verbindet. Dadurch entstehen keine Risse.</a:t>
            </a:r>
          </a:p>
          <a:p>
            <a:r>
              <a:rPr lang="de-DE" b="1" dirty="0"/>
              <a:t>Nachteile:</a:t>
            </a:r>
            <a:r>
              <a:rPr lang="de-DE" dirty="0"/>
              <a:t> Er ist teurer als normaler Mörtel und oft nicht so "wasserdicht" gegen drückendes Grundwasser wie Spezialbeton. Er braucht oft Hitze (das sogenannte "Anheizen"), um seine volle Festigkeit zu erreichen.</a:t>
            </a:r>
          </a:p>
          <a:p>
            <a:endParaRPr lang="de-DE" dirty="0"/>
          </a:p>
          <a:p>
            <a:r>
              <a:rPr lang="de-DE" b="1" dirty="0"/>
              <a:t>Nachhaltigkeit</a:t>
            </a:r>
          </a:p>
          <a:p>
            <a:r>
              <a:rPr lang="de-DE" b="1" dirty="0"/>
              <a:t>Bewertung:</a:t>
            </a:r>
            <a:r>
              <a:rPr lang="de-DE" dirty="0"/>
              <a:t> Mittelmäßig.</a:t>
            </a:r>
          </a:p>
          <a:p>
            <a:r>
              <a:rPr lang="de-DE" b="1" dirty="0"/>
              <a:t>Grund:</a:t>
            </a:r>
            <a:r>
              <a:rPr lang="de-DE" dirty="0"/>
              <a:t> Die Herstellung der Schamotte (das Brennen des Tons) braucht viel Energie. Da er aber extrem langlebig ist und natürliche mineralische Bestandteile hat, ist er umweltfreundlicher als chemische Kunstharze.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E66C26-4D6D-4FC0-84DE-C389B106ECE2}" type="slidenum">
              <a:rPr lang="de-DE" smtClean="0"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187865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https://www.hausjournal.net/moertelgruppen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E66C26-4D6D-4FC0-84DE-C389B106ECE2}" type="slidenum">
              <a:rPr lang="de-DE" smtClean="0"/>
              <a:t>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520952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525EBD-39C7-D45A-DCD2-9B3C6E422E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261DC58B-48EA-6754-AA5A-C7D68B28A1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02598E92-34AA-58E1-AC2E-70E6103987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>
                <a:hlinkClick r:id="rId3"/>
              </a:rPr>
              <a:t>Grundlagen Ausführung und Wirkung von Putzen in der Mauerwerkssanierung – Bauhandwerk</a:t>
            </a:r>
            <a:r>
              <a:rPr lang="de-DE" dirty="0"/>
              <a:t> https://www.bauhandwerk.de/artikel/bhw_Grundlagen_Ausfuehrung_und_Wirkung_von_Putzen_in_der_Mauerwerkssanierung-47243.html</a:t>
            </a:r>
          </a:p>
          <a:p>
            <a:endParaRPr lang="de-DE" dirty="0"/>
          </a:p>
          <a:p>
            <a:r>
              <a:rPr lang="de-DE" dirty="0"/>
              <a:t>https://www.energie-fachberater.de/fassade/fassadensanierung/putze-farben/putze-von-a-bis-z-optische-vielfalt-an-der-fassade.php </a:t>
            </a:r>
            <a:r>
              <a:rPr lang="de-DE" dirty="0">
                <a:hlinkClick r:id="rId4"/>
              </a:rPr>
              <a:t>Putze von A bis Z: Optische Vielfalt an der Fassade - ENERGIE-FACHBERATER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A5834F4-47CA-1D94-F613-D6E944CBB1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5F42F7-6364-4D22-9CE0-F57BEDCBB657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65719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E66C26-4D6D-4FC0-84DE-C389B106ECE2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125023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C0A08A-3FAE-E051-89C5-7DEB038116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77791147-8F8D-3022-72BF-41AAB2DE9A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B35176B5-7C88-AEE1-2EF2-0357F4F23B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AE98AD3-B3C7-30FA-D77C-C6C4A3E176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5F42F7-6364-4D22-9CE0-F57BEDCBB657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87868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E26CDB-F78C-6AA1-7FD5-A2930DBAB3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8A04ACDB-F512-B566-3853-E6319EE2A9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7B3EBE41-CE14-2662-039E-512576BDE3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D684704-8C95-5B58-8CFC-0660513950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5F42F7-6364-4D22-9CE0-F57BEDCBB657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86120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E0DAB9-564C-434B-334F-DE5729F5E5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D500F065-C384-8D7D-AE45-29423BB646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BB43AF88-66CF-3A2D-8996-A4F3E5A7BF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EABE2B3-8DC7-1D8A-C321-F0C048147E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5F42F7-6364-4D22-9CE0-F57BEDCBB657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45649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5F662C-41D2-2314-D1DB-8306D33005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CA5C78CE-E875-FA62-AD71-025BAE64CA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6D1B6179-8B6B-BBAF-CDF4-6E61732AB7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https://easy-schule.de/kalk/#kalk-definition </a:t>
            </a:r>
            <a:r>
              <a:rPr lang="de-DE" dirty="0">
                <a:hlinkClick r:id="rId3"/>
              </a:rPr>
              <a:t>Kalk – Definition &amp; Zusammenfassung | Easy Schule</a:t>
            </a:r>
            <a:endParaRPr lang="de-DE" dirty="0"/>
          </a:p>
          <a:p>
            <a:r>
              <a:rPr lang="de-DE" dirty="0"/>
              <a:t>https://www.kalk.de/wissensportal/pressemitteilungen/2022/kalk-die-nachhaltige-lebensgrundlage </a:t>
            </a:r>
            <a:r>
              <a:rPr lang="de-DE" dirty="0">
                <a:hlinkClick r:id="rId4"/>
              </a:rPr>
              <a:t>Kalk – Die nachhaltige Lebensgrundlage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7E91826-E9F6-40E5-9D16-B0C5BD08F2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5F42F7-6364-4D22-9CE0-F57BEDCBB657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59911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9E23E2-9A03-5A2D-CD14-366B7642EA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4BDB3A47-641F-9842-6A35-49E2A29BD4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77F23593-BD0C-E65C-CE42-5AE3633D3C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9CD4FC3-3E35-4B40-344A-824B1E56B3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5F42F7-6364-4D22-9CE0-F57BEDCBB657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21855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nexteconomylab.de/de/projekte/nachhaltigkeit-im-bau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3588356F-AB5C-D909-8A4D-57D7E2106F6D}"/>
              </a:ext>
            </a:extLst>
          </p:cNvPr>
          <p:cNvSpPr/>
          <p:nvPr userDrawn="1"/>
        </p:nvSpPr>
        <p:spPr>
          <a:xfrm>
            <a:off x="0" y="934224"/>
            <a:ext cx="12192000" cy="4634622"/>
          </a:xfrm>
          <a:prstGeom prst="rect">
            <a:avLst/>
          </a:prstGeom>
          <a:solidFill>
            <a:srgbClr val="1829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0C3818"/>
              </a:solidFill>
            </a:endParaRPr>
          </a:p>
        </p:txBody>
      </p:sp>
      <p:sp>
        <p:nvSpPr>
          <p:cNvPr id="18" name="Titel 17">
            <a:extLst>
              <a:ext uri="{FF2B5EF4-FFF2-40B4-BE49-F238E27FC236}">
                <a16:creationId xmlns:a16="http://schemas.microsoft.com/office/drawing/2014/main" id="{25E496D7-74D2-C511-BA23-768B4232B66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5251" y="1289154"/>
            <a:ext cx="5923696" cy="178155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>
                <a:solidFill>
                  <a:schemeClr val="bg1"/>
                </a:solidFill>
                <a:latin typeface="Neue Plak Wide Black" panose="020B0A07030202020204" pitchFamily="34" charset="77"/>
              </a:defRPr>
            </a:lvl1pPr>
          </a:lstStyle>
          <a:p>
            <a:r>
              <a:rPr lang="de-DE" dirty="0"/>
              <a:t>Titel</a:t>
            </a:r>
          </a:p>
        </p:txBody>
      </p:sp>
      <p:sp>
        <p:nvSpPr>
          <p:cNvPr id="21" name="Textplatzhalter 20">
            <a:extLst>
              <a:ext uri="{FF2B5EF4-FFF2-40B4-BE49-F238E27FC236}">
                <a16:creationId xmlns:a16="http://schemas.microsoft.com/office/drawing/2014/main" id="{613AB729-1F1C-4312-877E-59CF3006C98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5251" y="3346531"/>
            <a:ext cx="5923695" cy="11496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0">
                <a:solidFill>
                  <a:schemeClr val="bg1"/>
                </a:solidFill>
                <a:latin typeface="Neue Plak Text" panose="020B0804030202020204" pitchFamily="34" charset="0"/>
              </a:defRPr>
            </a:lvl1pPr>
          </a:lstStyle>
          <a:p>
            <a:pPr lvl="0"/>
            <a:r>
              <a:rPr lang="de-DE" dirty="0"/>
              <a:t>Name Vortragende</a:t>
            </a:r>
          </a:p>
        </p:txBody>
      </p:sp>
      <p:sp>
        <p:nvSpPr>
          <p:cNvPr id="25" name="Textplatzhalter 24">
            <a:extLst>
              <a:ext uri="{FF2B5EF4-FFF2-40B4-BE49-F238E27FC236}">
                <a16:creationId xmlns:a16="http://schemas.microsoft.com/office/drawing/2014/main" id="{79E376CF-B4C3-2000-FDCB-F5B6CEBCF8C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5" hasCustomPrompt="1"/>
          </p:nvPr>
        </p:nvSpPr>
        <p:spPr>
          <a:xfrm>
            <a:off x="505251" y="4772002"/>
            <a:ext cx="5923694" cy="4730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FreightText Pro Bold" panose="02000803080000020004" charset="0"/>
              </a:defRPr>
            </a:lvl1pPr>
          </a:lstStyle>
          <a:p>
            <a:pPr lvl="0"/>
            <a:r>
              <a:rPr lang="de-DE" dirty="0"/>
              <a:t>Ort, Datum</a:t>
            </a:r>
          </a:p>
        </p:txBody>
      </p:sp>
      <p:sp>
        <p:nvSpPr>
          <p:cNvPr id="27" name="Bildplatzhalter 26">
            <a:extLst>
              <a:ext uri="{FF2B5EF4-FFF2-40B4-BE49-F238E27FC236}">
                <a16:creationId xmlns:a16="http://schemas.microsoft.com/office/drawing/2014/main" id="{2A45A7D6-89D9-7407-8744-2B871BE69BE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842125" y="934224"/>
            <a:ext cx="5349875" cy="463462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e-DE" dirty="0"/>
          </a:p>
        </p:txBody>
      </p:sp>
      <p:pic>
        <p:nvPicPr>
          <p:cNvPr id="23" name="Grafik 22" descr="Ein Bild, das Grafiken, Screenshot, Schrift, Grafikdesign enthält.&#10;&#10;Automatisch generierte Beschreibung">
            <a:extLst>
              <a:ext uri="{FF2B5EF4-FFF2-40B4-BE49-F238E27FC236}">
                <a16:creationId xmlns:a16="http://schemas.microsoft.com/office/drawing/2014/main" id="{FA0E1F6C-E08B-BC4B-6E98-B47565717B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4012" y="184547"/>
            <a:ext cx="1319865" cy="590466"/>
          </a:xfrm>
          <a:prstGeom prst="rect">
            <a:avLst/>
          </a:prstGeom>
        </p:spPr>
      </p:pic>
      <p:pic>
        <p:nvPicPr>
          <p:cNvPr id="3" name="Grafik 2" descr="Ein Bild, das Text, Screenshot, Schrift, Grafiken enthält.&#10;&#10;Automatisch generierte Beschreibung">
            <a:extLst>
              <a:ext uri="{FF2B5EF4-FFF2-40B4-BE49-F238E27FC236}">
                <a16:creationId xmlns:a16="http://schemas.microsoft.com/office/drawing/2014/main" id="{6DFA9EF9-76AB-BCA4-B15E-7D31CF33142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4547"/>
            <a:ext cx="2479260" cy="619815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99973D7A-109B-2904-82D0-0ACA6D53FAD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80" b="24782"/>
          <a:stretch>
            <a:fillRect/>
          </a:stretch>
        </p:blipFill>
        <p:spPr>
          <a:xfrm>
            <a:off x="2826451" y="232447"/>
            <a:ext cx="1154483" cy="571915"/>
          </a:xfrm>
          <a:prstGeom prst="rect">
            <a:avLst/>
          </a:prstGeom>
        </p:spPr>
      </p:pic>
      <p:pic>
        <p:nvPicPr>
          <p:cNvPr id="6" name="Grafik 5" descr="Ein Bild, das Screenshot, Grafiken, Schrift, Grafikdesign enthält.&#10;&#10;Automatisch generierte Beschreibung">
            <a:extLst>
              <a:ext uri="{FF2B5EF4-FFF2-40B4-BE49-F238E27FC236}">
                <a16:creationId xmlns:a16="http://schemas.microsoft.com/office/drawing/2014/main" id="{2AC6A454-46D9-DBFE-BF65-4DCA6563E74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61"/>
          <a:stretch/>
        </p:blipFill>
        <p:spPr>
          <a:xfrm>
            <a:off x="4138721" y="233678"/>
            <a:ext cx="1858513" cy="500914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FB3E9D42-02B6-8DF7-156F-1D3D68C4A9E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682" y="5595706"/>
            <a:ext cx="4455155" cy="1262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9498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ontaktfolie_NELA_und_BFW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hteck 22">
            <a:extLst>
              <a:ext uri="{FF2B5EF4-FFF2-40B4-BE49-F238E27FC236}">
                <a16:creationId xmlns:a16="http://schemas.microsoft.com/office/drawing/2014/main" id="{92B2E21D-10D7-2ADC-A8D4-273D5D10B161}"/>
              </a:ext>
            </a:extLst>
          </p:cNvPr>
          <p:cNvSpPr/>
          <p:nvPr userDrawn="1"/>
        </p:nvSpPr>
        <p:spPr>
          <a:xfrm>
            <a:off x="486299" y="962667"/>
            <a:ext cx="11315176" cy="736663"/>
          </a:xfrm>
          <a:prstGeom prst="rect">
            <a:avLst/>
          </a:prstGeom>
          <a:solidFill>
            <a:srgbClr val="E8ED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ADAAD358-6D56-BF67-23FB-CF1DA327C6E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5251" y="4037408"/>
            <a:ext cx="4765071" cy="50539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FreightText Pro Book" panose="02000603060000020004" pitchFamily="2" charset="0"/>
              </a:defRPr>
            </a:lvl1pPr>
          </a:lstStyle>
          <a:p>
            <a:pPr lvl="0"/>
            <a:r>
              <a:rPr lang="de-DE" dirty="0"/>
              <a:t>E-Mailadresse der vortragenden Person(en)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A59A8FE2-EFE7-952B-A2B8-3189203C43D1}"/>
              </a:ext>
            </a:extLst>
          </p:cNvPr>
          <p:cNvSpPr txBox="1"/>
          <p:nvPr userDrawn="1"/>
        </p:nvSpPr>
        <p:spPr>
          <a:xfrm>
            <a:off x="511266" y="3213064"/>
            <a:ext cx="57422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de-DE" sz="2000" dirty="0">
                <a:latin typeface="FreightText Pro Book" panose="02000603060000020004" pitchFamily="2" charset="0"/>
              </a:rPr>
              <a:t>Thomas-Mann-Str. 36</a:t>
            </a:r>
          </a:p>
          <a:p>
            <a:pPr lvl="0"/>
            <a:r>
              <a:rPr lang="de-DE" sz="2000" dirty="0">
                <a:latin typeface="FreightText Pro Book" panose="02000603060000020004" pitchFamily="2" charset="0"/>
              </a:rPr>
              <a:t>53111 Bonn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6AEC9CB0-BE03-66B7-2534-AD28886AE58E}"/>
              </a:ext>
            </a:extLst>
          </p:cNvPr>
          <p:cNvSpPr txBox="1"/>
          <p:nvPr userDrawn="1"/>
        </p:nvSpPr>
        <p:spPr>
          <a:xfrm>
            <a:off x="511266" y="2787186"/>
            <a:ext cx="57422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chemeClr val="tx1"/>
                </a:solidFill>
                <a:latin typeface="Neue Plak Text" panose="020B0804030202020204" pitchFamily="34" charset="0"/>
              </a:rPr>
              <a:t>NELA. Next Economy Lab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261F5FA7-5C7A-2762-BEDF-15B7F1FC1CE5}"/>
              </a:ext>
            </a:extLst>
          </p:cNvPr>
          <p:cNvSpPr txBox="1"/>
          <p:nvPr userDrawn="1"/>
        </p:nvSpPr>
        <p:spPr>
          <a:xfrm>
            <a:off x="486298" y="961912"/>
            <a:ext cx="57422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3600" dirty="0">
                <a:solidFill>
                  <a:srgbClr val="182952"/>
                </a:solidFill>
                <a:latin typeface="Neue Plak Wide Black" panose="020B0A07030202020204" pitchFamily="34" charset="77"/>
              </a:rPr>
              <a:t>Kontakt</a:t>
            </a:r>
          </a:p>
        </p:txBody>
      </p:sp>
      <p:pic>
        <p:nvPicPr>
          <p:cNvPr id="14" name="Grafik 13" descr="Ein Bild, das Schwarz, Dunkelheit, Schwarzweiß, Screenshot enthält.&#10;&#10;Automatisch generierte Beschreibung">
            <a:extLst>
              <a:ext uri="{FF2B5EF4-FFF2-40B4-BE49-F238E27FC236}">
                <a16:creationId xmlns:a16="http://schemas.microsoft.com/office/drawing/2014/main" id="{30BBDCA1-113D-AB74-BD84-FD422C244A8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9238" y="4709917"/>
            <a:ext cx="448574" cy="448574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5DA6F6BB-978E-A778-F09B-BB087604A68F}"/>
              </a:ext>
            </a:extLst>
          </p:cNvPr>
          <p:cNvSpPr txBox="1"/>
          <p:nvPr userDrawn="1"/>
        </p:nvSpPr>
        <p:spPr>
          <a:xfrm>
            <a:off x="6821289" y="2504964"/>
            <a:ext cx="98916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chemeClr val="tx1"/>
                </a:solidFill>
                <a:latin typeface="Neue Plak Text" panose="020B0804030202020204" pitchFamily="34" charset="0"/>
              </a:rPr>
              <a:t>Berufsförderungswerk der Bauindustrie </a:t>
            </a:r>
          </a:p>
          <a:p>
            <a:r>
              <a:rPr lang="de-DE" sz="2000" dirty="0">
                <a:solidFill>
                  <a:schemeClr val="tx1"/>
                </a:solidFill>
                <a:latin typeface="Neue Plak Text" panose="020B0804030202020204" pitchFamily="34" charset="0"/>
              </a:rPr>
              <a:t>Berlin-Brandenburg e.V.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4F3A5B93-9364-F078-5790-314DE8C79BD5}"/>
              </a:ext>
            </a:extLst>
          </p:cNvPr>
          <p:cNvSpPr txBox="1"/>
          <p:nvPr userDrawn="1"/>
        </p:nvSpPr>
        <p:spPr>
          <a:xfrm>
            <a:off x="6811633" y="3211701"/>
            <a:ext cx="57422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de-DE" sz="2000" dirty="0" err="1">
                <a:solidFill>
                  <a:schemeClr val="tx1"/>
                </a:solidFill>
                <a:latin typeface="FreightText Pro Book" panose="02000603060000020004" pitchFamily="2" charset="0"/>
              </a:rPr>
              <a:t>Dissenchener</a:t>
            </a:r>
            <a:r>
              <a:rPr lang="de-DE" sz="2000" dirty="0">
                <a:solidFill>
                  <a:schemeClr val="tx1"/>
                </a:solidFill>
                <a:latin typeface="FreightText Pro Book" panose="02000603060000020004" pitchFamily="2" charset="0"/>
              </a:rPr>
              <a:t> Schulstraße 15</a:t>
            </a:r>
          </a:p>
          <a:p>
            <a:pPr lvl="0"/>
            <a:r>
              <a:rPr lang="de-DE" sz="2000" dirty="0">
                <a:solidFill>
                  <a:schemeClr val="tx1"/>
                </a:solidFill>
                <a:latin typeface="FreightText Pro Book" panose="02000603060000020004" pitchFamily="2" charset="0"/>
              </a:rPr>
              <a:t>03052 Cottbus-</a:t>
            </a:r>
            <a:r>
              <a:rPr lang="de-DE" sz="2000" dirty="0" err="1">
                <a:solidFill>
                  <a:schemeClr val="tx1"/>
                </a:solidFill>
                <a:latin typeface="FreightText Pro Book" panose="02000603060000020004" pitchFamily="2" charset="0"/>
              </a:rPr>
              <a:t>Dissenchen</a:t>
            </a:r>
            <a:endParaRPr lang="de-DE" sz="2000" dirty="0">
              <a:solidFill>
                <a:schemeClr val="tx1"/>
              </a:solidFill>
              <a:latin typeface="FreightText Pro Book" panose="02000603060000020004" pitchFamily="2" charset="0"/>
            </a:endParaRPr>
          </a:p>
        </p:txBody>
      </p:sp>
      <p:pic>
        <p:nvPicPr>
          <p:cNvPr id="20" name="Grafik 19" descr="Ein Bild, das Logo, Symbol, Grafiken, Schwarz enthält.&#10;&#10;Automatisch generierte Beschreibung">
            <a:extLst>
              <a:ext uri="{FF2B5EF4-FFF2-40B4-BE49-F238E27FC236}">
                <a16:creationId xmlns:a16="http://schemas.microsoft.com/office/drawing/2014/main" id="{C18DC9DA-DCE4-9E09-089B-17641AD0582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r="7564"/>
          <a:stretch/>
        </p:blipFill>
        <p:spPr>
          <a:xfrm>
            <a:off x="6811633" y="5583490"/>
            <a:ext cx="429261" cy="464389"/>
          </a:xfrm>
          <a:prstGeom prst="rect">
            <a:avLst/>
          </a:prstGeom>
        </p:spPr>
      </p:pic>
      <p:pic>
        <p:nvPicPr>
          <p:cNvPr id="21" name="Grafik 20" descr="Ein Bild, das Schwarz, Dunkelheit, Schwarzweiß, Screenshot enthält.&#10;&#10;Automatisch generierte Beschreibung">
            <a:extLst>
              <a:ext uri="{FF2B5EF4-FFF2-40B4-BE49-F238E27FC236}">
                <a16:creationId xmlns:a16="http://schemas.microsoft.com/office/drawing/2014/main" id="{CFFB1FA3-FBB3-E48E-7B2F-61AA0D9259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11633" y="4666602"/>
            <a:ext cx="448574" cy="448574"/>
          </a:xfrm>
          <a:prstGeom prst="rect">
            <a:avLst/>
          </a:prstGeom>
        </p:spPr>
      </p:pic>
      <p:sp>
        <p:nvSpPr>
          <p:cNvPr id="19" name="Textplatzhalter 5">
            <a:extLst>
              <a:ext uri="{FF2B5EF4-FFF2-40B4-BE49-F238E27FC236}">
                <a16:creationId xmlns:a16="http://schemas.microsoft.com/office/drawing/2014/main" id="{14C4BA22-598D-498A-CDAB-322FFA9AA80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21289" y="4040398"/>
            <a:ext cx="4765071" cy="50539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FreightText Pro Book" panose="02000603060000020004" pitchFamily="2" charset="0"/>
              </a:defRPr>
            </a:lvl1pPr>
          </a:lstStyle>
          <a:p>
            <a:pPr lvl="0"/>
            <a:r>
              <a:rPr lang="de-DE" dirty="0"/>
              <a:t>E-Mailadresse der vortragenden Person(en)</a:t>
            </a:r>
          </a:p>
        </p:txBody>
      </p:sp>
      <p:pic>
        <p:nvPicPr>
          <p:cNvPr id="3" name="Grafik 2" descr="Ein Bild, das Grafiken, Screenshot, Schrift, Grafikdesign enthält.&#10;&#10;Automatisch generierte Beschreibung">
            <a:extLst>
              <a:ext uri="{FF2B5EF4-FFF2-40B4-BE49-F238E27FC236}">
                <a16:creationId xmlns:a16="http://schemas.microsoft.com/office/drawing/2014/main" id="{585C079A-57ED-E10A-9833-930FF51ED4E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4012" y="184547"/>
            <a:ext cx="1319865" cy="590466"/>
          </a:xfrm>
          <a:prstGeom prst="rect">
            <a:avLst/>
          </a:prstGeom>
        </p:spPr>
      </p:pic>
      <p:pic>
        <p:nvPicPr>
          <p:cNvPr id="17" name="Grafik 16" descr="Ein Bild, das Text, Screenshot, Schrift, Grafiken enthält.&#10;&#10;Automatisch generierte Beschreibung">
            <a:extLst>
              <a:ext uri="{FF2B5EF4-FFF2-40B4-BE49-F238E27FC236}">
                <a16:creationId xmlns:a16="http://schemas.microsoft.com/office/drawing/2014/main" id="{FC115E6E-9965-635E-F594-54F2A474781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4547"/>
            <a:ext cx="2479260" cy="619815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303D84FD-3EA2-CD35-3082-00D5EBC49C7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11266" y="5185611"/>
            <a:ext cx="397879" cy="397879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9344ADD0-8B60-6A5D-F881-D467EE3633E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827323" y="5158491"/>
            <a:ext cx="397879" cy="397879"/>
          </a:xfrm>
          <a:prstGeom prst="rect">
            <a:avLst/>
          </a:prstGeom>
        </p:spPr>
      </p:pic>
      <p:sp>
        <p:nvSpPr>
          <p:cNvPr id="7" name="Textplatzhalter 5">
            <a:extLst>
              <a:ext uri="{FF2B5EF4-FFF2-40B4-BE49-F238E27FC236}">
                <a16:creationId xmlns:a16="http://schemas.microsoft.com/office/drawing/2014/main" id="{5C485A5E-E788-86C6-EFDF-CF540986A8C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80883" y="5236883"/>
            <a:ext cx="4289439" cy="2953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eightText Pro Book" panose="02000603060000020004" pitchFamily="2" charset="0"/>
              </a:defRPr>
            </a:lvl1pPr>
          </a:lstStyle>
          <a:p>
            <a:pPr lvl="0"/>
            <a:r>
              <a:rPr lang="de-DE" dirty="0"/>
              <a:t>Internetseite</a:t>
            </a:r>
          </a:p>
        </p:txBody>
      </p:sp>
      <p:sp>
        <p:nvSpPr>
          <p:cNvPr id="10" name="Textplatzhalter 5">
            <a:extLst>
              <a:ext uri="{FF2B5EF4-FFF2-40B4-BE49-F238E27FC236}">
                <a16:creationId xmlns:a16="http://schemas.microsoft.com/office/drawing/2014/main" id="{BB18B917-4DA2-7B85-AB65-114B0BB0AB0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391295" y="5233125"/>
            <a:ext cx="4289439" cy="2953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eightText Pro Book" panose="02000603060000020004" pitchFamily="2" charset="0"/>
              </a:defRPr>
            </a:lvl1pPr>
          </a:lstStyle>
          <a:p>
            <a:pPr lvl="0"/>
            <a:r>
              <a:rPr lang="de-DE" dirty="0"/>
              <a:t>Internetseite</a:t>
            </a:r>
          </a:p>
        </p:txBody>
      </p:sp>
      <p:sp>
        <p:nvSpPr>
          <p:cNvPr id="24" name="Textplatzhalter 5">
            <a:extLst>
              <a:ext uri="{FF2B5EF4-FFF2-40B4-BE49-F238E27FC236}">
                <a16:creationId xmlns:a16="http://schemas.microsoft.com/office/drawing/2014/main" id="{97C8EEDE-4156-410F-BCC6-3933012D958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80883" y="4802559"/>
            <a:ext cx="4289439" cy="2953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eightText Pro Book" panose="02000603060000020004" pitchFamily="2" charset="0"/>
              </a:defRPr>
            </a:lvl1pPr>
          </a:lstStyle>
          <a:p>
            <a:pPr lvl="0"/>
            <a:r>
              <a:rPr lang="de-DE" dirty="0"/>
              <a:t>@Accoutname</a:t>
            </a:r>
          </a:p>
        </p:txBody>
      </p:sp>
      <p:sp>
        <p:nvSpPr>
          <p:cNvPr id="25" name="Textplatzhalter 5">
            <a:extLst>
              <a:ext uri="{FF2B5EF4-FFF2-40B4-BE49-F238E27FC236}">
                <a16:creationId xmlns:a16="http://schemas.microsoft.com/office/drawing/2014/main" id="{D6BFD381-67DF-C3F0-650F-2A913F7F5D3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381426" y="4758668"/>
            <a:ext cx="4289439" cy="2953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eightText Pro Book" panose="02000603060000020004" pitchFamily="2" charset="0"/>
              </a:defRPr>
            </a:lvl1pPr>
          </a:lstStyle>
          <a:p>
            <a:pPr lvl="0"/>
            <a:r>
              <a:rPr lang="de-DE" dirty="0"/>
              <a:t>@Accoutname</a:t>
            </a:r>
          </a:p>
        </p:txBody>
      </p:sp>
      <p:sp>
        <p:nvSpPr>
          <p:cNvPr id="26" name="Textplatzhalter 5">
            <a:extLst>
              <a:ext uri="{FF2B5EF4-FFF2-40B4-BE49-F238E27FC236}">
                <a16:creationId xmlns:a16="http://schemas.microsoft.com/office/drawing/2014/main" id="{9F004591-733D-8116-A182-E72E2093CAD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381426" y="5668017"/>
            <a:ext cx="4289439" cy="2953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eightText Pro Book" panose="02000603060000020004" pitchFamily="2" charset="0"/>
              </a:defRPr>
            </a:lvl1pPr>
          </a:lstStyle>
          <a:p>
            <a:pPr lvl="0"/>
            <a:r>
              <a:rPr lang="de-DE" dirty="0"/>
              <a:t>@Accoutname</a:t>
            </a:r>
          </a:p>
        </p:txBody>
      </p:sp>
    </p:spTree>
    <p:extLst>
      <p:ext uri="{BB962C8B-B14F-4D97-AF65-F5344CB8AC3E}">
        <p14:creationId xmlns:p14="http://schemas.microsoft.com/office/powerpoint/2010/main" val="6159534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b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3588356F-AB5C-D909-8A4D-57D7E2106F6D}"/>
              </a:ext>
            </a:extLst>
          </p:cNvPr>
          <p:cNvSpPr/>
          <p:nvPr userDrawn="1"/>
        </p:nvSpPr>
        <p:spPr>
          <a:xfrm>
            <a:off x="0" y="934224"/>
            <a:ext cx="12192000" cy="4634622"/>
          </a:xfrm>
          <a:prstGeom prst="rect">
            <a:avLst/>
          </a:prstGeom>
          <a:solidFill>
            <a:srgbClr val="1829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0C3818"/>
              </a:solidFill>
            </a:endParaRPr>
          </a:p>
        </p:txBody>
      </p:sp>
      <p:sp>
        <p:nvSpPr>
          <p:cNvPr id="18" name="Titel 17">
            <a:extLst>
              <a:ext uri="{FF2B5EF4-FFF2-40B4-BE49-F238E27FC236}">
                <a16:creationId xmlns:a16="http://schemas.microsoft.com/office/drawing/2014/main" id="{25E496D7-74D2-C511-BA23-768B4232B66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 hasCustomPrompt="1"/>
          </p:nvPr>
        </p:nvSpPr>
        <p:spPr>
          <a:xfrm>
            <a:off x="505251" y="1289154"/>
            <a:ext cx="5923696" cy="196942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  <a:latin typeface="Neue Plak Wide Black" panose="020B0A07030202020204" pitchFamily="34" charset="77"/>
              </a:defRPr>
            </a:lvl1pPr>
          </a:lstStyle>
          <a:p>
            <a:r>
              <a:rPr lang="de-DE" dirty="0"/>
              <a:t>Vielen Dank für die Aufmerksamkeit und Teilnahme!</a:t>
            </a:r>
          </a:p>
        </p:txBody>
      </p:sp>
      <p:sp>
        <p:nvSpPr>
          <p:cNvPr id="21" name="Textplatzhalter 20">
            <a:extLst>
              <a:ext uri="{FF2B5EF4-FFF2-40B4-BE49-F238E27FC236}">
                <a16:creationId xmlns:a16="http://schemas.microsoft.com/office/drawing/2014/main" id="{613AB729-1F1C-4312-877E-59CF3006C98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5251" y="3458209"/>
            <a:ext cx="5923695" cy="6061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bg1"/>
                </a:solidFill>
                <a:latin typeface="Neue Plak Text" panose="020B0804030202020204" pitchFamily="34" charset="0"/>
              </a:defRPr>
            </a:lvl1pPr>
          </a:lstStyle>
          <a:p>
            <a:pPr lvl="0"/>
            <a:r>
              <a:rPr lang="de-DE" dirty="0"/>
              <a:t>Projekt NBAU im Internet:</a:t>
            </a:r>
          </a:p>
          <a:p>
            <a:pPr lvl="0"/>
            <a:endParaRPr lang="de-DE" dirty="0"/>
          </a:p>
        </p:txBody>
      </p:sp>
      <p:sp>
        <p:nvSpPr>
          <p:cNvPr id="27" name="Bildplatzhalter 26">
            <a:extLst>
              <a:ext uri="{FF2B5EF4-FFF2-40B4-BE49-F238E27FC236}">
                <a16:creationId xmlns:a16="http://schemas.microsoft.com/office/drawing/2014/main" id="{2A45A7D6-89D9-7407-8744-2B871BE69BE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842125" y="934224"/>
            <a:ext cx="5349875" cy="463462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e-DE" dirty="0"/>
          </a:p>
        </p:txBody>
      </p:sp>
      <p:pic>
        <p:nvPicPr>
          <p:cNvPr id="23" name="Grafik 22" descr="Ein Bild, das Grafiken, Screenshot, Schrift, Grafikdesign enthält.&#10;&#10;Automatisch generierte Beschreibung">
            <a:extLst>
              <a:ext uri="{FF2B5EF4-FFF2-40B4-BE49-F238E27FC236}">
                <a16:creationId xmlns:a16="http://schemas.microsoft.com/office/drawing/2014/main" id="{FA0E1F6C-E08B-BC4B-6E98-B47565717B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4012" y="184547"/>
            <a:ext cx="1319865" cy="590466"/>
          </a:xfrm>
          <a:prstGeom prst="rect">
            <a:avLst/>
          </a:prstGeom>
        </p:spPr>
      </p:pic>
      <p:pic>
        <p:nvPicPr>
          <p:cNvPr id="3" name="Grafik 2" descr="Ein Bild, das Text, Screenshot, Schrift, Grafiken enthält.&#10;&#10;Automatisch generierte Beschreibung">
            <a:extLst>
              <a:ext uri="{FF2B5EF4-FFF2-40B4-BE49-F238E27FC236}">
                <a16:creationId xmlns:a16="http://schemas.microsoft.com/office/drawing/2014/main" id="{6DFA9EF9-76AB-BCA4-B15E-7D31CF33142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4547"/>
            <a:ext cx="2479260" cy="619815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99973D7A-109B-2904-82D0-0ACA6D53FAD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80" b="24782"/>
          <a:stretch>
            <a:fillRect/>
          </a:stretch>
        </p:blipFill>
        <p:spPr>
          <a:xfrm>
            <a:off x="2826451" y="232447"/>
            <a:ext cx="1154483" cy="571915"/>
          </a:xfrm>
          <a:prstGeom prst="rect">
            <a:avLst/>
          </a:prstGeom>
        </p:spPr>
      </p:pic>
      <p:pic>
        <p:nvPicPr>
          <p:cNvPr id="6" name="Grafik 5" descr="Ein Bild, das Screenshot, Grafiken, Schrift, Grafikdesign enthält.&#10;&#10;Automatisch generierte Beschreibung">
            <a:extLst>
              <a:ext uri="{FF2B5EF4-FFF2-40B4-BE49-F238E27FC236}">
                <a16:creationId xmlns:a16="http://schemas.microsoft.com/office/drawing/2014/main" id="{2AC6A454-46D9-DBFE-BF65-4DCA6563E74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61"/>
          <a:stretch/>
        </p:blipFill>
        <p:spPr>
          <a:xfrm>
            <a:off x="4138721" y="233678"/>
            <a:ext cx="1858513" cy="500914"/>
          </a:xfrm>
          <a:prstGeom prst="rect">
            <a:avLst/>
          </a:prstGeom>
        </p:spPr>
      </p:pic>
      <p:sp>
        <p:nvSpPr>
          <p:cNvPr id="11" name="Textplatzhalter 20">
            <a:extLst>
              <a:ext uri="{FF2B5EF4-FFF2-40B4-BE49-F238E27FC236}">
                <a16:creationId xmlns:a16="http://schemas.microsoft.com/office/drawing/2014/main" id="{1DABCC4D-ADA9-9CBF-1C0C-307BD7B9743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05251" y="4263998"/>
            <a:ext cx="5923695" cy="97223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  <a:latin typeface="FreightText Pro Bold" panose="02000803080000020004" pitchFamily="50" charset="0"/>
              </a:defRPr>
            </a:lvl1pPr>
          </a:lstStyle>
          <a:p>
            <a:r>
              <a:rPr lang="de-DE" i="0" dirty="0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https://bfw-bb.eu/nbau/</a:t>
            </a:r>
          </a:p>
          <a:p>
            <a:r>
              <a:rPr lang="de-DE" i="0" dirty="0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https://nexteconomylab.de/de/projekte/nachhaltigkeit-im-bau</a:t>
            </a:r>
            <a:r>
              <a:rPr lang="de-DE" i="0" dirty="0"/>
              <a:t> </a:t>
            </a:r>
          </a:p>
          <a:p>
            <a:pPr lvl="0"/>
            <a:endParaRPr lang="de-DE" dirty="0"/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DD9B0D81-C747-4188-E705-C4681D1F90A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682" y="5595706"/>
            <a:ext cx="4455155" cy="1262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4507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Ziele und Ablau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>
            <a:extLst>
              <a:ext uri="{FF2B5EF4-FFF2-40B4-BE49-F238E27FC236}">
                <a16:creationId xmlns:a16="http://schemas.microsoft.com/office/drawing/2014/main" id="{4BCE0808-C8A5-7B3A-DAC9-84FC36D9343B}"/>
              </a:ext>
            </a:extLst>
          </p:cNvPr>
          <p:cNvSpPr/>
          <p:nvPr userDrawn="1"/>
        </p:nvSpPr>
        <p:spPr>
          <a:xfrm>
            <a:off x="0" y="952500"/>
            <a:ext cx="12191999" cy="5905499"/>
          </a:xfrm>
          <a:prstGeom prst="rect">
            <a:avLst/>
          </a:prstGeom>
          <a:solidFill>
            <a:srgbClr val="E8ED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9DE1CE2-78B4-055F-18A8-76EB8F83940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 hasCustomPrompt="1"/>
          </p:nvPr>
        </p:nvSpPr>
        <p:spPr>
          <a:xfrm>
            <a:off x="559805" y="1189083"/>
            <a:ext cx="11072387" cy="685800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200" b="0">
                <a:solidFill>
                  <a:srgbClr val="182952"/>
                </a:solidFill>
                <a:latin typeface="Neue Plak Wide Black" panose="020B0A07030202020204" pitchFamily="34" charset="0"/>
              </a:defRPr>
            </a:lvl1pPr>
          </a:lstStyle>
          <a:p>
            <a:r>
              <a:rPr lang="de-DE" dirty="0"/>
              <a:t>Ziele/Ablauf der Präsentation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596ED105-A951-DB5B-3278-2C68E789879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4362" y="2111466"/>
            <a:ext cx="11017829" cy="4427557"/>
          </a:xfrm>
          <a:prstGeom prst="rect">
            <a:avLst/>
          </a:prstGeom>
        </p:spPr>
        <p:txBody>
          <a:bodyPr>
            <a:normAutofit/>
          </a:bodyPr>
          <a:lstStyle>
            <a:lvl1pPr marL="514350" indent="-514350">
              <a:buAutoNum type="arabicPeriod"/>
              <a:defRPr sz="2400" b="0">
                <a:solidFill>
                  <a:schemeClr val="tx1"/>
                </a:solidFill>
                <a:latin typeface="Neue Plak Text" panose="020B0804030202020204" pitchFamily="34" charset="0"/>
              </a:defRPr>
            </a:lvl1pPr>
            <a:lvl2pPr>
              <a:defRPr>
                <a:latin typeface="FreightText Pro Book" panose="02000603060000020004" pitchFamily="50" charset="0"/>
              </a:defRPr>
            </a:lvl2pPr>
          </a:lstStyle>
          <a:p>
            <a:pPr lvl="0"/>
            <a:r>
              <a:rPr lang="de-DE" dirty="0"/>
              <a:t>Thema XYZ</a:t>
            </a:r>
          </a:p>
          <a:p>
            <a:pPr lvl="1"/>
            <a:r>
              <a:rPr lang="de-DE" dirty="0"/>
              <a:t>Unterthema A</a:t>
            </a:r>
          </a:p>
          <a:p>
            <a:pPr lvl="1"/>
            <a:r>
              <a:rPr lang="de-DE" dirty="0"/>
              <a:t>Unterthema B</a:t>
            </a:r>
          </a:p>
          <a:p>
            <a:pPr lvl="0"/>
            <a:r>
              <a:rPr lang="de-DE" dirty="0"/>
              <a:t>Thema XYZ</a:t>
            </a:r>
          </a:p>
          <a:p>
            <a:pPr lvl="1"/>
            <a:r>
              <a:rPr lang="de-DE" dirty="0"/>
              <a:t>Unterthema C</a:t>
            </a:r>
          </a:p>
          <a:p>
            <a:pPr lvl="1"/>
            <a:r>
              <a:rPr lang="de-DE" dirty="0"/>
              <a:t>Unterthema D</a:t>
            </a:r>
          </a:p>
          <a:p>
            <a:pPr lvl="0"/>
            <a:r>
              <a:rPr lang="de-DE" dirty="0"/>
              <a:t>Thema XYZ</a:t>
            </a:r>
          </a:p>
          <a:p>
            <a:pPr lvl="1"/>
            <a:r>
              <a:rPr lang="de-DE" dirty="0"/>
              <a:t>Unterthema E</a:t>
            </a:r>
          </a:p>
          <a:p>
            <a:pPr lvl="1"/>
            <a:r>
              <a:rPr lang="de-DE" dirty="0"/>
              <a:t>Unterthema F</a:t>
            </a:r>
          </a:p>
        </p:txBody>
      </p:sp>
      <p:pic>
        <p:nvPicPr>
          <p:cNvPr id="3" name="Grafik 2" descr="Ein Bild, das Text, Screenshot, Schrift, Grafiken enthält.&#10;&#10;Automatisch generierte Beschreibung">
            <a:extLst>
              <a:ext uri="{FF2B5EF4-FFF2-40B4-BE49-F238E27FC236}">
                <a16:creationId xmlns:a16="http://schemas.microsoft.com/office/drawing/2014/main" id="{05E71F46-E836-2BEA-3D27-562EA37509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4547"/>
            <a:ext cx="2479260" cy="619815"/>
          </a:xfrm>
          <a:prstGeom prst="rect">
            <a:avLst/>
          </a:prstGeom>
        </p:spPr>
      </p:pic>
      <p:pic>
        <p:nvPicPr>
          <p:cNvPr id="8" name="Grafik 7" descr="Ein Bild, das Grafiken, Screenshot, Schrift, Grafikdesign enthält.&#10;&#10;Automatisch generierte Beschreibung">
            <a:extLst>
              <a:ext uri="{FF2B5EF4-FFF2-40B4-BE49-F238E27FC236}">
                <a16:creationId xmlns:a16="http://schemas.microsoft.com/office/drawing/2014/main" id="{BEE409A8-BFE4-1A49-89DA-E2CF47F737F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4012" y="184547"/>
            <a:ext cx="1319865" cy="590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4925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u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>
            <a:extLst>
              <a:ext uri="{FF2B5EF4-FFF2-40B4-BE49-F238E27FC236}">
                <a16:creationId xmlns:a16="http://schemas.microsoft.com/office/drawing/2014/main" id="{4BCE0808-C8A5-7B3A-DAC9-84FC36D9343B}"/>
              </a:ext>
            </a:extLst>
          </p:cNvPr>
          <p:cNvSpPr/>
          <p:nvPr userDrawn="1"/>
        </p:nvSpPr>
        <p:spPr>
          <a:xfrm>
            <a:off x="0" y="952500"/>
            <a:ext cx="12191999" cy="5905499"/>
          </a:xfrm>
          <a:prstGeom prst="rect">
            <a:avLst/>
          </a:prstGeom>
          <a:solidFill>
            <a:srgbClr val="E8ED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9DE1CE2-78B4-055F-18A8-76EB8F8394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9805" y="1189083"/>
            <a:ext cx="11072387" cy="685800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200" b="0">
                <a:solidFill>
                  <a:srgbClr val="182952"/>
                </a:solidFill>
                <a:latin typeface="Neue Plak Wide Black" panose="020B0A07030202020204" pitchFamily="34" charset="0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596ED105-A951-DB5B-3278-2C68E789879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4362" y="2111466"/>
            <a:ext cx="11017829" cy="4090926"/>
          </a:xfrm>
          <a:prstGeom prst="rect">
            <a:avLst/>
          </a:prstGeom>
        </p:spPr>
        <p:txBody>
          <a:bodyPr>
            <a:normAutofit/>
          </a:bodyPr>
          <a:lstStyle>
            <a:lvl1pPr marL="514350" indent="-514350">
              <a:buFont typeface="Arial" panose="020B0604020202020204" pitchFamily="34" charset="0"/>
              <a:buChar char="•"/>
              <a:defRPr sz="2400" b="0">
                <a:solidFill>
                  <a:schemeClr val="tx1"/>
                </a:solidFill>
                <a:latin typeface="FreightText Pro Book" panose="02000603060000020004" pitchFamily="50" charset="0"/>
              </a:defRPr>
            </a:lvl1pPr>
          </a:lstStyle>
          <a:p>
            <a:pPr lvl="0"/>
            <a:r>
              <a:rPr lang="de-DE" dirty="0"/>
              <a:t>Text hinzufügen</a:t>
            </a:r>
          </a:p>
        </p:txBody>
      </p:sp>
      <p:pic>
        <p:nvPicPr>
          <p:cNvPr id="3" name="Grafik 2" descr="Ein Bild, das Text, Screenshot, Schrift, Grafiken enthält.&#10;&#10;Automatisch generierte Beschreibung">
            <a:extLst>
              <a:ext uri="{FF2B5EF4-FFF2-40B4-BE49-F238E27FC236}">
                <a16:creationId xmlns:a16="http://schemas.microsoft.com/office/drawing/2014/main" id="{05E71F46-E836-2BEA-3D27-562EA37509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4547"/>
            <a:ext cx="2479260" cy="619815"/>
          </a:xfrm>
          <a:prstGeom prst="rect">
            <a:avLst/>
          </a:prstGeom>
        </p:spPr>
      </p:pic>
      <p:pic>
        <p:nvPicPr>
          <p:cNvPr id="8" name="Grafik 7" descr="Ein Bild, das Grafiken, Screenshot, Schrift, Grafikdesign enthält.&#10;&#10;Automatisch generierte Beschreibung">
            <a:extLst>
              <a:ext uri="{FF2B5EF4-FFF2-40B4-BE49-F238E27FC236}">
                <a16:creationId xmlns:a16="http://schemas.microsoft.com/office/drawing/2014/main" id="{BEE409A8-BFE4-1A49-89DA-E2CF47F737F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4012" y="184547"/>
            <a:ext cx="1319865" cy="590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3508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>
            <a:extLst>
              <a:ext uri="{FF2B5EF4-FFF2-40B4-BE49-F238E27FC236}">
                <a16:creationId xmlns:a16="http://schemas.microsoft.com/office/drawing/2014/main" id="{191571A0-49BE-6C75-112E-8504C49FB21F}"/>
              </a:ext>
            </a:extLst>
          </p:cNvPr>
          <p:cNvSpPr/>
          <p:nvPr userDrawn="1"/>
        </p:nvSpPr>
        <p:spPr>
          <a:xfrm>
            <a:off x="0" y="952500"/>
            <a:ext cx="12191999" cy="5905499"/>
          </a:xfrm>
          <a:prstGeom prst="rect">
            <a:avLst/>
          </a:prstGeom>
          <a:solidFill>
            <a:srgbClr val="E8ED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10E684C-097D-4224-083C-A8654297D5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5249" y="1167116"/>
            <a:ext cx="6643063" cy="826861"/>
          </a:xfrm>
          <a:prstGeom prst="rect">
            <a:avLst/>
          </a:prstGeom>
        </p:spPr>
        <p:txBody>
          <a:bodyPr anchor="t"/>
          <a:lstStyle>
            <a:lvl1pPr>
              <a:defRPr sz="3200">
                <a:solidFill>
                  <a:srgbClr val="182952"/>
                </a:solidFill>
                <a:latin typeface="Neue Plak Wide Black" panose="020B0A07030202020204" pitchFamily="34" charset="0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429C4A1D-9F88-7832-AD52-A9C32D22EC2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5250" y="2208592"/>
            <a:ext cx="6643062" cy="438048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>
                <a:solidFill>
                  <a:schemeClr val="tx1"/>
                </a:solidFill>
                <a:latin typeface="FreightText Pro Book" panose="02000603060000020004" pitchFamily="50" charset="0"/>
              </a:defRPr>
            </a:lvl1pPr>
          </a:lstStyle>
          <a:p>
            <a:pPr lvl="0"/>
            <a:endParaRPr lang="de-DE" dirty="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2EFCE420-E2E7-8C22-F727-DABBCE062D0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91425" y="952500"/>
            <a:ext cx="4600575" cy="5905500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pic>
        <p:nvPicPr>
          <p:cNvPr id="3" name="Grafik 2" descr="Ein Bild, das Text, Screenshot, Schrift, Grafiken enthält.&#10;&#10;Automatisch generierte Beschreibung">
            <a:extLst>
              <a:ext uri="{FF2B5EF4-FFF2-40B4-BE49-F238E27FC236}">
                <a16:creationId xmlns:a16="http://schemas.microsoft.com/office/drawing/2014/main" id="{DDF8853A-65E6-15EF-1757-8BE464F14F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4547"/>
            <a:ext cx="2479260" cy="619815"/>
          </a:xfrm>
          <a:prstGeom prst="rect">
            <a:avLst/>
          </a:prstGeom>
        </p:spPr>
      </p:pic>
      <p:pic>
        <p:nvPicPr>
          <p:cNvPr id="11" name="Grafik 10" descr="Ein Bild, das Grafiken, Screenshot, Schrift, Grafikdesign enthält.&#10;&#10;Automatisch generierte Beschreibung">
            <a:extLst>
              <a:ext uri="{FF2B5EF4-FFF2-40B4-BE49-F238E27FC236}">
                <a16:creationId xmlns:a16="http://schemas.microsoft.com/office/drawing/2014/main" id="{2D967D00-B118-5702-9595-381305BE32F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4012" y="184547"/>
            <a:ext cx="1319865" cy="590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772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bschnittswechsel/Struktur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>
            <a:extLst>
              <a:ext uri="{FF2B5EF4-FFF2-40B4-BE49-F238E27FC236}">
                <a16:creationId xmlns:a16="http://schemas.microsoft.com/office/drawing/2014/main" id="{667CE1CA-718D-1351-152F-885021239BE3}"/>
              </a:ext>
            </a:extLst>
          </p:cNvPr>
          <p:cNvSpPr/>
          <p:nvPr userDrawn="1"/>
        </p:nvSpPr>
        <p:spPr>
          <a:xfrm>
            <a:off x="422694" y="942975"/>
            <a:ext cx="11395495" cy="5484432"/>
          </a:xfrm>
          <a:prstGeom prst="rect">
            <a:avLst/>
          </a:prstGeom>
          <a:solidFill>
            <a:srgbClr val="0044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579236BB-83ED-EF78-7C71-33AD99373B2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883568" y="2244725"/>
            <a:ext cx="8424862" cy="236855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Neue Plak Wide Black" panose="020B0A07030202020204" pitchFamily="34" charset="77"/>
              </a:defRPr>
            </a:lvl1pPr>
          </a:lstStyle>
          <a:p>
            <a:pPr lvl="0"/>
            <a:r>
              <a:rPr lang="de-DE" dirty="0">
                <a:latin typeface="Neue Plak Wide Black" panose="020B0A07030202020204" pitchFamily="34" charset="77"/>
              </a:rPr>
              <a:t>Strukturfolie</a:t>
            </a:r>
            <a:endParaRPr lang="de-DE" dirty="0"/>
          </a:p>
        </p:txBody>
      </p:sp>
      <p:pic>
        <p:nvPicPr>
          <p:cNvPr id="2" name="Grafik 1" descr="Ein Bild, das Grafiken, Screenshot, Schrift, Grafikdesign enthält.&#10;&#10;Automatisch generierte Beschreibung">
            <a:extLst>
              <a:ext uri="{FF2B5EF4-FFF2-40B4-BE49-F238E27FC236}">
                <a16:creationId xmlns:a16="http://schemas.microsoft.com/office/drawing/2014/main" id="{42AB68D7-4950-EBF7-E09A-62B25DDCD3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4012" y="184547"/>
            <a:ext cx="1319865" cy="590466"/>
          </a:xfrm>
          <a:prstGeom prst="rect">
            <a:avLst/>
          </a:prstGeom>
        </p:spPr>
      </p:pic>
      <p:pic>
        <p:nvPicPr>
          <p:cNvPr id="9" name="Grafik 8" descr="Ein Bild, das Text, Screenshot, Schrift, Grafiken enthält.&#10;&#10;Automatisch generierte Beschreibung">
            <a:extLst>
              <a:ext uri="{FF2B5EF4-FFF2-40B4-BE49-F238E27FC236}">
                <a16:creationId xmlns:a16="http://schemas.microsoft.com/office/drawing/2014/main" id="{482A4C68-A791-2B77-42D3-0B180049546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4547"/>
            <a:ext cx="2479260" cy="619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7792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gabe/Fr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8938FD85-6981-67C7-2CE1-87BBE6F6E997}"/>
              </a:ext>
            </a:extLst>
          </p:cNvPr>
          <p:cNvSpPr/>
          <p:nvPr userDrawn="1"/>
        </p:nvSpPr>
        <p:spPr>
          <a:xfrm>
            <a:off x="422694" y="942975"/>
            <a:ext cx="11395495" cy="5484432"/>
          </a:xfrm>
          <a:prstGeom prst="rect">
            <a:avLst/>
          </a:prstGeom>
          <a:solidFill>
            <a:srgbClr val="0088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6936B9F-A779-496C-6316-3F0E34F39B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867248" y="1600502"/>
            <a:ext cx="8457504" cy="416937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Neue Plak Wide Black" panose="020B0A07030202020204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>
                <a:latin typeface="Neue Plak Wide Black" panose="020B0A07030202020204" pitchFamily="34" charset="77"/>
              </a:rPr>
              <a:t>Frage z.B. </a:t>
            </a:r>
            <a: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srgbClr val="182851"/>
                </a:solidFill>
                <a:effectLst/>
                <a:uLnTx/>
                <a:uFillTx/>
                <a:latin typeface="Neue Plak Wide Black" panose="020B0504030202020204" pitchFamily="34" charset="77"/>
                <a:ea typeface="+mn-ea"/>
                <a:cs typeface="+mn-cs"/>
              </a:rPr>
              <a:t>Was braucht es, </a:t>
            </a:r>
            <a:b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srgbClr val="182851"/>
                </a:solidFill>
                <a:effectLst/>
                <a:uLnTx/>
                <a:uFillTx/>
                <a:latin typeface="Neue Plak Wide Black" panose="020B0504030202020204" pitchFamily="34" charset="77"/>
                <a:ea typeface="+mn-ea"/>
                <a:cs typeface="+mn-cs"/>
              </a:rPr>
            </a:br>
            <a: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srgbClr val="182851"/>
                </a:solidFill>
                <a:effectLst/>
                <a:uLnTx/>
                <a:uFillTx/>
                <a:latin typeface="Neue Plak Wide Black" panose="020B0504030202020204" pitchFamily="34" charset="77"/>
                <a:ea typeface="+mn-ea"/>
                <a:cs typeface="+mn-cs"/>
              </a:rPr>
              <a:t>um diese Herausforderungen anzugehen, Verantwortung </a:t>
            </a:r>
            <a:b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srgbClr val="182851"/>
                </a:solidFill>
                <a:effectLst/>
                <a:uLnTx/>
                <a:uFillTx/>
                <a:latin typeface="Neue Plak Wide Black" panose="020B0504030202020204" pitchFamily="34" charset="77"/>
                <a:ea typeface="+mn-ea"/>
                <a:cs typeface="+mn-cs"/>
              </a:rPr>
            </a:br>
            <a: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srgbClr val="182851"/>
                </a:solidFill>
                <a:effectLst/>
                <a:uLnTx/>
                <a:uFillTx/>
                <a:latin typeface="Neue Plak Wide Black" panose="020B0504030202020204" pitchFamily="34" charset="77"/>
                <a:ea typeface="+mn-ea"/>
                <a:cs typeface="+mn-cs"/>
              </a:rPr>
              <a:t>zu übernehmen </a:t>
            </a:r>
            <a:b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srgbClr val="182851"/>
                </a:solidFill>
                <a:effectLst/>
                <a:uLnTx/>
                <a:uFillTx/>
                <a:latin typeface="Neue Plak Wide Black" panose="020B0504030202020204" pitchFamily="34" charset="77"/>
                <a:ea typeface="+mn-ea"/>
                <a:cs typeface="+mn-cs"/>
              </a:rPr>
            </a:br>
            <a: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srgbClr val="182851"/>
                </a:solidFill>
                <a:effectLst/>
                <a:uLnTx/>
                <a:uFillTx/>
                <a:latin typeface="Neue Plak Wide Black" panose="020B0504030202020204" pitchFamily="34" charset="77"/>
                <a:ea typeface="+mn-ea"/>
                <a:cs typeface="+mn-cs"/>
              </a:rPr>
              <a:t>und sie zu lösen?</a:t>
            </a:r>
          </a:p>
          <a:p>
            <a:pPr lvl="0"/>
            <a:endParaRPr lang="de-DE" dirty="0"/>
          </a:p>
        </p:txBody>
      </p:sp>
      <p:pic>
        <p:nvPicPr>
          <p:cNvPr id="2" name="Grafik 1" descr="Ein Bild, das Text, Screenshot, Schrift, Grafiken enthält.&#10;&#10;Automatisch generierte Beschreibung">
            <a:extLst>
              <a:ext uri="{FF2B5EF4-FFF2-40B4-BE49-F238E27FC236}">
                <a16:creationId xmlns:a16="http://schemas.microsoft.com/office/drawing/2014/main" id="{CC15C311-4A2B-339F-6030-F7077807F0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4547"/>
            <a:ext cx="2479260" cy="619815"/>
          </a:xfrm>
          <a:prstGeom prst="rect">
            <a:avLst/>
          </a:prstGeom>
        </p:spPr>
      </p:pic>
      <p:pic>
        <p:nvPicPr>
          <p:cNvPr id="9" name="Grafik 8" descr="Ein Bild, das Grafiken, Screenshot, Schrift, Grafikdesign enthält.&#10;&#10;Automatisch generierte Beschreibung">
            <a:extLst>
              <a:ext uri="{FF2B5EF4-FFF2-40B4-BE49-F238E27FC236}">
                <a16:creationId xmlns:a16="http://schemas.microsoft.com/office/drawing/2014/main" id="{B5584395-E9DF-2397-DE50-16CC53A8D3D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4012" y="184547"/>
            <a:ext cx="1319865" cy="590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82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use">
    <p:bg>
      <p:bgPr>
        <a:solidFill>
          <a:srgbClr val="E8ED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CC38AC1A-A127-037F-E0A4-603BCD9E9BFD}"/>
              </a:ext>
            </a:extLst>
          </p:cNvPr>
          <p:cNvSpPr/>
          <p:nvPr userDrawn="1"/>
        </p:nvSpPr>
        <p:spPr>
          <a:xfrm>
            <a:off x="916110" y="1790189"/>
            <a:ext cx="10359777" cy="10135621"/>
          </a:xfrm>
          <a:prstGeom prst="ellipse">
            <a:avLst/>
          </a:prstGeom>
          <a:solidFill>
            <a:srgbClr val="0044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5BD622B2-C5DF-0BA4-8A36-1D4E97C5E862}"/>
              </a:ext>
            </a:extLst>
          </p:cNvPr>
          <p:cNvSpPr txBox="1"/>
          <p:nvPr userDrawn="1"/>
        </p:nvSpPr>
        <p:spPr>
          <a:xfrm>
            <a:off x="3589562" y="4730282"/>
            <a:ext cx="50128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dirty="0">
                <a:solidFill>
                  <a:schemeClr val="bg1"/>
                </a:solidFill>
                <a:latin typeface="Neue Plak Wide Black" panose="020B0A07030202020204" pitchFamily="34" charset="77"/>
              </a:rPr>
              <a:t>Pause</a:t>
            </a:r>
          </a:p>
        </p:txBody>
      </p:sp>
      <p:pic>
        <p:nvPicPr>
          <p:cNvPr id="12" name="Grafik 11" descr="Kaffee mit einfarbiger Füllung">
            <a:extLst>
              <a:ext uri="{FF2B5EF4-FFF2-40B4-BE49-F238E27FC236}">
                <a16:creationId xmlns:a16="http://schemas.microsoft.com/office/drawing/2014/main" id="{605B049B-6185-1F1A-2C95-D6796E37DF1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422185" y="3230245"/>
            <a:ext cx="1347629" cy="1347629"/>
          </a:xfrm>
          <a:prstGeom prst="rect">
            <a:avLst/>
          </a:prstGeom>
        </p:spPr>
      </p:pic>
      <p:pic>
        <p:nvPicPr>
          <p:cNvPr id="2" name="Grafik 1" descr="Ein Bild, das Text, Screenshot, Schrift, Grafiken enthält.&#10;&#10;Automatisch generierte Beschreibung">
            <a:extLst>
              <a:ext uri="{FF2B5EF4-FFF2-40B4-BE49-F238E27FC236}">
                <a16:creationId xmlns:a16="http://schemas.microsoft.com/office/drawing/2014/main" id="{0289906A-AA64-80B5-2777-513E6E94E67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4547"/>
            <a:ext cx="2479260" cy="619815"/>
          </a:xfrm>
          <a:prstGeom prst="rect">
            <a:avLst/>
          </a:prstGeom>
        </p:spPr>
      </p:pic>
      <p:pic>
        <p:nvPicPr>
          <p:cNvPr id="8" name="Grafik 7" descr="Ein Bild, das Grafiken, Screenshot, Schrift, Grafikdesign enthält.&#10;&#10;Automatisch generierte Beschreibung">
            <a:extLst>
              <a:ext uri="{FF2B5EF4-FFF2-40B4-BE49-F238E27FC236}">
                <a16:creationId xmlns:a16="http://schemas.microsoft.com/office/drawing/2014/main" id="{F4AC7C5F-8DB6-3693-16A7-4FB61118823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4012" y="184547"/>
            <a:ext cx="1319865" cy="590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908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wechsel, Diskussion, Frage">
    <p:bg>
      <p:bgPr>
        <a:solidFill>
          <a:srgbClr val="E8ED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3">
            <a:extLst>
              <a:ext uri="{FF2B5EF4-FFF2-40B4-BE49-F238E27FC236}">
                <a16:creationId xmlns:a16="http://schemas.microsoft.com/office/drawing/2014/main" id="{4C7C5CA4-A2C5-786C-705B-1E2900BB9CF3}"/>
              </a:ext>
            </a:extLst>
          </p:cNvPr>
          <p:cNvSpPr/>
          <p:nvPr userDrawn="1"/>
        </p:nvSpPr>
        <p:spPr>
          <a:xfrm>
            <a:off x="916110" y="1790189"/>
            <a:ext cx="10359777" cy="10135621"/>
          </a:xfrm>
          <a:prstGeom prst="ellipse">
            <a:avLst/>
          </a:prstGeom>
          <a:solidFill>
            <a:srgbClr val="0088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Grafik 3" descr="Ein Bild, das Text, Screenshot, Schrift, Grafiken enthält.&#10;&#10;Automatisch generierte Beschreibung">
            <a:extLst>
              <a:ext uri="{FF2B5EF4-FFF2-40B4-BE49-F238E27FC236}">
                <a16:creationId xmlns:a16="http://schemas.microsoft.com/office/drawing/2014/main" id="{66CA15AB-3380-FA92-683D-F1E347D6174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4547"/>
            <a:ext cx="2479260" cy="619815"/>
          </a:xfrm>
          <a:prstGeom prst="rect">
            <a:avLst/>
          </a:prstGeom>
        </p:spPr>
      </p:pic>
      <p:pic>
        <p:nvPicPr>
          <p:cNvPr id="6" name="Grafik 5" descr="Ein Bild, das Grafiken, Screenshot, Schrift, Grafikdesign enthält.&#10;&#10;Automatisch generierte Beschreibung">
            <a:extLst>
              <a:ext uri="{FF2B5EF4-FFF2-40B4-BE49-F238E27FC236}">
                <a16:creationId xmlns:a16="http://schemas.microsoft.com/office/drawing/2014/main" id="{E828A12A-D62C-22A1-54C8-C84D330A297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4012" y="184547"/>
            <a:ext cx="1319865" cy="590466"/>
          </a:xfrm>
          <a:prstGeom prst="rect">
            <a:avLst/>
          </a:prstGeom>
        </p:spPr>
      </p:pic>
      <p:sp>
        <p:nvSpPr>
          <p:cNvPr id="3" name="Textplatzhalter 6">
            <a:extLst>
              <a:ext uri="{FF2B5EF4-FFF2-40B4-BE49-F238E27FC236}">
                <a16:creationId xmlns:a16="http://schemas.microsoft.com/office/drawing/2014/main" id="{A93352AF-F58C-5503-6693-A5B11C51A8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06551" y="4209689"/>
            <a:ext cx="4778898" cy="94704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Neue Plak Wide Black" panose="020B0A07030202020204" pitchFamily="34" charset="77"/>
              </a:defRPr>
            </a:lvl1pPr>
          </a:lstStyle>
          <a:p>
            <a:pPr lvl="0"/>
            <a:r>
              <a:rPr lang="de-DE">
                <a:latin typeface="Neue Plak Wide Black" panose="020B0A07030202020204" pitchFamily="34" charset="77"/>
              </a:rPr>
              <a:t>Text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134883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ontaktfolie_allgemei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hteck 22">
            <a:extLst>
              <a:ext uri="{FF2B5EF4-FFF2-40B4-BE49-F238E27FC236}">
                <a16:creationId xmlns:a16="http://schemas.microsoft.com/office/drawing/2014/main" id="{92B2E21D-10D7-2ADC-A8D4-273D5D10B161}"/>
              </a:ext>
            </a:extLst>
          </p:cNvPr>
          <p:cNvSpPr/>
          <p:nvPr userDrawn="1"/>
        </p:nvSpPr>
        <p:spPr>
          <a:xfrm>
            <a:off x="486299" y="962667"/>
            <a:ext cx="11315176" cy="736663"/>
          </a:xfrm>
          <a:prstGeom prst="rect">
            <a:avLst/>
          </a:prstGeom>
          <a:solidFill>
            <a:srgbClr val="E8ED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ADAAD358-6D56-BF67-23FB-CF1DA327C6E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9238" y="3629323"/>
            <a:ext cx="4765071" cy="4280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FreightText Pro Book" panose="02000603060000020004" pitchFamily="2" charset="0"/>
              </a:defRPr>
            </a:lvl1pPr>
          </a:lstStyle>
          <a:p>
            <a:pPr lvl="0"/>
            <a:r>
              <a:rPr lang="de-DE" dirty="0"/>
              <a:t>E-Mailadresse der vortragenden Person(en)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261F5FA7-5C7A-2762-BEDF-15B7F1FC1CE5}"/>
              </a:ext>
            </a:extLst>
          </p:cNvPr>
          <p:cNvSpPr txBox="1"/>
          <p:nvPr userDrawn="1"/>
        </p:nvSpPr>
        <p:spPr>
          <a:xfrm>
            <a:off x="486298" y="961912"/>
            <a:ext cx="57422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0" i="0" u="none" strike="noStrike" kern="1200" cap="none" spc="0" normalizeH="0" baseline="0" noProof="0" dirty="0">
                <a:ln>
                  <a:noFill/>
                </a:ln>
                <a:solidFill>
                  <a:srgbClr val="182952"/>
                </a:solidFill>
                <a:effectLst/>
                <a:uLnTx/>
                <a:uFillTx/>
                <a:latin typeface="Neue Plak Wide Black" panose="020B0A07030202020204" pitchFamily="34" charset="77"/>
                <a:ea typeface="+mn-ea"/>
                <a:cs typeface="+mn-cs"/>
              </a:rPr>
              <a:t>Kontakt</a:t>
            </a:r>
          </a:p>
        </p:txBody>
      </p:sp>
      <p:pic>
        <p:nvPicPr>
          <p:cNvPr id="14" name="Grafik 13" descr="Ein Bild, das Schwarz, Dunkelheit, Schwarzweiß, Screenshot enthält.&#10;&#10;Automatisch generierte Beschreibung">
            <a:extLst>
              <a:ext uri="{FF2B5EF4-FFF2-40B4-BE49-F238E27FC236}">
                <a16:creationId xmlns:a16="http://schemas.microsoft.com/office/drawing/2014/main" id="{30BBDCA1-113D-AB74-BD84-FD422C244A8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9238" y="4902595"/>
            <a:ext cx="448574" cy="448574"/>
          </a:xfrm>
          <a:prstGeom prst="rect">
            <a:avLst/>
          </a:prstGeom>
        </p:spPr>
      </p:pic>
      <p:pic>
        <p:nvPicPr>
          <p:cNvPr id="3" name="Grafik 2" descr="Ein Bild, das Grafiken, Screenshot, Schrift, Grafikdesign enthält.&#10;&#10;Automatisch generierte Beschreibung">
            <a:extLst>
              <a:ext uri="{FF2B5EF4-FFF2-40B4-BE49-F238E27FC236}">
                <a16:creationId xmlns:a16="http://schemas.microsoft.com/office/drawing/2014/main" id="{585C079A-57ED-E10A-9833-930FF51ED4E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4012" y="184547"/>
            <a:ext cx="1319865" cy="590466"/>
          </a:xfrm>
          <a:prstGeom prst="rect">
            <a:avLst/>
          </a:prstGeom>
        </p:spPr>
      </p:pic>
      <p:pic>
        <p:nvPicPr>
          <p:cNvPr id="17" name="Grafik 16" descr="Ein Bild, das Text, Screenshot, Schrift, Grafiken enthält.&#10;&#10;Automatisch generierte Beschreibung">
            <a:extLst>
              <a:ext uri="{FF2B5EF4-FFF2-40B4-BE49-F238E27FC236}">
                <a16:creationId xmlns:a16="http://schemas.microsoft.com/office/drawing/2014/main" id="{FC115E6E-9965-635E-F594-54F2A474781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4547"/>
            <a:ext cx="2479260" cy="619815"/>
          </a:xfrm>
          <a:prstGeom prst="rect">
            <a:avLst/>
          </a:prstGeom>
        </p:spPr>
      </p:pic>
      <p:sp>
        <p:nvSpPr>
          <p:cNvPr id="6" name="Textplatzhalter 5">
            <a:extLst>
              <a:ext uri="{FF2B5EF4-FFF2-40B4-BE49-F238E27FC236}">
                <a16:creationId xmlns:a16="http://schemas.microsoft.com/office/drawing/2014/main" id="{A175AEF1-A454-E737-ABBF-06A7599D6BE8}"/>
              </a:ext>
            </a:extLst>
          </p:cNvPr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486298" y="4112840"/>
            <a:ext cx="4765071" cy="4280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FreightText Pro Book" panose="02000603060000020004" pitchFamily="2" charset="0"/>
              </a:defRPr>
            </a:lvl1pPr>
          </a:lstStyle>
          <a:p>
            <a:pPr lvl="0"/>
            <a:r>
              <a:rPr lang="de-DE" dirty="0"/>
              <a:t>E-Mailadresse der vortragenden Person(en)</a:t>
            </a:r>
          </a:p>
        </p:txBody>
      </p:sp>
      <p:sp>
        <p:nvSpPr>
          <p:cNvPr id="10" name="Textplatzhalter 5">
            <a:extLst>
              <a:ext uri="{FF2B5EF4-FFF2-40B4-BE49-F238E27FC236}">
                <a16:creationId xmlns:a16="http://schemas.microsoft.com/office/drawing/2014/main" id="{A291EB21-B927-FA76-7190-06780897DF31}"/>
              </a:ext>
            </a:extLst>
          </p:cNvPr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499238" y="2221722"/>
            <a:ext cx="4765071" cy="4280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Neue Plak Text" panose="020B0804030202020204" pitchFamily="34" charset="0"/>
              </a:defRPr>
            </a:lvl1pPr>
          </a:lstStyle>
          <a:p>
            <a:pPr lvl="0"/>
            <a:r>
              <a:rPr lang="de-DE" dirty="0"/>
              <a:t>Name der Organisation</a:t>
            </a:r>
          </a:p>
        </p:txBody>
      </p:sp>
      <p:sp>
        <p:nvSpPr>
          <p:cNvPr id="24" name="Textplatzhalter 5">
            <a:extLst>
              <a:ext uri="{FF2B5EF4-FFF2-40B4-BE49-F238E27FC236}">
                <a16:creationId xmlns:a16="http://schemas.microsoft.com/office/drawing/2014/main" id="{90EFA25D-87E9-B714-D608-DAE3F4840288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499238" y="2803948"/>
            <a:ext cx="4765071" cy="6776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eightText Pro Book" panose="02000603060000020004" pitchFamily="50" charset="0"/>
              </a:defRPr>
            </a:lvl1pPr>
          </a:lstStyle>
          <a:p>
            <a:pPr lvl="0"/>
            <a:r>
              <a:rPr lang="de-DE" dirty="0"/>
              <a:t>Straße, Hausnummer                                    Postleitzahl, Stadt</a:t>
            </a:r>
          </a:p>
        </p:txBody>
      </p:sp>
      <p:sp>
        <p:nvSpPr>
          <p:cNvPr id="25" name="Textplatzhalter 5">
            <a:extLst>
              <a:ext uri="{FF2B5EF4-FFF2-40B4-BE49-F238E27FC236}">
                <a16:creationId xmlns:a16="http://schemas.microsoft.com/office/drawing/2014/main" id="{1D88004B-F76A-6A1D-9EF4-9D154112900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74869" y="5003919"/>
            <a:ext cx="4289439" cy="2953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eightText Pro Book" panose="02000603060000020004" pitchFamily="2" charset="0"/>
              </a:defRPr>
            </a:lvl1pPr>
          </a:lstStyle>
          <a:p>
            <a:pPr lvl="0"/>
            <a:r>
              <a:rPr lang="de-DE" dirty="0"/>
              <a:t>@Accoutname</a:t>
            </a:r>
          </a:p>
        </p:txBody>
      </p:sp>
      <p:pic>
        <p:nvPicPr>
          <p:cNvPr id="28" name="Grafik 27">
            <a:extLst>
              <a:ext uri="{FF2B5EF4-FFF2-40B4-BE49-F238E27FC236}">
                <a16:creationId xmlns:a16="http://schemas.microsoft.com/office/drawing/2014/main" id="{BA82F036-7908-9747-46E9-C5C23727B79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4585" y="5497454"/>
            <a:ext cx="397879" cy="397879"/>
          </a:xfrm>
          <a:prstGeom prst="rect">
            <a:avLst/>
          </a:prstGeom>
        </p:spPr>
      </p:pic>
      <p:sp>
        <p:nvSpPr>
          <p:cNvPr id="29" name="Textplatzhalter 5">
            <a:extLst>
              <a:ext uri="{FF2B5EF4-FFF2-40B4-BE49-F238E27FC236}">
                <a16:creationId xmlns:a16="http://schemas.microsoft.com/office/drawing/2014/main" id="{450F4472-6389-0363-8962-B7D2EDFBFF9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74869" y="5532571"/>
            <a:ext cx="4289439" cy="2953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eightText Pro Book" panose="02000603060000020004" pitchFamily="2" charset="0"/>
              </a:defRPr>
            </a:lvl1pPr>
          </a:lstStyle>
          <a:p>
            <a:pPr lvl="0"/>
            <a:r>
              <a:rPr lang="de-DE" dirty="0"/>
              <a:t>Internetseite</a:t>
            </a:r>
          </a:p>
        </p:txBody>
      </p:sp>
    </p:spTree>
    <p:extLst>
      <p:ext uri="{BB962C8B-B14F-4D97-AF65-F5344CB8AC3E}">
        <p14:creationId xmlns:p14="http://schemas.microsoft.com/office/powerpoint/2010/main" val="1924054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729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10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0.xml"/><Relationship Id="rId5" Type="http://schemas.openxmlformats.org/officeDocument/2006/relationships/comments" Target="../comments/comment1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2.xml"/><Relationship Id="rId4" Type="http://schemas.openxmlformats.org/officeDocument/2006/relationships/comments" Target="../comments/commen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4.xml"/><Relationship Id="rId5" Type="http://schemas.openxmlformats.org/officeDocument/2006/relationships/comments" Target="../comments/comment3.xml"/><Relationship Id="rId4" Type="http://schemas.openxmlformats.org/officeDocument/2006/relationships/image" Target="../media/image18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5.xml"/><Relationship Id="rId4" Type="http://schemas.openxmlformats.org/officeDocument/2006/relationships/image" Target="../media/image18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6.xml"/><Relationship Id="rId5" Type="http://schemas.openxmlformats.org/officeDocument/2006/relationships/comments" Target="../comments/comment4.xml"/><Relationship Id="rId4" Type="http://schemas.openxmlformats.org/officeDocument/2006/relationships/image" Target="../media/image1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7.xml"/><Relationship Id="rId4" Type="http://schemas.openxmlformats.org/officeDocument/2006/relationships/comments" Target="../comments/commen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8.xml"/><Relationship Id="rId4" Type="http://schemas.openxmlformats.org/officeDocument/2006/relationships/image" Target="../media/image2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0.xml"/><Relationship Id="rId4" Type="http://schemas.openxmlformats.org/officeDocument/2006/relationships/image" Target="../media/image21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1.xml"/><Relationship Id="rId5" Type="http://schemas.openxmlformats.org/officeDocument/2006/relationships/comments" Target="../comments/comment6.xml"/><Relationship Id="rId4" Type="http://schemas.openxmlformats.org/officeDocument/2006/relationships/image" Target="../media/image2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2.xml"/><Relationship Id="rId4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2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5.xml"/><Relationship Id="rId4" Type="http://schemas.openxmlformats.org/officeDocument/2006/relationships/image" Target="../media/image24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2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2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tags" Target="../tags/tag2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29.xml"/><Relationship Id="rId4" Type="http://schemas.openxmlformats.org/officeDocument/2006/relationships/hyperlink" Target="https://nexteconomylab.de/de/projekte/nachhaltigkeit-im-bau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6.xml"/><Relationship Id="rId4" Type="http://schemas.openxmlformats.org/officeDocument/2006/relationships/image" Target="../media/image1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7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8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9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552E17-D8C4-36BB-9CE8-CC79226CF0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el 12">
            <a:extLst>
              <a:ext uri="{FF2B5EF4-FFF2-40B4-BE49-F238E27FC236}">
                <a16:creationId xmlns:a16="http://schemas.microsoft.com/office/drawing/2014/main" id="{BA95510F-A3FD-C8A2-C887-EE92CB0E82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/>
              <a:t>Materialkunde: </a:t>
            </a:r>
            <a:r>
              <a:rPr lang="de-DE" sz="3200"/>
              <a:t>Nachhaltigkeit von Mörtelarten</a:t>
            </a:r>
            <a:endParaRPr lang="de-DE" sz="3200" dirty="0"/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8AA44659-0F99-0534-4489-5C249C50F5A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Erstellt von: Andreas Schulz</a:t>
            </a:r>
          </a:p>
        </p:txBody>
      </p:sp>
      <p:pic>
        <p:nvPicPr>
          <p:cNvPr id="3" name="Bildplatzhalter 2">
            <a:extLst>
              <a:ext uri="{FF2B5EF4-FFF2-40B4-BE49-F238E27FC236}">
                <a16:creationId xmlns:a16="http://schemas.microsoft.com/office/drawing/2014/main" id="{66E4ACB5-0A97-CCF0-2320-324ABA60CB81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58" r="11358"/>
          <a:stretch/>
        </p:blipFill>
        <p:spPr/>
      </p:pic>
      <p:sp>
        <p:nvSpPr>
          <p:cNvPr id="2" name="PlaceHolder 3">
            <a:extLst>
              <a:ext uri="{FF2B5EF4-FFF2-40B4-BE49-F238E27FC236}">
                <a16:creationId xmlns:a16="http://schemas.microsoft.com/office/drawing/2014/main" id="{D42D2EA7-D6C9-9FD2-0F70-041E34649D2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04825" y="4772025"/>
            <a:ext cx="5924550" cy="473075"/>
          </a:xfr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de-DE" sz="1100" dirty="0"/>
              <a:t>Cottbus, 2025</a:t>
            </a:r>
          </a:p>
          <a:p>
            <a:pPr>
              <a:lnSpc>
                <a:spcPct val="100000"/>
              </a:lnSpc>
            </a:pPr>
            <a:r>
              <a:rPr lang="de-DE" sz="1100" dirty="0"/>
              <a:t>Lizenz: CC BY-NC 4.0 (keine kommerzielle Nutzung, Bearbeitung erlaubt, Autor*in nennen)</a:t>
            </a:r>
          </a:p>
        </p:txBody>
      </p:sp>
      <p:sp>
        <p:nvSpPr>
          <p:cNvPr id="4" name="Textplatzhalter 2">
            <a:extLst>
              <a:ext uri="{FF2B5EF4-FFF2-40B4-BE49-F238E27FC236}">
                <a16:creationId xmlns:a16="http://schemas.microsoft.com/office/drawing/2014/main" id="{E3B01E66-0146-2C9D-CBBD-0F9AB0257D72}"/>
              </a:ext>
            </a:extLst>
          </p:cNvPr>
          <p:cNvSpPr txBox="1">
            <a:spLocks/>
          </p:cNvSpPr>
          <p:nvPr/>
        </p:nvSpPr>
        <p:spPr>
          <a:xfrm>
            <a:off x="10326015" y="5274635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©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U.Dziumbla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eightText Pro Book" panose="02000603060000020004" pitchFamily="50" charset="0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835011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54C9DF-904E-B778-7C7C-81F7E0A6AC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6EBD29-3016-1E2C-F684-2F92D89229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249" y="1167116"/>
            <a:ext cx="6643063" cy="826861"/>
          </a:xfrm>
        </p:spPr>
        <p:txBody>
          <a:bodyPr>
            <a:normAutofit fontScale="90000"/>
          </a:bodyPr>
          <a:lstStyle/>
          <a:p>
            <a:r>
              <a:rPr lang="de-DE" dirty="0"/>
              <a:t>Normalmörtel</a:t>
            </a:r>
            <a:br>
              <a:rPr lang="de-DE" dirty="0"/>
            </a:br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64136EB-C406-E64B-5B7A-087A5A4D3A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4825" y="1844826"/>
            <a:ext cx="6362700" cy="2336649"/>
          </a:xfrm>
        </p:spPr>
        <p:txBody>
          <a:bodyPr anchor="b" anchorCtr="0">
            <a:normAutofit/>
          </a:bodyPr>
          <a:lstStyle/>
          <a:p>
            <a:pPr marL="0" indent="0">
              <a:buNone/>
            </a:pPr>
            <a:r>
              <a:rPr lang="de-DE" sz="2600" b="1" dirty="0"/>
              <a:t>Herstellung</a:t>
            </a:r>
            <a:r>
              <a:rPr lang="de-DE" dirty="0"/>
              <a:t>:</a:t>
            </a:r>
          </a:p>
          <a:p>
            <a:pPr lvl="1"/>
            <a:r>
              <a:rPr lang="de-DE" sz="2200" dirty="0">
                <a:latin typeface="FreightText Pro Book" panose="02000603060000020004" pitchFamily="50" charset="0"/>
              </a:rPr>
              <a:t>Bindemittel, Gesteinskörnung, Zusatzstoffe sowie Betonzusatzmittel</a:t>
            </a:r>
          </a:p>
          <a:p>
            <a:pPr lvl="1"/>
            <a:r>
              <a:rPr lang="de-DE" sz="2200" dirty="0">
                <a:latin typeface="FreightText Pro Book" panose="02000603060000020004" pitchFamily="50" charset="0"/>
              </a:rPr>
              <a:t>Ist abhängig von der Druck- und Haftfestigkeit</a:t>
            </a:r>
          </a:p>
          <a:p>
            <a:pPr lvl="1"/>
            <a:r>
              <a:rPr lang="de-DE" sz="2200" dirty="0">
                <a:latin typeface="FreightText Pro Book" panose="02000603060000020004" pitchFamily="50" charset="0"/>
              </a:rPr>
              <a:t>Trockenrohdichte ist mind. 1.5 kg/dm³</a:t>
            </a:r>
          </a:p>
          <a:p>
            <a:pPr lvl="1"/>
            <a:r>
              <a:rPr lang="de-DE" sz="2200" dirty="0">
                <a:latin typeface="FreightText Pro Book" panose="02000603060000020004" pitchFamily="50" charset="0"/>
              </a:rPr>
              <a:t>Beeinflusst die Standfestigkeit von Gebäuden</a:t>
            </a:r>
          </a:p>
        </p:txBody>
      </p:sp>
      <p:pic>
        <p:nvPicPr>
          <p:cNvPr id="8" name="Bildplatzhalter 7">
            <a:extLst>
              <a:ext uri="{FF2B5EF4-FFF2-40B4-BE49-F238E27FC236}">
                <a16:creationId xmlns:a16="http://schemas.microsoft.com/office/drawing/2014/main" id="{AD295348-D16F-8717-D1D4-6619293FCAE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/>
          <a:srcRect l="24084" r="24084"/>
          <a:stretch/>
        </p:blipFill>
        <p:spPr>
          <a:xfrm>
            <a:off x="7591425" y="952500"/>
            <a:ext cx="4600575" cy="5905500"/>
          </a:xfrm>
        </p:spPr>
      </p:pic>
      <p:sp>
        <p:nvSpPr>
          <p:cNvPr id="9" name="Textplatzhalter 2">
            <a:extLst>
              <a:ext uri="{FF2B5EF4-FFF2-40B4-BE49-F238E27FC236}">
                <a16:creationId xmlns:a16="http://schemas.microsoft.com/office/drawing/2014/main" id="{36CDC461-B103-2032-20E3-B6F64B267196}"/>
              </a:ext>
            </a:extLst>
          </p:cNvPr>
          <p:cNvSpPr txBox="1">
            <a:spLocks/>
          </p:cNvSpPr>
          <p:nvPr/>
        </p:nvSpPr>
        <p:spPr>
          <a:xfrm>
            <a:off x="9953625" y="6428402"/>
            <a:ext cx="2095424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200" dirty="0">
                <a:solidFill>
                  <a:schemeClr val="bg1"/>
                </a:solidFill>
                <a:latin typeface="FreightText Pro Book" panose="02000603060000020004" pitchFamily="50" charset="0"/>
              </a:rPr>
              <a:t>© Xella Deutschland GmbH</a:t>
            </a:r>
          </a:p>
        </p:txBody>
      </p:sp>
      <p:sp>
        <p:nvSpPr>
          <p:cNvPr id="4" name="Textplatzhalter 2">
            <a:extLst>
              <a:ext uri="{FF2B5EF4-FFF2-40B4-BE49-F238E27FC236}">
                <a16:creationId xmlns:a16="http://schemas.microsoft.com/office/drawing/2014/main" id="{B91AF57E-6203-C664-7EE0-187B17164104}"/>
              </a:ext>
            </a:extLst>
          </p:cNvPr>
          <p:cNvSpPr txBox="1">
            <a:spLocks/>
          </p:cNvSpPr>
          <p:nvPr/>
        </p:nvSpPr>
        <p:spPr>
          <a:xfrm>
            <a:off x="504825" y="4614322"/>
            <a:ext cx="5193290" cy="1488984"/>
          </a:xfrm>
          <a:prstGeom prst="rect">
            <a:avLst/>
          </a:prstGeom>
        </p:spPr>
        <p:txBody>
          <a:bodyPr anchor="b" anchorCtr="0">
            <a:normAutofit lnSpcReduction="10000"/>
          </a:bodyPr>
          <a:lstStyle>
            <a:lvl1pPr marL="514350" indent="-514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FreightText Pro Book" panose="02000603060000020004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de-DE" sz="2600" b="1" dirty="0"/>
              <a:t>Nachhaltigkeit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de-DE" sz="2200" dirty="0">
                <a:solidFill>
                  <a:srgbClr val="4EA72E">
                    <a:lumMod val="75000"/>
                  </a:srgbClr>
                </a:solidFill>
              </a:rPr>
              <a:t>+ Kalk - natürlicher Rohstoff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de-DE" sz="2200" dirty="0">
                <a:solidFill>
                  <a:srgbClr val="4EA72E">
                    <a:lumMod val="75000"/>
                  </a:srgbClr>
                </a:solidFill>
              </a:rPr>
              <a:t>+ regionale Bezugsmöglichkeiten</a:t>
            </a:r>
            <a:endParaRPr lang="de-DE" sz="2200" dirty="0">
              <a:solidFill>
                <a:srgbClr val="FF0000"/>
              </a:solidFill>
            </a:endParaRP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de-DE" sz="2200" dirty="0">
                <a:solidFill>
                  <a:srgbClr val="F3972B"/>
                </a:solidFill>
              </a:rPr>
              <a:t>Rohstoffabbau eingriff in die Umwelt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495342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80864E-58B9-A6DE-BD2B-1D21523607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663145-4772-3B0B-97C0-F5D4F0D752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sz="3600" dirty="0"/>
              <a:t>Normalmörtel</a:t>
            </a:r>
            <a:br>
              <a:rPr lang="de-DE" dirty="0"/>
            </a:br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AA17B77-0A68-A7CD-8889-7C2CEB99026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4363" y="2111466"/>
            <a:ext cx="5824538" cy="4090926"/>
          </a:xfrm>
        </p:spPr>
        <p:txBody>
          <a:bodyPr anchor="b" anchorCtr="0">
            <a:normAutofit/>
          </a:bodyPr>
          <a:lstStyle/>
          <a:p>
            <a:pPr marL="0" indent="0">
              <a:buNone/>
            </a:pPr>
            <a:r>
              <a:rPr lang="de-DE" sz="2600" b="1" dirty="0">
                <a:cs typeface="Arial" panose="020B0604020202020204" pitchFamily="34" charset="0"/>
              </a:rPr>
              <a:t>Vorteile</a:t>
            </a:r>
          </a:p>
          <a:p>
            <a:pPr marL="285750" indent="-285750">
              <a:buFontTx/>
              <a:buChar char="-"/>
            </a:pPr>
            <a:r>
              <a:rPr lang="de-DE" sz="2200" dirty="0"/>
              <a:t>Hohe Tragfähigkeit</a:t>
            </a:r>
          </a:p>
          <a:p>
            <a:pPr marL="285750" indent="-285750">
              <a:buFontTx/>
              <a:buChar char="-"/>
            </a:pPr>
            <a:r>
              <a:rPr lang="de-DE" sz="2200" dirty="0"/>
              <a:t>Hohe Druckfestigkeit</a:t>
            </a:r>
          </a:p>
          <a:p>
            <a:pPr marL="285750" indent="-285750">
              <a:buFontTx/>
              <a:buChar char="-"/>
            </a:pPr>
            <a:r>
              <a:rPr lang="de-DE" sz="2200" dirty="0"/>
              <a:t>Einfach zu verarbeiten und zu Reinigen</a:t>
            </a:r>
          </a:p>
          <a:p>
            <a:pPr marL="285750" indent="-285750">
              <a:buFontTx/>
              <a:buChar char="-"/>
            </a:pPr>
            <a:r>
              <a:rPr lang="de-DE" sz="2200" dirty="0"/>
              <a:t>Hohe Wärmeleitfähigkeit</a:t>
            </a:r>
          </a:p>
          <a:p>
            <a:pPr marL="285750" indent="-285750">
              <a:buFontTx/>
              <a:buChar char="-"/>
            </a:pPr>
            <a:r>
              <a:rPr lang="de-DE" sz="2200" dirty="0"/>
              <a:t>Gute Haftung</a:t>
            </a:r>
          </a:p>
          <a:p>
            <a:pPr marL="285750" indent="-285750">
              <a:buFontTx/>
              <a:buChar char="-"/>
            </a:pPr>
            <a:r>
              <a:rPr lang="de-DE" sz="2200" dirty="0"/>
              <a:t>Hohe Standfestigkeit dadurch lange Lebensdauer der Gebäude</a:t>
            </a:r>
          </a:p>
          <a:p>
            <a:pPr marL="285750" indent="-285750">
              <a:buFontTx/>
              <a:buChar char="-"/>
            </a:pPr>
            <a:r>
              <a:rPr lang="de-DE" sz="2200" dirty="0"/>
              <a:t>Kann als Bestandteil im mineralischen Bauschutt recycelt werden</a:t>
            </a:r>
          </a:p>
        </p:txBody>
      </p:sp>
      <p:sp>
        <p:nvSpPr>
          <p:cNvPr id="5" name="Textplatzhalter 2">
            <a:extLst>
              <a:ext uri="{FF2B5EF4-FFF2-40B4-BE49-F238E27FC236}">
                <a16:creationId xmlns:a16="http://schemas.microsoft.com/office/drawing/2014/main" id="{753839FC-6DAF-A330-B0D0-A3F8B4BD1703}"/>
              </a:ext>
            </a:extLst>
          </p:cNvPr>
          <p:cNvSpPr txBox="1">
            <a:spLocks/>
          </p:cNvSpPr>
          <p:nvPr/>
        </p:nvSpPr>
        <p:spPr>
          <a:xfrm>
            <a:off x="6262688" y="2111466"/>
            <a:ext cx="5824538" cy="4090926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514350" indent="-514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FreightText Pro Book" panose="02000603060000020004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sz="2600" b="1">
                <a:cs typeface="Arial" panose="020B0604020202020204" pitchFamily="34" charset="0"/>
              </a:rPr>
              <a:t>Nachteile</a:t>
            </a:r>
          </a:p>
          <a:p>
            <a:pPr marL="285750" indent="-285750">
              <a:buFontTx/>
              <a:buChar char="-"/>
            </a:pPr>
            <a:r>
              <a:rPr lang="de-DE" sz="2200"/>
              <a:t>geringe Wärmedämmung</a:t>
            </a:r>
          </a:p>
          <a:p>
            <a:pPr marL="285750" indent="-285750">
              <a:buFontTx/>
              <a:buChar char="-"/>
            </a:pPr>
            <a:r>
              <a:rPr lang="de-DE" sz="2200"/>
              <a:t>Dadurch eine schlechtere Energieeffizienz</a:t>
            </a:r>
          </a:p>
          <a:p>
            <a:pPr marL="285750" indent="-285750">
              <a:buFontTx/>
              <a:buChar char="-"/>
            </a:pPr>
            <a:r>
              <a:rPr lang="de-DE" sz="2200"/>
              <a:t>Rissanfällig bei zu wenig Trocknung</a:t>
            </a:r>
          </a:p>
          <a:p>
            <a:pPr marL="285750" indent="-285750">
              <a:buFontTx/>
              <a:buChar char="-"/>
            </a:pPr>
            <a:r>
              <a:rPr lang="de-DE" sz="2200"/>
              <a:t>Eingeschränkte Verwendung bei Bauten mit hoher Wärmedämmung</a:t>
            </a:r>
          </a:p>
          <a:p>
            <a:pPr marL="285750" indent="-285750">
              <a:buFontTx/>
              <a:buChar char="-"/>
            </a:pPr>
            <a:r>
              <a:rPr lang="de-DE" sz="2200"/>
              <a:t>Kann bei Nässe und Frost empfindlich sein, was die Langlebigkeit der Konstruktion schadet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de-DE" sz="22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903425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BAD0B9-2006-07AF-FEA5-D5100B6CBB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1AACD6-31F0-F28E-F68C-892A351EE0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sz="3600" dirty="0"/>
              <a:t>Leichtmörtel</a:t>
            </a:r>
            <a:br>
              <a:rPr lang="de-DE" dirty="0"/>
            </a:br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68646DB-ED57-931F-7472-DD8ACB686D1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4363" y="2111466"/>
            <a:ext cx="6329362" cy="4090926"/>
          </a:xfrm>
        </p:spPr>
        <p:txBody>
          <a:bodyPr anchor="b" anchorCtr="0">
            <a:normAutofit fontScale="85000" lnSpcReduction="20000"/>
          </a:bodyPr>
          <a:lstStyle/>
          <a:p>
            <a:pPr marL="0" indent="0">
              <a:buNone/>
            </a:pPr>
            <a:r>
              <a:rPr lang="de-DE" sz="3100" b="1" dirty="0">
                <a:cs typeface="Arial" panose="020B0604020202020204" pitchFamily="34" charset="0"/>
              </a:rPr>
              <a:t>Vorteile</a:t>
            </a:r>
          </a:p>
          <a:p>
            <a:pPr marL="285750" indent="-285750">
              <a:buFontTx/>
              <a:buChar char="-"/>
            </a:pPr>
            <a:r>
              <a:rPr lang="de-DE" sz="2600" dirty="0"/>
              <a:t>geringe Trockenrohdichte weniger als 1,5 kg/dm³ durch Zuschläge von Bims, Blähton oder Perlite</a:t>
            </a:r>
          </a:p>
          <a:p>
            <a:pPr marL="285750" indent="-285750">
              <a:buFontTx/>
              <a:buChar char="-"/>
            </a:pPr>
            <a:r>
              <a:rPr lang="de-DE" sz="2600" dirty="0"/>
              <a:t>Besonders geeignet für hochwärmedämmende Mauersteine </a:t>
            </a:r>
          </a:p>
          <a:p>
            <a:pPr marL="285750" indent="-285750">
              <a:buFontTx/>
              <a:buChar char="-"/>
            </a:pPr>
            <a:r>
              <a:rPr lang="de-DE" sz="2600" dirty="0"/>
              <a:t>Verbesserte Wärmedämmung</a:t>
            </a:r>
          </a:p>
          <a:p>
            <a:pPr marL="285750" indent="-285750">
              <a:buFontTx/>
              <a:buChar char="-"/>
            </a:pPr>
            <a:r>
              <a:rPr lang="de-DE" sz="2600" dirty="0"/>
              <a:t>Hohe Druckfestigkeit</a:t>
            </a:r>
          </a:p>
          <a:p>
            <a:pPr marL="285750" indent="-285750">
              <a:buFontTx/>
              <a:buChar char="-"/>
            </a:pPr>
            <a:r>
              <a:rPr lang="de-DE" sz="2600" dirty="0"/>
              <a:t>Leichte Anwendung und Verarbeitung</a:t>
            </a:r>
          </a:p>
          <a:p>
            <a:pPr marL="285750" indent="-285750">
              <a:buFontTx/>
              <a:buChar char="-"/>
            </a:pPr>
            <a:r>
              <a:rPr lang="de-DE" sz="2600" dirty="0"/>
              <a:t>Hohe Maßgenauigkeit durch Dünnbettverfahren</a:t>
            </a:r>
          </a:p>
          <a:p>
            <a:pPr marL="285750" indent="-285750">
              <a:buFontTx/>
              <a:buChar char="-"/>
            </a:pPr>
            <a:r>
              <a:rPr lang="de-DE" sz="2600" dirty="0"/>
              <a:t>Vollständig recycelbar</a:t>
            </a:r>
          </a:p>
          <a:p>
            <a:pPr marL="285750" indent="-285750">
              <a:buFontTx/>
              <a:buChar char="-"/>
            </a:pPr>
            <a:r>
              <a:rPr lang="de-DE" sz="2600" dirty="0"/>
              <a:t>https://jasto.de/app/uploads/2021/02/Recycling-von-Leichtbetonresten-bei-JASTO.pdf</a:t>
            </a:r>
          </a:p>
        </p:txBody>
      </p:sp>
      <p:sp>
        <p:nvSpPr>
          <p:cNvPr id="5" name="Textplatzhalter 2">
            <a:extLst>
              <a:ext uri="{FF2B5EF4-FFF2-40B4-BE49-F238E27FC236}">
                <a16:creationId xmlns:a16="http://schemas.microsoft.com/office/drawing/2014/main" id="{479D8D19-9FDE-19BD-5EBD-C649506721C7}"/>
              </a:ext>
            </a:extLst>
          </p:cNvPr>
          <p:cNvSpPr txBox="1">
            <a:spLocks/>
          </p:cNvSpPr>
          <p:nvPr/>
        </p:nvSpPr>
        <p:spPr>
          <a:xfrm>
            <a:off x="6998710" y="2111466"/>
            <a:ext cx="5193290" cy="1488984"/>
          </a:xfrm>
          <a:prstGeom prst="rect">
            <a:avLst/>
          </a:prstGeom>
        </p:spPr>
        <p:txBody>
          <a:bodyPr anchor="b" anchorCtr="0">
            <a:normAutofit lnSpcReduction="10000"/>
          </a:bodyPr>
          <a:lstStyle>
            <a:lvl1pPr marL="514350" indent="-514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FreightText Pro Book" panose="02000603060000020004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de-DE" sz="2600" b="1" dirty="0"/>
              <a:t>Nachhaltigkeit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de-DE" sz="2200" dirty="0">
                <a:solidFill>
                  <a:srgbClr val="4EA72E">
                    <a:lumMod val="75000"/>
                  </a:srgbClr>
                </a:solidFill>
              </a:rPr>
              <a:t>+ Kalk - natürlicher Rohstoff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de-DE" sz="2200" dirty="0">
                <a:solidFill>
                  <a:srgbClr val="4EA72E">
                    <a:lumMod val="75000"/>
                  </a:srgbClr>
                </a:solidFill>
              </a:rPr>
              <a:t>+ regionale Bezugsmöglichkeiten</a:t>
            </a:r>
            <a:endParaRPr lang="de-DE" sz="2200" dirty="0">
              <a:solidFill>
                <a:srgbClr val="FF0000"/>
              </a:solidFill>
            </a:endParaRP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de-DE" sz="2200" dirty="0">
                <a:solidFill>
                  <a:srgbClr val="F3972B"/>
                </a:solidFill>
              </a:rPr>
              <a:t>Rohstoffabbau eingriff in die Umwelt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818452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47366A-7866-1C43-3C15-10569A9E9F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38F7FB-AC63-271A-CAFE-893B97F85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0" lang="de-DE" sz="3600" b="0" i="0" u="none" strike="noStrike" kern="1200" cap="none" spc="0" normalizeH="0" baseline="0" noProof="0" dirty="0">
                <a:ln>
                  <a:noFill/>
                </a:ln>
                <a:solidFill>
                  <a:srgbClr val="182952"/>
                </a:solidFill>
                <a:effectLst/>
                <a:uLnTx/>
                <a:uFillTx/>
                <a:latin typeface="Neue Plak Wide Black" panose="020B0A07030202020204" pitchFamily="34" charset="0"/>
                <a:ea typeface="+mj-ea"/>
                <a:cs typeface="+mj-cs"/>
              </a:rPr>
              <a:t>Leichtmörtel</a:t>
            </a:r>
            <a:br>
              <a:rPr lang="de-DE" dirty="0"/>
            </a:br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223D6FF-91DA-4F27-0211-DBF7527EC0B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4362" y="2111466"/>
            <a:ext cx="11017829" cy="3557451"/>
          </a:xfrm>
        </p:spPr>
        <p:txBody>
          <a:bodyPr anchor="b" anchorCtr="0"/>
          <a:lstStyle/>
          <a:p>
            <a:pPr marL="0" indent="0">
              <a:buNone/>
            </a:pPr>
            <a:r>
              <a:rPr lang="de-DE" sz="2600" b="1" dirty="0">
                <a:cs typeface="Arial" panose="020B0604020202020204" pitchFamily="34" charset="0"/>
              </a:rPr>
              <a:t>Nachteile</a:t>
            </a:r>
          </a:p>
          <a:p>
            <a:pPr marL="285750" indent="-285750">
              <a:buFontTx/>
              <a:buChar char="-"/>
            </a:pPr>
            <a:r>
              <a:rPr lang="de-DE" sz="2200" dirty="0"/>
              <a:t>Geringere Festigkeit durch die Zuschläge</a:t>
            </a:r>
          </a:p>
          <a:p>
            <a:pPr marL="285750" indent="-285750">
              <a:buFontTx/>
              <a:buChar char="-"/>
            </a:pPr>
            <a:r>
              <a:rPr lang="de-DE" sz="2200" dirty="0"/>
              <a:t>Geringere Wärmeleitfähigkeit dadurch</a:t>
            </a:r>
          </a:p>
          <a:p>
            <a:pPr marL="285750" indent="-285750">
              <a:buFontTx/>
              <a:buChar char="-"/>
            </a:pPr>
            <a:r>
              <a:rPr lang="de-DE" sz="2200" dirty="0"/>
              <a:t>Höherer Energieverbrauch</a:t>
            </a:r>
          </a:p>
          <a:p>
            <a:pPr marL="285750" indent="-285750">
              <a:buFontTx/>
              <a:buChar char="-"/>
            </a:pPr>
            <a:r>
              <a:rPr lang="de-DE" sz="2200" dirty="0"/>
              <a:t>Kann ein ungünstiges Verformungsverhalten aufweisen</a:t>
            </a:r>
          </a:p>
          <a:p>
            <a:pPr marL="285750" indent="-285750">
              <a:buFontTx/>
              <a:buChar char="-"/>
            </a:pPr>
            <a:r>
              <a:rPr lang="de-DE" sz="2200" dirty="0"/>
              <a:t>Fugenbereich bleibt eine Schwachstelle bei hochdämmendem Mauerwerk</a:t>
            </a:r>
          </a:p>
          <a:p>
            <a:pPr marL="285750" indent="-285750">
              <a:buFontTx/>
              <a:buChar char="-"/>
            </a:pPr>
            <a:r>
              <a:rPr lang="de-DE" sz="2200" dirty="0"/>
              <a:t>Energiefaktor beim recyceln ist hoch</a:t>
            </a:r>
          </a:p>
          <a:p>
            <a:endParaRPr lang="de-DE" i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51536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F69445-0405-2A07-BE6D-B4BA076019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371135-93E9-3CC4-5BA7-2355B395EB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sz="3600" dirty="0"/>
              <a:t>Dünnbettmörtel</a:t>
            </a:r>
            <a:br>
              <a:rPr lang="de-DE" dirty="0"/>
            </a:br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8251F16-8E98-55C7-46C8-0A1B8928F63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5250" y="4703345"/>
            <a:ext cx="6643062" cy="1725057"/>
          </a:xfrm>
        </p:spPr>
        <p:txBody>
          <a:bodyPr anchor="b" anchorCtr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2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Nachhaltigkeit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rgbClr val="4EA72E">
                    <a:lumMod val="75000"/>
                  </a:srgbClr>
                </a:solidFill>
                <a:effectLst/>
                <a:uLnTx/>
                <a:uFillTx/>
              </a:rPr>
              <a:t>+ Kalk - natürlicher Rohstoff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rgbClr val="4EA72E">
                    <a:lumMod val="75000"/>
                  </a:srgbClr>
                </a:solidFill>
                <a:effectLst/>
                <a:uLnTx/>
                <a:uFillTx/>
              </a:rPr>
              <a:t>+ regionale Bezugsmöglichkeiten</a:t>
            </a:r>
            <a:endParaRPr kumimoji="0" lang="de-DE" sz="2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de-DE" sz="2200" dirty="0">
                <a:solidFill>
                  <a:srgbClr val="F3972B"/>
                </a:solidFill>
              </a:rPr>
              <a:t>Rohstoffabbau eingriff in die Umwelt</a:t>
            </a:r>
            <a:endParaRPr kumimoji="0" lang="de-DE" sz="2200" b="0" i="0" u="none" strike="noStrike" kern="1200" cap="none" spc="0" normalizeH="0" baseline="0" noProof="0" dirty="0">
              <a:ln>
                <a:noFill/>
              </a:ln>
              <a:solidFill>
                <a:srgbClr val="F3972B"/>
              </a:solidFill>
              <a:effectLst/>
              <a:uLnTx/>
              <a:uFillTx/>
            </a:endParaRP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3DAB1CC-3C53-DD1B-7D17-112317904C36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69712" y="1993977"/>
            <a:ext cx="6578600" cy="29780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600" b="1" dirty="0">
                <a:latin typeface="FreightText Pro Book" panose="02000603060000020004" pitchFamily="50" charset="0"/>
                <a:cs typeface="Arial" panose="020B0604020202020204" pitchFamily="34" charset="0"/>
              </a:rPr>
              <a:t>Vorteile</a:t>
            </a:r>
          </a:p>
          <a:p>
            <a:pPr marL="285750" indent="-285750">
              <a:spcBef>
                <a:spcPts val="800"/>
              </a:spcBef>
              <a:buFontTx/>
              <a:buChar char="-"/>
            </a:pPr>
            <a:r>
              <a:rPr lang="de-DE" sz="2200" dirty="0">
                <a:latin typeface="FreightText Pro Book" panose="02000603060000020004" pitchFamily="50" charset="0"/>
              </a:rPr>
              <a:t>Geringe </a:t>
            </a:r>
            <a:r>
              <a:rPr lang="de-DE" sz="2200" dirty="0">
                <a:solidFill>
                  <a:srgbClr val="FF0000"/>
                </a:solidFill>
                <a:latin typeface="FreightText Pro Book" panose="02000603060000020004" pitchFamily="50" charset="0"/>
              </a:rPr>
              <a:t>Auftragsmenge</a:t>
            </a:r>
            <a:r>
              <a:rPr lang="de-DE" sz="2200" dirty="0">
                <a:latin typeface="FreightText Pro Book" panose="02000603060000020004" pitchFamily="50" charset="0"/>
              </a:rPr>
              <a:t> ermöglicht extrem dünne Fugen, das größte Korn misst max.1mm dünne Fugen</a:t>
            </a:r>
          </a:p>
          <a:p>
            <a:pPr marL="285750" indent="-285750">
              <a:spcBef>
                <a:spcPts val="800"/>
              </a:spcBef>
              <a:buFontTx/>
              <a:buChar char="-"/>
            </a:pPr>
            <a:r>
              <a:rPr lang="de-DE" sz="2200" dirty="0">
                <a:latin typeface="FreightText Pro Book" panose="02000603060000020004" pitchFamily="50" charset="0"/>
              </a:rPr>
              <a:t>Hohe Druckfestigkeit des Mauerwerks durch</a:t>
            </a: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ightText Pro Book" panose="02000603060000020004" pitchFamily="50" charset="0"/>
              </a:rPr>
              <a:t> dünne Fugen</a:t>
            </a:r>
          </a:p>
          <a:p>
            <a:pPr marL="285750" indent="-285750">
              <a:spcBef>
                <a:spcPts val="800"/>
              </a:spcBef>
              <a:buFontTx/>
              <a:buChar char="-"/>
            </a:pPr>
            <a:r>
              <a:rPr lang="de-DE" sz="2200" dirty="0">
                <a:solidFill>
                  <a:prstClr val="black"/>
                </a:solidFill>
                <a:latin typeface="FreightText Pro Book" panose="02000603060000020004" pitchFamily="50" charset="0"/>
              </a:rPr>
              <a:t>Minimierung von Wärmebrücken</a:t>
            </a:r>
          </a:p>
          <a:p>
            <a:pPr marL="285750" indent="-285750">
              <a:spcBef>
                <a:spcPts val="800"/>
              </a:spcBef>
              <a:buFontTx/>
              <a:buChar char="-"/>
            </a:pPr>
            <a:r>
              <a:rPr lang="de-DE" sz="2200" dirty="0">
                <a:solidFill>
                  <a:prstClr val="black"/>
                </a:solidFill>
                <a:latin typeface="FreightText Pro Book" panose="02000603060000020004" pitchFamily="50" charset="0"/>
              </a:rPr>
              <a:t>Kostenminimierung durch Materialeinsparung</a:t>
            </a:r>
          </a:p>
        </p:txBody>
      </p:sp>
      <p:pic>
        <p:nvPicPr>
          <p:cNvPr id="10" name="Bildplatzhalter 9">
            <a:extLst>
              <a:ext uri="{FF2B5EF4-FFF2-40B4-BE49-F238E27FC236}">
                <a16:creationId xmlns:a16="http://schemas.microsoft.com/office/drawing/2014/main" id="{DD5C455E-ED6A-2E62-2B50-56C00F8EE46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48" r="11048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1" name="Textplatzhalter 2">
            <a:extLst>
              <a:ext uri="{FF2B5EF4-FFF2-40B4-BE49-F238E27FC236}">
                <a16:creationId xmlns:a16="http://schemas.microsoft.com/office/drawing/2014/main" id="{4256D146-4320-5EFC-3BC1-F9BA5262FA81}"/>
              </a:ext>
            </a:extLst>
          </p:cNvPr>
          <p:cNvSpPr txBox="1">
            <a:spLocks/>
          </p:cNvSpPr>
          <p:nvPr/>
        </p:nvSpPr>
        <p:spPr>
          <a:xfrm>
            <a:off x="9953625" y="6428402"/>
            <a:ext cx="2095424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200" dirty="0">
                <a:solidFill>
                  <a:schemeClr val="bg1"/>
                </a:solidFill>
                <a:latin typeface="FreightText Pro Book" panose="02000603060000020004" pitchFamily="50" charset="0"/>
              </a:rPr>
              <a:t>© Xella Deutschland GmbH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671628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D3C2F9-D032-59CE-10E1-F87F0AB492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195811-D2C2-0CA4-DFFE-F560EC3796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sz="3600" dirty="0"/>
              <a:t>Dünnbettmörtel</a:t>
            </a:r>
            <a:br>
              <a:rPr lang="de-DE" dirty="0"/>
            </a:br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9AA4583-6EF9-F614-048A-F9ADFCD2DD55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69712" y="1993977"/>
            <a:ext cx="6578600" cy="297807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sz="2600" dirty="0">
                <a:latin typeface="FreightText Pro Book" panose="02000603060000020004" pitchFamily="50" charset="0"/>
                <a:cs typeface="Arial" panose="020B0604020202020204" pitchFamily="34" charset="0"/>
              </a:rPr>
              <a:t>Nachteile</a:t>
            </a:r>
          </a:p>
          <a:p>
            <a:pPr>
              <a:buFontTx/>
              <a:buChar char="-"/>
            </a:pPr>
            <a:r>
              <a:rPr lang="de-DE" sz="2200" dirty="0">
                <a:latin typeface="FreightText Pro Book" panose="02000603060000020004" pitchFamily="50" charset="0"/>
              </a:rPr>
              <a:t>Bildung von Wärmebrücken</a:t>
            </a:r>
          </a:p>
          <a:p>
            <a:pPr>
              <a:buFontTx/>
              <a:buChar char="-"/>
            </a:pPr>
            <a:r>
              <a:rPr lang="de-DE" sz="2200" dirty="0">
                <a:latin typeface="FreightText Pro Book" panose="02000603060000020004" pitchFamily="50" charset="0"/>
              </a:rPr>
              <a:t>Hohe Präzision erforderlich, schlecht korrigierbar</a:t>
            </a:r>
          </a:p>
          <a:p>
            <a:pPr>
              <a:buFontTx/>
              <a:buChar char="-"/>
            </a:pPr>
            <a:r>
              <a:rPr lang="de-DE" sz="2200" dirty="0">
                <a:latin typeface="FreightText Pro Book" panose="02000603060000020004" pitchFamily="50" charset="0"/>
              </a:rPr>
              <a:t>Steine können nicht in der Höhe angepasst werden durch den dünnlagigen Mörtel</a:t>
            </a:r>
          </a:p>
          <a:p>
            <a:pPr>
              <a:buFontTx/>
              <a:buChar char="-"/>
            </a:pPr>
            <a:r>
              <a:rPr lang="de-DE" sz="2200" dirty="0">
                <a:latin typeface="FreightText Pro Book" panose="02000603060000020004" pitchFamily="50" charset="0"/>
              </a:rPr>
              <a:t>Möglichst passgenaue Steine verarbeiten</a:t>
            </a:r>
          </a:p>
          <a:p>
            <a:pPr>
              <a:buFontTx/>
              <a:buChar char="-"/>
            </a:pPr>
            <a:r>
              <a:rPr lang="de-DE" sz="2200" dirty="0">
                <a:solidFill>
                  <a:prstClr val="black"/>
                </a:solidFill>
                <a:latin typeface="FreightText Pro Book" panose="02000603060000020004" pitchFamily="50" charset="0"/>
              </a:rPr>
              <a:t>Entsorgung über Bauschutt auf Grund der dünnen Lage nicht trennbar</a:t>
            </a:r>
          </a:p>
          <a:p>
            <a:pPr marL="0" indent="0">
              <a:buNone/>
            </a:pPr>
            <a:endParaRPr lang="de-DE" sz="2200" dirty="0">
              <a:solidFill>
                <a:prstClr val="black"/>
              </a:solidFill>
              <a:latin typeface="FreightText Pro Book" panose="02000603060000020004" pitchFamily="50" charset="0"/>
            </a:endParaRPr>
          </a:p>
        </p:txBody>
      </p:sp>
      <p:pic>
        <p:nvPicPr>
          <p:cNvPr id="10" name="Bildplatzhalter 9">
            <a:extLst>
              <a:ext uri="{FF2B5EF4-FFF2-40B4-BE49-F238E27FC236}">
                <a16:creationId xmlns:a16="http://schemas.microsoft.com/office/drawing/2014/main" id="{99ED4BF0-623D-3D08-98BA-875C4D5B06D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48" r="11048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1" name="Textplatzhalter 2">
            <a:extLst>
              <a:ext uri="{FF2B5EF4-FFF2-40B4-BE49-F238E27FC236}">
                <a16:creationId xmlns:a16="http://schemas.microsoft.com/office/drawing/2014/main" id="{0D620402-45A2-5816-C179-1C65C13099BF}"/>
              </a:ext>
            </a:extLst>
          </p:cNvPr>
          <p:cNvSpPr txBox="1">
            <a:spLocks/>
          </p:cNvSpPr>
          <p:nvPr/>
        </p:nvSpPr>
        <p:spPr>
          <a:xfrm>
            <a:off x="9953625" y="6428402"/>
            <a:ext cx="2095424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200" dirty="0">
                <a:solidFill>
                  <a:schemeClr val="bg1"/>
                </a:solidFill>
                <a:latin typeface="FreightText Pro Book" panose="02000603060000020004" pitchFamily="50" charset="0"/>
              </a:rPr>
              <a:t>© Xella Deutschland GmbH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729899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56A1CE-3636-09DF-5588-6946BC64F9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A27BCF-DD10-C906-9C98-08E1B7721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sz="3600" dirty="0"/>
              <a:t>Vormauermörtel</a:t>
            </a:r>
            <a:br>
              <a:rPr lang="de-DE" dirty="0"/>
            </a:br>
            <a:endParaRPr lang="de-DE" dirty="0"/>
          </a:p>
        </p:txBody>
      </p:sp>
      <p:pic>
        <p:nvPicPr>
          <p:cNvPr id="7" name="Bildplatzhalter 6">
            <a:extLst>
              <a:ext uri="{FF2B5EF4-FFF2-40B4-BE49-F238E27FC236}">
                <a16:creationId xmlns:a16="http://schemas.microsoft.com/office/drawing/2014/main" id="{48731292-52A8-35CD-BD09-CDE756345C3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32" r="24032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795B6D3-1B1F-B1C0-5229-1369A9707135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37480" y="1993977"/>
            <a:ext cx="6578600" cy="432276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e-DE" dirty="0">
                <a:latin typeface="FreightText Pro Book" panose="02000603060000020004" pitchFamily="50" charset="0"/>
                <a:cs typeface="Arial" panose="020B0604020202020204" pitchFamily="34" charset="0"/>
              </a:rPr>
              <a:t>Vorteile</a:t>
            </a:r>
          </a:p>
          <a:p>
            <a:pPr marL="285750" indent="-285750">
              <a:buFontTx/>
              <a:buChar char="-"/>
            </a:pPr>
            <a:r>
              <a:rPr lang="de-DE" sz="2400" dirty="0">
                <a:latin typeface="FreightText Pro Book" panose="02000603060000020004" pitchFamily="50" charset="0"/>
              </a:rPr>
              <a:t>für Sichtmauerwerke zum verfugen</a:t>
            </a:r>
          </a:p>
          <a:p>
            <a:pPr marL="285750" indent="-285750">
              <a:buFontTx/>
              <a:buChar char="-"/>
            </a:pPr>
            <a:r>
              <a:rPr lang="de-DE" sz="2400" dirty="0">
                <a:latin typeface="FreightText Pro Book" panose="02000603060000020004" pitchFamily="50" charset="0"/>
              </a:rPr>
              <a:t>Witterungsbeständig, Frostfest</a:t>
            </a:r>
          </a:p>
          <a:p>
            <a:pPr marL="285750" indent="-285750">
              <a:buFontTx/>
              <a:buChar char="-"/>
            </a:pPr>
            <a:r>
              <a:rPr lang="de-DE" sz="2400" dirty="0">
                <a:latin typeface="FreightText Pro Book" panose="02000603060000020004" pitchFamily="50" charset="0"/>
              </a:rPr>
              <a:t>Beständig gegen Schlagregen</a:t>
            </a:r>
          </a:p>
          <a:p>
            <a:pPr marL="285750" indent="-285750">
              <a:buFontTx/>
              <a:buChar char="-"/>
            </a:pPr>
            <a:r>
              <a:rPr lang="de-DE" sz="2400" dirty="0">
                <a:latin typeface="FreightText Pro Book" panose="02000603060000020004" pitchFamily="50" charset="0"/>
              </a:rPr>
              <a:t>Innen und Außen</a:t>
            </a:r>
          </a:p>
          <a:p>
            <a:pPr marL="285750" indent="-285750">
              <a:buFontTx/>
              <a:buChar char="-"/>
            </a:pPr>
            <a:r>
              <a:rPr lang="de-DE" sz="2400" dirty="0">
                <a:latin typeface="FreightText Pro Book" panose="02000603060000020004" pitchFamily="50" charset="0"/>
              </a:rPr>
              <a:t>Atmungsaktiv</a:t>
            </a:r>
          </a:p>
          <a:p>
            <a:pPr marL="285750" indent="-285750">
              <a:buFontTx/>
              <a:buChar char="-"/>
            </a:pPr>
            <a:r>
              <a:rPr lang="de-DE" sz="2400" dirty="0">
                <a:latin typeface="FreightText Pro Book" panose="02000603060000020004" pitchFamily="50" charset="0"/>
              </a:rPr>
              <a:t>Farbige Optionen sind möglich</a:t>
            </a:r>
          </a:p>
          <a:p>
            <a:pPr marL="285750" indent="-285750">
              <a:buFontTx/>
              <a:buChar char="-"/>
            </a:pPr>
            <a:r>
              <a:rPr lang="de-DE" sz="2400" dirty="0">
                <a:latin typeface="FreightText Pro Book" panose="02000603060000020004" pitchFamily="50" charset="0"/>
              </a:rPr>
              <a:t>Schützt das eigentliche Mauerwerk</a:t>
            </a:r>
          </a:p>
          <a:p>
            <a:pPr marL="285750" indent="-285750">
              <a:buFontTx/>
              <a:buChar char="-"/>
            </a:pPr>
            <a:r>
              <a:rPr lang="de-DE" sz="2400" dirty="0">
                <a:latin typeface="FreightText Pro Book" panose="02000603060000020004" pitchFamily="50" charset="0"/>
              </a:rPr>
              <a:t>Schützt die Fassade weil sie nicht alle paar Jahre gestrichen werden muss und Plastikzusätze nicht in die Umwelt verdunsten</a:t>
            </a:r>
          </a:p>
        </p:txBody>
      </p:sp>
      <p:sp>
        <p:nvSpPr>
          <p:cNvPr id="8" name="Textplatzhalter 2">
            <a:extLst>
              <a:ext uri="{FF2B5EF4-FFF2-40B4-BE49-F238E27FC236}">
                <a16:creationId xmlns:a16="http://schemas.microsoft.com/office/drawing/2014/main" id="{C1F8B03C-653A-E046-F295-54BCF20EAE75}"/>
              </a:ext>
            </a:extLst>
          </p:cNvPr>
          <p:cNvSpPr txBox="1">
            <a:spLocks/>
          </p:cNvSpPr>
          <p:nvPr/>
        </p:nvSpPr>
        <p:spPr>
          <a:xfrm>
            <a:off x="9953625" y="6428402"/>
            <a:ext cx="2095424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200" dirty="0">
                <a:solidFill>
                  <a:schemeClr val="bg1"/>
                </a:solidFill>
                <a:latin typeface="FreightText Pro Book" panose="02000603060000020004" pitchFamily="50" charset="0"/>
              </a:rPr>
              <a:t>© </a:t>
            </a:r>
            <a:r>
              <a:rPr lang="de-DE" sz="1200" dirty="0" err="1">
                <a:solidFill>
                  <a:schemeClr val="bg1"/>
                </a:solidFill>
                <a:latin typeface="FreightText Pro Book" panose="02000603060000020004" pitchFamily="50" charset="0"/>
              </a:rPr>
              <a:t>Unsplash</a:t>
            </a:r>
            <a:r>
              <a:rPr lang="de-DE" sz="1200" dirty="0">
                <a:solidFill>
                  <a:schemeClr val="bg1"/>
                </a:solidFill>
                <a:latin typeface="FreightText Pro Book" panose="02000603060000020004" pitchFamily="50" charset="0"/>
              </a:rPr>
              <a:t>, Gareth David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836011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00D633-F928-3E70-4434-F7DBB263B8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3E1090A-22DA-2B06-FE5E-446ACFA3A1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sz="3600" dirty="0"/>
              <a:t>Vormauermörtel</a:t>
            </a:r>
            <a:br>
              <a:rPr lang="de-DE" dirty="0"/>
            </a:br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03F4E3C-D4D7-66D5-3A28-295DA6441F2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59805" y="2081565"/>
            <a:ext cx="5793370" cy="43227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600" b="1" dirty="0">
                <a:latin typeface="FreightText Pro Book" panose="02000603060000020004" pitchFamily="50" charset="0"/>
                <a:cs typeface="Arial" panose="020B0604020202020204" pitchFamily="34" charset="0"/>
              </a:rPr>
              <a:t>Nachteile</a:t>
            </a:r>
          </a:p>
          <a:p>
            <a:pPr marL="285750" indent="-285750">
              <a:buFontTx/>
              <a:buChar char="-"/>
            </a:pPr>
            <a:r>
              <a:rPr lang="de-DE" sz="2200" dirty="0">
                <a:latin typeface="FreightText Pro Book" panose="02000603060000020004" pitchFamily="50" charset="0"/>
              </a:rPr>
              <a:t>Fugen können rissig werden wenn die Steine das Wasser zu schnell entziehen</a:t>
            </a:r>
          </a:p>
          <a:p>
            <a:pPr marL="285750" indent="-285750">
              <a:buFontTx/>
              <a:buChar char="-"/>
            </a:pPr>
            <a:r>
              <a:rPr lang="de-DE" sz="2200" dirty="0">
                <a:latin typeface="FreightText Pro Book" panose="02000603060000020004" pitchFamily="50" charset="0"/>
              </a:rPr>
              <a:t>Es können Fugenabrisse bei zu langsamen trocknen vorkommen</a:t>
            </a:r>
          </a:p>
          <a:p>
            <a:pPr marL="285750" indent="-285750">
              <a:buFontTx/>
              <a:buChar char="-"/>
            </a:pPr>
            <a:r>
              <a:rPr lang="de-DE" sz="2200" dirty="0">
                <a:latin typeface="FreightText Pro Book" panose="02000603060000020004" pitchFamily="50" charset="0"/>
              </a:rPr>
              <a:t>Ist nicht immer Witterungsbeständig</a:t>
            </a:r>
          </a:p>
          <a:p>
            <a:pPr marL="285750" indent="-285750">
              <a:buFontTx/>
              <a:buChar char="-"/>
            </a:pPr>
            <a:r>
              <a:rPr lang="de-DE" sz="2200" dirty="0">
                <a:latin typeface="FreightText Pro Book" panose="02000603060000020004" pitchFamily="50" charset="0"/>
              </a:rPr>
              <a:t>Bei falscher Wahl von Steinen und Mörtel kann es zu optischen Mängeln kommen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433B82EE-8A60-F87D-D00D-A80096A0786F}"/>
              </a:ext>
            </a:extLst>
          </p:cNvPr>
          <p:cNvSpPr txBox="1">
            <a:spLocks/>
          </p:cNvSpPr>
          <p:nvPr/>
        </p:nvSpPr>
        <p:spPr>
          <a:xfrm>
            <a:off x="6810800" y="2081565"/>
            <a:ext cx="4611842" cy="1725057"/>
          </a:xfrm>
          <a:prstGeom prst="rect">
            <a:avLst/>
          </a:prstGeom>
        </p:spPr>
        <p:txBody>
          <a:bodyPr anchor="b" anchorCtr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de-DE" sz="2600" b="1" dirty="0">
                <a:latin typeface="FreightText Pro Book" panose="02000603060000020004" pitchFamily="50" charset="0"/>
              </a:rPr>
              <a:t>Nachhaltigkeit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de-DE" sz="2200" dirty="0">
                <a:solidFill>
                  <a:srgbClr val="4EA72E">
                    <a:lumMod val="75000"/>
                  </a:srgbClr>
                </a:solidFill>
                <a:latin typeface="FreightText Pro Book" panose="02000603060000020004" pitchFamily="50" charset="0"/>
              </a:rPr>
              <a:t>+ Kalk - natürlicher Rohstoff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de-DE" sz="2200" dirty="0">
                <a:solidFill>
                  <a:srgbClr val="4EA72E">
                    <a:lumMod val="75000"/>
                  </a:srgbClr>
                </a:solidFill>
                <a:latin typeface="FreightText Pro Book" panose="02000603060000020004" pitchFamily="50" charset="0"/>
              </a:rPr>
              <a:t>+ regionale Bezugsmöglichkeiten</a:t>
            </a:r>
            <a:endParaRPr lang="de-DE" sz="2200" dirty="0">
              <a:solidFill>
                <a:srgbClr val="FF0000"/>
              </a:solidFill>
              <a:latin typeface="FreightText Pro Book" panose="02000603060000020004" pitchFamily="50" charset="0"/>
            </a:endParaRP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de-DE" sz="2200" dirty="0">
                <a:solidFill>
                  <a:srgbClr val="F3972B"/>
                </a:solidFill>
                <a:latin typeface="FreightText Pro Book" panose="02000603060000020004" pitchFamily="50" charset="0"/>
              </a:rPr>
              <a:t>Rohstoffabbau eingriff in die Umwelt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511880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F80AB86-07BF-C2D9-9ED6-76D24FED61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Bedeutung des nachhaltigen Tiefbaus</a:t>
            </a: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16B7A61-3ED1-A7C2-6BCC-06262BC3AEC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lang="de-DE" dirty="0"/>
              <a:t>Verringerung des Energieverbrauchs und der Treibhausgase </a:t>
            </a:r>
          </a:p>
          <a:p>
            <a:r>
              <a:rPr lang="de-DE" dirty="0"/>
              <a:t>Einsatz von Recyclingmaterialien und biobasierte Baustoffe z.B. Recycling-Beton</a:t>
            </a:r>
          </a:p>
          <a:p>
            <a:r>
              <a:rPr lang="de-DE" dirty="0"/>
              <a:t>Einsatz von Energieeffizienten Maschinen</a:t>
            </a:r>
          </a:p>
          <a:p>
            <a:r>
              <a:rPr lang="de-DE" dirty="0"/>
              <a:t>Mörtel im Tiefbau sollte auf Zementbasis mit einem Zusatz für Wasserunzulässigkeit sein </a:t>
            </a:r>
          </a:p>
          <a:p>
            <a:endParaRPr lang="de-DE" dirty="0"/>
          </a:p>
        </p:txBody>
      </p:sp>
      <p:pic>
        <p:nvPicPr>
          <p:cNvPr id="6" name="Bildplatzhalter 5">
            <a:extLst>
              <a:ext uri="{FF2B5EF4-FFF2-40B4-BE49-F238E27FC236}">
                <a16:creationId xmlns:a16="http://schemas.microsoft.com/office/drawing/2014/main" id="{623800A6-2179-5E41-19C7-B474DF4C118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44" r="11744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7" name="Textplatzhalter 2">
            <a:extLst>
              <a:ext uri="{FF2B5EF4-FFF2-40B4-BE49-F238E27FC236}">
                <a16:creationId xmlns:a16="http://schemas.microsoft.com/office/drawing/2014/main" id="{6A895274-3D6D-1209-A701-8D7AFF7D9940}"/>
              </a:ext>
            </a:extLst>
          </p:cNvPr>
          <p:cNvSpPr txBox="1">
            <a:spLocks/>
          </p:cNvSpPr>
          <p:nvPr/>
        </p:nvSpPr>
        <p:spPr>
          <a:xfrm>
            <a:off x="9953625" y="6428402"/>
            <a:ext cx="2095424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200" dirty="0">
                <a:solidFill>
                  <a:schemeClr val="bg1"/>
                </a:solidFill>
                <a:latin typeface="FreightText Pro Book" panose="02000603060000020004" pitchFamily="50" charset="0"/>
              </a:rPr>
              <a:t>© </a:t>
            </a:r>
            <a:r>
              <a:rPr lang="de-DE" sz="1200" dirty="0" err="1">
                <a:solidFill>
                  <a:schemeClr val="bg1"/>
                </a:solidFill>
                <a:latin typeface="FreightText Pro Book" panose="02000603060000020004" pitchFamily="50" charset="0"/>
              </a:rPr>
              <a:t>Unsplash</a:t>
            </a:r>
            <a:r>
              <a:rPr lang="de-DE" sz="1200" dirty="0">
                <a:solidFill>
                  <a:schemeClr val="bg1"/>
                </a:solidFill>
                <a:latin typeface="FreightText Pro Book" panose="02000603060000020004" pitchFamily="50" charset="0"/>
              </a:rPr>
              <a:t>, </a:t>
            </a:r>
            <a:r>
              <a:rPr lang="de-DE" sz="1200" dirty="0" err="1">
                <a:solidFill>
                  <a:schemeClr val="bg1"/>
                </a:solidFill>
                <a:latin typeface="FreightText Pro Book" panose="02000603060000020004" pitchFamily="50" charset="0"/>
              </a:rPr>
              <a:t>Chuttersnap</a:t>
            </a:r>
            <a:endParaRPr lang="de-DE" sz="1200" dirty="0">
              <a:solidFill>
                <a:schemeClr val="bg1"/>
              </a:solidFill>
              <a:latin typeface="FreightText Pro Book" panose="02000603060000020004" pitchFamily="50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205617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E3D2B7-7537-6F2A-97B6-784A5AEF8A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1C6FDED-854C-A664-7579-164FEE06865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pPr algn="ctr" rtl="0" fontAlgn="base">
              <a:lnSpc>
                <a:spcPts val="3300"/>
              </a:lnSpc>
            </a:pPr>
            <a:r>
              <a:rPr lang="de-DE" sz="3600" b="0" i="0" u="none" strike="noStrike" dirty="0">
                <a:solidFill>
                  <a:srgbClr val="FFC000"/>
                </a:solidFill>
                <a:effectLst/>
                <a:latin typeface="Neue Plak Wide Black" panose="020B0A07030202020204"/>
              </a:rPr>
              <a:t>Mörtelarten</a:t>
            </a:r>
          </a:p>
          <a:p>
            <a:pPr algn="ctr" rtl="0" fontAlgn="base">
              <a:lnSpc>
                <a:spcPts val="3300"/>
              </a:lnSpc>
            </a:pPr>
            <a:r>
              <a:rPr lang="de-DE" dirty="0">
                <a:latin typeface="Neue Plak Wide Black" panose="020B0A07030202020204"/>
              </a:rPr>
              <a:t>Speziell im Tiefbau</a:t>
            </a:r>
            <a:endParaRPr lang="de-DE" sz="3600" b="0" i="0" u="none" strike="noStrike" dirty="0">
              <a:effectLst/>
              <a:latin typeface="Neue Plak Wide Black" panose="020B0A07030202020204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204747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6B43AA8-0F61-3660-FE95-EF6C8868F3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805" y="1189083"/>
            <a:ext cx="11072387" cy="685800"/>
          </a:xfrm>
        </p:spPr>
        <p:txBody>
          <a:bodyPr>
            <a:normAutofit/>
          </a:bodyPr>
          <a:lstStyle/>
          <a:p>
            <a:r>
              <a:rPr lang="de-DE" dirty="0"/>
              <a:t>Ziele/Ablauf der Präsentation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9168494-1DF3-439E-6814-BC06958D2C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4362" y="2111466"/>
            <a:ext cx="11017829" cy="4427557"/>
          </a:xfrm>
        </p:spPr>
        <p:txBody>
          <a:bodyPr>
            <a:normAutofit/>
          </a:bodyPr>
          <a:lstStyle/>
          <a:p>
            <a:pPr lvl="0"/>
            <a:r>
              <a:rPr lang="de-DE" noProof="0" dirty="0"/>
              <a:t>Häufigste verwendete </a:t>
            </a:r>
            <a:r>
              <a:rPr lang="de-DE" dirty="0"/>
              <a:t>Mörtel</a:t>
            </a:r>
            <a:r>
              <a:rPr lang="de-DE" noProof="0" dirty="0"/>
              <a:t>arten</a:t>
            </a:r>
          </a:p>
          <a:p>
            <a:pPr lvl="0"/>
            <a:r>
              <a:rPr lang="de-DE" noProof="0" dirty="0"/>
              <a:t>Vorteile / Nachteile</a:t>
            </a:r>
          </a:p>
          <a:p>
            <a:pPr lvl="0"/>
            <a:r>
              <a:rPr lang="de-DE" noProof="0" dirty="0"/>
              <a:t>Material / Herstellung</a:t>
            </a:r>
          </a:p>
          <a:p>
            <a:pPr lvl="0"/>
            <a:r>
              <a:rPr lang="de-DE" noProof="0" dirty="0"/>
              <a:t>Eigenschaften</a:t>
            </a:r>
          </a:p>
          <a:p>
            <a:pPr lvl="0"/>
            <a:r>
              <a:rPr lang="de-DE" noProof="0" dirty="0"/>
              <a:t>Rücklauf / Recycling</a:t>
            </a:r>
          </a:p>
          <a:p>
            <a:pPr lvl="0"/>
            <a:r>
              <a:rPr lang="de-DE" noProof="0" dirty="0"/>
              <a:t>Nachhaltigkeit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30779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D61C66-6936-C54E-9B36-2DA9C74856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791AED-1175-95F7-5C77-7B3FDFA184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249" y="1167116"/>
            <a:ext cx="6643063" cy="826861"/>
          </a:xfrm>
        </p:spPr>
        <p:txBody>
          <a:bodyPr>
            <a:normAutofit fontScale="90000"/>
          </a:bodyPr>
          <a:lstStyle/>
          <a:p>
            <a:r>
              <a:rPr lang="de-DE" dirty="0"/>
              <a:t>Zementmörtel (Der Klassiker)</a:t>
            </a:r>
            <a:br>
              <a:rPr lang="de-DE" dirty="0"/>
            </a:br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5C15F43-C6C4-1B90-503E-4A38D2319D9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5250" y="2208592"/>
            <a:ext cx="6643062" cy="4380489"/>
          </a:xfrm>
        </p:spPr>
        <p:txBody>
          <a:bodyPr>
            <a:normAutofit/>
          </a:bodyPr>
          <a:lstStyle/>
          <a:p>
            <a:r>
              <a:rPr lang="de-DE" dirty="0"/>
              <a:t>Besteht hauptsächlich aus Sand, Wasser und Zement. Er ist der Allrounder auf fast jeder Baustelle.</a:t>
            </a:r>
          </a:p>
          <a:p>
            <a:r>
              <a:rPr lang="de-DE" dirty="0"/>
              <a:t>Vorteile: Sehr fest, wasserbeständig und günstig.</a:t>
            </a:r>
          </a:p>
          <a:p>
            <a:r>
              <a:rPr lang="de-DE" dirty="0"/>
              <a:t>Nachteile: Kann spröde werden und reißen; verträgt keine starken Säuren.</a:t>
            </a:r>
          </a:p>
          <a:p>
            <a:r>
              <a:rPr lang="de-DE" dirty="0"/>
              <a:t>Nachhaltigkeit: Eher schlecht. Die Herstellung von Zement verbraucht sehr viel Energie und setzt große Mengen CO2 frei.</a:t>
            </a:r>
          </a:p>
          <a:p>
            <a:endParaRPr lang="de-DE" dirty="0"/>
          </a:p>
        </p:txBody>
      </p:sp>
      <p:pic>
        <p:nvPicPr>
          <p:cNvPr id="3" name="Bildplatzhalter 2">
            <a:extLst>
              <a:ext uri="{FF2B5EF4-FFF2-40B4-BE49-F238E27FC236}">
                <a16:creationId xmlns:a16="http://schemas.microsoft.com/office/drawing/2014/main" id="{F8A14AAA-5190-D3D4-8E2C-0C16ACED5AD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70" r="28070"/>
          <a:stretch/>
        </p:blipFill>
        <p:spPr>
          <a:xfrm>
            <a:off x="7591425" y="952500"/>
            <a:ext cx="4600575" cy="5905500"/>
          </a:xfrm>
        </p:spPr>
      </p:pic>
      <p:sp>
        <p:nvSpPr>
          <p:cNvPr id="5" name="Textplatzhalter 2">
            <a:extLst>
              <a:ext uri="{FF2B5EF4-FFF2-40B4-BE49-F238E27FC236}">
                <a16:creationId xmlns:a16="http://schemas.microsoft.com/office/drawing/2014/main" id="{8F939DFA-0CE8-1A9F-1C5E-E96AD6C69CA9}"/>
              </a:ext>
            </a:extLst>
          </p:cNvPr>
          <p:cNvSpPr txBox="1">
            <a:spLocks/>
          </p:cNvSpPr>
          <p:nvPr/>
        </p:nvSpPr>
        <p:spPr>
          <a:xfrm>
            <a:off x="10321722" y="6493847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200" dirty="0">
                <a:solidFill>
                  <a:schemeClr val="bg1"/>
                </a:solidFill>
                <a:latin typeface="FreightText Pro Book" panose="02000603060000020004" pitchFamily="50" charset="0"/>
              </a:rPr>
              <a:t>© </a:t>
            </a:r>
            <a:r>
              <a:rPr lang="de-DE" sz="1200" dirty="0" err="1">
                <a:solidFill>
                  <a:schemeClr val="bg1"/>
                </a:solidFill>
                <a:latin typeface="FreightText Pro Book" panose="02000603060000020004" pitchFamily="50" charset="0"/>
              </a:rPr>
              <a:t>U.Dziumbla</a:t>
            </a:r>
            <a:endParaRPr lang="de-DE" sz="1200" dirty="0">
              <a:solidFill>
                <a:schemeClr val="bg1"/>
              </a:solidFill>
              <a:latin typeface="FreightText Pro Book" panose="02000603060000020004" pitchFamily="50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517744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DFD819-A9D9-01A2-7E5E-AD1F3E1B8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F593AC9-16DA-EC0E-9615-8C1203F07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249" y="1167116"/>
            <a:ext cx="6643063" cy="826861"/>
          </a:xfrm>
        </p:spPr>
        <p:txBody>
          <a:bodyPr>
            <a:normAutofit fontScale="90000"/>
          </a:bodyPr>
          <a:lstStyle/>
          <a:p>
            <a:r>
              <a:rPr lang="de-DE" dirty="0"/>
              <a:t>Kunstharzmörtel (Der Spezialist)</a:t>
            </a:r>
            <a:br>
              <a:rPr lang="de-DE" dirty="0"/>
            </a:br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61D20AA-3222-74F8-A3A8-4599A872D8B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5250" y="2208592"/>
            <a:ext cx="6643062" cy="4380489"/>
          </a:xfrm>
        </p:spPr>
        <p:txBody>
          <a:bodyPr>
            <a:normAutofit/>
          </a:bodyPr>
          <a:lstStyle/>
          <a:p>
            <a:r>
              <a:rPr lang="de-DE" dirty="0"/>
              <a:t>Zement? ein Harz (z. B. Epoxidharz) als Kleber verwendet.</a:t>
            </a:r>
          </a:p>
          <a:p>
            <a:r>
              <a:rPr lang="de-DE" dirty="0"/>
              <a:t>Vorteile: Klebt sehr gut, ist chemisch resistent (gut für Abwasserrohre) und härtet sehr schnell aus.</a:t>
            </a:r>
          </a:p>
          <a:p>
            <a:r>
              <a:rPr lang="de-DE" dirty="0"/>
              <a:t>Nachteile: Sehr teuer und in der Verarbeitung kompliziert (Dämpfe!).</a:t>
            </a:r>
          </a:p>
          <a:p>
            <a:r>
              <a:rPr lang="de-DE" dirty="0"/>
              <a:t>Nachhaltigkeit: Schlecht. Er basiert auf Erdöl und ist nach dem Aushärten kaum recycelbar (Sondermüll-Problematik).</a:t>
            </a:r>
          </a:p>
          <a:p>
            <a:endParaRPr lang="de-DE" dirty="0"/>
          </a:p>
        </p:txBody>
      </p:sp>
      <p:pic>
        <p:nvPicPr>
          <p:cNvPr id="3" name="Picture 2" descr="Epoxidharzmörtel - epoxishop.de">
            <a:extLst>
              <a:ext uri="{FF2B5EF4-FFF2-40B4-BE49-F238E27FC236}">
                <a16:creationId xmlns:a16="http://schemas.microsoft.com/office/drawing/2014/main" id="{7504DCA8-6A29-3E02-EC34-C06AFC9345A1}"/>
              </a:ext>
            </a:extLst>
          </p:cNvPr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48" r="11048"/>
          <a:stretch/>
        </p:blipFill>
        <p:spPr bwMode="auto">
          <a:xfrm>
            <a:off x="7591425" y="952500"/>
            <a:ext cx="4600575" cy="59055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459193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1AF090-5CF3-5650-EA35-0D48FDECD5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4A8204-1FDC-17E3-7DB2-8A4F04371D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249" y="1167116"/>
            <a:ext cx="6643063" cy="826861"/>
          </a:xfrm>
        </p:spPr>
        <p:txBody>
          <a:bodyPr>
            <a:normAutofit fontScale="90000"/>
          </a:bodyPr>
          <a:lstStyle/>
          <a:p>
            <a:r>
              <a:rPr lang="de-DE" dirty="0"/>
              <a:t>Schamottemörtel / Spezialmörtel (für Hitze &amp; Chemie)</a:t>
            </a:r>
            <a:br>
              <a:rPr lang="de-DE" dirty="0"/>
            </a:br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548BA18-F6F0-5EE3-C6BB-99851203373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4825" y="2673351"/>
            <a:ext cx="6643688" cy="4381500"/>
          </a:xfrm>
        </p:spPr>
        <p:txBody>
          <a:bodyPr>
            <a:normAutofit/>
          </a:bodyPr>
          <a:lstStyle/>
          <a:p>
            <a:r>
              <a:rPr lang="de-DE" dirty="0"/>
              <a:t>Wird eingesetzt, wo normale Mörtel versagen, zum Beispiel bei hohen Temperaturen oder in der Industrie.</a:t>
            </a:r>
          </a:p>
          <a:p>
            <a:r>
              <a:rPr lang="de-DE" dirty="0"/>
              <a:t>Vorteile: Hält Hitze und Säuren stand.</a:t>
            </a:r>
          </a:p>
          <a:p>
            <a:r>
              <a:rPr lang="de-DE" dirty="0"/>
              <a:t>Nachteile: Teuer und nur für spezielle Einsatzzwecke gedacht.</a:t>
            </a:r>
          </a:p>
          <a:p>
            <a:r>
              <a:rPr lang="de-DE" dirty="0"/>
              <a:t>Nachhaltigkeit: Mittel. Die Gewinnung der Rohstoffe ist aufwendig, aber die Langlebigkeit reduziert den Bedarf an Reparaturen.</a:t>
            </a:r>
          </a:p>
          <a:p>
            <a:endParaRPr lang="de-DE" dirty="0"/>
          </a:p>
        </p:txBody>
      </p:sp>
      <p:sp>
        <p:nvSpPr>
          <p:cNvPr id="5" name="AutoShape 2" descr="Fermit Schamottemörtel feuerfester Mörtel Kamin Ofen Kachelofen 11309 1kg - Bild 1 von 1">
            <a:extLst>
              <a:ext uri="{FF2B5EF4-FFF2-40B4-BE49-F238E27FC236}">
                <a16:creationId xmlns:a16="http://schemas.microsoft.com/office/drawing/2014/main" id="{EDF07C4F-0808-F372-CDD9-C1C34EAB30C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10" name="Bildplatzhalter 9">
            <a:extLst>
              <a:ext uri="{FF2B5EF4-FFF2-40B4-BE49-F238E27FC236}">
                <a16:creationId xmlns:a16="http://schemas.microsoft.com/office/drawing/2014/main" id="{2FD5B309-53CE-68FA-296B-E42CD3FADC9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/>
          <a:srcRect t="7321" b="7321"/>
          <a:stretch>
            <a:fillRect/>
          </a:stretch>
        </p:blipFill>
        <p:spPr>
          <a:xfrm>
            <a:off x="7591425" y="952500"/>
            <a:ext cx="4600575" cy="5905500"/>
          </a:xfrm>
          <a:prstGeom prst="rect">
            <a:avLst/>
          </a:prstGeom>
        </p:spPr>
      </p:pic>
      <p:sp>
        <p:nvSpPr>
          <p:cNvPr id="11" name="Textplatzhalter 2">
            <a:extLst>
              <a:ext uri="{FF2B5EF4-FFF2-40B4-BE49-F238E27FC236}">
                <a16:creationId xmlns:a16="http://schemas.microsoft.com/office/drawing/2014/main" id="{87087351-5561-6371-97AB-4D71A7057A18}"/>
              </a:ext>
            </a:extLst>
          </p:cNvPr>
          <p:cNvSpPr txBox="1">
            <a:spLocks/>
          </p:cNvSpPr>
          <p:nvPr/>
        </p:nvSpPr>
        <p:spPr>
          <a:xfrm>
            <a:off x="10207422" y="6536642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200" dirty="0">
                <a:solidFill>
                  <a:schemeClr val="bg1">
                    <a:lumMod val="50000"/>
                  </a:schemeClr>
                </a:solidFill>
                <a:latin typeface="FreightText Pro Book" panose="02000603060000020004" pitchFamily="50" charset="0"/>
              </a:rPr>
              <a:t>© </a:t>
            </a:r>
            <a:r>
              <a:rPr lang="de-DE" sz="1200" dirty="0" err="1">
                <a:solidFill>
                  <a:schemeClr val="bg1">
                    <a:lumMod val="50000"/>
                  </a:schemeClr>
                </a:solidFill>
                <a:latin typeface="FreightText Pro Book" panose="02000603060000020004" pitchFamily="50" charset="0"/>
              </a:rPr>
              <a:t>FireFix</a:t>
            </a:r>
            <a:endParaRPr lang="de-DE" sz="1200" dirty="0">
              <a:solidFill>
                <a:schemeClr val="bg1">
                  <a:lumMod val="50000"/>
                </a:schemeClr>
              </a:solidFill>
              <a:latin typeface="FreightText Pro Book" panose="02000603060000020004" pitchFamily="50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174606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AC428-87F9-522B-A92E-61CAA02ACD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39ECE1-11A9-AD5D-DA36-258A929C2C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b="1" dirty="0"/>
              <a:t>Nachhaltigkeit</a:t>
            </a:r>
            <a:br>
              <a:rPr lang="de-DE" dirty="0"/>
            </a:br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969A152-6B86-2F30-6980-60E8478A7B8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i="1" dirty="0"/>
              <a:t>Tiefbau - weiter Weg... </a:t>
            </a:r>
            <a:br>
              <a:rPr lang="de-DE" dirty="0"/>
            </a:br>
            <a:r>
              <a:rPr lang="de-DE" dirty="0"/>
              <a:t>Die meisten Mörtel basieren auf </a:t>
            </a:r>
            <a:r>
              <a:rPr lang="de-DE" b="1" dirty="0"/>
              <a:t>Zement</a:t>
            </a:r>
            <a:r>
              <a:rPr lang="de-DE" dirty="0"/>
              <a:t>, </a:t>
            </a:r>
            <a:r>
              <a:rPr lang="de-DE" i="1" dirty="0"/>
              <a:t>(Produktion für etwa 8% der weltweiten CO2-Emissionen )</a:t>
            </a:r>
          </a:p>
          <a:p>
            <a:pPr marL="0" indent="0">
              <a:buNone/>
            </a:pPr>
            <a:r>
              <a:rPr lang="de-DE" b="1" dirty="0"/>
              <a:t>Positive Trends:</a:t>
            </a:r>
            <a:endParaRPr lang="de-DE" dirty="0"/>
          </a:p>
          <a:p>
            <a:r>
              <a:rPr lang="de-DE" b="1" dirty="0"/>
              <a:t>Recycling-Mörtel:</a:t>
            </a:r>
            <a:r>
              <a:rPr lang="de-DE" dirty="0"/>
              <a:t> Es wird versucht, alten Bauschutt fein zu mahlen und wieder beizumischen.</a:t>
            </a:r>
          </a:p>
          <a:p>
            <a:r>
              <a:rPr lang="de-DE" b="1" dirty="0"/>
              <a:t>CO2-reduzierter Zement:</a:t>
            </a:r>
            <a:r>
              <a:rPr lang="de-DE" dirty="0"/>
              <a:t> Neue Mischungen verbrauchen bei der Herstellung weniger Zement.</a:t>
            </a:r>
          </a:p>
          <a:p>
            <a:r>
              <a:rPr lang="de-DE" b="1" dirty="0"/>
              <a:t>Langlebigkeit:</a:t>
            </a:r>
            <a:r>
              <a:rPr lang="de-DE" dirty="0"/>
              <a:t> Mörtel, der 100 Jahre hält, ist nachhaltiger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786805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36FC67-5F6F-2A72-9168-C60C04AD7C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805" y="1189083"/>
            <a:ext cx="11072387" cy="685800"/>
          </a:xfrm>
        </p:spPr>
        <p:txBody>
          <a:bodyPr/>
          <a:lstStyle/>
          <a:p>
            <a:r>
              <a:rPr lang="de-DE" dirty="0"/>
              <a:t>Putzmörtel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E263EFF-D834-BD59-DF13-D8AC224CDF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4362" y="2111466"/>
            <a:ext cx="11017829" cy="4090926"/>
          </a:xfrm>
        </p:spPr>
        <p:txBody>
          <a:bodyPr>
            <a:normAutofit lnSpcReduction="10000"/>
          </a:bodyPr>
          <a:lstStyle/>
          <a:p>
            <a:r>
              <a:rPr lang="de-DE" b="1" u="sng" dirty="0"/>
              <a:t>Putzmörtel</a:t>
            </a:r>
            <a:r>
              <a:rPr lang="de-DE" dirty="0"/>
              <a:t> wird verwendet, um Wände und Decken zu verputzen und ihnen nicht nur eine ansprechende Oberfläche, sondern auch Schutz vor Witterungseinflüssen zu verleihen.</a:t>
            </a:r>
          </a:p>
          <a:p>
            <a:r>
              <a:rPr lang="de-DE" b="1" u="sng" dirty="0"/>
              <a:t>Luftkalkmörtel</a:t>
            </a:r>
            <a:r>
              <a:rPr lang="de-DE" dirty="0"/>
              <a:t>: Hervorragend geeignet für den Innenbereich, reguliert dieser Putz die Raumfeuchtigkeit und verbessert das Raumklima.</a:t>
            </a:r>
          </a:p>
          <a:p>
            <a:r>
              <a:rPr lang="de-DE" b="1" u="sng" dirty="0"/>
              <a:t>Kalkzementmörtel</a:t>
            </a:r>
            <a:r>
              <a:rPr lang="de-DE" dirty="0"/>
              <a:t>: Eine gängige Wahl für sowohl Innen- als auch Außenputze aufgrund seiner Vielseitigkeit und mittleren Druckfestigkeit.</a:t>
            </a:r>
          </a:p>
          <a:p>
            <a:r>
              <a:rPr lang="de-DE" b="1" u="sng" dirty="0"/>
              <a:t>Zementmörtel</a:t>
            </a:r>
            <a:r>
              <a:rPr lang="de-DE" dirty="0"/>
              <a:t>: Ideal für stark beanspruchte Putzflächen im Außenbereich bietet dieser Mörtel eine hohe Widerstandsfähigkeit.</a:t>
            </a:r>
          </a:p>
          <a:p>
            <a:r>
              <a:rPr lang="de-DE" b="1" u="sng" dirty="0"/>
              <a:t>Gipsmörtel</a:t>
            </a:r>
            <a:r>
              <a:rPr lang="de-DE" dirty="0"/>
              <a:t>: Dieser schnelle Mörtel ist optimal für Innenwände, da er Feuchtigkeit aufnehmen und später wieder abgeben kann.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879171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E2FFBD-F144-45E1-9DCB-E833E7A3B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249" y="1167116"/>
            <a:ext cx="6643063" cy="826861"/>
          </a:xfrm>
        </p:spPr>
        <p:txBody>
          <a:bodyPr/>
          <a:lstStyle/>
          <a:p>
            <a:r>
              <a:rPr lang="de-DE" dirty="0"/>
              <a:t>Estrichmörtel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069095E-A098-7885-A0D7-42DC297451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5250" y="2208592"/>
            <a:ext cx="6643062" cy="4380489"/>
          </a:xfrm>
        </p:spPr>
        <p:txBody>
          <a:bodyPr>
            <a:normAutofit/>
          </a:bodyPr>
          <a:lstStyle/>
          <a:p>
            <a:r>
              <a:rPr lang="de-DE" b="1" u="sng" dirty="0"/>
              <a:t>Zementestrichmörtel (ZE): </a:t>
            </a:r>
            <a:r>
              <a:rPr lang="de-DE" dirty="0"/>
              <a:t>Dies ist wohl der gängigste Estrichmörtel für Innen- und Außenanwendungen. Dank seiner Beständigkeit gegen Feuchtigkeit eignet er sich hervorragend für Nassbereiche.</a:t>
            </a:r>
          </a:p>
          <a:p>
            <a:r>
              <a:rPr lang="de-DE" b="1" u="sng" dirty="0"/>
              <a:t>Fließestrichmörtel</a:t>
            </a:r>
            <a:r>
              <a:rPr lang="de-DE" dirty="0"/>
              <a:t>: Besonders im Innenbereich eingesetzt, erlaubt dieser Mörtel aufgrund seiner selbstnivellierenden Eigenschaften eine schnelle und effiziente Anwendung.</a:t>
            </a:r>
          </a:p>
        </p:txBody>
      </p:sp>
      <p:pic>
        <p:nvPicPr>
          <p:cNvPr id="10" name="Bildplatzhalter 9">
            <a:extLst>
              <a:ext uri="{FF2B5EF4-FFF2-40B4-BE49-F238E27FC236}">
                <a16:creationId xmlns:a16="http://schemas.microsoft.com/office/drawing/2014/main" id="{48CA2249-D186-5962-FE81-98720DA2B05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12" b="7212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8" name="Textplatzhalter 2">
            <a:extLst>
              <a:ext uri="{FF2B5EF4-FFF2-40B4-BE49-F238E27FC236}">
                <a16:creationId xmlns:a16="http://schemas.microsoft.com/office/drawing/2014/main" id="{500B5974-70B0-F689-21AD-B8B7F27347D3}"/>
              </a:ext>
            </a:extLst>
          </p:cNvPr>
          <p:cNvSpPr txBox="1">
            <a:spLocks/>
          </p:cNvSpPr>
          <p:nvPr/>
        </p:nvSpPr>
        <p:spPr>
          <a:xfrm>
            <a:off x="10321722" y="6493847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200" dirty="0">
                <a:solidFill>
                  <a:schemeClr val="bg1"/>
                </a:solidFill>
                <a:latin typeface="FreightText Pro Book" panose="02000603060000020004" pitchFamily="50" charset="0"/>
              </a:rPr>
              <a:t>© </a:t>
            </a:r>
            <a:r>
              <a:rPr lang="de-DE" sz="1200" dirty="0" err="1">
                <a:solidFill>
                  <a:schemeClr val="bg1"/>
                </a:solidFill>
                <a:latin typeface="FreightText Pro Book" panose="02000603060000020004" pitchFamily="50" charset="0"/>
              </a:rPr>
              <a:t>Unsplash</a:t>
            </a:r>
            <a:r>
              <a:rPr lang="de-DE" sz="1200" dirty="0">
                <a:solidFill>
                  <a:schemeClr val="bg1"/>
                </a:solidFill>
                <a:latin typeface="FreightText Pro Book" panose="02000603060000020004" pitchFamily="50" charset="0"/>
              </a:rPr>
              <a:t>, Josh Kerr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887016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C2DED20-82EB-77AD-2C4F-059BE1E4B3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805" y="1189083"/>
            <a:ext cx="11072387" cy="685800"/>
          </a:xfrm>
        </p:spPr>
        <p:txBody>
          <a:bodyPr/>
          <a:lstStyle/>
          <a:p>
            <a:r>
              <a:rPr lang="de-DE" dirty="0" err="1"/>
              <a:t>Trasskalkmörtel</a:t>
            </a:r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AA4EAFC-BB20-7876-072A-0538AFF8592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4362" y="2111466"/>
            <a:ext cx="11017829" cy="409092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de-DE" sz="2800" b="1" dirty="0"/>
              <a:t>Bindemittel: Kalk + Trass (natürlicher Vulkanstein)</a:t>
            </a:r>
          </a:p>
          <a:p>
            <a:pPr marL="0" indent="0">
              <a:buNone/>
            </a:pPr>
            <a:r>
              <a:rPr lang="de-DE" sz="2800" b="1" dirty="0"/>
              <a:t>Eigenschaften:</a:t>
            </a:r>
          </a:p>
          <a:p>
            <a:r>
              <a:rPr lang="de-DE" dirty="0"/>
              <a:t>sehr gut haftend</a:t>
            </a:r>
          </a:p>
          <a:p>
            <a:r>
              <a:rPr lang="de-DE" dirty="0"/>
              <a:t>reduziert Ausblühungen</a:t>
            </a:r>
          </a:p>
          <a:p>
            <a:r>
              <a:rPr lang="de-DE" dirty="0"/>
              <a:t>hohe Sulfatbeständigkeit</a:t>
            </a:r>
          </a:p>
          <a:p>
            <a:r>
              <a:rPr lang="de-DE" dirty="0"/>
              <a:t>geringes Schwinden</a:t>
            </a:r>
          </a:p>
          <a:p>
            <a:r>
              <a:rPr lang="de-DE" dirty="0"/>
              <a:t>Anwendungsbereiche:</a:t>
            </a:r>
          </a:p>
          <a:p>
            <a:r>
              <a:rPr lang="de-DE" dirty="0"/>
              <a:t>feuchte- oder salzbelastetes Mauerwerk</a:t>
            </a:r>
          </a:p>
          <a:p>
            <a:r>
              <a:rPr lang="de-DE" dirty="0"/>
              <a:t>Restaurierung historischer Gebäude</a:t>
            </a:r>
          </a:p>
          <a:p>
            <a:r>
              <a:rPr lang="de-DE" dirty="0"/>
              <a:t>Mauer-, Putz- und Fugenmörtel bei Naturstein</a:t>
            </a:r>
          </a:p>
          <a:p>
            <a:r>
              <a:rPr lang="de-DE" dirty="0"/>
              <a:t>💡 Vorteil: Langsame, spannungsarme Erhärtung – ideal für empfindliche Altbauten.</a:t>
            </a:r>
          </a:p>
          <a:p>
            <a:r>
              <a:rPr lang="de-DE" dirty="0"/>
              <a:t>🧩 Typisches Einsatzgebiet: Sanierung von Kirchen, Brücken und Natursteinfassaden.</a:t>
            </a:r>
          </a:p>
          <a:p>
            <a:endParaRPr lang="de-DE" dirty="0"/>
          </a:p>
          <a:p>
            <a:endParaRPr lang="de-DE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734244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5E418D-E4C5-E9EC-B737-AEE420CBF4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Lehm- und Lehmmörtel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DE99F26-DFF9-8087-7DF7-3C50C9B6072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4362" y="2111466"/>
            <a:ext cx="6253163" cy="409092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sz="2600" b="1" dirty="0">
                <a:latin typeface="FreightText Pro Book" panose="02000603060000020004" pitchFamily="50" charset="0"/>
              </a:rPr>
              <a:t>Bindemittel: Tonmineralien (Lehm, Ton)</a:t>
            </a:r>
          </a:p>
          <a:p>
            <a:pPr marL="0" indent="0">
              <a:buNone/>
            </a:pPr>
            <a:r>
              <a:rPr lang="de-DE" sz="2600" b="1" dirty="0">
                <a:latin typeface="FreightText Pro Book" panose="02000603060000020004" pitchFamily="50" charset="0"/>
              </a:rPr>
              <a:t>Eigenschaften:</a:t>
            </a:r>
          </a:p>
          <a:p>
            <a:pPr>
              <a:buFont typeface="Symbol" panose="05050102010706020507" pitchFamily="18" charset="2"/>
              <a:buChar char="-"/>
            </a:pPr>
            <a:r>
              <a:rPr lang="de-DE" sz="2200" dirty="0">
                <a:latin typeface="FreightText Pro Book" panose="02000603060000020004" pitchFamily="50" charset="0"/>
              </a:rPr>
              <a:t>vollständig natürlich &amp; wiederverwertbar</a:t>
            </a:r>
          </a:p>
          <a:p>
            <a:pPr>
              <a:buFont typeface="Symbol" panose="05050102010706020507" pitchFamily="18" charset="2"/>
              <a:buChar char="-"/>
            </a:pPr>
            <a:r>
              <a:rPr lang="de-DE" sz="2200" dirty="0">
                <a:latin typeface="FreightText Pro Book" panose="02000603060000020004" pitchFamily="50" charset="0"/>
              </a:rPr>
              <a:t>Wärmespeichernd</a:t>
            </a:r>
            <a:endParaRPr lang="de-DE" sz="2200" dirty="0"/>
          </a:p>
          <a:p>
            <a:pPr>
              <a:buFont typeface="Symbol" panose="05050102010706020507" pitchFamily="18" charset="2"/>
              <a:buChar char="-"/>
            </a:pPr>
            <a:r>
              <a:rPr lang="de-DE" sz="2200" dirty="0">
                <a:latin typeface="FreightText Pro Book" panose="02000603060000020004" pitchFamily="50" charset="0"/>
              </a:rPr>
              <a:t>Feuchtigkeitsregulierend</a:t>
            </a:r>
            <a:endParaRPr lang="de-DE" sz="2200" dirty="0"/>
          </a:p>
          <a:p>
            <a:pPr>
              <a:buFont typeface="Symbol" panose="05050102010706020507" pitchFamily="18" charset="2"/>
              <a:buChar char="-"/>
            </a:pPr>
            <a:r>
              <a:rPr lang="de-DE" sz="2200" dirty="0">
                <a:latin typeface="FreightText Pro Book" panose="02000603060000020004" pitchFamily="50" charset="0"/>
              </a:rPr>
              <a:t>Anwendungsbereiche: Fachwerk, Innenputz, Ausfachung, ökologischer Neubau</a:t>
            </a:r>
          </a:p>
          <a:p>
            <a:pPr>
              <a:buFont typeface="Symbol" panose="05050102010706020507" pitchFamily="18" charset="2"/>
              <a:buChar char="-"/>
            </a:pPr>
            <a:r>
              <a:rPr lang="de-DE" sz="2200" dirty="0">
                <a:latin typeface="FreightText Pro Book" panose="02000603060000020004" pitchFamily="50" charset="0"/>
              </a:rPr>
              <a:t>💡Vorteil: Ideal für gesundes Raumklima &amp; Rückbau – keine Chemie</a:t>
            </a:r>
          </a:p>
        </p:txBody>
      </p:sp>
      <p:sp>
        <p:nvSpPr>
          <p:cNvPr id="6" name="Textplatzhalter 2">
            <a:extLst>
              <a:ext uri="{FF2B5EF4-FFF2-40B4-BE49-F238E27FC236}">
                <a16:creationId xmlns:a16="http://schemas.microsoft.com/office/drawing/2014/main" id="{84B06113-67FA-CCF1-CD13-8EE704511956}"/>
              </a:ext>
            </a:extLst>
          </p:cNvPr>
          <p:cNvSpPr txBox="1">
            <a:spLocks/>
          </p:cNvSpPr>
          <p:nvPr/>
        </p:nvSpPr>
        <p:spPr>
          <a:xfrm>
            <a:off x="7334674" y="2117907"/>
            <a:ext cx="4611842" cy="1725057"/>
          </a:xfrm>
          <a:prstGeom prst="rect">
            <a:avLst/>
          </a:prstGeom>
        </p:spPr>
        <p:txBody>
          <a:bodyPr anchor="b" anchorCtr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de-DE" sz="2600" b="1" dirty="0">
                <a:latin typeface="FreightText Pro Book" panose="02000603060000020004" pitchFamily="50" charset="0"/>
              </a:rPr>
              <a:t>Nachhaltigkeit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de-DE" sz="2200" dirty="0">
                <a:solidFill>
                  <a:srgbClr val="4EA72E">
                    <a:lumMod val="75000"/>
                  </a:srgbClr>
                </a:solidFill>
                <a:latin typeface="FreightText Pro Book" panose="02000603060000020004" pitchFamily="50" charset="0"/>
              </a:rPr>
              <a:t>+ Lehm - natürlicher Rohstoff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de-DE" sz="2200" dirty="0">
                <a:solidFill>
                  <a:srgbClr val="4EA72E">
                    <a:lumMod val="75000"/>
                  </a:srgbClr>
                </a:solidFill>
                <a:latin typeface="FreightText Pro Book" panose="02000603060000020004" pitchFamily="50" charset="0"/>
              </a:rPr>
              <a:t>+ regionale Bezugsmöglichkeiten</a:t>
            </a:r>
            <a:endParaRPr lang="de-DE" sz="2200" dirty="0">
              <a:solidFill>
                <a:srgbClr val="FF0000"/>
              </a:solidFill>
              <a:latin typeface="FreightText Pro Book" panose="02000603060000020004" pitchFamily="50" charset="0"/>
            </a:endParaRP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de-DE" sz="2200" dirty="0">
                <a:solidFill>
                  <a:srgbClr val="F3972B"/>
                </a:solidFill>
                <a:latin typeface="FreightText Pro Book" panose="02000603060000020004" pitchFamily="50" charset="0"/>
              </a:rPr>
              <a:t>Rohstoffabbau eingriff in die Umwelt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789135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0F3114F9-E607-6C25-81DE-26B99AD1268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neebe@nexteconomylab.de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9E8BB1F-4206-F133-D31C-CFD54FFFC64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a.schulz@bfw-bb.de</a:t>
            </a:r>
          </a:p>
        </p:txBody>
      </p:sp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C394EB2B-735E-F36F-6688-5980EAC3243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/>
              <a:t>https://nexteconomylab.de/</a:t>
            </a:r>
          </a:p>
        </p:txBody>
      </p:sp>
      <p:sp>
        <p:nvSpPr>
          <p:cNvPr id="20" name="Textplatzhalter 19">
            <a:extLst>
              <a:ext uri="{FF2B5EF4-FFF2-40B4-BE49-F238E27FC236}">
                <a16:creationId xmlns:a16="http://schemas.microsoft.com/office/drawing/2014/main" id="{F021A818-221E-4A0D-294F-EEE2BDAE75E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/>
              <a:t>https://bfw-bb.eu/</a:t>
            </a: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FCDB210C-11A4-C0B8-7446-F0CA4A4E7ED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/>
              <a:t>@NextEconomyLab</a:t>
            </a:r>
          </a:p>
        </p:txBody>
      </p:sp>
      <p:sp>
        <p:nvSpPr>
          <p:cNvPr id="21" name="Textplatzhalter 20">
            <a:extLst>
              <a:ext uri="{FF2B5EF4-FFF2-40B4-BE49-F238E27FC236}">
                <a16:creationId xmlns:a16="http://schemas.microsoft.com/office/drawing/2014/main" id="{F4F91D1B-01F8-A45C-C3DF-A3E368089AC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/>
              <a:t>@BFW-BB</a:t>
            </a:r>
          </a:p>
        </p:txBody>
      </p:sp>
      <p:sp>
        <p:nvSpPr>
          <p:cNvPr id="22" name="Textplatzhalter 21">
            <a:extLst>
              <a:ext uri="{FF2B5EF4-FFF2-40B4-BE49-F238E27FC236}">
                <a16:creationId xmlns:a16="http://schemas.microsoft.com/office/drawing/2014/main" id="{2AE7F6F0-AD24-943F-0787-5CD98141A82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/>
              <a:t>@BAUDIRWASAUF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8998104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el 14">
            <a:extLst>
              <a:ext uri="{FF2B5EF4-FFF2-40B4-BE49-F238E27FC236}">
                <a16:creationId xmlns:a16="http://schemas.microsoft.com/office/drawing/2014/main" id="{E8BD7B1F-DA9A-5C58-5DA8-83F6E7D4976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Vielen Dank für die Aufmerksamkeit und Teilnahme!</a:t>
            </a:r>
          </a:p>
        </p:txBody>
      </p:sp>
      <p:sp>
        <p:nvSpPr>
          <p:cNvPr id="10" name="Textplatzhalter 20">
            <a:extLst>
              <a:ext uri="{FF2B5EF4-FFF2-40B4-BE49-F238E27FC236}">
                <a16:creationId xmlns:a16="http://schemas.microsoft.com/office/drawing/2014/main" id="{A19B481C-815A-8FF0-E516-44F84475695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 hasCustomPrompt="1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  <a:latin typeface="Neue Plak Text" panose="020B0804030202020204" pitchFamily="34" charset="0"/>
              </a:defRPr>
            </a:lvl1pPr>
          </a:lstStyle>
          <a:p>
            <a:pPr lvl="0"/>
            <a:r>
              <a:rPr lang="de-DE" dirty="0"/>
              <a:t>Projekt NBAU im Internet:</a:t>
            </a:r>
          </a:p>
          <a:p>
            <a:pPr lvl="0"/>
            <a:endParaRPr lang="de-DE" dirty="0"/>
          </a:p>
        </p:txBody>
      </p:sp>
      <p:pic>
        <p:nvPicPr>
          <p:cNvPr id="3" name="Bildplatzhalter 2">
            <a:extLst>
              <a:ext uri="{FF2B5EF4-FFF2-40B4-BE49-F238E27FC236}">
                <a16:creationId xmlns:a16="http://schemas.microsoft.com/office/drawing/2014/main" id="{CA451733-D9FB-5719-3368-DE6EDE659B7F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89" b="20989"/>
          <a:stretch/>
        </p:blipFill>
        <p:spPr/>
      </p:pic>
      <p:sp>
        <p:nvSpPr>
          <p:cNvPr id="4" name="Textplatzhalter 2">
            <a:extLst>
              <a:ext uri="{FF2B5EF4-FFF2-40B4-BE49-F238E27FC236}">
                <a16:creationId xmlns:a16="http://schemas.microsoft.com/office/drawing/2014/main" id="{1D6CD3C0-FF61-BEDE-FDD9-43B12BDFB70D}"/>
              </a:ext>
            </a:extLst>
          </p:cNvPr>
          <p:cNvSpPr txBox="1">
            <a:spLocks/>
          </p:cNvSpPr>
          <p:nvPr/>
        </p:nvSpPr>
        <p:spPr>
          <a:xfrm>
            <a:off x="10326015" y="5274635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© </a:t>
            </a:r>
            <a:r>
              <a:rPr lang="de-DE" sz="1200" dirty="0" err="1">
                <a:solidFill>
                  <a:prstClr val="white"/>
                </a:solidFill>
                <a:latin typeface="FreightText Pro Book" panose="02000603060000020004" pitchFamily="50" charset="0"/>
              </a:rPr>
              <a:t>A.Schulz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eightText Pro Book" panose="02000603060000020004" pitchFamily="50" charset="0"/>
              <a:ea typeface="+mn-ea"/>
              <a:cs typeface="+mn-cs"/>
            </a:endParaRPr>
          </a:p>
        </p:txBody>
      </p:sp>
      <p:sp>
        <p:nvSpPr>
          <p:cNvPr id="5" name="Textplatzhalter 20">
            <a:extLst>
              <a:ext uri="{FF2B5EF4-FFF2-40B4-BE49-F238E27FC236}">
                <a16:creationId xmlns:a16="http://schemas.microsoft.com/office/drawing/2014/main" id="{7B59FD39-9E25-F197-3B08-1934DC7BACFD}"/>
              </a:ext>
            </a:extLst>
          </p:cNvPr>
          <p:cNvSpPr txBox="1">
            <a:spLocks noGrp="1"/>
          </p:cNvSpPr>
          <p:nvPr>
            <p:ph type="body" sz="quarter" idx="17"/>
          </p:nvPr>
        </p:nvSpPr>
        <p:spPr>
          <a:xfrm>
            <a:off x="504825" y="4264025"/>
            <a:ext cx="5924550" cy="9715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kern="1200">
                <a:solidFill>
                  <a:schemeClr val="bg1"/>
                </a:solidFill>
                <a:latin typeface="FreightText Pro Book" panose="02000603060000020004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https://bfw-bb.eu/nbau/</a:t>
            </a:r>
          </a:p>
          <a:p>
            <a:r>
              <a:rPr lang="de-DE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https://nexteconomylab.de/de/projekte/nachhaltigkeit-im-bau</a:t>
            </a:r>
            <a:r>
              <a:rPr lang="de-DE" dirty="0"/>
              <a:t> </a:t>
            </a:r>
          </a:p>
          <a:p>
            <a:endParaRPr lang="de-DE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11038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3B54EB-4CE0-73CD-AE5E-91B0ACDF0F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249" y="1167116"/>
            <a:ext cx="6643063" cy="826861"/>
          </a:xfrm>
        </p:spPr>
        <p:txBody>
          <a:bodyPr/>
          <a:lstStyle/>
          <a:p>
            <a:r>
              <a:rPr lang="de-DE" dirty="0"/>
              <a:t>Ausgewählte Mörtelarten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31B8528-41FB-0DDE-BE30-87B7A03E8B8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5250" y="2208592"/>
            <a:ext cx="6643062" cy="4380489"/>
          </a:xfrm>
        </p:spPr>
        <p:txBody>
          <a:bodyPr>
            <a:normAutofit fontScale="92500" lnSpcReduction="10000"/>
          </a:bodyPr>
          <a:lstStyle/>
          <a:p>
            <a:r>
              <a:rPr lang="de-DE" dirty="0"/>
              <a:t>Normalmörtel</a:t>
            </a:r>
          </a:p>
          <a:p>
            <a:r>
              <a:rPr lang="de-DE" dirty="0"/>
              <a:t>Leichtmörtel</a:t>
            </a:r>
          </a:p>
          <a:p>
            <a:r>
              <a:rPr lang="de-DE" dirty="0"/>
              <a:t>Dünnbettmörtel</a:t>
            </a:r>
          </a:p>
          <a:p>
            <a:r>
              <a:rPr lang="de-DE" dirty="0"/>
              <a:t>Vormauermörtel</a:t>
            </a:r>
          </a:p>
          <a:p>
            <a:r>
              <a:rPr lang="de-DE" dirty="0"/>
              <a:t>Zementmörtel</a:t>
            </a:r>
          </a:p>
          <a:p>
            <a:r>
              <a:rPr lang="de-DE" dirty="0"/>
              <a:t>Kunstharzmörtel</a:t>
            </a:r>
          </a:p>
          <a:p>
            <a:r>
              <a:rPr lang="de-DE" dirty="0"/>
              <a:t>Schamottemörtel</a:t>
            </a:r>
          </a:p>
          <a:p>
            <a:r>
              <a:rPr lang="de-DE" dirty="0"/>
              <a:t>Putzmörtel</a:t>
            </a:r>
          </a:p>
          <a:p>
            <a:r>
              <a:rPr lang="de-DE" dirty="0"/>
              <a:t>Estrichmörtel</a:t>
            </a:r>
          </a:p>
          <a:p>
            <a:r>
              <a:rPr lang="de-DE" dirty="0" err="1"/>
              <a:t>Trasskalkmörtel</a:t>
            </a:r>
            <a:endParaRPr lang="de-DE" dirty="0"/>
          </a:p>
          <a:p>
            <a:r>
              <a:rPr lang="de-DE" dirty="0"/>
              <a:t>Lehmmörtel</a:t>
            </a:r>
          </a:p>
          <a:p>
            <a:endParaRPr lang="de-DE" dirty="0"/>
          </a:p>
          <a:p>
            <a:endParaRPr lang="de-DE" dirty="0"/>
          </a:p>
        </p:txBody>
      </p:sp>
      <p:pic>
        <p:nvPicPr>
          <p:cNvPr id="16" name="Bildplatzhalter 15">
            <a:extLst>
              <a:ext uri="{FF2B5EF4-FFF2-40B4-BE49-F238E27FC236}">
                <a16:creationId xmlns:a16="http://schemas.microsoft.com/office/drawing/2014/main" id="{7DB73D60-7AA0-7355-F9EE-730DA3A055F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18" r="21118"/>
          <a:stretch/>
        </p:blipFill>
        <p:spPr>
          <a:xfrm rot="5400000">
            <a:off x="6938963" y="1604963"/>
            <a:ext cx="5905500" cy="4600575"/>
          </a:xfrm>
          <a:prstGeom prst="rect">
            <a:avLst/>
          </a:prstGeom>
        </p:spPr>
      </p:pic>
      <p:sp>
        <p:nvSpPr>
          <p:cNvPr id="17" name="Textplatzhalter 2">
            <a:extLst>
              <a:ext uri="{FF2B5EF4-FFF2-40B4-BE49-F238E27FC236}">
                <a16:creationId xmlns:a16="http://schemas.microsoft.com/office/drawing/2014/main" id="{64E1C78C-1FE5-2D7E-A582-8889FBF0B7EF}"/>
              </a:ext>
            </a:extLst>
          </p:cNvPr>
          <p:cNvSpPr txBox="1">
            <a:spLocks/>
          </p:cNvSpPr>
          <p:nvPr/>
        </p:nvSpPr>
        <p:spPr>
          <a:xfrm>
            <a:off x="10268979" y="6429034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200" dirty="0">
                <a:solidFill>
                  <a:schemeClr val="bg1"/>
                </a:solidFill>
                <a:latin typeface="FreightText Pro Book" panose="02000603060000020004" pitchFamily="50" charset="0"/>
              </a:rPr>
              <a:t>© </a:t>
            </a:r>
            <a:r>
              <a:rPr lang="de-DE" sz="1200" dirty="0" err="1">
                <a:solidFill>
                  <a:schemeClr val="bg1"/>
                </a:solidFill>
                <a:latin typeface="FreightText Pro Book" panose="02000603060000020004" pitchFamily="50" charset="0"/>
              </a:rPr>
              <a:t>A.Schulz</a:t>
            </a:r>
            <a:endParaRPr lang="de-DE" sz="1200" dirty="0">
              <a:solidFill>
                <a:schemeClr val="bg1"/>
              </a:solidFill>
              <a:latin typeface="FreightText Pro Book" panose="02000603060000020004" pitchFamily="50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395493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D86829B-000B-BBED-8B94-52EE6570337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pPr algn="ctr" rtl="0" fontAlgn="base">
              <a:lnSpc>
                <a:spcPts val="3300"/>
              </a:lnSpc>
            </a:pPr>
            <a:r>
              <a:rPr lang="de-DE" sz="3600" b="0" i="0" u="none" strike="noStrike" dirty="0">
                <a:solidFill>
                  <a:srgbClr val="FFC000"/>
                </a:solidFill>
                <a:effectLst/>
                <a:latin typeface="Neue Plak Wide Black" panose="020B0A07030202020204"/>
              </a:rPr>
              <a:t>Materialkunde</a:t>
            </a:r>
          </a:p>
          <a:p>
            <a:pPr algn="ctr" rtl="0" fontAlgn="base">
              <a:lnSpc>
                <a:spcPts val="3300"/>
              </a:lnSpc>
            </a:pPr>
            <a:r>
              <a:rPr lang="de-DE" dirty="0">
                <a:latin typeface="Neue Plak Wide Black" panose="020B0A07030202020204"/>
              </a:rPr>
              <a:t>Mörtel / </a:t>
            </a:r>
            <a:r>
              <a:rPr lang="de-DE" sz="3600" b="0" i="0" u="none" strike="noStrike" dirty="0">
                <a:effectLst/>
                <a:latin typeface="Neue Plak Wide Black" panose="020B0A07030202020204"/>
              </a:rPr>
              <a:t>Mörtelarten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511073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17914C-F237-92E6-F108-2748222982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EB05791-7963-7C42-6B8A-AF46A4748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249" y="1167116"/>
            <a:ext cx="6643063" cy="826861"/>
          </a:xfrm>
        </p:spPr>
        <p:txBody>
          <a:bodyPr>
            <a:normAutofit/>
          </a:bodyPr>
          <a:lstStyle/>
          <a:p>
            <a:r>
              <a:rPr lang="de-DE" dirty="0"/>
              <a:t>Mörtel = Mörtel?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69748BF-BD01-B4D8-3280-CFB363FFF6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4825" y="1993900"/>
            <a:ext cx="6643688" cy="4381500"/>
          </a:xfrm>
        </p:spPr>
        <p:txBody>
          <a:bodyPr anchor="b" anchorCtr="0">
            <a:normAutofit lnSpcReduction="10000"/>
          </a:bodyPr>
          <a:lstStyle/>
          <a:p>
            <a:r>
              <a:rPr lang="de-DE" b="1" dirty="0">
                <a:cs typeface="Arial" panose="020B0604020202020204" pitchFamily="34" charset="0"/>
              </a:rPr>
              <a:t>Produktauswahl</a:t>
            </a:r>
          </a:p>
          <a:p>
            <a:pPr lvl="1"/>
            <a:r>
              <a:rPr lang="de-DE" sz="2200" dirty="0">
                <a:latin typeface="FreightText Pro Book" panose="02000603060000020004" pitchFamily="50" charset="0"/>
                <a:cs typeface="Arial" panose="020B0604020202020204" pitchFamily="34" charset="0"/>
              </a:rPr>
              <a:t>Neubau oder Sanierung</a:t>
            </a:r>
          </a:p>
          <a:p>
            <a:pPr lvl="1"/>
            <a:r>
              <a:rPr lang="de-DE" sz="2200" dirty="0">
                <a:latin typeface="FreightText Pro Book" panose="02000603060000020004" pitchFamily="50" charset="0"/>
                <a:cs typeface="Arial" panose="020B0604020202020204" pitchFamily="34" charset="0"/>
              </a:rPr>
              <a:t>Feuchtigkeit</a:t>
            </a:r>
          </a:p>
          <a:p>
            <a:pPr lvl="1"/>
            <a:r>
              <a:rPr lang="de-DE" sz="2200" dirty="0">
                <a:latin typeface="FreightText Pro Book" panose="02000603060000020004" pitchFamily="50" charset="0"/>
                <a:cs typeface="Arial" panose="020B0604020202020204" pitchFamily="34" charset="0"/>
              </a:rPr>
              <a:t>Salze im Mauerwerk</a:t>
            </a:r>
          </a:p>
          <a:p>
            <a:pPr lvl="1"/>
            <a:r>
              <a:rPr lang="de-DE" sz="2200" dirty="0">
                <a:latin typeface="FreightText Pro Book" panose="02000603060000020004" pitchFamily="50" charset="0"/>
              </a:rPr>
              <a:t>Horizontalabdichtung notwendig?</a:t>
            </a:r>
          </a:p>
          <a:p>
            <a:pPr lvl="1"/>
            <a:r>
              <a:rPr lang="de-DE" sz="2200" dirty="0">
                <a:latin typeface="FreightText Pro Book" panose="02000603060000020004" pitchFamily="50" charset="0"/>
                <a:cs typeface="Arial" panose="020B0604020202020204" pitchFamily="34" charset="0"/>
              </a:rPr>
              <a:t>Schimmelpilzsanierung</a:t>
            </a:r>
          </a:p>
          <a:p>
            <a:pPr lvl="1"/>
            <a:r>
              <a:rPr lang="de-DE" sz="2200" dirty="0">
                <a:latin typeface="FreightText Pro Book" panose="02000603060000020004" pitchFamily="50" charset="0"/>
                <a:cs typeface="Arial" panose="020B0604020202020204" pitchFamily="34" charset="0"/>
              </a:rPr>
              <a:t>Beschaffenheit der gemauerten Wände</a:t>
            </a:r>
          </a:p>
          <a:p>
            <a:pPr lvl="1"/>
            <a:r>
              <a:rPr lang="de-DE" sz="2200" dirty="0">
                <a:latin typeface="FreightText Pro Book" panose="02000603060000020004" pitchFamily="50" charset="0"/>
                <a:cs typeface="Arial" panose="020B0604020202020204" pitchFamily="34" charset="0"/>
              </a:rPr>
              <a:t>Zuschlagstoffe</a:t>
            </a:r>
          </a:p>
          <a:p>
            <a:pPr lvl="1"/>
            <a:r>
              <a:rPr lang="de-DE" sz="2200" dirty="0">
                <a:latin typeface="FreightText Pro Book" panose="02000603060000020004" pitchFamily="50" charset="0"/>
                <a:cs typeface="Arial" panose="020B0604020202020204" pitchFamily="34" charset="0"/>
              </a:rPr>
              <a:t>Lehmmörtel oder Kalkmörtel</a:t>
            </a:r>
          </a:p>
          <a:p>
            <a:pPr lvl="1"/>
            <a:r>
              <a:rPr lang="de-DE" sz="2200" dirty="0">
                <a:latin typeface="FreightText Pro Book" panose="02000603060000020004" pitchFamily="50" charset="0"/>
                <a:cs typeface="Arial" panose="020B0604020202020204" pitchFamily="34" charset="0"/>
              </a:rPr>
              <a:t>Mechanische Beanspruchung</a:t>
            </a:r>
          </a:p>
          <a:p>
            <a:r>
              <a:rPr lang="de-DE" dirty="0"/>
              <a:t>Putze sind das am häufigsten verwendete Oberflächenmaterial an der Fassade.</a:t>
            </a:r>
          </a:p>
        </p:txBody>
      </p:sp>
      <p:pic>
        <p:nvPicPr>
          <p:cNvPr id="11" name="Bildplatzhalter 10">
            <a:extLst>
              <a:ext uri="{FF2B5EF4-FFF2-40B4-BE49-F238E27FC236}">
                <a16:creationId xmlns:a16="http://schemas.microsoft.com/office/drawing/2014/main" id="{D02BCA6B-F42C-D61A-F912-ECE1DD83320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90" r="28090"/>
          <a:stretch/>
        </p:blipFill>
        <p:spPr>
          <a:xfrm>
            <a:off x="7591425" y="952500"/>
            <a:ext cx="4600575" cy="5905500"/>
          </a:xfrm>
        </p:spPr>
      </p:pic>
      <p:sp>
        <p:nvSpPr>
          <p:cNvPr id="6" name="Textplatzhalter 2">
            <a:extLst>
              <a:ext uri="{FF2B5EF4-FFF2-40B4-BE49-F238E27FC236}">
                <a16:creationId xmlns:a16="http://schemas.microsoft.com/office/drawing/2014/main" id="{FAC6E0F7-C15D-1FB5-7242-09707BE8C7A4}"/>
              </a:ext>
            </a:extLst>
          </p:cNvPr>
          <p:cNvSpPr txBox="1">
            <a:spLocks/>
          </p:cNvSpPr>
          <p:nvPr/>
        </p:nvSpPr>
        <p:spPr>
          <a:xfrm>
            <a:off x="10297554" y="6536642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200" dirty="0">
                <a:solidFill>
                  <a:schemeClr val="bg1"/>
                </a:solidFill>
                <a:latin typeface="FreightText Pro Book" panose="02000603060000020004" pitchFamily="50" charset="0"/>
              </a:rPr>
              <a:t>© </a:t>
            </a:r>
            <a:r>
              <a:rPr lang="de-DE" sz="1200" dirty="0" err="1">
                <a:solidFill>
                  <a:schemeClr val="bg1"/>
                </a:solidFill>
                <a:latin typeface="FreightText Pro Book" panose="02000603060000020004" pitchFamily="50" charset="0"/>
              </a:rPr>
              <a:t>U.Dziumbla</a:t>
            </a:r>
            <a:endParaRPr lang="de-DE" sz="1200" dirty="0">
              <a:solidFill>
                <a:schemeClr val="bg1"/>
              </a:solidFill>
              <a:latin typeface="FreightText Pro Book" panose="02000603060000020004" pitchFamily="50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530754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657E59-ABE7-60CD-51DC-59768C6A07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Einsatzgebiete von Mörtelarten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FF547D0-614F-D774-3234-0AF8B44F385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lang="de-DE" dirty="0"/>
              <a:t>Altbau: Kalk- oder </a:t>
            </a:r>
            <a:r>
              <a:rPr lang="de-DE" dirty="0" err="1"/>
              <a:t>Trasskalkmörtel</a:t>
            </a:r>
            <a:r>
              <a:rPr lang="de-DE" dirty="0"/>
              <a:t> </a:t>
            </a:r>
          </a:p>
          <a:p>
            <a:r>
              <a:rPr lang="de-DE" dirty="0"/>
              <a:t>Naturstein: schwach hydraulische oder </a:t>
            </a:r>
            <a:r>
              <a:rPr lang="de-DE" dirty="0" err="1"/>
              <a:t>Trasskalkmörtel</a:t>
            </a:r>
            <a:endParaRPr lang="de-DE" dirty="0"/>
          </a:p>
          <a:p>
            <a:r>
              <a:rPr lang="de-DE" dirty="0"/>
              <a:t>Neubau: Zement- oder Zementkalkmörtel</a:t>
            </a:r>
          </a:p>
          <a:p>
            <a:r>
              <a:rPr lang="de-DE" dirty="0"/>
              <a:t>Innenräume &amp; </a:t>
            </a:r>
            <a:r>
              <a:rPr lang="de-DE" dirty="0" err="1"/>
              <a:t>Ökobau</a:t>
            </a:r>
            <a:r>
              <a:rPr lang="de-DE" dirty="0"/>
              <a:t>: Lehm- oder Kalkmörtel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pic>
        <p:nvPicPr>
          <p:cNvPr id="9" name="Bildplatzhalter 8">
            <a:extLst>
              <a:ext uri="{FF2B5EF4-FFF2-40B4-BE49-F238E27FC236}">
                <a16:creationId xmlns:a16="http://schemas.microsoft.com/office/drawing/2014/main" id="{B542EE52-ACFE-C286-6C94-5A1AE58BF2C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86" r="20786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0" name="Textplatzhalter 2">
            <a:extLst>
              <a:ext uri="{FF2B5EF4-FFF2-40B4-BE49-F238E27FC236}">
                <a16:creationId xmlns:a16="http://schemas.microsoft.com/office/drawing/2014/main" id="{3FF38FF4-6908-46D2-4D11-89CB6F99E14F}"/>
              </a:ext>
            </a:extLst>
          </p:cNvPr>
          <p:cNvSpPr txBox="1">
            <a:spLocks/>
          </p:cNvSpPr>
          <p:nvPr/>
        </p:nvSpPr>
        <p:spPr>
          <a:xfrm>
            <a:off x="10297554" y="6536642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200" dirty="0">
                <a:solidFill>
                  <a:schemeClr val="bg1"/>
                </a:solidFill>
                <a:latin typeface="FreightText Pro Book" panose="02000603060000020004" pitchFamily="50" charset="0"/>
              </a:rPr>
              <a:t>© </a:t>
            </a:r>
            <a:r>
              <a:rPr lang="de-DE" sz="1200" dirty="0" err="1">
                <a:solidFill>
                  <a:schemeClr val="bg1"/>
                </a:solidFill>
                <a:latin typeface="FreightText Pro Book" panose="02000603060000020004" pitchFamily="50" charset="0"/>
              </a:rPr>
              <a:t>Unsplash</a:t>
            </a:r>
            <a:r>
              <a:rPr lang="de-DE" sz="1200" dirty="0">
                <a:solidFill>
                  <a:schemeClr val="bg1"/>
                </a:solidFill>
                <a:latin typeface="FreightText Pro Book" panose="02000603060000020004" pitchFamily="50" charset="0"/>
              </a:rPr>
              <a:t>, Brett Jordan</a:t>
            </a:r>
          </a:p>
        </p:txBody>
      </p:sp>
    </p:spTree>
    <p:extLst>
      <p:ext uri="{BB962C8B-B14F-4D97-AF65-F5344CB8AC3E}">
        <p14:creationId xmlns:p14="http://schemas.microsoft.com/office/powerpoint/2010/main" val="37734550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9CB0E9-AACE-D1B2-D658-663D8E4722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222A7CD-EAEA-4E46-5A3D-39BC86DF11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249" y="1167116"/>
            <a:ext cx="6643063" cy="826861"/>
          </a:xfrm>
        </p:spPr>
        <p:txBody>
          <a:bodyPr>
            <a:normAutofit/>
          </a:bodyPr>
          <a:lstStyle/>
          <a:p>
            <a:r>
              <a:rPr lang="de-DE" dirty="0"/>
              <a:t>Zuschlagstoffe bei Mörtel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CBE0966-94CC-9A6B-EE9C-6B7BB3A5039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5250" y="2208592"/>
            <a:ext cx="6643062" cy="4380489"/>
          </a:xfrm>
        </p:spPr>
        <p:txBody>
          <a:bodyPr>
            <a:normAutofit/>
          </a:bodyPr>
          <a:lstStyle/>
          <a:p>
            <a:r>
              <a:rPr lang="de-DE" dirty="0"/>
              <a:t>Folgende Zuschlagstoffe kommen häufig im Mörtel vor:</a:t>
            </a:r>
          </a:p>
          <a:p>
            <a:pPr lvl="1"/>
            <a:r>
              <a:rPr lang="de-DE" sz="2200" dirty="0">
                <a:latin typeface="FreightText Pro Book" panose="02000603060000020004" pitchFamily="50" charset="0"/>
              </a:rPr>
              <a:t>mineralische Zuschläge </a:t>
            </a:r>
            <a:br>
              <a:rPr lang="de-DE" sz="2200" dirty="0">
                <a:latin typeface="FreightText Pro Book" panose="02000603060000020004" pitchFamily="50" charset="0"/>
              </a:rPr>
            </a:br>
            <a:r>
              <a:rPr lang="de-DE" sz="2200" dirty="0">
                <a:latin typeface="FreightText Pro Book" panose="02000603060000020004" pitchFamily="50" charset="0"/>
              </a:rPr>
              <a:t>(Splitt, Sand, Quarzsand, Blähton, Kies, Perlite, Glas, gemahlen, Kalkstein)</a:t>
            </a:r>
          </a:p>
          <a:p>
            <a:pPr lvl="1"/>
            <a:r>
              <a:rPr lang="de-DE" sz="2200" dirty="0">
                <a:latin typeface="FreightText Pro Book" panose="02000603060000020004" pitchFamily="50" charset="0"/>
              </a:rPr>
              <a:t>organische Zuschläge </a:t>
            </a:r>
            <a:br>
              <a:rPr lang="de-DE" sz="2200" dirty="0">
                <a:latin typeface="FreightText Pro Book" panose="02000603060000020004" pitchFamily="50" charset="0"/>
              </a:rPr>
            </a:br>
            <a:r>
              <a:rPr lang="de-DE" sz="2200" dirty="0">
                <a:latin typeface="FreightText Pro Book" panose="02000603060000020004" pitchFamily="50" charset="0"/>
              </a:rPr>
              <a:t>(Häcksel, Stroh, Kork, Glasfaser, Glasmehl)</a:t>
            </a:r>
          </a:p>
          <a:p>
            <a:pPr lvl="1"/>
            <a:r>
              <a:rPr lang="de-DE" sz="2200" dirty="0">
                <a:latin typeface="FreightText Pro Book" panose="02000603060000020004" pitchFamily="50" charset="0"/>
              </a:rPr>
              <a:t>Additive bzw. andere Zusatzmittel (Kunststoffgranulat, Styropor…)</a:t>
            </a:r>
          </a:p>
        </p:txBody>
      </p:sp>
      <p:pic>
        <p:nvPicPr>
          <p:cNvPr id="11" name="Bildplatzhalter 10">
            <a:extLst>
              <a:ext uri="{FF2B5EF4-FFF2-40B4-BE49-F238E27FC236}">
                <a16:creationId xmlns:a16="http://schemas.microsoft.com/office/drawing/2014/main" id="{D34E0B5F-C779-9320-B44C-B1EF4D20B96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32" r="24032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2" name="Textplatzhalter 2">
            <a:extLst>
              <a:ext uri="{FF2B5EF4-FFF2-40B4-BE49-F238E27FC236}">
                <a16:creationId xmlns:a16="http://schemas.microsoft.com/office/drawing/2014/main" id="{89D34209-5247-AC1F-E2BF-F194B9BB5278}"/>
              </a:ext>
            </a:extLst>
          </p:cNvPr>
          <p:cNvSpPr txBox="1">
            <a:spLocks/>
          </p:cNvSpPr>
          <p:nvPr/>
        </p:nvSpPr>
        <p:spPr>
          <a:xfrm>
            <a:off x="9763125" y="6536642"/>
            <a:ext cx="2326559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200" dirty="0">
                <a:solidFill>
                  <a:schemeClr val="bg1"/>
                </a:solidFill>
                <a:latin typeface="FreightText Pro Book" panose="02000603060000020004" pitchFamily="50" charset="0"/>
              </a:rPr>
              <a:t>© </a:t>
            </a:r>
            <a:r>
              <a:rPr lang="de-DE" sz="1200" dirty="0" err="1">
                <a:solidFill>
                  <a:schemeClr val="bg1"/>
                </a:solidFill>
                <a:latin typeface="FreightText Pro Book" panose="02000603060000020004" pitchFamily="50" charset="0"/>
              </a:rPr>
              <a:t>Unsplash</a:t>
            </a:r>
            <a:r>
              <a:rPr lang="de-DE" sz="1200" dirty="0">
                <a:solidFill>
                  <a:schemeClr val="bg1"/>
                </a:solidFill>
                <a:latin typeface="FreightText Pro Book" panose="02000603060000020004" pitchFamily="50" charset="0"/>
              </a:rPr>
              <a:t>, Umut Ozdemir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700859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EB27B2-4DCB-A9C4-1760-A2B84C3A7B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AEB553B-67EB-5DC7-8C6E-64D4D3E79E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249" y="1167116"/>
            <a:ext cx="6643063" cy="826861"/>
          </a:xfrm>
        </p:spPr>
        <p:txBody>
          <a:bodyPr>
            <a:normAutofit fontScale="90000"/>
          </a:bodyPr>
          <a:lstStyle/>
          <a:p>
            <a:r>
              <a:rPr lang="de-DE" dirty="0"/>
              <a:t> Was sind Kunststoffgranulate? 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1A3F095-33B8-0C56-376D-AFCC83533E6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4825" y="2295525"/>
            <a:ext cx="6643688" cy="2743200"/>
          </a:xfrm>
        </p:spPr>
        <p:txBody>
          <a:bodyPr anchor="b" anchorCtr="0"/>
          <a:lstStyle/>
          <a:p>
            <a:r>
              <a:rPr lang="de-DE" b="1" dirty="0">
                <a:cs typeface="Arial" panose="020B0604020202020204" pitchFamily="34" charset="0"/>
              </a:rPr>
              <a:t>Kunststoffgranulat</a:t>
            </a:r>
            <a:r>
              <a:rPr lang="de-DE" dirty="0">
                <a:cs typeface="Arial" panose="020B0604020202020204" pitchFamily="34" charset="0"/>
              </a:rPr>
              <a:t> </a:t>
            </a:r>
          </a:p>
          <a:p>
            <a:pPr lvl="1"/>
            <a:r>
              <a:rPr lang="de-DE" sz="2200" dirty="0">
                <a:latin typeface="FreightText Pro Book" panose="02000603060000020004" pitchFamily="50" charset="0"/>
                <a:cs typeface="Arial" panose="020B0604020202020204" pitchFamily="34" charset="0"/>
              </a:rPr>
              <a:t>Rieselfähig- ein Schüttgut wie Sand oder Kies </a:t>
            </a:r>
          </a:p>
          <a:p>
            <a:pPr lvl="1"/>
            <a:r>
              <a:rPr lang="de-DE" sz="2200" dirty="0">
                <a:latin typeface="FreightText Pro Book" panose="02000603060000020004" pitchFamily="50" charset="0"/>
                <a:cs typeface="Arial" panose="020B0604020202020204" pitchFamily="34" charset="0"/>
              </a:rPr>
              <a:t>einfach zu transportieren</a:t>
            </a:r>
          </a:p>
          <a:p>
            <a:pPr lvl="1"/>
            <a:r>
              <a:rPr lang="de-DE" sz="2200" dirty="0">
                <a:latin typeface="FreightText Pro Book" panose="02000603060000020004" pitchFamily="50" charset="0"/>
                <a:cs typeface="Arial" panose="020B0604020202020204" pitchFamily="34" charset="0"/>
              </a:rPr>
              <a:t>häufig auch als Kunststoffpellets bezeichnet (also zerkleinerter Plastikabfall)</a:t>
            </a:r>
          </a:p>
          <a:p>
            <a:pPr lvl="1"/>
            <a:r>
              <a:rPr lang="de-DE" sz="2200" dirty="0">
                <a:latin typeface="FreightText Pro Book" panose="02000603060000020004" pitchFamily="50" charset="0"/>
                <a:cs typeface="Arial" panose="020B0604020202020204" pitchFamily="34" charset="0"/>
              </a:rPr>
              <a:t>auch als Schmelzgranulate für Endanwender</a:t>
            </a:r>
          </a:p>
          <a:p>
            <a:r>
              <a:rPr lang="de-DE" dirty="0"/>
              <a:t>Zuschlagstoffe für einige Putze</a:t>
            </a:r>
          </a:p>
        </p:txBody>
      </p:sp>
      <p:pic>
        <p:nvPicPr>
          <p:cNvPr id="8" name="Bildplatzhalter 7">
            <a:extLst>
              <a:ext uri="{FF2B5EF4-FFF2-40B4-BE49-F238E27FC236}">
                <a16:creationId xmlns:a16="http://schemas.microsoft.com/office/drawing/2014/main" id="{383DE563-7F32-F908-F65F-2025745397B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/>
          <a:srcRect l="11048" r="11048"/>
          <a:stretch/>
        </p:blipFill>
        <p:spPr>
          <a:xfrm>
            <a:off x="7591425" y="952500"/>
            <a:ext cx="4600575" cy="5905500"/>
          </a:xfrm>
        </p:spPr>
      </p:pic>
      <p:sp>
        <p:nvSpPr>
          <p:cNvPr id="5" name="Textplatzhalter 2">
            <a:extLst>
              <a:ext uri="{FF2B5EF4-FFF2-40B4-BE49-F238E27FC236}">
                <a16:creationId xmlns:a16="http://schemas.microsoft.com/office/drawing/2014/main" id="{7D66A22E-9A59-1E35-AC16-4E7D49552CBE}"/>
              </a:ext>
            </a:extLst>
          </p:cNvPr>
          <p:cNvSpPr txBox="1">
            <a:spLocks/>
          </p:cNvSpPr>
          <p:nvPr/>
        </p:nvSpPr>
        <p:spPr>
          <a:xfrm>
            <a:off x="10399870" y="6559550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200" dirty="0">
                <a:solidFill>
                  <a:schemeClr val="bg1"/>
                </a:solidFill>
                <a:latin typeface="FreightText Pro Book" panose="02000603060000020004" pitchFamily="50" charset="0"/>
              </a:rPr>
              <a:t>© KI generiert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619446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AE4D33-AFD8-D0AD-01D6-2DCB847E8E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79DD863-DFE5-F281-3389-1032D8F204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249" y="1167116"/>
            <a:ext cx="6643063" cy="826861"/>
          </a:xfrm>
        </p:spPr>
        <p:txBody>
          <a:bodyPr>
            <a:normAutofit fontScale="90000"/>
          </a:bodyPr>
          <a:lstStyle/>
          <a:p>
            <a:r>
              <a:rPr lang="de-DE" dirty="0"/>
              <a:t> Umwelteinfluss des Plastikabfalls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A3F965A-4005-5398-4FEC-469C8E1B50F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4825" y="2559051"/>
            <a:ext cx="6643688" cy="4381500"/>
          </a:xfrm>
        </p:spPr>
        <p:txBody>
          <a:bodyPr anchor="b" anchorCtr="0">
            <a:normAutofit fontScale="92500" lnSpcReduction="10000"/>
          </a:bodyPr>
          <a:lstStyle/>
          <a:p>
            <a:r>
              <a:rPr lang="de-DE" b="1" dirty="0">
                <a:cs typeface="Arial" panose="020B0604020202020204" pitchFamily="34" charset="0"/>
              </a:rPr>
              <a:t>Kunststoffgranulat</a:t>
            </a:r>
          </a:p>
          <a:p>
            <a:pPr lvl="1"/>
            <a:r>
              <a:rPr lang="de-DE" dirty="0">
                <a:latin typeface="FreightText Pro Book" panose="02000603060000020004" pitchFamily="50" charset="0"/>
                <a:cs typeface="Arial" panose="020B0604020202020204" pitchFamily="34" charset="0"/>
              </a:rPr>
              <a:t>entweicht leicht der Produktions- und Verarbeitungskette </a:t>
            </a:r>
          </a:p>
          <a:p>
            <a:pPr lvl="1"/>
            <a:r>
              <a:rPr lang="de-DE" dirty="0">
                <a:latin typeface="FreightText Pro Book" panose="02000603060000020004" pitchFamily="50" charset="0"/>
                <a:cs typeface="Arial" panose="020B0604020202020204" pitchFamily="34" charset="0"/>
              </a:rPr>
              <a:t>in Gewässer und stellt einen großen Anteil des Mikroplastik- bzw. Plastikmülls in Meeren, Seen und Flüssen dar.</a:t>
            </a:r>
          </a:p>
          <a:p>
            <a:pPr lvl="1"/>
            <a:r>
              <a:rPr lang="de-DE" dirty="0">
                <a:latin typeface="FreightText Pro Book" panose="02000603060000020004" pitchFamily="50" charset="0"/>
                <a:cs typeface="Arial" panose="020B0604020202020204" pitchFamily="34" charset="0"/>
              </a:rPr>
              <a:t>häufig im Verdauungstrakt von Seevögeln und Meerestieren sowie bei Menschen</a:t>
            </a:r>
          </a:p>
          <a:p>
            <a:pPr lvl="1"/>
            <a:r>
              <a:rPr lang="de-DE" dirty="0">
                <a:latin typeface="FreightText Pro Book" panose="02000603060000020004" pitchFamily="50" charset="0"/>
                <a:cs typeface="Arial" panose="020B0604020202020204" pitchFamily="34" charset="0"/>
              </a:rPr>
              <a:t>Bei Wärme dampft der Weichmacher aus dem Putz</a:t>
            </a:r>
          </a:p>
          <a:p>
            <a:r>
              <a:rPr lang="de-DE" dirty="0"/>
              <a:t>Ausspülungen! </a:t>
            </a:r>
          </a:p>
          <a:p>
            <a:pPr lvl="1"/>
            <a:r>
              <a:rPr lang="de-DE" dirty="0">
                <a:latin typeface="FreightText Pro Book" panose="02000603060000020004" pitchFamily="50" charset="0"/>
              </a:rPr>
              <a:t>bei der Verarbeitung von Mörtel</a:t>
            </a:r>
          </a:p>
          <a:p>
            <a:pPr lvl="1"/>
            <a:r>
              <a:rPr lang="de-DE" dirty="0">
                <a:latin typeface="FreightText Pro Book" panose="02000603060000020004" pitchFamily="50" charset="0"/>
              </a:rPr>
              <a:t>bei der Reinigung der Werkzeuge und Maschinen </a:t>
            </a:r>
          </a:p>
          <a:p>
            <a:endParaRPr lang="de-DE" dirty="0"/>
          </a:p>
        </p:txBody>
      </p:sp>
      <p:pic>
        <p:nvPicPr>
          <p:cNvPr id="8" name="Bildplatzhalter 7">
            <a:extLst>
              <a:ext uri="{FF2B5EF4-FFF2-40B4-BE49-F238E27FC236}">
                <a16:creationId xmlns:a16="http://schemas.microsoft.com/office/drawing/2014/main" id="{8AC5E9DA-8D34-DB84-8B30-C2C058D06CF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60" r="24060"/>
          <a:stretch/>
        </p:blipFill>
        <p:spPr>
          <a:xfrm>
            <a:off x="7591425" y="952500"/>
            <a:ext cx="4600575" cy="5905500"/>
          </a:xfrm>
        </p:spPr>
      </p:pic>
      <p:sp>
        <p:nvSpPr>
          <p:cNvPr id="5" name="Textplatzhalter 2">
            <a:extLst>
              <a:ext uri="{FF2B5EF4-FFF2-40B4-BE49-F238E27FC236}">
                <a16:creationId xmlns:a16="http://schemas.microsoft.com/office/drawing/2014/main" id="{0E52108F-B8CD-22A4-D37C-84FB672A511F}"/>
              </a:ext>
            </a:extLst>
          </p:cNvPr>
          <p:cNvSpPr txBox="1">
            <a:spLocks/>
          </p:cNvSpPr>
          <p:nvPr/>
        </p:nvSpPr>
        <p:spPr>
          <a:xfrm>
            <a:off x="10256919" y="6428402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200" dirty="0">
                <a:solidFill>
                  <a:schemeClr val="bg1"/>
                </a:solidFill>
                <a:latin typeface="FreightText Pro Book" panose="02000603060000020004" pitchFamily="50" charset="0"/>
              </a:rPr>
              <a:t>© </a:t>
            </a:r>
            <a:r>
              <a:rPr lang="de-DE" sz="1200" dirty="0" err="1">
                <a:solidFill>
                  <a:schemeClr val="bg1"/>
                </a:solidFill>
                <a:latin typeface="FreightText Pro Book" panose="02000603060000020004" pitchFamily="50" charset="0"/>
              </a:rPr>
              <a:t>U.Dziumbla</a:t>
            </a:r>
            <a:endParaRPr lang="de-DE" sz="1200" dirty="0">
              <a:solidFill>
                <a:schemeClr val="bg1"/>
              </a:solidFill>
              <a:latin typeface="FreightText Pro Book" panose="02000603060000020004" pitchFamily="50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7966027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29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2_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9b6327e-2b5b-4eb0-b264-096f24e8716b" xsi:nil="true"/>
    <lcf76f155ced4ddcb4097134ff3c332f xmlns="2b4e305d-4f8d-4494-a831-2ab793b4aa70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D6E945EAD86754EBBFBF613E5D6CB42" ma:contentTypeVersion="16" ma:contentTypeDescription="Ein neues Dokument erstellen." ma:contentTypeScope="" ma:versionID="d97b5d849eec5fe768e2c467a8842f50">
  <xsd:schema xmlns:xsd="http://www.w3.org/2001/XMLSchema" xmlns:xs="http://www.w3.org/2001/XMLSchema" xmlns:p="http://schemas.microsoft.com/office/2006/metadata/properties" xmlns:ns2="2b4e305d-4f8d-4494-a831-2ab793b4aa70" xmlns:ns3="e9b6327e-2b5b-4eb0-b264-096f24e8716b" targetNamespace="http://schemas.microsoft.com/office/2006/metadata/properties" ma:root="true" ma:fieldsID="9d7088058e3a376502d6cee193f369bb" ns2:_="" ns3:_="">
    <xsd:import namespace="2b4e305d-4f8d-4494-a831-2ab793b4aa70"/>
    <xsd:import namespace="e9b6327e-2b5b-4eb0-b264-096f24e8716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b4e305d-4f8d-4494-a831-2ab793b4aa7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Bildmarkierungen" ma:readOnly="false" ma:fieldId="{5cf76f15-5ced-4ddc-b409-7134ff3c332f}" ma:taxonomyMulti="true" ma:sspId="a8188561-da4c-4563-91c9-5ced32ac918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b6327e-2b5b-4eb0-b264-096f24e8716b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0ecc8bec-8604-4cbc-aa04-0b94da2edea3}" ma:internalName="TaxCatchAll" ma:showField="CatchAllData" ma:web="e9b6327e-2b5b-4eb0-b264-096f24e8716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5BED8C9-24CB-4B80-855D-8C60A052CB3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7DAD909-A4C3-434A-A374-56E0903EC5E9}">
  <ds:schemaRefs>
    <ds:schemaRef ds:uri="http://purl.org/dc/elements/1.1/"/>
    <ds:schemaRef ds:uri="http://www.w3.org/XML/1998/namespace"/>
    <ds:schemaRef ds:uri="http://schemas.microsoft.com/office/infopath/2007/PartnerControls"/>
    <ds:schemaRef ds:uri="http://purl.org/dc/terms/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e9b6327e-2b5b-4eb0-b264-096f24e8716b"/>
    <ds:schemaRef ds:uri="2b4e305d-4f8d-4494-a831-2ab793b4aa70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413B3B7A-3182-4EE7-AAA5-08917B7CEBCD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1680</Words>
  <Application>Microsoft Office PowerPoint</Application>
  <PresentationFormat>Breitbild</PresentationFormat>
  <Paragraphs>274</Paragraphs>
  <Slides>29</Slides>
  <Notes>21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8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29</vt:i4>
      </vt:variant>
    </vt:vector>
  </HeadingPairs>
  <TitlesOfParts>
    <vt:vector size="38" baseType="lpstr">
      <vt:lpstr>Aptos</vt:lpstr>
      <vt:lpstr>Arial</vt:lpstr>
      <vt:lpstr>Calibri</vt:lpstr>
      <vt:lpstr>FreightText Pro Bold</vt:lpstr>
      <vt:lpstr>FreightText Pro Book</vt:lpstr>
      <vt:lpstr>Neue Plak Text</vt:lpstr>
      <vt:lpstr>Neue Plak Wide Black</vt:lpstr>
      <vt:lpstr>Symbol</vt:lpstr>
      <vt:lpstr>2_Office</vt:lpstr>
      <vt:lpstr>Materialkunde: Nachhaltigkeit von Mörtelarten</vt:lpstr>
      <vt:lpstr>Ziele/Ablauf der Präsentation</vt:lpstr>
      <vt:lpstr>Ausgewählte Mörtelarten</vt:lpstr>
      <vt:lpstr>PowerPoint-Präsentation</vt:lpstr>
      <vt:lpstr>Mörtel = Mörtel?</vt:lpstr>
      <vt:lpstr>Einsatzgebiete von Mörtelarten</vt:lpstr>
      <vt:lpstr>Zuschlagstoffe bei Mörtel</vt:lpstr>
      <vt:lpstr> Was sind Kunststoffgranulate? </vt:lpstr>
      <vt:lpstr> Umwelteinfluss des Plastikabfalls</vt:lpstr>
      <vt:lpstr>Normalmörtel </vt:lpstr>
      <vt:lpstr>Normalmörtel </vt:lpstr>
      <vt:lpstr>Leichtmörtel </vt:lpstr>
      <vt:lpstr>Leichtmörtel </vt:lpstr>
      <vt:lpstr>Dünnbettmörtel </vt:lpstr>
      <vt:lpstr>Dünnbettmörtel </vt:lpstr>
      <vt:lpstr>Vormauermörtel </vt:lpstr>
      <vt:lpstr>Vormauermörtel </vt:lpstr>
      <vt:lpstr>Bedeutung des nachhaltigen Tiefbaus  </vt:lpstr>
      <vt:lpstr>PowerPoint-Präsentation</vt:lpstr>
      <vt:lpstr>Zementmörtel (Der Klassiker) </vt:lpstr>
      <vt:lpstr>Kunstharzmörtel (Der Spezialist) </vt:lpstr>
      <vt:lpstr>Schamottemörtel / Spezialmörtel (für Hitze &amp; Chemie) </vt:lpstr>
      <vt:lpstr>Nachhaltigkeit </vt:lpstr>
      <vt:lpstr>Putzmörtel</vt:lpstr>
      <vt:lpstr>Estrichmörtel</vt:lpstr>
      <vt:lpstr>Trasskalkmörtel</vt:lpstr>
      <vt:lpstr>Lehm- und Lehmmörtel</vt:lpstr>
      <vt:lpstr>PowerPoint-Präsentation</vt:lpstr>
      <vt:lpstr>Vielen Dank für die Aufmerksamkeit und Teilnahme!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Andreas Schulz</dc:creator>
  <cp:lastModifiedBy>Louisa  Büsken</cp:lastModifiedBy>
  <cp:revision>24</cp:revision>
  <dcterms:created xsi:type="dcterms:W3CDTF">2025-09-18T09:13:42Z</dcterms:created>
  <dcterms:modified xsi:type="dcterms:W3CDTF">2026-08-14T08:28:09Z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A4099A94-B809-4975-9BF5-3E8B13C7168D</vt:lpwstr>
  </property>
  <property fmtid="{D5CDD505-2E9C-101B-9397-08002B2CF9AE}" pid="3" name="ArticulatePath">
    <vt:lpwstr>Mörtelarten 003</vt:lpwstr>
  </property>
  <property fmtid="{D5CDD505-2E9C-101B-9397-08002B2CF9AE}" pid="4" name="ContentTypeId">
    <vt:lpwstr>0x010100AD6E945EAD86754EBBFBF613E5D6CB42</vt:lpwstr>
  </property>
  <property fmtid="{D5CDD505-2E9C-101B-9397-08002B2CF9AE}" pid="5" name="MediaServiceImageTags">
    <vt:lpwstr/>
  </property>
</Properties>
</file>