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16.xml" ContentType="application/vnd.openxmlformats-officedocument.presentationml.notesSlide+xml"/>
  <Override PartName="/ppt/tags/tag20.xml" ContentType="application/vnd.openxmlformats-officedocument.presentationml.tags+xml"/>
  <Override PartName="/ppt/notesSlides/notesSlide17.xml" ContentType="application/vnd.openxmlformats-officedocument.presentationml.notesSlide+xml"/>
  <Override PartName="/ppt/tags/tag21.xml" ContentType="application/vnd.openxmlformats-officedocument.presentationml.tags+xml"/>
  <Override PartName="/ppt/notesSlides/notesSlide18.xml" ContentType="application/vnd.openxmlformats-officedocument.presentationml.notesSlide+xml"/>
  <Override PartName="/ppt/tags/tag22.xml" ContentType="application/vnd.openxmlformats-officedocument.presentationml.tags+xml"/>
  <Override PartName="/ppt/notesSlides/notesSlide19.xml" ContentType="application/vnd.openxmlformats-officedocument.presentationml.notesSlide+xml"/>
  <Override PartName="/ppt/tags/tag23.xml" ContentType="application/vnd.openxmlformats-officedocument.presentationml.tags+xml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  <Override PartName="/ppt/notesSlides/notesSlide22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24.xml" ContentType="application/vnd.openxmlformats-officedocument.presentationml.notesSlide+xml"/>
  <Override PartName="/ppt/tags/tag30.xml" ContentType="application/vnd.openxmlformats-officedocument.presentationml.tags+xml"/>
  <Override PartName="/ppt/notesSlides/notesSlide25.xml" ContentType="application/vnd.openxmlformats-officedocument.presentationml.notesSlide+xml"/>
  <Override PartName="/ppt/tags/tag31.xml" ContentType="application/vnd.openxmlformats-officedocument.presentationml.tags+xml"/>
  <Override PartName="/ppt/notesSlides/notesSlide26.xml" ContentType="application/vnd.openxmlformats-officedocument.presentationml.notesSlide+xml"/>
  <Override PartName="/ppt/tags/tag32.xml" ContentType="application/vnd.openxmlformats-officedocument.presentationml.tags+xml"/>
  <Override PartName="/ppt/notesSlides/notesSlide27.xml" ContentType="application/vnd.openxmlformats-officedocument.presentationml.notesSlide+xml"/>
  <Override PartName="/ppt/tags/tag33.xml" ContentType="application/vnd.openxmlformats-officedocument.presentationml.tags+xml"/>
  <Override PartName="/ppt/notesSlides/notesSlide28.xml" ContentType="application/vnd.openxmlformats-officedocument.presentationml.notesSlide+xml"/>
  <Override PartName="/ppt/tags/tag34.xml" ContentType="application/vnd.openxmlformats-officedocument.presentationml.tags+xml"/>
  <Override PartName="/ppt/notesSlides/notesSlide29.xml" ContentType="application/vnd.openxmlformats-officedocument.presentationml.notesSlide+xml"/>
  <Override PartName="/ppt/tags/tag35.xml" ContentType="application/vnd.openxmlformats-officedocument.presentationml.tags+xml"/>
  <Override PartName="/ppt/notesSlides/notesSlide30.xml" ContentType="application/vnd.openxmlformats-officedocument.presentationml.notesSlide+xml"/>
  <Override PartName="/ppt/tags/tag36.xml" ContentType="application/vnd.openxmlformats-officedocument.presentationml.tags+xml"/>
  <Override PartName="/ppt/notesSlides/notesSlide31.xml" ContentType="application/vnd.openxmlformats-officedocument.presentationml.notesSlide+xml"/>
  <Override PartName="/ppt/tags/tag37.xml" ContentType="application/vnd.openxmlformats-officedocument.presentationml.tags+xml"/>
  <Override PartName="/ppt/notesSlides/notesSlide32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3"/>
  </p:notesMasterIdLst>
  <p:handoutMasterIdLst>
    <p:handoutMasterId r:id="rId44"/>
  </p:handoutMasterIdLst>
  <p:sldIdLst>
    <p:sldId id="882" r:id="rId5"/>
    <p:sldId id="827" r:id="rId6"/>
    <p:sldId id="948" r:id="rId7"/>
    <p:sldId id="946" r:id="rId8"/>
    <p:sldId id="957" r:id="rId9"/>
    <p:sldId id="958" r:id="rId10"/>
    <p:sldId id="959" r:id="rId11"/>
    <p:sldId id="960" r:id="rId12"/>
    <p:sldId id="976" r:id="rId13"/>
    <p:sldId id="961" r:id="rId14"/>
    <p:sldId id="945" r:id="rId15"/>
    <p:sldId id="962" r:id="rId16"/>
    <p:sldId id="977" r:id="rId17"/>
    <p:sldId id="963" r:id="rId18"/>
    <p:sldId id="964" r:id="rId19"/>
    <p:sldId id="978" r:id="rId20"/>
    <p:sldId id="965" r:id="rId21"/>
    <p:sldId id="966" r:id="rId22"/>
    <p:sldId id="979" r:id="rId23"/>
    <p:sldId id="967" r:id="rId24"/>
    <p:sldId id="968" r:id="rId25"/>
    <p:sldId id="980" r:id="rId26"/>
    <p:sldId id="970" r:id="rId27"/>
    <p:sldId id="971" r:id="rId28"/>
    <p:sldId id="972" r:id="rId29"/>
    <p:sldId id="981" r:id="rId30"/>
    <p:sldId id="973" r:id="rId31"/>
    <p:sldId id="974" r:id="rId32"/>
    <p:sldId id="982" r:id="rId33"/>
    <p:sldId id="975" r:id="rId34"/>
    <p:sldId id="937" r:id="rId35"/>
    <p:sldId id="983" r:id="rId36"/>
    <p:sldId id="984" r:id="rId37"/>
    <p:sldId id="985" r:id="rId38"/>
    <p:sldId id="912" r:id="rId39"/>
    <p:sldId id="951" r:id="rId40"/>
    <p:sldId id="952" r:id="rId41"/>
    <p:sldId id="953" r:id="rId42"/>
  </p:sldIdLst>
  <p:sldSz cx="12192000" cy="6858000"/>
  <p:notesSz cx="6858000" cy="9144000"/>
  <p:custDataLst>
    <p:tags r:id="rId45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008A6B-D18A-7F9F-09B4-CAF49468C937}" name="Hannah Strobel" initials="H" userId="Hannah Strobel" providerId="None"/>
  <p188:author id="{FC0D4E72-8D8F-76DF-A499-B5345355DEC2}" name="Laura Zimmermann" initials="LZ" userId="S::quast@nexteconomylab.de::f597a7f9-23fa-4e78-bade-21d5c631cad7" providerId="AD"/>
  <p188:author id="{8E13A2EA-694D-E73E-7C97-0F21ED1A3BA4}" name="Louisa  Büsken" initials="LB" userId="S::Buesken@nexteconomylab.de::7d97b5d4-09f0-4c45-9e89-3735a483682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72B"/>
    <a:srgbClr val="182952"/>
    <a:srgbClr val="004488"/>
    <a:srgbClr val="0088BB"/>
    <a:srgbClr val="E8EDF8"/>
    <a:srgbClr val="F2F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2676" autoAdjust="0"/>
  </p:normalViewPr>
  <p:slideViewPr>
    <p:cSldViewPr snapToGrid="0">
      <p:cViewPr varScale="1">
        <p:scale>
          <a:sx n="72" d="100"/>
          <a:sy n="72" d="100"/>
        </p:scale>
        <p:origin x="88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48DDF5D-9FAB-1264-3C35-1FB955B547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251713F-715E-B1B8-C6C9-E19DF73949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B9E5A-0281-42B9-831D-29110479DF5C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B7B285C-4E30-BCBB-5B8A-1C20A00CF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9F1591-B18F-6CD1-26C4-7CC1739DAA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6FDB7-274C-4E68-9624-9E2EC0AC17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54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CBA64-ECC8-4978-8891-8DF2B1FB534C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F42F7-6364-4D22-9CE0-F57BEDCBB6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310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be.com/shorts/TOzjYhFUQXA?si=bbTIDm1Tr7c-FQ_b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ergie-experten.org/bauen-und-sanieren/baustoffe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ergie-experten.org/bauen-und-sanieren/baustoffe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97716-9617-BCCA-E1DE-0636DD9D6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A865F73-8641-BC12-E098-EA5BD01C47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18E4624-A222-1FD4-9771-26D4B29D6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411B1DA-9C12-3A8B-497E-870B71C45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666E0F-443F-8B4B-998E-90E85D0072D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594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https://youtube.com/shorts/2s8JBgfx-sk?si=t4N0kBUGJeMi2PmX</a:t>
            </a:r>
          </a:p>
          <a:p>
            <a:r>
              <a:rPr lang="de-DE" dirty="0"/>
              <a:t>Bei Bedarf Video zeigen.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870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Erfahrungen der TN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2065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Calciumsulfat (</a:t>
            </a:r>
            <a:r>
              <a:rPr lang="de-DE" dirty="0" err="1"/>
              <a:t>CaSO</a:t>
            </a:r>
            <a:r>
              <a:rPr lang="de-DE" dirty="0"/>
              <a:t> 4)</a:t>
            </a:r>
          </a:p>
          <a:p>
            <a:r>
              <a:rPr lang="de-DE" dirty="0"/>
              <a:t>Herstellung:</a:t>
            </a:r>
            <a:br>
              <a:rPr lang="de-DE" dirty="0"/>
            </a:br>
            <a:r>
              <a:rPr lang="de-DE" dirty="0"/>
              <a:t>Gipsstein wird in Drehrohröfen bei bis zu 300 °C (bevorzugt 130 bis 160 °C) entsteht Stuckgips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4045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BF494-E1C1-C5A7-2A94-B478277CF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61E4290-D05E-FB56-F736-AE44C88564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A77D388-34F7-AD19-CB63-3C6A78B8F5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D3F880-D06D-6252-07DC-821759F591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43642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Erfahrungen der TN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24447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7EA1F-4CF4-CADF-DE6B-529B26F65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C92B367-D4C5-7C0F-B925-224149F6F2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36C447F-03CA-0C57-447F-C112C032D6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A27EA0-EB25-8CBF-F68A-7A5B34DB81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2877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F5C27-69AA-4F35-D342-E34A86D46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45ED236-A424-99FF-A7D0-6569C2EC76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09B079F-5914-4853-5239-F771F2AE3A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DC72BC-4C3B-1159-B077-5040234048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77236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Erfahrungen der TN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77504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9E605-C481-B2A7-AB0F-8FDB78ECD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657A02E-D881-13D5-F5E7-117E83ADFA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60CE84E-9A31-4832-E825-4D2CAE5A2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Link zur Website mit ausführlicher Erklärung:</a:t>
            </a:r>
          </a:p>
          <a:p>
            <a:r>
              <a:rPr lang="de-DE" dirty="0"/>
              <a:t>https://www.hausjournal.net/kalkputz-selber-machen#:~:text=Um%20%EE%80%80Kalkputz%EE%80%81%20selbst%20%EE%80%80herzustellen,%EE%80%81%20ben%C3%B6tigen Kalkputz selber machen » Anleitung &amp; Rezeptur für DIY-Putz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B9592D-7DD3-FDBE-CA54-CBF30615D3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7172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8654C-0696-0B95-397B-B209FD14B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39B6464-986A-BFB0-A77B-1BC51E7B60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B931B34-6222-B712-9274-FD997065AC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7F0B5B-47DF-DDD1-5E1F-909787D80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5132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Frage an die TN</a:t>
            </a:r>
          </a:p>
          <a:p>
            <a:r>
              <a:rPr lang="de-DE" dirty="0"/>
              <a:t>- Sensibilisierung für die Notwendigkeit nachhaltiger Alternativen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2368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Erfahrungen der TN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62352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hlinkClick r:id="rId3"/>
              </a:rPr>
              <a:t>Video zur Erklärung: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hlinkClick r:id="rId3"/>
              </a:rPr>
              <a:t>https://youtube.com/shorts/TOzjYhFUQXA?si=bbTIDm1Tr7c-FQ_b</a:t>
            </a: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55902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29333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Erfahrungen der TN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13704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02683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Erfahrungen der TN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819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Weitere Infos im WEB:</a:t>
            </a:r>
          </a:p>
          <a:p>
            <a:r>
              <a:rPr lang="de-DE" dirty="0"/>
              <a:t>https://www.kesselheld.de/daemmputz/ </a:t>
            </a:r>
            <a:r>
              <a:rPr lang="de-DE" dirty="0" err="1"/>
              <a:t>Dämmputz</a:t>
            </a:r>
            <a:r>
              <a:rPr lang="de-DE" dirty="0"/>
              <a:t> innen oder außen: Kosten, Vor- und Nachteile – Kesselheld</a:t>
            </a:r>
          </a:p>
          <a:p>
            <a:r>
              <a:rPr lang="de-DE" dirty="0"/>
              <a:t>https://www.energie-experten.org/bauen-und-sanieren/daemmung/aussendaemmung/daemmputz-aussen Ist Außen-</a:t>
            </a:r>
            <a:r>
              <a:rPr lang="de-DE" dirty="0" err="1"/>
              <a:t>Dämmputz</a:t>
            </a:r>
            <a:r>
              <a:rPr lang="de-DE" dirty="0"/>
              <a:t> ein sinnvoller WDVS-Ersatz?</a:t>
            </a:r>
          </a:p>
          <a:p>
            <a:r>
              <a:rPr lang="de-DE" dirty="0"/>
              <a:t>https://fachverband-wdvs.de/</a:t>
            </a:r>
            <a:r>
              <a:rPr lang="de-DE" dirty="0" err="1"/>
              <a:t>daemmputz-aussen</a:t>
            </a:r>
            <a:r>
              <a:rPr lang="de-DE" dirty="0"/>
              <a:t>/</a:t>
            </a:r>
            <a:r>
              <a:rPr lang="de-DE" dirty="0" err="1"/>
              <a:t>Dämmputz</a:t>
            </a:r>
            <a:r>
              <a:rPr lang="de-DE" dirty="0"/>
              <a:t> außen oder WDVS: Die beste Lösung für Ihre Fassade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58357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E7008-B575-8C25-12F0-878C08399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11FA0F5-72FB-B11A-EB30-B14F22F91A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B611158-51A3-1CB7-0DC5-7E51D1ADFE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Welche Putze sind für außen / innen geeignet?</a:t>
            </a:r>
          </a:p>
          <a:p>
            <a:r>
              <a:rPr lang="de-DE" dirty="0"/>
              <a:t>Vergabe von Punkten/Sternen durch die TN.</a:t>
            </a:r>
          </a:p>
          <a:p>
            <a:endParaRPr lang="de-DE" dirty="0"/>
          </a:p>
          <a:p>
            <a:r>
              <a:rPr lang="de-DE" dirty="0"/>
              <a:t>Ausführliche Informationen zum Thema:</a:t>
            </a:r>
            <a:br>
              <a:rPr lang="de-DE" dirty="0"/>
            </a:br>
            <a:r>
              <a:rPr lang="de-DE" dirty="0"/>
              <a:t>https://www.energie-experten.org/bauen-und-sanieren/baustoffe </a:t>
            </a:r>
            <a:r>
              <a:rPr lang="de-DE" dirty="0">
                <a:hlinkClick r:id="rId3"/>
              </a:rPr>
              <a:t>Einteilung und Überblick der wichtigsten Baustoffe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C1A022B-8EBA-7F4B-6A0C-9BED6686E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80934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AF79F-A322-D0BD-25DC-2DA433BE2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B4CA860-0F6E-FB86-31FB-9F68E7D086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C629117-7D74-BDA3-6B8D-C9317A2FE7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https://www.energie-experten.org/bauen-und-sanieren/baustoffe </a:t>
            </a:r>
            <a:r>
              <a:rPr lang="de-DE" dirty="0">
                <a:hlinkClick r:id="rId3"/>
              </a:rPr>
              <a:t>Einteilung und Überblick der wichtigsten Baustoffe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ECFFBBA-884F-49F3-1E91-C3F362C844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1374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6B08E-A289-BA85-1741-E878E841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9E01274-9D38-1EFE-E43D-DE64440034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DD98EC5-031B-8BF7-3D9A-B41FECC6CC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67677A-62FB-CA09-EE15-6591A386A6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677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Übersicht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3198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E8ADB-C6CF-96D8-76F9-8BA2EA882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4908FA8-3EDB-5559-FFB0-EFA4041BF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0C5C332-1552-F64D-40CF-1A633D72C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BC33EC-F4F3-E6ED-FB26-E66E3C9193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9629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F42F7-6364-4D22-9CE0-F57BEDCBB65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031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Wissenstest – mit sofortiger Ergebnisanzeige – Es werden keine Daten gespeichert!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2512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Im Gespräch mit TN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3043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Womit haben Sie schon gearbeitet?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1844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8FB8D-F53A-D519-B138-A0327DAC1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1C49CD4-A8D6-EC35-B393-A175BA5497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58A21AA-24E7-65B5-D1C5-362F26DA97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Plastik – Erfahrungen der TN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FF7A1C3-6108-8043-29D1-84E01F591B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4676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98015-F298-A5FD-FE32-ADFA0C0A3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86DFF48-90BC-71E9-3887-538BEFA59A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CB27750-4091-3A4A-4D9F-456CFBA95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Putze und Mörtel in der Ausbildung - wiederverwendbar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4BB6341-2E69-2669-AB06-C34CC44660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6358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Erfahrungen der TN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2608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Wichtige Vorkommen in Deutschland?</a:t>
            </a:r>
          </a:p>
          <a:p>
            <a:r>
              <a:rPr lang="de-DE" dirty="0"/>
              <a:t>Kalk- und Dolomitsteine: </a:t>
            </a:r>
          </a:p>
          <a:p>
            <a:pPr marL="171450" indent="-171450">
              <a:buFontTx/>
              <a:buChar char="-"/>
            </a:pPr>
            <a:r>
              <a:rPr lang="de-DE" dirty="0"/>
              <a:t>Schwäbisch-Fränkische Alb, </a:t>
            </a:r>
          </a:p>
          <a:p>
            <a:pPr marL="171450" indent="-171450">
              <a:buFontTx/>
              <a:buChar char="-"/>
            </a:pPr>
            <a:r>
              <a:rPr lang="de-DE" dirty="0"/>
              <a:t>Neckar-Gebiet, Unterfranken, Alpen, </a:t>
            </a:r>
          </a:p>
          <a:p>
            <a:pPr marL="171450" indent="-171450">
              <a:buFontTx/>
              <a:buChar char="-"/>
            </a:pPr>
            <a:r>
              <a:rPr lang="de-DE" dirty="0"/>
              <a:t>Nordrand des Bergischen Landes, </a:t>
            </a:r>
          </a:p>
          <a:p>
            <a:pPr marL="171450" indent="-171450">
              <a:buFontTx/>
              <a:buChar char="-"/>
            </a:pPr>
            <a:r>
              <a:rPr lang="de-DE" dirty="0"/>
              <a:t>des Sauerlandes und des Harzes, </a:t>
            </a:r>
          </a:p>
          <a:p>
            <a:pPr marL="171450" indent="-171450">
              <a:buFontTx/>
              <a:buChar char="-"/>
            </a:pPr>
            <a:r>
              <a:rPr lang="de-DE" dirty="0"/>
              <a:t>Saarland, Eifel, Hessisches Bergland, ….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F42F7-6364-4D22-9CE0-F57BEDCBB657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9520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nexteconomylab.de/de/projekte/nachhaltigkeit-im-bau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51" y="1289154"/>
            <a:ext cx="5923696" cy="17815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346531"/>
            <a:ext cx="5923695" cy="11496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Vortragende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79E376CF-B4C3-2000-FDCB-F5B6CEBCF8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505251" y="4772002"/>
            <a:ext cx="5923694" cy="473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FreightText Pro Bold" panose="02000803080000020004" charset="0"/>
              </a:defRPr>
            </a:lvl1pPr>
          </a:lstStyle>
          <a:p>
            <a:pPr lvl="0"/>
            <a:r>
              <a:rPr lang="de-DE" dirty="0"/>
              <a:t>Ort, Datum</a:t>
            </a:r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B3E9D42-02B6-8DF7-156F-1D3D68C4A9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1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ntaktfolie_NELA_und_BF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403740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59A8FE2-EFE7-952B-A2B8-3189203C43D1}"/>
              </a:ext>
            </a:extLst>
          </p:cNvPr>
          <p:cNvSpPr txBox="1"/>
          <p:nvPr userDrawn="1"/>
        </p:nvSpPr>
        <p:spPr>
          <a:xfrm>
            <a:off x="511266" y="3213064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>
                <a:latin typeface="FreightText Pro Book" panose="02000603060000020004" pitchFamily="2" charset="0"/>
              </a:rPr>
              <a:t>Thomas-Mann-Str. 36</a:t>
            </a:r>
          </a:p>
          <a:p>
            <a:pPr lvl="0"/>
            <a:r>
              <a:rPr lang="de-DE" sz="2000" dirty="0">
                <a:latin typeface="FreightText Pro Book" panose="02000603060000020004" pitchFamily="2" charset="0"/>
              </a:rPr>
              <a:t>53111 Bonn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AEC9CB0-BE03-66B7-2534-AD28886AE58E}"/>
              </a:ext>
            </a:extLst>
          </p:cNvPr>
          <p:cNvSpPr txBox="1"/>
          <p:nvPr userDrawn="1"/>
        </p:nvSpPr>
        <p:spPr>
          <a:xfrm>
            <a:off x="511266" y="2787186"/>
            <a:ext cx="5742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NELA. Next Economy Lab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600" dirty="0">
                <a:solidFill>
                  <a:srgbClr val="182952"/>
                </a:solidFill>
                <a:latin typeface="Neue Plak Wide Black" panose="020B0A07030202020204" pitchFamily="34" charset="77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238" y="4709917"/>
            <a:ext cx="448574" cy="44857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DA6F6BB-978E-A778-F09B-BB087604A68F}"/>
              </a:ext>
            </a:extLst>
          </p:cNvPr>
          <p:cNvSpPr txBox="1"/>
          <p:nvPr userDrawn="1"/>
        </p:nvSpPr>
        <p:spPr>
          <a:xfrm>
            <a:off x="6821289" y="2504964"/>
            <a:ext cx="9891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Berufsförderungswerk der Bauindustrie </a:t>
            </a:r>
          </a:p>
          <a:p>
            <a:r>
              <a:rPr lang="de-DE" sz="2000" dirty="0">
                <a:solidFill>
                  <a:schemeClr val="tx1"/>
                </a:solidFill>
                <a:latin typeface="Neue Plak Text" panose="020B0804030202020204" pitchFamily="34" charset="0"/>
              </a:rPr>
              <a:t>Berlin-Brandenburg e.V.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F3A5B93-9364-F078-5790-314DE8C79BD5}"/>
              </a:ext>
            </a:extLst>
          </p:cNvPr>
          <p:cNvSpPr txBox="1"/>
          <p:nvPr userDrawn="1"/>
        </p:nvSpPr>
        <p:spPr>
          <a:xfrm>
            <a:off x="6811633" y="3211701"/>
            <a:ext cx="5742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Dissenchener</a:t>
            </a:r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 Schulstraße 15</a:t>
            </a:r>
          </a:p>
          <a:p>
            <a:pPr lvl="0"/>
            <a:r>
              <a:rPr lang="de-DE" sz="2000" dirty="0">
                <a:solidFill>
                  <a:schemeClr val="tx1"/>
                </a:solidFill>
                <a:latin typeface="FreightText Pro Book" panose="02000603060000020004" pitchFamily="2" charset="0"/>
              </a:rPr>
              <a:t>03052 Cottbus-</a:t>
            </a:r>
            <a:r>
              <a:rPr lang="de-DE" sz="2000" dirty="0" err="1">
                <a:solidFill>
                  <a:schemeClr val="tx1"/>
                </a:solidFill>
                <a:latin typeface="FreightText Pro Book" panose="02000603060000020004" pitchFamily="2" charset="0"/>
              </a:rPr>
              <a:t>Dissenchen</a:t>
            </a:r>
            <a:endParaRPr lang="de-DE" sz="2000" dirty="0">
              <a:solidFill>
                <a:schemeClr val="tx1"/>
              </a:solidFill>
              <a:latin typeface="FreightText Pro Book" panose="02000603060000020004" pitchFamily="2" charset="0"/>
            </a:endParaRPr>
          </a:p>
        </p:txBody>
      </p:sp>
      <p:pic>
        <p:nvPicPr>
          <p:cNvPr id="20" name="Grafik 19" descr="Ein Bild, das Logo, Symbol, Grafiken, Schwarz enthält.&#10;&#10;Automatisch generierte Beschreibung">
            <a:extLst>
              <a:ext uri="{FF2B5EF4-FFF2-40B4-BE49-F238E27FC236}">
                <a16:creationId xmlns:a16="http://schemas.microsoft.com/office/drawing/2014/main" id="{C18DC9DA-DCE4-9E09-089B-17641AD058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1633" y="5583490"/>
            <a:ext cx="429261" cy="464389"/>
          </a:xfrm>
          <a:prstGeom prst="rect">
            <a:avLst/>
          </a:prstGeom>
        </p:spPr>
      </p:pic>
      <p:pic>
        <p:nvPicPr>
          <p:cNvPr id="21" name="Grafik 20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CFFB1FA3-FBB3-E48E-7B2F-61AA0D9259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633" y="4666602"/>
            <a:ext cx="448574" cy="448574"/>
          </a:xfrm>
          <a:prstGeom prst="rect">
            <a:avLst/>
          </a:prstGeom>
        </p:spPr>
      </p:pic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14C4BA22-598D-498A-CDAB-322FFA9AA8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21289" y="4040398"/>
            <a:ext cx="4765071" cy="505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03D84FD-3EA2-CD35-3082-00D5EBC49C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1266" y="5185611"/>
            <a:ext cx="397879" cy="39787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344ADD0-8B60-6A5D-F881-D467EE3633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27323" y="5158491"/>
            <a:ext cx="397879" cy="397879"/>
          </a:xfrm>
          <a:prstGeom prst="rect">
            <a:avLst/>
          </a:prstGeom>
        </p:spPr>
      </p:pic>
      <p:sp>
        <p:nvSpPr>
          <p:cNvPr id="7" name="Textplatzhalter 5">
            <a:extLst>
              <a:ext uri="{FF2B5EF4-FFF2-40B4-BE49-F238E27FC236}">
                <a16:creationId xmlns:a16="http://schemas.microsoft.com/office/drawing/2014/main" id="{5C485A5E-E788-86C6-EFDF-CF540986A8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0883" y="5236883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BB18B917-4DA2-7B85-AB65-114B0BB0AB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91295" y="5233125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7C8EEDE-4156-410F-BCC6-3933012D95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0883" y="480255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D6BFD381-67DF-C3F0-650F-2A913F7F5D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81426" y="4758668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sp>
        <p:nvSpPr>
          <p:cNvPr id="26" name="Textplatzhalter 5">
            <a:extLst>
              <a:ext uri="{FF2B5EF4-FFF2-40B4-BE49-F238E27FC236}">
                <a16:creationId xmlns:a16="http://schemas.microsoft.com/office/drawing/2014/main" id="{9F004591-733D-8116-A182-E72E2093CA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81426" y="5668017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</p:spTree>
    <p:extLst>
      <p:ext uri="{BB962C8B-B14F-4D97-AF65-F5344CB8AC3E}">
        <p14:creationId xmlns:p14="http://schemas.microsoft.com/office/powerpoint/2010/main" val="3254126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588356F-AB5C-D909-8A4D-57D7E2106F6D}"/>
              </a:ext>
            </a:extLst>
          </p:cNvPr>
          <p:cNvSpPr/>
          <p:nvPr userDrawn="1"/>
        </p:nvSpPr>
        <p:spPr>
          <a:xfrm>
            <a:off x="0" y="934224"/>
            <a:ext cx="12192000" cy="4634622"/>
          </a:xfrm>
          <a:prstGeom prst="rect">
            <a:avLst/>
          </a:prstGeom>
          <a:solidFill>
            <a:srgbClr val="1829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C3818"/>
              </a:solidFill>
            </a:endParaRP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25E496D7-74D2-C511-BA23-768B4232B6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05251" y="1289154"/>
            <a:ext cx="5923696" cy="19694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13AB729-1F1C-4312-877E-59CF3006C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51" y="3458209"/>
            <a:ext cx="5923695" cy="6061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2A45A7D6-89D9-7407-8744-2B871BE69BE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42125" y="934224"/>
            <a:ext cx="5349875" cy="46346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23" name="Grafik 2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A0E1F6C-E08B-BC4B-6E98-B47565717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DFA9EF9-76AB-BCA4-B15E-7D31CF3314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9973D7A-109B-2904-82D0-0ACA6D53FA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26451" y="232447"/>
            <a:ext cx="1154483" cy="571915"/>
          </a:xfrm>
          <a:prstGeom prst="rect">
            <a:avLst/>
          </a:prstGeom>
        </p:spPr>
      </p:pic>
      <p:pic>
        <p:nvPicPr>
          <p:cNvPr id="6" name="Grafik 5" descr="Ein Bild, das Screenshot, Grafiken, Schrift, Grafikdesign enthält.&#10;&#10;Automatisch generierte Beschreibung">
            <a:extLst>
              <a:ext uri="{FF2B5EF4-FFF2-40B4-BE49-F238E27FC236}">
                <a16:creationId xmlns:a16="http://schemas.microsoft.com/office/drawing/2014/main" id="{2AC6A454-46D9-DBFE-BF65-4DCA6563E74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8721" y="233678"/>
            <a:ext cx="1858513" cy="500914"/>
          </a:xfrm>
          <a:prstGeom prst="rect">
            <a:avLst/>
          </a:prstGeo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1DABCC4D-ADA9-9CBF-1C0C-307BD7B974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251" y="4263998"/>
            <a:ext cx="5923695" cy="9722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FreightText Pro Bold" panose="02000803080000020004" pitchFamily="50" charset="0"/>
              </a:defRPr>
            </a:lvl1pPr>
          </a:lstStyle>
          <a:p>
            <a:r>
              <a:rPr lang="de-DE" i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https://bfw-bb.eu/nbau/</a:t>
            </a:r>
          </a:p>
          <a:p>
            <a:r>
              <a:rPr lang="de-DE" i="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https://nexteconomylab.de/de/projekte/nachhaltigkeit-im-bau</a:t>
            </a:r>
            <a:r>
              <a:rPr lang="de-DE" i="0" dirty="0"/>
              <a:t> </a:t>
            </a:r>
          </a:p>
          <a:p>
            <a:pPr lvl="0"/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D9B0D81-C747-4188-E705-C4681D1F90A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682" y="5595706"/>
            <a:ext cx="4455155" cy="126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82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ele und Ab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Ziele/Ablauf der Präsentation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427557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AutoNum type="arabicPeriod"/>
              <a:defRPr sz="2400" b="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  <a:lvl2pPr>
              <a:defRPr>
                <a:latin typeface="FreightText Pro Book" panose="02000603060000020004" pitchFamily="50" charset="0"/>
              </a:defRPr>
            </a:lvl2pPr>
          </a:lstStyle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A</a:t>
            </a:r>
          </a:p>
          <a:p>
            <a:pPr lvl="1"/>
            <a:r>
              <a:rPr lang="de-DE" dirty="0"/>
              <a:t>Unterthema B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C</a:t>
            </a:r>
          </a:p>
          <a:p>
            <a:pPr lvl="1"/>
            <a:r>
              <a:rPr lang="de-DE" dirty="0"/>
              <a:t>Unterthema D</a:t>
            </a:r>
          </a:p>
          <a:p>
            <a:pPr lvl="0"/>
            <a:r>
              <a:rPr lang="de-DE" dirty="0"/>
              <a:t>Thema XYZ</a:t>
            </a:r>
          </a:p>
          <a:p>
            <a:pPr lvl="1"/>
            <a:r>
              <a:rPr lang="de-DE" dirty="0"/>
              <a:t>Unterthema E</a:t>
            </a:r>
          </a:p>
          <a:p>
            <a:pPr lvl="1"/>
            <a:r>
              <a:rPr lang="de-DE" dirty="0"/>
              <a:t>Unterthema F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68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4BCE0808-C8A5-7B3A-DAC9-84FC36D9343B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DE1CE2-78B4-055F-18A8-76EB8F8394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05" y="1189083"/>
            <a:ext cx="11072387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 b="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6ED105-A951-DB5B-3278-2C68E7898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" y="2111466"/>
            <a:ext cx="11017829" cy="4090926"/>
          </a:xfrm>
          <a:prstGeom prst="rect">
            <a:avLst/>
          </a:prstGeom>
        </p:spPr>
        <p:txBody>
          <a:bodyPr>
            <a:normAutofit/>
          </a:bodyPr>
          <a:lstStyle>
            <a:lvl1pPr marL="514350" indent="-514350"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Text hinzufügen</a:t>
            </a:r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5E71F46-E836-2BEA-3D27-562EA37509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EE409A8-BFE4-1A49-89DA-E2CF47F73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778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191571A0-49BE-6C75-112E-8504C49FB21F}"/>
              </a:ext>
            </a:extLst>
          </p:cNvPr>
          <p:cNvSpPr/>
          <p:nvPr userDrawn="1"/>
        </p:nvSpPr>
        <p:spPr>
          <a:xfrm>
            <a:off x="0" y="952500"/>
            <a:ext cx="12191999" cy="5905499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0E684C-097D-4224-083C-A8654297D5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249" y="1167116"/>
            <a:ext cx="6643063" cy="826861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rgbClr val="182952"/>
                </a:solidFill>
                <a:latin typeface="Neue Plak Wide Black" panose="020B0A0703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29C4A1D-9F88-7832-AD52-A9C32D22EC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5250" y="2208592"/>
            <a:ext cx="6643062" cy="43804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2EFCE420-E2E7-8C22-F727-DABBCE062D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91425" y="952500"/>
            <a:ext cx="4600575" cy="59055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pic>
        <p:nvPicPr>
          <p:cNvPr id="3" name="Grafik 2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DDF8853A-65E6-15EF-1757-8BE464F14F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11" name="Grafik 10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2D967D00-B118-5702-9595-381305BE32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441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wechsel/Struktu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667CE1CA-718D-1351-152F-885021239BE3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79236BB-83ED-EF78-7C71-33AD99373B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83568" y="2244725"/>
            <a:ext cx="8424862" cy="23685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 dirty="0">
                <a:latin typeface="Neue Plak Wide Black" panose="020B0A07030202020204" pitchFamily="34" charset="77"/>
              </a:rPr>
              <a:t>Strukturfolie</a:t>
            </a:r>
            <a:endParaRPr lang="de-DE" dirty="0"/>
          </a:p>
        </p:txBody>
      </p:sp>
      <p:pic>
        <p:nvPicPr>
          <p:cNvPr id="2" name="Grafik 1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42AB68D7-4950-EBF7-E09A-62B25DDCD3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9" name="Grafik 8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482A4C68-A791-2B77-42D3-0B18004954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1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gabe/Fr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38FD85-6981-67C7-2CE1-87BBE6F6E997}"/>
              </a:ext>
            </a:extLst>
          </p:cNvPr>
          <p:cNvSpPr/>
          <p:nvPr userDrawn="1"/>
        </p:nvSpPr>
        <p:spPr>
          <a:xfrm>
            <a:off x="422694" y="942975"/>
            <a:ext cx="11395495" cy="5484432"/>
          </a:xfrm>
          <a:prstGeom prst="rect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6936B9F-A779-496C-6316-3F0E34F39B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7248" y="1600502"/>
            <a:ext cx="8457504" cy="41693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latin typeface="Neue Plak Wide Black" panose="020B0A07030202020204" pitchFamily="34" charset="77"/>
              </a:rPr>
              <a:t>Frage z.B. 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Was braucht es,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um diese Herausforderungen anzugehen, Verantwortung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zu übernehmen </a:t>
            </a:r>
            <a:b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</a:b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182851"/>
                </a:solidFill>
                <a:effectLst/>
                <a:uLnTx/>
                <a:uFillTx/>
                <a:latin typeface="Neue Plak Wide Black" panose="020B0504030202020204" pitchFamily="34" charset="77"/>
                <a:ea typeface="+mn-ea"/>
                <a:cs typeface="+mn-cs"/>
              </a:rPr>
              <a:t>und sie zu lösen?</a:t>
            </a:r>
          </a:p>
          <a:p>
            <a:pPr lvl="0"/>
            <a:endParaRPr lang="de-DE" dirty="0"/>
          </a:p>
        </p:txBody>
      </p:sp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CC15C311-4A2B-339F-6030-F7077807F0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9" name="Grafik 8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B5584395-E9DF-2397-DE50-16CC53A8D3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23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C38AC1A-A127-037F-E0A4-603BCD9E9BFD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4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BD622B2-C5DF-0BA4-8A36-1D4E97C5E862}"/>
              </a:ext>
            </a:extLst>
          </p:cNvPr>
          <p:cNvSpPr txBox="1"/>
          <p:nvPr userDrawn="1"/>
        </p:nvSpPr>
        <p:spPr>
          <a:xfrm>
            <a:off x="3589562" y="4730282"/>
            <a:ext cx="5012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Neue Plak Wide Black" panose="020B0A07030202020204" pitchFamily="34" charset="77"/>
              </a:rPr>
              <a:t>Pause</a:t>
            </a:r>
          </a:p>
        </p:txBody>
      </p:sp>
      <p:pic>
        <p:nvPicPr>
          <p:cNvPr id="12" name="Grafik 11" descr="Kaffee mit einfarbiger Füllung">
            <a:extLst>
              <a:ext uri="{FF2B5EF4-FFF2-40B4-BE49-F238E27FC236}">
                <a16:creationId xmlns:a16="http://schemas.microsoft.com/office/drawing/2014/main" id="{605B049B-6185-1F1A-2C95-D6796E37DF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22185" y="3230245"/>
            <a:ext cx="1347629" cy="1347629"/>
          </a:xfrm>
          <a:prstGeom prst="rect">
            <a:avLst/>
          </a:prstGeom>
        </p:spPr>
      </p:pic>
      <p:pic>
        <p:nvPicPr>
          <p:cNvPr id="2" name="Grafik 1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0289906A-AA64-80B5-2777-513E6E94E6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8" name="Grafik 7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F4AC7C5F-8DB6-3693-16A7-4FB6111882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325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wechsel, Diskussion, Frage">
    <p:bg>
      <p:bgPr>
        <a:solidFill>
          <a:srgbClr val="E8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3">
            <a:extLst>
              <a:ext uri="{FF2B5EF4-FFF2-40B4-BE49-F238E27FC236}">
                <a16:creationId xmlns:a16="http://schemas.microsoft.com/office/drawing/2014/main" id="{4C7C5CA4-A2C5-786C-705B-1E2900BB9CF3}"/>
              </a:ext>
            </a:extLst>
          </p:cNvPr>
          <p:cNvSpPr/>
          <p:nvPr userDrawn="1"/>
        </p:nvSpPr>
        <p:spPr>
          <a:xfrm>
            <a:off x="916110" y="1790189"/>
            <a:ext cx="10359777" cy="10135621"/>
          </a:xfrm>
          <a:prstGeom prst="ellipse">
            <a:avLst/>
          </a:prstGeom>
          <a:solidFill>
            <a:srgbClr val="008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66CA15AB-3380-FA92-683D-F1E347D617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pic>
        <p:nvPicPr>
          <p:cNvPr id="6" name="Grafik 5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E828A12A-D62C-22A1-54C8-C84D330A29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sp>
        <p:nvSpPr>
          <p:cNvPr id="3" name="Textplatzhalter 6">
            <a:extLst>
              <a:ext uri="{FF2B5EF4-FFF2-40B4-BE49-F238E27FC236}">
                <a16:creationId xmlns:a16="http://schemas.microsoft.com/office/drawing/2014/main" id="{A93352AF-F58C-5503-6693-A5B11C51A8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6551" y="4209689"/>
            <a:ext cx="4778898" cy="9470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Neue Plak Wide Black" panose="020B0A07030202020204" pitchFamily="34" charset="77"/>
              </a:defRPr>
            </a:lvl1pPr>
          </a:lstStyle>
          <a:p>
            <a:pPr lvl="0"/>
            <a:r>
              <a:rPr lang="de-DE">
                <a:latin typeface="Neue Plak Wide Black" panose="020B0A07030202020204" pitchFamily="34" charset="77"/>
              </a:rPr>
              <a:t>Text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8256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ntaktfolie_allgeme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92B2E21D-10D7-2ADC-A8D4-273D5D10B161}"/>
              </a:ext>
            </a:extLst>
          </p:cNvPr>
          <p:cNvSpPr/>
          <p:nvPr userDrawn="1"/>
        </p:nvSpPr>
        <p:spPr>
          <a:xfrm>
            <a:off x="486299" y="962667"/>
            <a:ext cx="11315176" cy="736663"/>
          </a:xfrm>
          <a:prstGeom prst="rect">
            <a:avLst/>
          </a:prstGeom>
          <a:solidFill>
            <a:srgbClr val="E8ED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ADAAD358-6D56-BF67-23FB-CF1DA327C6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9238" y="3629323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1F5FA7-5C7A-2762-BEDF-15B7F1FC1CE5}"/>
              </a:ext>
            </a:extLst>
          </p:cNvPr>
          <p:cNvSpPr txBox="1"/>
          <p:nvPr userDrawn="1"/>
        </p:nvSpPr>
        <p:spPr>
          <a:xfrm>
            <a:off x="486298" y="961912"/>
            <a:ext cx="574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182952"/>
                </a:solidFill>
                <a:effectLst/>
                <a:uLnTx/>
                <a:uFillTx/>
                <a:latin typeface="Neue Plak Wide Black" panose="020B0A07030202020204" pitchFamily="34" charset="77"/>
                <a:ea typeface="+mn-ea"/>
                <a:cs typeface="+mn-cs"/>
              </a:rPr>
              <a:t>Kontakt</a:t>
            </a:r>
          </a:p>
        </p:txBody>
      </p:sp>
      <p:pic>
        <p:nvPicPr>
          <p:cNvPr id="14" name="Grafik 13" descr="Ein Bild, das Schwarz, Dunkelheit, Schwarzweiß, Screenshot enthält.&#10;&#10;Automatisch generierte Beschreibung">
            <a:extLst>
              <a:ext uri="{FF2B5EF4-FFF2-40B4-BE49-F238E27FC236}">
                <a16:creationId xmlns:a16="http://schemas.microsoft.com/office/drawing/2014/main" id="{30BBDCA1-113D-AB74-BD84-FD422C244A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238" y="4902595"/>
            <a:ext cx="448574" cy="448574"/>
          </a:xfrm>
          <a:prstGeom prst="rect">
            <a:avLst/>
          </a:prstGeom>
        </p:spPr>
      </p:pic>
      <p:pic>
        <p:nvPicPr>
          <p:cNvPr id="3" name="Grafik 2" descr="Ein Bild, das Grafiken, Screenshot, Schrift, Grafikdesign enthält.&#10;&#10;Automatisch generierte Beschreibung">
            <a:extLst>
              <a:ext uri="{FF2B5EF4-FFF2-40B4-BE49-F238E27FC236}">
                <a16:creationId xmlns:a16="http://schemas.microsoft.com/office/drawing/2014/main" id="{585C079A-57ED-E10A-9833-930FF51ED4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4012" y="184547"/>
            <a:ext cx="1319865" cy="590466"/>
          </a:xfrm>
          <a:prstGeom prst="rect">
            <a:avLst/>
          </a:prstGeom>
        </p:spPr>
      </p:pic>
      <p:pic>
        <p:nvPicPr>
          <p:cNvPr id="17" name="Grafik 16" descr="Ein Bild, das Text, Screenshot, Schrift, Grafiken enthält.&#10;&#10;Automatisch generierte Beschreibung">
            <a:extLst>
              <a:ext uri="{FF2B5EF4-FFF2-40B4-BE49-F238E27FC236}">
                <a16:creationId xmlns:a16="http://schemas.microsoft.com/office/drawing/2014/main" id="{FC115E6E-9965-635E-F594-54F2A47478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547"/>
            <a:ext cx="2479260" cy="619815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175AEF1-A454-E737-ABBF-06A7599D6BE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86298" y="4112840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E-Mailadresse der vortragenden Person(en)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A291EB21-B927-FA76-7190-06780897DF31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99238" y="2221722"/>
            <a:ext cx="4765071" cy="428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Name der Organisation</a:t>
            </a:r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0EFA25D-87E9-B714-D608-DAE3F4840288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99238" y="2803948"/>
            <a:ext cx="4765071" cy="67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FreightText Pro Book" panose="02000603060000020004" pitchFamily="50" charset="0"/>
              </a:defRPr>
            </a:lvl1pPr>
          </a:lstStyle>
          <a:p>
            <a:pPr lvl="0"/>
            <a:r>
              <a:rPr lang="de-DE" dirty="0"/>
              <a:t>Straße, Hausnummer                                    Postleitzahl, Stadt</a:t>
            </a:r>
          </a:p>
        </p:txBody>
      </p:sp>
      <p:sp>
        <p:nvSpPr>
          <p:cNvPr id="25" name="Textplatzhalter 5">
            <a:extLst>
              <a:ext uri="{FF2B5EF4-FFF2-40B4-BE49-F238E27FC236}">
                <a16:creationId xmlns:a16="http://schemas.microsoft.com/office/drawing/2014/main" id="{1D88004B-F76A-6A1D-9EF4-9D154112900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4869" y="5003919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@Accoutname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A82F036-7908-9747-46E9-C5C23727B7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585" y="5497454"/>
            <a:ext cx="397879" cy="397879"/>
          </a:xfrm>
          <a:prstGeom prst="rect">
            <a:avLst/>
          </a:prstGeom>
        </p:spPr>
      </p:pic>
      <p:sp>
        <p:nvSpPr>
          <p:cNvPr id="29" name="Textplatzhalter 5">
            <a:extLst>
              <a:ext uri="{FF2B5EF4-FFF2-40B4-BE49-F238E27FC236}">
                <a16:creationId xmlns:a16="http://schemas.microsoft.com/office/drawing/2014/main" id="{450F4472-6389-0363-8962-B7D2EDFBFF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4869" y="5532571"/>
            <a:ext cx="4289439" cy="2953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FreightText Pro Book" panose="02000603060000020004" pitchFamily="2" charset="0"/>
              </a:defRPr>
            </a:lvl1pPr>
          </a:lstStyle>
          <a:p>
            <a:pPr lvl="0"/>
            <a:r>
              <a:rPr lang="de-DE" dirty="0"/>
              <a:t>Internetseite</a:t>
            </a:r>
          </a:p>
        </p:txBody>
      </p:sp>
    </p:spTree>
    <p:extLst>
      <p:ext uri="{BB962C8B-B14F-4D97-AF65-F5344CB8AC3E}">
        <p14:creationId xmlns:p14="http://schemas.microsoft.com/office/powerpoint/2010/main" val="1866048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1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hyperlink" Target="https://youtube.com/shorts/2s8JBgfx-sk?si=t4N0kBUGJeMi2PmX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6" Type="http://schemas.openxmlformats.org/officeDocument/2006/relationships/image" Target="../media/image18.png"/><Relationship Id="rId5" Type="http://schemas.openxmlformats.org/officeDocument/2006/relationships/hyperlink" Target="https://youtu.be/hKf9AZsMaQM?si=BkwULDjL_xryvDKb" TargetMode="External"/><Relationship Id="rId4" Type="http://schemas.openxmlformats.org/officeDocument/2006/relationships/image" Target="../media/image1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hyperlink" Target="https://youtube.com/shorts/TOzjYhFUQXA?si=bbTIDm1Tr7c-FQ_b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4.xml"/><Relationship Id="rId6" Type="http://schemas.openxmlformats.org/officeDocument/2006/relationships/image" Target="../media/image18.png"/><Relationship Id="rId5" Type="http://schemas.openxmlformats.org/officeDocument/2006/relationships/hyperlink" Target="https://youtu.be/hKf9AZsMaQM?si=BkwULDjL_xryvDKb" TargetMode="Externa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9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9.xml"/><Relationship Id="rId4" Type="http://schemas.openxmlformats.org/officeDocument/2006/relationships/hyperlink" Target="https://nexteconomylab.de/de/projekte/nachhaltigkeit-im-ba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52E17-D8C4-36BB-9CE8-CC79226CF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7B37957A-D8C2-FA92-FD3F-6BB84CBB57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Materialkunde: Nachhaltigkeit von Putzarten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AE2F744-B947-26C4-DD35-93D122E8BD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Erstellt von: Andreas Schulz</a:t>
            </a:r>
          </a:p>
        </p:txBody>
      </p:sp>
      <p:pic>
        <p:nvPicPr>
          <p:cNvPr id="3" name="Bildplatzhalter 2">
            <a:extLst>
              <a:ext uri="{FF2B5EF4-FFF2-40B4-BE49-F238E27FC236}">
                <a16:creationId xmlns:a16="http://schemas.microsoft.com/office/drawing/2014/main" id="{AFCAC414-6A6A-DC3D-91D4-DD40E593839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F1F5AA58-5FED-EB01-3040-E3E860D4C9BF}"/>
              </a:ext>
            </a:extLst>
          </p:cNvPr>
          <p:cNvSpPr txBox="1">
            <a:spLocks/>
          </p:cNvSpPr>
          <p:nvPr/>
        </p:nvSpPr>
        <p:spPr>
          <a:xfrm>
            <a:off x="10317429" y="529611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  <p:sp>
        <p:nvSpPr>
          <p:cNvPr id="5" name="PlaceHolder 3">
            <a:extLst>
              <a:ext uri="{FF2B5EF4-FFF2-40B4-BE49-F238E27FC236}">
                <a16:creationId xmlns:a16="http://schemas.microsoft.com/office/drawing/2014/main" id="{1F96C504-2156-8158-F35E-3A85FACD96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4825" y="4772025"/>
            <a:ext cx="5924550" cy="473075"/>
          </a:xfr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100" dirty="0"/>
              <a:t>Cottbus, 2025</a:t>
            </a:r>
          </a:p>
          <a:p>
            <a:pPr>
              <a:lnSpc>
                <a:spcPct val="100000"/>
              </a:lnSpc>
            </a:pPr>
            <a:r>
              <a:rPr lang="de-DE" sz="1100" dirty="0"/>
              <a:t>Lizenz: CC BY-NC 4.0 (keine kommerzielle Nutzung, Bearbeitung erlaubt, Autor*in nennen)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3501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11FB5127-6B87-8B9B-0316-9A826999F23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6938963" y="1604963"/>
            <a:ext cx="5905500" cy="460057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7E1648E-BC71-AD99-EA50-7A07C4491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Kalkputz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76DD59B-CAE8-A8A0-D93B-7F13303BA9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Vorteile</a:t>
            </a:r>
          </a:p>
          <a:p>
            <a:r>
              <a:rPr lang="de-DE" dirty="0"/>
              <a:t>in der Herstellung umweltfreundlich </a:t>
            </a:r>
          </a:p>
          <a:p>
            <a:r>
              <a:rPr lang="de-DE" dirty="0"/>
              <a:t>keine Emissionen oder Schadstoffe</a:t>
            </a:r>
          </a:p>
          <a:p>
            <a:r>
              <a:rPr lang="de-DE" dirty="0"/>
              <a:t>schimmelhemmend auf Grund der hohen Alkalität</a:t>
            </a:r>
          </a:p>
          <a:p>
            <a:r>
              <a:rPr lang="de-DE" dirty="0"/>
              <a:t>gesundes Raumklima</a:t>
            </a:r>
          </a:p>
          <a:p>
            <a:r>
              <a:rPr lang="de-DE" dirty="0"/>
              <a:t>kann wiederverarbeitet werden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Kalk - in der Natur meist in der mineralischen Form von Calcit (Kalkspat) oder Aragonit</a:t>
            </a:r>
          </a:p>
          <a:p>
            <a:endParaRPr lang="de-DE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DC3AC5AC-B5AB-117D-765F-65820FF4550E}"/>
              </a:ext>
            </a:extLst>
          </p:cNvPr>
          <p:cNvSpPr txBox="1">
            <a:spLocks/>
          </p:cNvSpPr>
          <p:nvPr/>
        </p:nvSpPr>
        <p:spPr>
          <a:xfrm>
            <a:off x="10316871" y="6536642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A.Schulz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3899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6DB21A-8620-3F32-C1A6-6E77EA15B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Kalkkreislauf</a:t>
            </a:r>
          </a:p>
        </p:txBody>
      </p:sp>
      <p:pic>
        <p:nvPicPr>
          <p:cNvPr id="4" name="Picture 4" descr="Geschichte der Kalknutzung">
            <a:extLst>
              <a:ext uri="{FF2B5EF4-FFF2-40B4-BE49-F238E27FC236}">
                <a16:creationId xmlns:a16="http://schemas.microsoft.com/office/drawing/2014/main" id="{646216BA-7833-27EB-6C06-B3BA636A5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3208" y="1405444"/>
            <a:ext cx="7098792" cy="545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F7F744C-C94A-47E4-74E0-25106DE92D9F}"/>
              </a:ext>
            </a:extLst>
          </p:cNvPr>
          <p:cNvGrpSpPr/>
          <p:nvPr/>
        </p:nvGrpSpPr>
        <p:grpSpPr>
          <a:xfrm>
            <a:off x="645831" y="6167087"/>
            <a:ext cx="8044917" cy="327697"/>
            <a:chOff x="1501792" y="5972574"/>
            <a:chExt cx="5153282" cy="327697"/>
          </a:xfrm>
        </p:grpSpPr>
        <p:pic>
          <p:nvPicPr>
            <p:cNvPr id="6" name="Grafik 5">
              <a:hlinkClick r:id="rId5"/>
              <a:extLst>
                <a:ext uri="{FF2B5EF4-FFF2-40B4-BE49-F238E27FC236}">
                  <a16:creationId xmlns:a16="http://schemas.microsoft.com/office/drawing/2014/main" id="{58B15BA7-52A8-8614-EB6D-A1437DC17A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1792" y="5976271"/>
              <a:ext cx="354191" cy="324000"/>
            </a:xfrm>
            <a:prstGeom prst="rect">
              <a:avLst/>
            </a:prstGeom>
          </p:spPr>
        </p:pic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14D29A7C-DF51-A64B-20F0-75BF101467E8}"/>
                </a:ext>
              </a:extLst>
            </p:cNvPr>
            <p:cNvSpPr txBox="1"/>
            <p:nvPr/>
          </p:nvSpPr>
          <p:spPr>
            <a:xfrm>
              <a:off x="1841632" y="5972574"/>
              <a:ext cx="48134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b="1" dirty="0"/>
                <a:t>01:00 min </a:t>
              </a:r>
              <a:r>
                <a:rPr lang="de-DE" sz="1400" b="1" dirty="0">
                  <a:hlinkClick r:id="rId7"/>
                </a:rPr>
                <a:t>Kalkputz - Kalkkreislauf</a:t>
              </a:r>
              <a:endParaRPr lang="de-DE" sz="1400" i="1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23567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EA1BCC-3EFC-5436-5676-7BDCDF354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Kalkputz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1FF686-6C7B-422C-B953-922800E198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Nachteile</a:t>
            </a:r>
          </a:p>
          <a:p>
            <a:r>
              <a:rPr lang="de-DE" dirty="0"/>
              <a:t>Relativ lange Trockenzeiten</a:t>
            </a:r>
          </a:p>
          <a:p>
            <a:r>
              <a:rPr lang="de-DE" dirty="0"/>
              <a:t>Man braucht mehr handwerkliches Geschick</a:t>
            </a:r>
          </a:p>
          <a:p>
            <a:r>
              <a:rPr lang="de-DE" dirty="0"/>
              <a:t>Geringere Oberflächenhärte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E3725C81-7877-7A81-C2AE-1517A283F21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938962" y="1604962"/>
            <a:ext cx="5905500" cy="4600575"/>
          </a:xfrm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D5322157-5909-7ADF-D5AB-2B97EBFFD8AF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9495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67A52-8F8D-10EA-A4E6-2B38C1636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C5E8196-4917-F5F1-F0DC-0615BB9984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F3972B"/>
                </a:solidFill>
              </a:rPr>
              <a:t>Gipsputz</a:t>
            </a:r>
            <a:endParaRPr lang="de-DE" dirty="0">
              <a:solidFill>
                <a:srgbClr val="F3972B"/>
              </a:solidFill>
            </a:endParaRPr>
          </a:p>
          <a:p>
            <a:r>
              <a:rPr lang="de-DE" dirty="0"/>
              <a:t>Putz auf Gipsbasis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6860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242CA-0095-DCBC-1CDA-9EC9132CD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662DAB-8817-C658-2D93-ABBD47B8D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Gips-Putz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ECA64B-AB32-5575-AADF-7299EED6ED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Vorteile</a:t>
            </a:r>
          </a:p>
          <a:p>
            <a:r>
              <a:rPr lang="de-DE" dirty="0"/>
              <a:t>schnelle Erhärtung</a:t>
            </a:r>
          </a:p>
          <a:p>
            <a:r>
              <a:rPr lang="de-DE" dirty="0"/>
              <a:t>schneller Baufortschritt</a:t>
            </a:r>
          </a:p>
          <a:p>
            <a:r>
              <a:rPr lang="de-DE" dirty="0"/>
              <a:t>Glatte und optisch ansprechende Flächen für weitere Oberflächenarbeiten</a:t>
            </a:r>
          </a:p>
          <a:p>
            <a:r>
              <a:rPr lang="de-DE" dirty="0"/>
              <a:t>Hervorragende Brandschutzeigenschaften da Gips-Putz schwer entflammbar ist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i="1" dirty="0"/>
              <a:t>Calciumsulfat (</a:t>
            </a:r>
            <a:r>
              <a:rPr lang="de-DE" i="1" dirty="0" err="1"/>
              <a:t>CaSO</a:t>
            </a:r>
            <a:r>
              <a:rPr lang="de-DE" i="1" dirty="0"/>
              <a:t> 4)</a:t>
            </a:r>
          </a:p>
          <a:p>
            <a:pPr marL="0" indent="0">
              <a:buNone/>
            </a:pPr>
            <a:r>
              <a:rPr lang="de-DE" i="1" dirty="0"/>
              <a:t>Herstellung:</a:t>
            </a:r>
            <a:br>
              <a:rPr lang="de-DE" i="1" dirty="0"/>
            </a:br>
            <a:r>
              <a:rPr lang="de-DE" i="1" dirty="0"/>
              <a:t>Gipsstein wird in Drehrohröfen bei bis zu 300 °C (bevorzugt 130 bis 160 °C) entsteht Stuckgips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C50A19E3-76FA-4061-88AA-C4FB0FD1442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C1EBE537-998C-51AA-5AC3-6B40A62CDB31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A.Schulz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1273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81EB1-FD23-AD3A-5E29-86BDF3B72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639D28-425F-438D-D465-8D664B765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Gips-Putz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C853D2A-66A3-B77D-EB91-AB2383B0F8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Nachteile</a:t>
            </a:r>
          </a:p>
          <a:p>
            <a:r>
              <a:rPr lang="de-DE" dirty="0"/>
              <a:t>Sehr Feuchteempfindlich daher nicht für Nassräume wie Küchen und Bäder geeignet</a:t>
            </a:r>
          </a:p>
          <a:p>
            <a:r>
              <a:rPr lang="de-DE" dirty="0"/>
              <a:t>Frostempfindlich daher nur für den Innenbereich geeignet</a:t>
            </a:r>
          </a:p>
          <a:p>
            <a:r>
              <a:rPr lang="de-DE" dirty="0"/>
              <a:t>Schimmelgefahr in feuchten Umgebungen</a:t>
            </a:r>
          </a:p>
          <a:p>
            <a:r>
              <a:rPr lang="de-DE" dirty="0"/>
              <a:t>Keine Nachhaltige Wiederverwendung</a:t>
            </a:r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88790D09-81FB-AC18-FEF0-415DEA22FD7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A9CF0D98-7B2B-9FCA-D7A8-FDC99CDD608D}"/>
              </a:ext>
            </a:extLst>
          </p:cNvPr>
          <p:cNvSpPr txBox="1">
            <a:spLocks/>
          </p:cNvSpPr>
          <p:nvPr/>
        </p:nvSpPr>
        <p:spPr>
          <a:xfrm>
            <a:off x="9409176" y="6493847"/>
            <a:ext cx="2704676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>
                    <a:lumMod val="65000"/>
                  </a:schemeClr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latin typeface="FreightText Pro Book" panose="02000603060000020004" pitchFamily="50" charset="0"/>
              </a:rPr>
              <a:t>Unsplash</a:t>
            </a:r>
            <a:r>
              <a:rPr lang="de-DE" sz="1200" dirty="0">
                <a:solidFill>
                  <a:schemeClr val="bg1">
                    <a:lumMod val="65000"/>
                  </a:schemeClr>
                </a:solidFill>
                <a:latin typeface="FreightText Pro Book" panose="02000603060000020004" pitchFamily="50" charset="0"/>
              </a:rPr>
              <a:t>, Bentley &amp; Co.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0322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C3E66-A99C-5311-9E29-7EF4B8DF0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B471BB7-9F0B-A025-F750-F5E2768B6C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Gips Kalk-Putz</a:t>
            </a:r>
          </a:p>
          <a:p>
            <a:r>
              <a:rPr lang="de-DE" dirty="0"/>
              <a:t>Kombination von Gips und Kalk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8671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3C087-5A77-BC49-2D44-1B73B1865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9A46E1-6178-E7D6-CC4E-B149C84FD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Gips-Kalk-Putz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9F8EBCB-E38E-719A-938A-2539DFF2E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Vorteile</a:t>
            </a:r>
          </a:p>
          <a:p>
            <a:r>
              <a:rPr lang="de-DE" dirty="0"/>
              <a:t>Feuchtigkeitsregulierend (besseres Raumklima)</a:t>
            </a:r>
          </a:p>
          <a:p>
            <a:r>
              <a:rPr lang="de-DE" dirty="0"/>
              <a:t>Schimmelhemmend durch den Kalkanteil</a:t>
            </a:r>
          </a:p>
          <a:p>
            <a:r>
              <a:rPr lang="de-DE" dirty="0"/>
              <a:t>Verarbeitungsfreundlich </a:t>
            </a:r>
            <a:br>
              <a:rPr lang="de-DE" dirty="0"/>
            </a:br>
            <a:r>
              <a:rPr lang="de-DE" dirty="0"/>
              <a:t>(besseres auftragen und glätten)</a:t>
            </a:r>
          </a:p>
          <a:p>
            <a:r>
              <a:rPr lang="de-DE" dirty="0"/>
              <a:t>gute Haftung auf Backstein, Kalksandstein oder Beton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58C0AC35-0AE4-E274-98D5-E9590AF8861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0AE725E9-078E-BBA7-8477-21DB84DB9236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KI generiert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5117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E75AE-B8F9-480C-773A-83F51BF76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7C43D7-52E8-48FC-52E2-7F72922DA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Gips-Kalk-Putz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1D661AD-17CA-375A-4471-72182CFBFC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Nachteile</a:t>
            </a:r>
          </a:p>
          <a:p>
            <a:r>
              <a:rPr lang="de-DE" dirty="0"/>
              <a:t>Nicht geeignet in dauerhaft feuchten Räumen</a:t>
            </a:r>
          </a:p>
          <a:p>
            <a:r>
              <a:rPr lang="de-DE" dirty="0"/>
              <a:t>Schimmelgefahr durch Gipsanteil</a:t>
            </a:r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i="1" dirty="0"/>
              <a:t>Lagerung beachten!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4410CF7C-EDB5-A176-DCB3-7094B91ACEB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AAF79DD8-3E0A-2CE9-1C99-B425634FC5B9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6009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45864-E8D7-199B-3279-DA8228BC8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CDCD0AF-1968-2E10-5904-DBBC7D47EB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Kalk-Zementputz</a:t>
            </a:r>
          </a:p>
          <a:p>
            <a:r>
              <a:rPr lang="de-DE" dirty="0"/>
              <a:t>Feuchtigkeitsregulierend und schimmelresistent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8084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B43AA8-0F61-3660-FE95-EF6C8868F3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Ziele/Ablauf der Präsentation</a:t>
            </a:r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id="{952BCD4D-2859-2325-E944-E62F63A8B7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/>
        <p:txBody>
          <a:bodyPr>
            <a:normAutofit/>
          </a:bodyPr>
          <a:lstStyle>
            <a:lvl1pPr marL="514350" indent="-514350">
              <a:buAutoNum type="arabicPeriod"/>
              <a:defRPr sz="2400" b="0">
                <a:solidFill>
                  <a:schemeClr val="tx1"/>
                </a:solidFill>
                <a:latin typeface="Neue Plak Text" panose="020B0804030202020204" pitchFamily="34" charset="0"/>
              </a:defRPr>
            </a:lvl1pPr>
            <a:lvl2pPr>
              <a:defRPr>
                <a:latin typeface="FreightText Pro Book" panose="02000603060000020004" pitchFamily="50" charset="0"/>
              </a:defRPr>
            </a:lvl2pPr>
          </a:lstStyle>
          <a:p>
            <a:pPr lvl="0"/>
            <a:r>
              <a:rPr lang="de-DE" dirty="0"/>
              <a:t>Häufigste verwendete Putzarten</a:t>
            </a:r>
          </a:p>
          <a:p>
            <a:pPr lvl="0"/>
            <a:r>
              <a:rPr lang="de-DE" dirty="0"/>
              <a:t>Vorteile / Nachteile</a:t>
            </a:r>
          </a:p>
          <a:p>
            <a:pPr lvl="0"/>
            <a:r>
              <a:rPr lang="de-DE" dirty="0"/>
              <a:t>Material / Herstellung</a:t>
            </a:r>
          </a:p>
          <a:p>
            <a:pPr lvl="0"/>
            <a:r>
              <a:rPr lang="de-DE" dirty="0"/>
              <a:t>Eigenschaften</a:t>
            </a:r>
          </a:p>
          <a:p>
            <a:pPr lvl="0"/>
            <a:r>
              <a:rPr lang="de-DE" dirty="0"/>
              <a:t>Rücklauf / Recycling</a:t>
            </a:r>
          </a:p>
          <a:p>
            <a:pPr lvl="0"/>
            <a:r>
              <a:rPr lang="de-DE" dirty="0"/>
              <a:t>Nachhaltigkeit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077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E5225-3460-C6E7-9871-740860BDC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D65998-59E4-75D9-C1B5-930A1BAB4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Kalk-Zementputz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F58723-475E-3D87-25E4-4E42930CB1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/>
              <a:t>Vorteile</a:t>
            </a:r>
          </a:p>
          <a:p>
            <a:r>
              <a:rPr lang="de-DE" dirty="0"/>
              <a:t>Besonders geeignet für Nassbereiche wie Badezimmer und Keller</a:t>
            </a:r>
          </a:p>
          <a:p>
            <a:r>
              <a:rPr lang="de-DE" dirty="0"/>
              <a:t>beständig gegen Feuchtigkeit</a:t>
            </a:r>
          </a:p>
          <a:p>
            <a:r>
              <a:rPr lang="de-DE" dirty="0"/>
              <a:t>bleibt atmungsaktiv</a:t>
            </a:r>
          </a:p>
          <a:p>
            <a:r>
              <a:rPr lang="de-DE" dirty="0"/>
              <a:t>Beständig gegen Schimmelpilze</a:t>
            </a:r>
          </a:p>
          <a:p>
            <a:r>
              <a:rPr lang="de-DE" dirty="0"/>
              <a:t>Eignet sich auch als Außenputz</a:t>
            </a:r>
          </a:p>
          <a:p>
            <a:r>
              <a:rPr lang="de-DE" dirty="0"/>
              <a:t>Beständig gegen Regen und Schnee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i="1" dirty="0"/>
              <a:t>Herstellung: Kalk + Sand + Wasser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EF1BA6F3-E20C-9775-81C0-7DEAF456212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938962" y="1604962"/>
            <a:ext cx="5905500" cy="4600575"/>
          </a:xfr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A24FC282-FE3F-4470-34FE-7D28E12BE942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A.Schulz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0246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E4C46-2698-037D-1FAC-A50F09003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84E2B0-5EF6-608A-3313-BFEB0F281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Kalk-Zementputz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AD651B-0AF4-8583-B5B2-BB95FE2E24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Nachteile</a:t>
            </a:r>
          </a:p>
          <a:p>
            <a:r>
              <a:rPr lang="de-DE" dirty="0"/>
              <a:t>Kann zu Verätzungen der Haut oder Augen führen weil eine alkalische Lösung entsteht</a:t>
            </a:r>
          </a:p>
          <a:p>
            <a:r>
              <a:rPr lang="de-DE" dirty="0"/>
              <a:t>Durch die Zementanteile wird der Putz mit den Jahren spröde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5BE5AC22-7C9F-9277-0C47-D268F5FA381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938962" y="1604962"/>
            <a:ext cx="5905500" cy="4600575"/>
          </a:xfr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E2B0D258-08EB-AC02-E7E3-65D56F5D112F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A.Schulz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7179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12A3D-30D6-0F02-B742-AC96BC095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F944A5A-341D-0822-C6AC-21A629B6B4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Lehmputz</a:t>
            </a:r>
          </a:p>
          <a:p>
            <a:r>
              <a:rPr lang="de-DE" dirty="0"/>
              <a:t>100% Natur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7426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CB40A3-CA6C-4B16-B52C-7931BE3C1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Lehmputz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22189B0-6EDC-7745-84A9-1F95815980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Vorteile</a:t>
            </a:r>
          </a:p>
          <a:p>
            <a:r>
              <a:rPr lang="de-DE" dirty="0"/>
              <a:t>Hohe Feuchtigkeitsregulierung</a:t>
            </a:r>
          </a:p>
          <a:p>
            <a:r>
              <a:rPr lang="de-DE" dirty="0"/>
              <a:t>Gute Schadstoffbindung</a:t>
            </a:r>
          </a:p>
          <a:p>
            <a:r>
              <a:rPr lang="de-DE" dirty="0"/>
              <a:t>Geruchsbindung und allergikerfreundlich</a:t>
            </a:r>
          </a:p>
          <a:p>
            <a:r>
              <a:rPr lang="de-DE" dirty="0"/>
              <a:t>Wiederverwendbarkeit dadurch sehr Nachhaltig</a:t>
            </a:r>
          </a:p>
          <a:p>
            <a:r>
              <a:rPr lang="de-DE" dirty="0"/>
              <a:t>Natürlicher Abbau / ohne künstliche Zusätze</a:t>
            </a:r>
          </a:p>
          <a:p>
            <a:r>
              <a:rPr lang="de-DE" dirty="0"/>
              <a:t>Recycling jederzeit möglich / ist kompostierbar</a:t>
            </a:r>
          </a:p>
          <a:p>
            <a:r>
              <a:rPr lang="de-DE" dirty="0"/>
              <a:t>Feuerfest</a:t>
            </a:r>
          </a:p>
          <a:p>
            <a:r>
              <a:rPr lang="de-DE" dirty="0"/>
              <a:t>Ausbessern ist kein Problem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120903B5-CE8B-229C-9571-1C8223F6AA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7591425" y="952500"/>
            <a:ext cx="4600575" cy="5905500"/>
          </a:xfr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66DDC8C-DB8C-CC1D-912D-6D1FC57BC942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F6C218B-DD5F-4C22-DBDC-5EA974D7D7F2}"/>
              </a:ext>
            </a:extLst>
          </p:cNvPr>
          <p:cNvGrpSpPr/>
          <p:nvPr/>
        </p:nvGrpSpPr>
        <p:grpSpPr>
          <a:xfrm>
            <a:off x="5016062" y="6111278"/>
            <a:ext cx="8044917" cy="327697"/>
            <a:chOff x="1501792" y="5972574"/>
            <a:chExt cx="5153282" cy="327697"/>
          </a:xfrm>
        </p:grpSpPr>
        <p:pic>
          <p:nvPicPr>
            <p:cNvPr id="5" name="Grafik 4">
              <a:hlinkClick r:id="rId5"/>
              <a:extLst>
                <a:ext uri="{FF2B5EF4-FFF2-40B4-BE49-F238E27FC236}">
                  <a16:creationId xmlns:a16="http://schemas.microsoft.com/office/drawing/2014/main" id="{53C5D367-EA17-15C4-E1DF-46CE57EDF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1792" y="5976271"/>
              <a:ext cx="354191" cy="324000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0DAFEA2F-B6D7-CBCF-A21A-C3D93AF857C3}"/>
                </a:ext>
              </a:extLst>
            </p:cNvPr>
            <p:cNvSpPr txBox="1"/>
            <p:nvPr/>
          </p:nvSpPr>
          <p:spPr>
            <a:xfrm>
              <a:off x="1841632" y="5972574"/>
              <a:ext cx="48134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b="1" dirty="0"/>
                <a:t>01:00 min </a:t>
              </a:r>
              <a:r>
                <a:rPr lang="de-DE" sz="1400" b="1" dirty="0">
                  <a:hlinkClick r:id="rId7"/>
                </a:rPr>
                <a:t>Lehmputz</a:t>
              </a:r>
              <a:endParaRPr lang="de-DE" sz="1400" i="1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97780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0AA62-52D4-3F2B-F281-B5A87AF22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A024C1-8276-70B9-12D2-C8B5E24A8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Lehmputz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4456AB7-4BBC-AC75-3C75-CF0EC1D31C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Nachteile</a:t>
            </a:r>
          </a:p>
          <a:p>
            <a:r>
              <a:rPr lang="de-DE" dirty="0"/>
              <a:t>Nicht feuchteresistent</a:t>
            </a:r>
          </a:p>
          <a:p>
            <a:r>
              <a:rPr lang="de-DE" dirty="0"/>
              <a:t>Wasserlöslichkeit</a:t>
            </a:r>
          </a:p>
          <a:p>
            <a:r>
              <a:rPr lang="de-DE" dirty="0"/>
              <a:t>eingeschränkte Stabilität</a:t>
            </a:r>
          </a:p>
          <a:p>
            <a:r>
              <a:rPr lang="de-DE" dirty="0"/>
              <a:t>mangelnde Dämmwirkung</a:t>
            </a:r>
          </a:p>
          <a:p>
            <a:r>
              <a:rPr lang="de-DE" dirty="0"/>
              <a:t>Bedingt für außen geeignet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BE7AB33F-59C1-B388-61DD-D80135C52C4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938962" y="1604962"/>
            <a:ext cx="5905500" cy="4600575"/>
          </a:xfr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F579B170-9843-942C-BA47-021724673FBC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A.Schulz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661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91A59E-DDCF-2413-0B8C-708F3A4A4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Lehmputz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B769CE-1357-D514-6A5E-C9E3261BFE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/>
              <a:t>Lehmabbaugebiete in Deutschland</a:t>
            </a:r>
          </a:p>
          <a:p>
            <a:r>
              <a:rPr lang="de-DE"/>
              <a:t>Biotop Lehmgrube Lützelburg</a:t>
            </a:r>
          </a:p>
          <a:p>
            <a:r>
              <a:rPr lang="de-DE"/>
              <a:t>Lehmgrube Greiz</a:t>
            </a:r>
          </a:p>
          <a:p>
            <a:r>
              <a:rPr lang="de-DE"/>
              <a:t>Lehmgrube In Unsleben</a:t>
            </a:r>
          </a:p>
          <a:p>
            <a:r>
              <a:rPr lang="de-DE"/>
              <a:t>Lehmgrube am Heulenberg</a:t>
            </a:r>
          </a:p>
          <a:p>
            <a:r>
              <a:rPr lang="de-DE"/>
              <a:t>Wernauer Lehmgrube</a:t>
            </a:r>
          </a:p>
          <a:p>
            <a:r>
              <a:rPr lang="de-DE"/>
              <a:t>Die Lehmgrube (Treuchtlingen)</a:t>
            </a:r>
          </a:p>
          <a:p>
            <a:r>
              <a:rPr lang="de-DE"/>
              <a:t>Lehmgrube Bietigheim-Bissingen</a:t>
            </a:r>
          </a:p>
          <a:p>
            <a:r>
              <a:rPr lang="de-DE"/>
              <a:t>Lehmgrube Heilbronn</a:t>
            </a:r>
          </a:p>
          <a:p>
            <a:pPr marL="0" indent="0">
              <a:buNone/>
            </a:pPr>
            <a:br>
              <a:rPr lang="de-DE" i="1"/>
            </a:br>
            <a:r>
              <a:rPr lang="de-DE" i="1"/>
              <a:t>Nachhaltigkeit: </a:t>
            </a:r>
          </a:p>
          <a:p>
            <a:pPr marL="0" indent="0">
              <a:buNone/>
            </a:pPr>
            <a:r>
              <a:rPr lang="de-DE" i="1"/>
              <a:t>+ natürlicher Rohstoff + Recycling + wiederverwendbar</a:t>
            </a:r>
          </a:p>
          <a:p>
            <a:endParaRPr lang="de-DE"/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1292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0103D-070C-FA36-68C7-25630A8E3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816598A-543A-25B0-9720-E6A416859C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Brandschutzputz</a:t>
            </a:r>
          </a:p>
          <a:p>
            <a:r>
              <a:rPr lang="de-DE" dirty="0"/>
              <a:t>Kann Leben retten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21078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E6F2DEC1-502D-2C4D-CCF6-DA45F1A2389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D99E73C-2B85-6FFC-99F0-323398751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Brandschutzputze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4DB4C4-F135-B033-6773-3549284B2B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566" y="1993977"/>
            <a:ext cx="6003834" cy="43804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Vorteile</a:t>
            </a:r>
          </a:p>
          <a:p>
            <a:r>
              <a:rPr lang="de-DE" dirty="0"/>
              <a:t>nicht brennbar und sehr hitzebeständig</a:t>
            </a:r>
          </a:p>
          <a:p>
            <a:r>
              <a:rPr lang="de-DE" dirty="0"/>
              <a:t>Bestehen aus feuerbeständigen Materialien</a:t>
            </a:r>
            <a:br>
              <a:rPr lang="de-DE" dirty="0"/>
            </a:br>
            <a:r>
              <a:rPr lang="de-DE" dirty="0"/>
              <a:t>(</a:t>
            </a:r>
            <a:r>
              <a:rPr lang="de-DE" dirty="0" err="1"/>
              <a:t>mineral</a:t>
            </a:r>
            <a:r>
              <a:rPr lang="de-DE" dirty="0"/>
              <a:t>. Fasern, Gips, Zement, Kalk, Lehm u.   </a:t>
            </a:r>
            <a:br>
              <a:rPr lang="de-DE" dirty="0"/>
            </a:br>
            <a:r>
              <a:rPr lang="de-DE" dirty="0"/>
              <a:t>  Silikate)</a:t>
            </a:r>
          </a:p>
          <a:p>
            <a:r>
              <a:rPr lang="de-DE" dirty="0"/>
              <a:t>Wärmeisolierend</a:t>
            </a:r>
          </a:p>
          <a:p>
            <a:r>
              <a:rPr lang="de-DE" dirty="0"/>
              <a:t>Bietet Menschen und der Struktur des Gebäudes mehr Sicherheit</a:t>
            </a:r>
          </a:p>
          <a:p>
            <a:r>
              <a:rPr lang="de-DE" dirty="0"/>
              <a:t>Niedrige Wärmeleitfähigkeit</a:t>
            </a:r>
          </a:p>
          <a:p>
            <a:r>
              <a:rPr lang="de-DE" dirty="0"/>
              <a:t>Individuell einsetzbar bei Beton, Mauerwerk oder Holz</a:t>
            </a:r>
          </a:p>
          <a:p>
            <a:r>
              <a:rPr lang="de-DE" dirty="0"/>
              <a:t>Verzögert die Brandausbreitung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41A622F7-D16A-3F12-A971-AD2A1D090AEE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KI generiert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76323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A0115-8D7B-CF3F-E06E-C81E774A0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12CD6A-6005-FA6D-2048-37AC00DD6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Brandschutzputze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44025A6-36F4-C13A-1597-0856757F70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Nachteile</a:t>
            </a:r>
          </a:p>
          <a:p>
            <a:r>
              <a:rPr lang="de-DE" i="1" dirty="0"/>
              <a:t>Verzögert</a:t>
            </a:r>
            <a:r>
              <a:rPr lang="de-DE" dirty="0"/>
              <a:t> nur die Brandausbreitung, verhindert die Ausbreitung vom Feuer nicht</a:t>
            </a:r>
          </a:p>
          <a:p>
            <a:r>
              <a:rPr lang="de-DE" dirty="0"/>
              <a:t>Schlecht recycelbar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6C546E9-0439-BA0E-0B37-CCD21004C65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5" b="95855" l="9995" r="899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06835">
            <a:off x="6446186" y="2240935"/>
            <a:ext cx="6385895" cy="359206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2E11005-F50B-EF09-C80B-5C348C4483F0}"/>
              </a:ext>
            </a:extLst>
          </p:cNvPr>
          <p:cNvSpPr txBox="1"/>
          <p:nvPr/>
        </p:nvSpPr>
        <p:spPr>
          <a:xfrm>
            <a:off x="5752708" y="6219749"/>
            <a:ext cx="60944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de-DE" sz="1200" dirty="0">
                <a:solidFill>
                  <a:schemeClr val="bg1">
                    <a:lumMod val="65000"/>
                  </a:schemeClr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>
                    <a:lumMod val="65000"/>
                  </a:schemeClr>
                </a:solidFill>
                <a:latin typeface="FreightText Pro Book" panose="02000603060000020004" pitchFamily="50" charset="0"/>
              </a:rPr>
              <a:t>A.Schulz</a:t>
            </a:r>
            <a:endParaRPr lang="de-DE" sz="1200" dirty="0">
              <a:solidFill>
                <a:schemeClr val="bg1">
                  <a:lumMod val="65000"/>
                </a:schemeClr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81856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AB35F-E450-12DD-D399-5D4240DBC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215043E-5F0A-C9F6-BF25-D100EB43A9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F3972B"/>
                </a:solidFill>
              </a:rPr>
              <a:t>Dämmputz</a:t>
            </a:r>
            <a:endParaRPr lang="de-DE" dirty="0">
              <a:solidFill>
                <a:srgbClr val="F3972B"/>
              </a:solidFill>
            </a:endParaRPr>
          </a:p>
          <a:p>
            <a:r>
              <a:rPr lang="de-DE" dirty="0"/>
              <a:t>Klimaregulierend in Innenräumen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9681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ADC3768-005D-1E12-80A9-3152E2A209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Putze / Putzarten</a:t>
            </a:r>
          </a:p>
          <a:p>
            <a:r>
              <a:rPr lang="de-DE" dirty="0"/>
              <a:t>Putz = Putz?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28826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108B25-7A0F-CD1D-1116-76E618980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Dämmputz</a:t>
            </a:r>
            <a:r>
              <a:rPr lang="de-DE" dirty="0"/>
              <a:t> - Eigenschaften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0674D2-A909-9489-1E86-7836BD07A4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de-DE" dirty="0"/>
              <a:t>Ist ein Leichtputz aus mineralischen Stoffen</a:t>
            </a:r>
          </a:p>
          <a:p>
            <a:r>
              <a:rPr lang="de-DE" dirty="0"/>
              <a:t>Es werden poröse Materialien beigemischt </a:t>
            </a:r>
            <a:br>
              <a:rPr lang="de-DE" dirty="0"/>
            </a:br>
            <a:r>
              <a:rPr lang="de-DE" dirty="0"/>
              <a:t>- speichern Luft </a:t>
            </a:r>
            <a:br>
              <a:rPr lang="de-DE" dirty="0"/>
            </a:br>
            <a:r>
              <a:rPr lang="de-DE" dirty="0"/>
              <a:t>- wärmedämmende Eigenschaften</a:t>
            </a:r>
            <a:br>
              <a:rPr lang="de-DE" dirty="0"/>
            </a:br>
            <a:r>
              <a:rPr lang="de-DE" dirty="0"/>
              <a:t>- feuchteregulierend</a:t>
            </a:r>
          </a:p>
          <a:p>
            <a:r>
              <a:rPr lang="de-DE" dirty="0"/>
              <a:t>für den Innenbereich</a:t>
            </a:r>
          </a:p>
          <a:p>
            <a:r>
              <a:rPr lang="de-DE" dirty="0"/>
              <a:t>Außenbereich mit zusätzlichem wasserabweisendem Putz</a:t>
            </a:r>
          </a:p>
          <a:p>
            <a:r>
              <a:rPr lang="de-DE" dirty="0"/>
              <a:t>günstige Alternative zum WDVS z.B. beim Denkmalschutz</a:t>
            </a:r>
          </a:p>
          <a:p>
            <a:r>
              <a:rPr lang="de-DE" dirty="0"/>
              <a:t>An Fassaden wird zusätzlich häufig ein wasserabweisender </a:t>
            </a:r>
            <a:r>
              <a:rPr lang="de-DE" dirty="0" err="1"/>
              <a:t>Oberputz</a:t>
            </a:r>
            <a:r>
              <a:rPr lang="de-DE" dirty="0"/>
              <a:t> aufgetragen, um einen optimalen Feuchteschutz zu erreichen </a:t>
            </a:r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53130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9CC5B-06FF-124B-1DB1-351778647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CECEA01-2108-6162-46AA-EBD62FE6D1D0}"/>
              </a:ext>
            </a:extLst>
          </p:cNvPr>
          <p:cNvSpPr/>
          <p:nvPr/>
        </p:nvSpPr>
        <p:spPr>
          <a:xfrm>
            <a:off x="2823270" y="3552720"/>
            <a:ext cx="3232878" cy="2488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Gleichschenkliges Dreieck 2">
            <a:extLst>
              <a:ext uri="{FF2B5EF4-FFF2-40B4-BE49-F238E27FC236}">
                <a16:creationId xmlns:a16="http://schemas.microsoft.com/office/drawing/2014/main" id="{521FDFFE-B39D-098D-CA03-3CB40F490539}"/>
              </a:ext>
            </a:extLst>
          </p:cNvPr>
          <p:cNvSpPr/>
          <p:nvPr/>
        </p:nvSpPr>
        <p:spPr>
          <a:xfrm>
            <a:off x="2673490" y="1458893"/>
            <a:ext cx="3532437" cy="227350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944C71B-7F61-285C-292E-74198E694FDC}"/>
              </a:ext>
            </a:extLst>
          </p:cNvPr>
          <p:cNvSpPr txBox="1"/>
          <p:nvPr/>
        </p:nvSpPr>
        <p:spPr>
          <a:xfrm>
            <a:off x="6251725" y="3962399"/>
            <a:ext cx="32528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Kalkputz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Gips-Kalk-Putz	</a:t>
            </a:r>
            <a:endParaRPr kumimoji="0" lang="de-DE" sz="1800" b="1" i="0" u="none" strike="noStrike" kern="1200" cap="none" spc="-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Wingdings 2" panose="05020102010507070707" pitchFamily="18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Gips-Putz	</a:t>
            </a:r>
            <a:endParaRPr kumimoji="0" lang="de-DE" sz="1800" b="1" i="0" u="none" strike="noStrike" kern="1200" cap="none" spc="-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Wingdings 2" panose="05020102010507070707" pitchFamily="18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Kalk-Zement-Putz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Lehm-Putz	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Brandschutzputz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Dämmputz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5608D53-D361-3119-032B-D2A8D45C7BE9}"/>
              </a:ext>
            </a:extLst>
          </p:cNvPr>
          <p:cNvSpPr txBox="1"/>
          <p:nvPr/>
        </p:nvSpPr>
        <p:spPr>
          <a:xfrm>
            <a:off x="2878172" y="3915020"/>
            <a:ext cx="32528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Kalkputz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Gips-Kalk-Putz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Gips-Putz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Kalk-Zement-Putz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Lehm-Putz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Brandschutzputz	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Dämmputz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51610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B07E0-56C0-CA7D-501B-30199FA5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9581DE5-4793-C9AB-F904-3DBF00D19AF5}"/>
              </a:ext>
            </a:extLst>
          </p:cNvPr>
          <p:cNvSpPr/>
          <p:nvPr/>
        </p:nvSpPr>
        <p:spPr>
          <a:xfrm>
            <a:off x="2823270" y="3552720"/>
            <a:ext cx="3232878" cy="2488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Gleichschenkliges Dreieck 2">
            <a:extLst>
              <a:ext uri="{FF2B5EF4-FFF2-40B4-BE49-F238E27FC236}">
                <a16:creationId xmlns:a16="http://schemas.microsoft.com/office/drawing/2014/main" id="{2C7FD6F8-4A65-F15A-0A37-0F17CD48D0D6}"/>
              </a:ext>
            </a:extLst>
          </p:cNvPr>
          <p:cNvSpPr/>
          <p:nvPr/>
        </p:nvSpPr>
        <p:spPr>
          <a:xfrm>
            <a:off x="2673490" y="1458893"/>
            <a:ext cx="3532437" cy="227350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9B073E9-C4C0-01AE-4888-4F05F5A22011}"/>
              </a:ext>
            </a:extLst>
          </p:cNvPr>
          <p:cNvSpPr txBox="1"/>
          <p:nvPr/>
        </p:nvSpPr>
        <p:spPr>
          <a:xfrm>
            <a:off x="6251725" y="3962399"/>
            <a:ext cx="32528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Kalkputz		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    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Gips-Kalk-Putz	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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Gips-Putz	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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Kalk-Zement-Putz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    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Lehm-Putz	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  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Brandschutzputz	    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Dämmputz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</a:t>
            </a:r>
            <a:r>
              <a:rPr kumimoji="0" lang="de-DE" sz="18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    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40552B4-C5F2-7CD5-8515-0926D6CCDB90}"/>
              </a:ext>
            </a:extLst>
          </p:cNvPr>
          <p:cNvSpPr txBox="1"/>
          <p:nvPr/>
        </p:nvSpPr>
        <p:spPr>
          <a:xfrm>
            <a:off x="2878172" y="3915020"/>
            <a:ext cx="32528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Kalkputz		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    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4488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Gips-Kalk-Putz	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    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4488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Gips-Putz	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   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4488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Kalk-Zement-Putz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 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Lehm-Putz	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    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4488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Brandschutzputz	</a:t>
            </a:r>
            <a:r>
              <a:rPr kumimoji="0" lang="de-DE" sz="1800" b="1" i="0" u="none" strike="noStrike" kern="1200" cap="none" spc="-15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    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4488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Dämmputz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</a:t>
            </a:r>
            <a:r>
              <a:rPr kumimoji="0" lang="de-DE" sz="1800" b="0" i="0" u="none" strike="noStrike" kern="1200" cap="none" spc="-150" normalizeH="0" baseline="0" noProof="0" dirty="0">
                <a:ln>
                  <a:noFill/>
                </a:ln>
                <a:solidFill>
                  <a:srgbClr val="00448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 2" panose="05020102010507070707" pitchFamily="18" charset="2"/>
              </a:rPr>
              <a:t>     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4488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60294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60F99-9412-1DF9-9DA0-C2394B22D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E7DB9A-F9D2-42B7-B7DE-083E7C7A6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dirty="0"/>
              <a:t>Entscheidungshilfe Materialauswahl​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0D50A91-9627-B31E-5D03-5A07F22FDD52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14362" y="1835086"/>
            <a:ext cx="11017250" cy="5022914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 indent="0">
              <a:buNone/>
            </a:pPr>
            <a:r>
              <a:rPr lang="de-DE" dirty="0">
                <a:latin typeface="FreightText Pro Book" panose="02000603060000020004" pitchFamily="50" charset="0"/>
              </a:rPr>
              <a:t>Ziel: CO2-Emissionen bei den massehaltigen Bauteilen reduzieren (weniger Materialeinsatz und entsprechende Konstruktionsformen)</a:t>
            </a:r>
            <a:r>
              <a:rPr lang="de-DE" altLang="de-DE" dirty="0">
                <a:latin typeface="FreightText Pro Book" panose="02000603060000020004" pitchFamily="50" charset="0"/>
              </a:rPr>
              <a:t> </a:t>
            </a:r>
          </a:p>
          <a:p>
            <a:pPr marL="0" lvl="0" indent="0">
              <a:buNone/>
            </a:pPr>
            <a:endParaRPr lang="de-DE" altLang="de-DE" dirty="0">
              <a:latin typeface="FreightText Pro Book" panose="02000603060000020004" pitchFamily="50" charset="0"/>
            </a:endParaRPr>
          </a:p>
          <a:p>
            <a:pPr marL="0" indent="0">
              <a:buNone/>
            </a:pPr>
            <a:r>
              <a:rPr lang="de-DE" altLang="de-DE" sz="2000" b="1" dirty="0">
                <a:latin typeface="FreightText Pro Book" panose="02000603060000020004" pitchFamily="50" charset="0"/>
              </a:rPr>
              <a:t>CO2-arme Baustoffe </a:t>
            </a:r>
            <a:r>
              <a:rPr lang="de-DE" sz="2000" kern="100" dirty="0">
                <a:latin typeface="FreightText Pro Book" panose="02000603060000020004" pitchFamily="50" charset="0"/>
              </a:rPr>
              <a:t>(z. B. nachwachsende Rohstoffe - CO2-intensive Baustoffe wie Stahl, Aluminium, Beton nur dort verwenden, wo für lange Nutzungsdauern und/oder für die Statik wirklich erforderlich</a:t>
            </a:r>
            <a:endParaRPr lang="de-DE" altLang="de-DE" sz="2000" dirty="0">
              <a:latin typeface="FreightText Pro Book" panose="02000603060000020004" pitchFamily="50" charset="0"/>
            </a:endParaRPr>
          </a:p>
          <a:p>
            <a:pPr eaLnBrk="1" fontAlgn="t" hangingPunct="1"/>
            <a:r>
              <a:rPr lang="de-DE" sz="2000" dirty="0">
                <a:latin typeface="FreightText Pro Book" panose="02000603060000020004" pitchFamily="50" charset="0"/>
              </a:rPr>
              <a:t>Bauvolumen auf das Nötigste beschränkt</a:t>
            </a:r>
          </a:p>
          <a:p>
            <a:pPr eaLnBrk="1" fontAlgn="t" hangingPunct="1"/>
            <a:r>
              <a:rPr lang="de-DE" sz="2000" dirty="0">
                <a:latin typeface="FreightText Pro Book" panose="02000603060000020004" pitchFamily="50" charset="0"/>
              </a:rPr>
              <a:t>Nutzen macht die Lebensqualität und nicht der Quadratmeter </a:t>
            </a:r>
          </a:p>
          <a:p>
            <a:pPr eaLnBrk="1" fontAlgn="t" hangingPunct="1"/>
            <a:r>
              <a:rPr lang="de-DE" sz="2000" dirty="0">
                <a:solidFill>
                  <a:srgbClr val="FF0000"/>
                </a:solidFill>
                <a:latin typeface="FreightText Pro Book" panose="02000603060000020004" pitchFamily="50" charset="0"/>
              </a:rPr>
              <a:t>Schwere und voluminöse Baustoffe transportieren</a:t>
            </a:r>
          </a:p>
          <a:p>
            <a:pPr marL="0" indent="0" eaLnBrk="1" fontAlgn="t" hangingPunct="1">
              <a:buNone/>
            </a:pPr>
            <a:endParaRPr lang="de-DE" sz="2000" dirty="0">
              <a:latin typeface="FreightText Pro Book" panose="02000603060000020004" pitchFamily="50" charset="0"/>
            </a:endParaRPr>
          </a:p>
          <a:p>
            <a:pPr marL="0" indent="0" eaLnBrk="1" fontAlgn="t" hangingPunct="1">
              <a:buNone/>
            </a:pPr>
            <a:r>
              <a:rPr lang="de-DE" sz="2000" b="1" dirty="0">
                <a:latin typeface="FreightText Pro Book" panose="02000603060000020004" pitchFamily="50" charset="0"/>
              </a:rPr>
              <a:t>Ressourcenschonung</a:t>
            </a:r>
          </a:p>
          <a:p>
            <a:pPr eaLnBrk="1" fontAlgn="t" hangingPunct="1"/>
            <a:r>
              <a:rPr lang="de-DE" sz="2000" dirty="0">
                <a:latin typeface="FreightText Pro Book" panose="02000603060000020004" pitchFamily="50" charset="0"/>
              </a:rPr>
              <a:t>Klimaschutzaspekte beachtet</a:t>
            </a:r>
          </a:p>
          <a:p>
            <a:pPr eaLnBrk="1" fontAlgn="t" hangingPunct="1"/>
            <a:r>
              <a:rPr lang="de-DE" sz="2000" dirty="0">
                <a:latin typeface="FreightText Pro Book" panose="02000603060000020004" pitchFamily="50" charset="0"/>
              </a:rPr>
              <a:t>real umsetzbare Kreislaufwirtschaft?</a:t>
            </a:r>
          </a:p>
          <a:p>
            <a:pPr eaLnBrk="1" fontAlgn="t" hangingPunct="1"/>
            <a:r>
              <a:rPr lang="de-DE" sz="2000" dirty="0">
                <a:solidFill>
                  <a:srgbClr val="FF0000"/>
                </a:solidFill>
                <a:latin typeface="FreightText Pro Book" panose="02000603060000020004" pitchFamily="50" charset="0"/>
              </a:rPr>
              <a:t>(wiederverwenden und Recyclingbaustoffe)</a:t>
            </a:r>
          </a:p>
          <a:p>
            <a:pPr eaLnBrk="1" fontAlgn="t" hangingPunct="1"/>
            <a:r>
              <a:rPr lang="de-DE" sz="2000" dirty="0">
                <a:latin typeface="FreightText Pro Book" panose="02000603060000020004" pitchFamily="50" charset="0"/>
              </a:rPr>
              <a:t>Bauteil- und Materialverbindungen reversibel / einfach lösen?</a:t>
            </a:r>
          </a:p>
          <a:p>
            <a:pPr eaLnBrk="1" fontAlgn="t" hangingPunct="1"/>
            <a:r>
              <a:rPr lang="de-DE" sz="2000" dirty="0">
                <a:latin typeface="FreightText Pro Book" panose="02000603060000020004" pitchFamily="50" charset="0"/>
              </a:rPr>
              <a:t>ressourcenschonenden Betrieb?</a:t>
            </a:r>
          </a:p>
          <a:p>
            <a:pPr eaLnBrk="1" fontAlgn="t" hangingPunct="1"/>
            <a:r>
              <a:rPr lang="de-DE" sz="2000" dirty="0">
                <a:latin typeface="FreightText Pro Book" panose="02000603060000020004" pitchFamily="50" charset="0"/>
              </a:rPr>
              <a:t>(Modernisierungszyklen der Produkte und </a:t>
            </a:r>
            <a:r>
              <a:rPr lang="de-DE" sz="2000" dirty="0">
                <a:solidFill>
                  <a:srgbClr val="FF0000"/>
                </a:solidFill>
                <a:latin typeface="FreightText Pro Book" panose="02000603060000020004" pitchFamily="50" charset="0"/>
              </a:rPr>
              <a:t>Rückbau sowie flexible Grundrisse für Nutzungsvielfalt </a:t>
            </a:r>
            <a:endParaRPr lang="de-DE" sz="2000" kern="100" dirty="0">
              <a:latin typeface="FreightText Pro Book" panose="02000603060000020004" pitchFamily="50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/>
            <a:endParaRPr lang="de-DE" alt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23482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D3D12-53C6-2F0A-00F4-B82D81B00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F40142-939A-588D-3B84-E6E8A1C0C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05" y="1189083"/>
            <a:ext cx="11072387" cy="685800"/>
          </a:xfrm>
        </p:spPr>
        <p:txBody>
          <a:bodyPr/>
          <a:lstStyle/>
          <a:p>
            <a:r>
              <a:rPr lang="de-DE" dirty="0"/>
              <a:t>Entscheidungshilfe Materialauswahl​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3A10D5C-9597-DB5F-FEB9-FF283B3041C4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14942" y="2373481"/>
            <a:ext cx="11017250" cy="374871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fontAlgn="t" hangingPunct="1">
              <a:buNone/>
            </a:pPr>
            <a:r>
              <a:rPr lang="de-DE" sz="2000" b="1" dirty="0">
                <a:latin typeface="FreightText Pro Book" panose="02000603060000020004" pitchFamily="50" charset="0"/>
              </a:rPr>
              <a:t>Schutz der Gesundheit und Umwelt</a:t>
            </a:r>
          </a:p>
          <a:p>
            <a:pPr eaLnBrk="1" fontAlgn="t" hangingPunct="1"/>
            <a:r>
              <a:rPr lang="de-DE" sz="2000" dirty="0">
                <a:solidFill>
                  <a:srgbClr val="FF0000"/>
                </a:solidFill>
                <a:latin typeface="FreightText Pro Book" panose="02000603060000020004" pitchFamily="50" charset="0"/>
              </a:rPr>
              <a:t>schadstofffreie Produkte?</a:t>
            </a:r>
          </a:p>
          <a:p>
            <a:pPr eaLnBrk="1" fontAlgn="t" hangingPunct="1"/>
            <a:r>
              <a:rPr lang="de-DE" sz="2000" dirty="0">
                <a:latin typeface="FreightText Pro Book" panose="02000603060000020004" pitchFamily="50" charset="0"/>
              </a:rPr>
              <a:t>auf Problemstoffe konstruktiv verzichten?</a:t>
            </a:r>
          </a:p>
          <a:p>
            <a:pPr eaLnBrk="1" fontAlgn="t" hangingPunct="1"/>
            <a:r>
              <a:rPr lang="de-DE" sz="2000" dirty="0">
                <a:latin typeface="FreightText Pro Book" panose="02000603060000020004" pitchFamily="50" charset="0"/>
              </a:rPr>
              <a:t>z. B. konstruktiven statt chemischen Holzschutzes planen</a:t>
            </a:r>
          </a:p>
          <a:p>
            <a:pPr eaLnBrk="1" fontAlgn="t" hangingPunct="1"/>
            <a:r>
              <a:rPr lang="de-DE" sz="2000" dirty="0">
                <a:solidFill>
                  <a:srgbClr val="FF0000"/>
                </a:solidFill>
                <a:latin typeface="FreightText Pro Book" panose="02000603060000020004" pitchFamily="50" charset="0"/>
              </a:rPr>
              <a:t>Kontrolle Baustelle</a:t>
            </a:r>
          </a:p>
          <a:p>
            <a:pPr eaLnBrk="1" fontAlgn="t" hangingPunct="1"/>
            <a:r>
              <a:rPr lang="de-DE" sz="2000" dirty="0">
                <a:latin typeface="FreightText Pro Book" panose="02000603060000020004" pitchFamily="50" charset="0"/>
              </a:rPr>
              <a:t>Wurden auch meine Recyclingprodukte schadstoffseitig beurteilt?</a:t>
            </a:r>
          </a:p>
          <a:p>
            <a:pPr eaLnBrk="1" fontAlgn="t" hangingPunct="1"/>
            <a:r>
              <a:rPr lang="de-DE" sz="2000" dirty="0">
                <a:solidFill>
                  <a:srgbClr val="FF0000"/>
                </a:solidFill>
                <a:latin typeface="FreightText Pro Book" panose="02000603060000020004" pitchFamily="50" charset="0"/>
              </a:rPr>
              <a:t>Pflege- und Wartungsanleitungen für Nutzende</a:t>
            </a:r>
          </a:p>
          <a:p>
            <a:pPr eaLnBrk="1" fontAlgn="t" hangingPunct="1"/>
            <a:endParaRPr lang="de-DE" sz="2000" dirty="0">
              <a:solidFill>
                <a:srgbClr val="FF0000"/>
              </a:solidFill>
              <a:latin typeface="FreightText Pro Book" panose="02000603060000020004" pitchFamily="50" charset="0"/>
            </a:endParaRPr>
          </a:p>
          <a:p>
            <a:pPr marL="0" indent="0" eaLnBrk="1" fontAlgn="t" hangingPunct="1">
              <a:buNone/>
            </a:pPr>
            <a:r>
              <a:rPr lang="de-DE" sz="2000" b="1" dirty="0">
                <a:latin typeface="FreightText Pro Book" panose="02000603060000020004" pitchFamily="50" charset="0"/>
              </a:rPr>
              <a:t>Nachhaltige Lieferkette</a:t>
            </a:r>
          </a:p>
          <a:p>
            <a:pPr eaLnBrk="1" fontAlgn="t" hangingPunct="1"/>
            <a:r>
              <a:rPr lang="de-DE" sz="2000" dirty="0">
                <a:latin typeface="FreightText Pro Book" panose="02000603060000020004" pitchFamily="50" charset="0"/>
              </a:rPr>
              <a:t>Herkunft der Massen- und Volumenbaustoffe </a:t>
            </a:r>
          </a:p>
          <a:p>
            <a:pPr eaLnBrk="1" fontAlgn="t" hangingPunct="1"/>
            <a:r>
              <a:rPr lang="de-DE" sz="2000" dirty="0">
                <a:solidFill>
                  <a:srgbClr val="FF0000"/>
                </a:solidFill>
                <a:latin typeface="FreightText Pro Book" panose="02000603060000020004" pitchFamily="50" charset="0"/>
              </a:rPr>
              <a:t>kurze Transportwege?</a:t>
            </a:r>
          </a:p>
          <a:p>
            <a:pPr eaLnBrk="1" fontAlgn="t" hangingPunct="1"/>
            <a:r>
              <a:rPr lang="de-DE" sz="2000" dirty="0">
                <a:solidFill>
                  <a:srgbClr val="FF0000"/>
                </a:solidFill>
                <a:latin typeface="FreightText Pro Book" panose="02000603060000020004" pitchFamily="50" charset="0"/>
              </a:rPr>
              <a:t>Für eine nachhaltige Lieferkette zertifiziert?</a:t>
            </a:r>
            <a:endParaRPr lang="de-DE" sz="2000" kern="100" dirty="0">
              <a:solidFill>
                <a:srgbClr val="FF0000"/>
              </a:solidFill>
              <a:latin typeface="FreightText Pro Book" panose="02000603060000020004" pitchFamily="50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/>
            <a:endParaRPr lang="de-DE" alt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3400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0B5A2-C7B9-0FA1-DC4F-CF2A3DE85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BBD35D-1D88-2B84-9646-0956AAB47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Entscheidungshilfe Materialauswahl​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AA50931-B643-7209-2173-3F7A49895FE2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FAB75A90-29BB-5051-D5F5-55D7F861B193}"/>
              </a:ext>
            </a:extLst>
          </p:cNvPr>
          <p:cNvGraphicFramePr>
            <a:graphicFrameLocks noGrp="1"/>
          </p:cNvGraphicFramePr>
          <p:nvPr/>
        </p:nvGraphicFramePr>
        <p:xfrm>
          <a:off x="559806" y="1775978"/>
          <a:ext cx="8228857" cy="4542273"/>
        </p:xfrm>
        <a:graphic>
          <a:graphicData uri="http://schemas.openxmlformats.org/drawingml/2006/table">
            <a:tbl>
              <a:tblPr/>
              <a:tblGrid>
                <a:gridCol w="3088211">
                  <a:extLst>
                    <a:ext uri="{9D8B030D-6E8A-4147-A177-3AD203B41FA5}">
                      <a16:colId xmlns:a16="http://schemas.microsoft.com/office/drawing/2014/main" val="52136686"/>
                    </a:ext>
                  </a:extLst>
                </a:gridCol>
                <a:gridCol w="734378">
                  <a:extLst>
                    <a:ext uri="{9D8B030D-6E8A-4147-A177-3AD203B41FA5}">
                      <a16:colId xmlns:a16="http://schemas.microsoft.com/office/drawing/2014/main" val="3347731163"/>
                    </a:ext>
                  </a:extLst>
                </a:gridCol>
                <a:gridCol w="734378">
                  <a:extLst>
                    <a:ext uri="{9D8B030D-6E8A-4147-A177-3AD203B41FA5}">
                      <a16:colId xmlns:a16="http://schemas.microsoft.com/office/drawing/2014/main" val="2074567499"/>
                    </a:ext>
                  </a:extLst>
                </a:gridCol>
                <a:gridCol w="734378">
                  <a:extLst>
                    <a:ext uri="{9D8B030D-6E8A-4147-A177-3AD203B41FA5}">
                      <a16:colId xmlns:a16="http://schemas.microsoft.com/office/drawing/2014/main" val="1721794020"/>
                    </a:ext>
                  </a:extLst>
                </a:gridCol>
                <a:gridCol w="734378">
                  <a:extLst>
                    <a:ext uri="{9D8B030D-6E8A-4147-A177-3AD203B41FA5}">
                      <a16:colId xmlns:a16="http://schemas.microsoft.com/office/drawing/2014/main" val="2229919435"/>
                    </a:ext>
                  </a:extLst>
                </a:gridCol>
                <a:gridCol w="734378">
                  <a:extLst>
                    <a:ext uri="{9D8B030D-6E8A-4147-A177-3AD203B41FA5}">
                      <a16:colId xmlns:a16="http://schemas.microsoft.com/office/drawing/2014/main" val="453572747"/>
                    </a:ext>
                  </a:extLst>
                </a:gridCol>
                <a:gridCol w="734378">
                  <a:extLst>
                    <a:ext uri="{9D8B030D-6E8A-4147-A177-3AD203B41FA5}">
                      <a16:colId xmlns:a16="http://schemas.microsoft.com/office/drawing/2014/main" val="379911317"/>
                    </a:ext>
                  </a:extLst>
                </a:gridCol>
                <a:gridCol w="734378">
                  <a:extLst>
                    <a:ext uri="{9D8B030D-6E8A-4147-A177-3AD203B41FA5}">
                      <a16:colId xmlns:a16="http://schemas.microsoft.com/office/drawing/2014/main" val="301592568"/>
                    </a:ext>
                  </a:extLst>
                </a:gridCol>
              </a:tblGrid>
              <a:tr h="1475793">
                <a:tc>
                  <a:txBody>
                    <a:bodyPr/>
                    <a:lstStyle/>
                    <a:p>
                      <a:pPr algn="l" fontAlgn="base">
                        <a:lnSpc>
                          <a:spcPts val="1425"/>
                        </a:lnSpc>
                      </a:pPr>
                      <a:r>
                        <a:rPr lang="de-DE" sz="1600" b="1" i="0" dirty="0" err="1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Putzart</a:t>
                      </a:r>
                      <a:br>
                        <a:rPr lang="de-DE" sz="1600" b="1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</a:br>
                      <a:endParaRPr lang="de-DE" sz="1600" b="1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425"/>
                        </a:lnSpc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Gips-Putz</a:t>
                      </a:r>
                    </a:p>
                    <a:p>
                      <a:pPr algn="l" fontAlgn="base">
                        <a:lnSpc>
                          <a:spcPts val="1425"/>
                        </a:lnSpc>
                      </a:pPr>
                      <a:endParaRPr lang="de-DE" sz="1600" b="1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​​</a:t>
                      </a: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Kalkputz</a:t>
                      </a:r>
                    </a:p>
                    <a:p>
                      <a:pPr algn="l" fontAlgn="base">
                        <a:lnSpc>
                          <a:spcPts val="1425"/>
                        </a:lnSpc>
                      </a:pPr>
                      <a:endParaRPr lang="de-DE" sz="1600" b="1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Gips-Kalk-Putz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425"/>
                        </a:lnSpc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Kalk-Zement-Putz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425"/>
                        </a:lnSpc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Lehmputz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Brandschutzputz</a:t>
                      </a: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0" dirty="0" err="1">
                          <a:solidFill>
                            <a:schemeClr val="bg1"/>
                          </a:solidFill>
                          <a:effectLst/>
                          <a:latin typeface="Neue Plak"/>
                        </a:rPr>
                        <a:t>Dämmputz</a:t>
                      </a:r>
                      <a:endParaRPr lang="de-DE" sz="1600" b="0" i="0" dirty="0">
                        <a:solidFill>
                          <a:schemeClr val="bg1"/>
                        </a:solidFill>
                        <a:effectLst/>
                        <a:latin typeface="Neue Plak"/>
                      </a:endParaRPr>
                    </a:p>
                  </a:txBody>
                  <a:tcPr vert="vert270"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87666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Klimaschutz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​ </a:t>
                      </a:r>
                      <a:r>
                        <a:rPr lang="de-DE" sz="1200" b="0" i="1" dirty="0">
                          <a:solidFill>
                            <a:srgbClr val="FF0000"/>
                          </a:solidFill>
                          <a:effectLst/>
                          <a:latin typeface="Neue Plak"/>
                        </a:rPr>
                        <a:t>(Material)</a:t>
                      </a:r>
                      <a:endParaRPr lang="de-DE" sz="1600" b="0" i="1" dirty="0">
                        <a:solidFill>
                          <a:srgbClr val="FF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28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43022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Ressourcenschonung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​</a:t>
                      </a:r>
                      <a:b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</a:br>
                      <a:r>
                        <a:rPr lang="de-DE" sz="1200" b="0" i="0" dirty="0">
                          <a:solidFill>
                            <a:srgbClr val="FF0000"/>
                          </a:solidFill>
                          <a:effectLst/>
                          <a:latin typeface="Neue Plak"/>
                        </a:rPr>
                        <a:t>(Rückbau / Recycling)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77965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Schutz Gesundheit u. Umwelt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i="0" dirty="0">
                          <a:solidFill>
                            <a:srgbClr val="FF0000"/>
                          </a:solidFill>
                          <a:effectLst/>
                          <a:latin typeface="Neue Plak"/>
                        </a:rPr>
                        <a:t>(Schadstoffe​)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045164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Nachhaltige Lieferkette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i="0" dirty="0">
                          <a:solidFill>
                            <a:srgbClr val="FF0000"/>
                          </a:solidFill>
                          <a:effectLst/>
                          <a:latin typeface="Neue Plak"/>
                        </a:rPr>
                        <a:t>(Transportwege)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510858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1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Beschaffungspreis​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r>
                        <a:rPr lang="de-DE" sz="1800" b="0" i="0" dirty="0">
                          <a:solidFill>
                            <a:srgbClr val="182952"/>
                          </a:solidFill>
                          <a:effectLst/>
                          <a:latin typeface="Neue Plak"/>
                        </a:rPr>
                        <a:t>​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245315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0" i="1" dirty="0">
                          <a:solidFill>
                            <a:schemeClr val="tx1"/>
                          </a:solidFill>
                          <a:effectLst/>
                          <a:latin typeface="Neue Plak"/>
                        </a:rPr>
                        <a:t>Gesamtpunktzahl</a:t>
                      </a: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</a:pPr>
                      <a:endParaRPr lang="de-DE" b="0" i="0" dirty="0">
                        <a:solidFill>
                          <a:srgbClr val="000000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2175"/>
                        </a:lnSpc>
                      </a:pPr>
                      <a:endParaRPr lang="de-DE" sz="1800" b="0" i="0" dirty="0">
                        <a:solidFill>
                          <a:srgbClr val="182952"/>
                        </a:solidFill>
                        <a:effectLst/>
                        <a:latin typeface="Neue Plak"/>
                      </a:endParaRPr>
                    </a:p>
                  </a:txBody>
                  <a:tcPr anchor="ctr">
                    <a:lnL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4656591"/>
                  </a:ext>
                </a:extLst>
              </a:tr>
            </a:tbl>
          </a:graphicData>
        </a:graphic>
      </p:graphicFrame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8820CE2D-324D-170E-A917-6B7613E386CA}"/>
              </a:ext>
            </a:extLst>
          </p:cNvPr>
          <p:cNvGrpSpPr/>
          <p:nvPr/>
        </p:nvGrpSpPr>
        <p:grpSpPr>
          <a:xfrm>
            <a:off x="9592703" y="4501835"/>
            <a:ext cx="1605618" cy="1888047"/>
            <a:chOff x="8952525" y="4249205"/>
            <a:chExt cx="1388904" cy="1888047"/>
          </a:xfrm>
        </p:grpSpPr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FDA1B37-8435-98F7-0A23-AC0E35BC00C8}"/>
                </a:ext>
              </a:extLst>
            </p:cNvPr>
            <p:cNvGrpSpPr/>
            <p:nvPr/>
          </p:nvGrpSpPr>
          <p:grpSpPr>
            <a:xfrm>
              <a:off x="8952525" y="4634347"/>
              <a:ext cx="1388904" cy="369332"/>
              <a:chOff x="8801100" y="4492153"/>
              <a:chExt cx="1388904" cy="369332"/>
            </a:xfrm>
          </p:grpSpPr>
          <p:sp>
            <p:nvSpPr>
              <p:cNvPr id="35" name="Ellipse 34">
                <a:extLst>
                  <a:ext uri="{FF2B5EF4-FFF2-40B4-BE49-F238E27FC236}">
                    <a16:creationId xmlns:a16="http://schemas.microsoft.com/office/drawing/2014/main" id="{C481D6C6-E034-EAA2-5151-DC6327C25037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6" name="Textfeld 35">
                <a:extLst>
                  <a:ext uri="{FF2B5EF4-FFF2-40B4-BE49-F238E27FC236}">
                    <a16:creationId xmlns:a16="http://schemas.microsoft.com/office/drawing/2014/main" id="{B82FC782-E276-79EB-81E8-9CE42CBAD1B2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1698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4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  </a:t>
                </a: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23" name="Gruppieren 22">
              <a:extLst>
                <a:ext uri="{FF2B5EF4-FFF2-40B4-BE49-F238E27FC236}">
                  <a16:creationId xmlns:a16="http://schemas.microsoft.com/office/drawing/2014/main" id="{7F2F2065-2041-B211-AD83-9AA363B1BDED}"/>
                </a:ext>
              </a:extLst>
            </p:cNvPr>
            <p:cNvGrpSpPr/>
            <p:nvPr/>
          </p:nvGrpSpPr>
          <p:grpSpPr>
            <a:xfrm>
              <a:off x="8952525" y="4249205"/>
              <a:ext cx="1300313" cy="369332"/>
              <a:chOff x="8801100" y="4492153"/>
              <a:chExt cx="1300313" cy="369332"/>
            </a:xfrm>
          </p:grpSpPr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96E7DBE4-5DCD-D30B-419D-04F0B771B9C2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4" name="Textfeld 33">
                <a:extLst>
                  <a:ext uri="{FF2B5EF4-FFF2-40B4-BE49-F238E27FC236}">
                    <a16:creationId xmlns:a16="http://schemas.microsoft.com/office/drawing/2014/main" id="{F759EA55-0A2F-45BE-5728-1F64DC4FC64A}"/>
                  </a:ext>
                </a:extLst>
              </p:cNvPr>
              <p:cNvSpPr txBox="1"/>
              <p:nvPr/>
            </p:nvSpPr>
            <p:spPr>
              <a:xfrm>
                <a:off x="9020176" y="4492153"/>
                <a:ext cx="10812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5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  </a:t>
                </a:r>
                <a:endParaRPr kumimoji="0" lang="de-DE" sz="1800" b="0" i="0" u="none" strike="noStrike" kern="120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56369306-6B57-D22B-525D-5E0139158CB9}"/>
                </a:ext>
              </a:extLst>
            </p:cNvPr>
            <p:cNvGrpSpPr/>
            <p:nvPr/>
          </p:nvGrpSpPr>
          <p:grpSpPr>
            <a:xfrm>
              <a:off x="8952525" y="5029256"/>
              <a:ext cx="1300313" cy="369332"/>
              <a:chOff x="8801100" y="4492153"/>
              <a:chExt cx="1300313" cy="369332"/>
            </a:xfrm>
          </p:grpSpPr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61F6305A-0A5D-490C-53A7-48C34076BC5E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2" name="Textfeld 31">
                <a:extLst>
                  <a:ext uri="{FF2B5EF4-FFF2-40B4-BE49-F238E27FC236}">
                    <a16:creationId xmlns:a16="http://schemas.microsoft.com/office/drawing/2014/main" id="{167208EB-2569-4793-C7F0-1768A0EA338C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3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</a:t>
                </a: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9D59B196-C3BF-3048-0003-11BDD1459C42}"/>
                </a:ext>
              </a:extLst>
            </p:cNvPr>
            <p:cNvGrpSpPr/>
            <p:nvPr/>
          </p:nvGrpSpPr>
          <p:grpSpPr>
            <a:xfrm>
              <a:off x="8952525" y="5398588"/>
              <a:ext cx="1300313" cy="369332"/>
              <a:chOff x="8801100" y="4492153"/>
              <a:chExt cx="1300313" cy="369332"/>
            </a:xfrm>
          </p:grpSpPr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7885D8B0-5CF2-B1EC-8882-1A5BA5CA4CEC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0" name="Textfeld 29">
                <a:extLst>
                  <a:ext uri="{FF2B5EF4-FFF2-40B4-BE49-F238E27FC236}">
                    <a16:creationId xmlns:a16="http://schemas.microsoft.com/office/drawing/2014/main" id="{7C1EAFDB-DE4B-C5CC-2A37-80360F46C414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2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 </a:t>
                </a: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A560A900-3B2C-23C5-5031-E05F2B7A038E}"/>
                </a:ext>
              </a:extLst>
            </p:cNvPr>
            <p:cNvGrpSpPr/>
            <p:nvPr/>
          </p:nvGrpSpPr>
          <p:grpSpPr>
            <a:xfrm>
              <a:off x="8952525" y="5767920"/>
              <a:ext cx="1300313" cy="369332"/>
              <a:chOff x="8801100" y="4492153"/>
              <a:chExt cx="1300313" cy="369332"/>
            </a:xfrm>
          </p:grpSpPr>
          <p:sp>
            <p:nvSpPr>
              <p:cNvPr id="27" name="Ellipse 26">
                <a:extLst>
                  <a:ext uri="{FF2B5EF4-FFF2-40B4-BE49-F238E27FC236}">
                    <a16:creationId xmlns:a16="http://schemas.microsoft.com/office/drawing/2014/main" id="{ED24C01C-CF38-70B9-3722-38516D167695}"/>
                  </a:ext>
                </a:extLst>
              </p:cNvPr>
              <p:cNvSpPr/>
              <p:nvPr/>
            </p:nvSpPr>
            <p:spPr>
              <a:xfrm>
                <a:off x="8801100" y="4581525"/>
                <a:ext cx="155705" cy="180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8" name="Textfeld 27">
                <a:extLst>
                  <a:ext uri="{FF2B5EF4-FFF2-40B4-BE49-F238E27FC236}">
                    <a16:creationId xmlns:a16="http://schemas.microsoft.com/office/drawing/2014/main" id="{6F6BF7F6-86BF-C216-6F28-C5762153EEAD}"/>
                  </a:ext>
                </a:extLst>
              </p:cNvPr>
              <p:cNvSpPr txBox="1"/>
              <p:nvPr/>
            </p:nvSpPr>
            <p:spPr>
              <a:xfrm>
                <a:off x="9020175" y="4492153"/>
                <a:ext cx="10812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1  </a:t>
                </a:r>
                <a:r>
                  <a:rPr kumimoji="0" lang="de-DE" sz="1400" b="0" i="0" u="none" strike="noStrike" kern="1200" cap="none" spc="-15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Wingdings 2" panose="05020102010507070707" pitchFamily="18" charset="2"/>
                  </a:rPr>
                  <a:t> </a:t>
                </a: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307619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E8EF956-8A21-BFCA-6D66-B4BBC2D5E01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3644" y="3322565"/>
            <a:ext cx="2484712" cy="2558255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4E95E31-1B81-794F-5109-3C70C684C1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67248" y="1600502"/>
            <a:ext cx="8457504" cy="1333198"/>
          </a:xfrm>
        </p:spPr>
        <p:txBody>
          <a:bodyPr>
            <a:normAutofit fontScale="92500"/>
          </a:bodyPr>
          <a:lstStyle/>
          <a:p>
            <a:r>
              <a:rPr lang="de-DE" dirty="0">
                <a:solidFill>
                  <a:prstClr val="white"/>
                </a:solidFill>
              </a:rPr>
              <a:t>Bitte scannen Sie den Code und beantworten Sie die 5 Fragen.</a:t>
            </a:r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57835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19326EC-9C09-59B1-AEF0-93C2013AE8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neebe@nexteconomylab.de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5601723-E308-B901-2257-D78D643A5F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a.schulz@bfw-bb.de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C394EB2B-735E-F36F-6688-5980EAC3243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https://nexteconomylab.de/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F021A818-221E-4A0D-294F-EEE2BDAE75E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https://bfw-bb.eu/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FCDB210C-11A4-C0B8-7446-F0CA4A4E7E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@NextEconomyLab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F4F91D1B-01F8-A45C-C3DF-A3E368089AC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@BFW-BB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2AE7F6F0-AD24-943F-0787-5CD98141A82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@BAUDIRWASAUF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2838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>
            <a:extLst>
              <a:ext uri="{FF2B5EF4-FFF2-40B4-BE49-F238E27FC236}">
                <a16:creationId xmlns:a16="http://schemas.microsoft.com/office/drawing/2014/main" id="{E8BD7B1F-DA9A-5C58-5DA8-83F6E7D497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Vielen Dank für die Aufmerksamkeit und Teilnahme!</a:t>
            </a:r>
          </a:p>
        </p:txBody>
      </p:sp>
      <p:sp>
        <p:nvSpPr>
          <p:cNvPr id="10" name="Textplatzhalter 20">
            <a:extLst>
              <a:ext uri="{FF2B5EF4-FFF2-40B4-BE49-F238E27FC236}">
                <a16:creationId xmlns:a16="http://schemas.microsoft.com/office/drawing/2014/main" id="{A19B481C-815A-8FF0-E516-44F8447569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Neue Plak Text" panose="020B0804030202020204" pitchFamily="34" charset="0"/>
              </a:defRPr>
            </a:lvl1pPr>
          </a:lstStyle>
          <a:p>
            <a:pPr lvl="0"/>
            <a:r>
              <a:rPr lang="de-DE" dirty="0"/>
              <a:t>Projekt NBAU im Internet:</a:t>
            </a:r>
          </a:p>
          <a:p>
            <a:pPr lvl="0"/>
            <a:endParaRPr lang="de-DE" dirty="0"/>
          </a:p>
        </p:txBody>
      </p:sp>
      <p:pic>
        <p:nvPicPr>
          <p:cNvPr id="3" name="Bildplatzhalter 2">
            <a:extLst>
              <a:ext uri="{FF2B5EF4-FFF2-40B4-BE49-F238E27FC236}">
                <a16:creationId xmlns:a16="http://schemas.microsoft.com/office/drawing/2014/main" id="{CA451733-D9FB-5719-3368-DE6EDE659B7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platzhalter 20">
            <a:extLst>
              <a:ext uri="{FF2B5EF4-FFF2-40B4-BE49-F238E27FC236}">
                <a16:creationId xmlns:a16="http://schemas.microsoft.com/office/drawing/2014/main" id="{702B5F20-1D38-A86A-5178-C7528D427D8A}"/>
              </a:ext>
            </a:extLst>
          </p:cNvPr>
          <p:cNvSpPr txBox="1">
            <a:spLocks noGrp="1"/>
          </p:cNvSpPr>
          <p:nvPr>
            <p:ph type="body" sz="quarter" idx="17"/>
          </p:nvPr>
        </p:nvSpPr>
        <p:spPr>
          <a:xfrm>
            <a:off x="504825" y="4264025"/>
            <a:ext cx="5924550" cy="9715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FreightText Pro Book" panose="0200060306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https://bfw-bb.eu/nbau/</a:t>
            </a:r>
          </a:p>
          <a:p>
            <a:r>
              <a:rPr lang="de-D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https://nexteconomylab.de/de/projekte/nachhaltigkeit-im-bau</a:t>
            </a:r>
            <a:r>
              <a:rPr lang="de-DE" dirty="0"/>
              <a:t> </a:t>
            </a:r>
          </a:p>
          <a:p>
            <a:endParaRPr lang="de-DE" dirty="0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52457952-10DA-980A-AC45-58FC6BBAAB04}"/>
              </a:ext>
            </a:extLst>
          </p:cNvPr>
          <p:cNvSpPr txBox="1">
            <a:spLocks/>
          </p:cNvSpPr>
          <p:nvPr/>
        </p:nvSpPr>
        <p:spPr>
          <a:xfrm>
            <a:off x="10244277" y="5247488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A.Schulz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0195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A7D1092-60E4-8B4F-2BA8-E14E24AC9D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Ausgewählte Putzarten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303426A-47AF-7D47-1BB4-894AD24145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/>
              <a:t>Kalkputz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Gips-Putz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Gips-Kalk-Putz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Kalk-Zement-Putz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Lehm-Putz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Brandschutzputz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err="1"/>
              <a:t>Dämmputz</a:t>
            </a:r>
            <a:endParaRPr lang="de-DE" dirty="0"/>
          </a:p>
          <a:p>
            <a:endParaRPr lang="de-DE" dirty="0"/>
          </a:p>
        </p:txBody>
      </p:sp>
      <p:pic>
        <p:nvPicPr>
          <p:cNvPr id="3" name="Bildplatzhalter 2">
            <a:extLst>
              <a:ext uri="{FF2B5EF4-FFF2-40B4-BE49-F238E27FC236}">
                <a16:creationId xmlns:a16="http://schemas.microsoft.com/office/drawing/2014/main" id="{B65C26F2-F594-D91C-2B95-BCC809386F4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938962" y="1604962"/>
            <a:ext cx="5905500" cy="4600575"/>
          </a:xfr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28C21E57-B490-9996-8A12-8B826F4BB90F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A.Schulz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0392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C8A20D-B6BD-759E-7377-241231F56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Putz = Putz?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4148B4-327C-1FF5-0514-AC5E3133F8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/>
              <a:t>Produktauswahl</a:t>
            </a:r>
          </a:p>
          <a:p>
            <a:r>
              <a:rPr lang="de-DE" dirty="0"/>
              <a:t>Neubau oder Sanierung</a:t>
            </a:r>
          </a:p>
          <a:p>
            <a:r>
              <a:rPr lang="de-DE" dirty="0"/>
              <a:t>Feuchtigkeit</a:t>
            </a:r>
          </a:p>
          <a:p>
            <a:r>
              <a:rPr lang="de-DE" dirty="0"/>
              <a:t>Salze im Mauerwerk</a:t>
            </a:r>
          </a:p>
          <a:p>
            <a:r>
              <a:rPr lang="de-DE" dirty="0"/>
              <a:t>Horizontalabdichtung notwendig?</a:t>
            </a:r>
          </a:p>
          <a:p>
            <a:r>
              <a:rPr lang="de-DE" dirty="0"/>
              <a:t>Schimmelpilzsanierung</a:t>
            </a:r>
          </a:p>
          <a:p>
            <a:r>
              <a:rPr lang="de-DE" dirty="0"/>
              <a:t>Beschaffenheit der zu verputzenden Wänden</a:t>
            </a:r>
          </a:p>
          <a:p>
            <a:r>
              <a:rPr lang="de-DE" dirty="0"/>
              <a:t>Zuschlagstoffe</a:t>
            </a:r>
          </a:p>
          <a:p>
            <a:r>
              <a:rPr lang="de-DE" dirty="0"/>
              <a:t>Lehmputz oder Kalkputz</a:t>
            </a:r>
          </a:p>
          <a:p>
            <a:r>
              <a:rPr lang="de-DE" dirty="0"/>
              <a:t>Mechanische Beanspruchung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D23BBB41-A961-BCED-7ADA-12B0D51903E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69EB1C48-8C11-813C-04C0-05CF2343A51E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2420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115E1-8A74-EDD5-2771-6707D24E4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5">
            <a:extLst>
              <a:ext uri="{FF2B5EF4-FFF2-40B4-BE49-F238E27FC236}">
                <a16:creationId xmlns:a16="http://schemas.microsoft.com/office/drawing/2014/main" id="{9CBAF6D4-5151-D389-0AC5-D2BEFF3052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938963" y="1604963"/>
            <a:ext cx="5905500" cy="4600575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FEA7448-3B8A-DBF1-A81A-84D74F660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Zuschlagstoffe bei Putze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A274D8-19EC-A860-E3CB-56A3FFDE8D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Folgende Zuschlagstoffe kommen häufig in Putzmörtel vor:</a:t>
            </a:r>
          </a:p>
          <a:p>
            <a:r>
              <a:rPr lang="de-DE" dirty="0"/>
              <a:t>mineralische Zuschläge </a:t>
            </a:r>
            <a:br>
              <a:rPr lang="de-DE" dirty="0"/>
            </a:br>
            <a:r>
              <a:rPr lang="de-DE" dirty="0"/>
              <a:t>(Splitt, Sand, Quarzsand, Blähton, Kies, Perlite, Glas gemahlen)</a:t>
            </a:r>
          </a:p>
          <a:p>
            <a:r>
              <a:rPr lang="de-DE" dirty="0"/>
              <a:t>organische Zuschläge </a:t>
            </a:r>
            <a:br>
              <a:rPr lang="de-DE" dirty="0"/>
            </a:br>
            <a:r>
              <a:rPr lang="de-DE" dirty="0"/>
              <a:t>(Häcksel, Stroh, Kork, Tierhaare)</a:t>
            </a:r>
          </a:p>
          <a:p>
            <a:r>
              <a:rPr lang="de-DE" dirty="0"/>
              <a:t>Additive bzw. andere Zusatzmittel (Kunststoffgranulat, Styropor…)</a:t>
            </a:r>
          </a:p>
          <a:p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5B34D6E9-EE46-4092-A234-1524E3FBB8F2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23C1392A-9EC7-4BB0-419E-73817A4B731D}"/>
              </a:ext>
            </a:extLst>
          </p:cNvPr>
          <p:cNvSpPr txBox="1">
            <a:spLocks/>
          </p:cNvSpPr>
          <p:nvPr/>
        </p:nvSpPr>
        <p:spPr>
          <a:xfrm>
            <a:off x="9244190" y="4154185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endParaRPr lang="de-DE" sz="1200" dirty="0">
              <a:solidFill>
                <a:srgbClr val="FF0000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4564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78BE8-8B7E-D977-BF99-2EC2F0057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DB8E7C-67B3-A082-2A03-E70EF0ADD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Umwelteinfluss des Plastikabfalls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24EB0CF-ECFA-0170-B60A-4FE0EC6916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Kunststoffgranulat</a:t>
            </a:r>
          </a:p>
          <a:p>
            <a:r>
              <a:rPr lang="de-DE" dirty="0"/>
              <a:t>entweicht leicht der Produktions- und Verarbeitungskette </a:t>
            </a:r>
          </a:p>
          <a:p>
            <a:r>
              <a:rPr lang="de-DE" dirty="0"/>
              <a:t>in Gewässer und stellt einen großen Anteil des Mikroplastik- bzw. Plastikmülls in Meeren, Seen und Flüssen dar. </a:t>
            </a:r>
          </a:p>
          <a:p>
            <a:r>
              <a:rPr lang="de-DE" dirty="0"/>
              <a:t>häufig im Verdauungstrakt von Seevögeln und Meerestieren sowie bei Menschen</a:t>
            </a:r>
          </a:p>
          <a:p>
            <a:r>
              <a:rPr lang="de-DE" dirty="0"/>
              <a:t>Bei Wärme dampft der Weichmacher aus dem Putz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99665521-8C5A-7300-52B8-9D008AED594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0BDA0D2A-0213-512B-A17C-209FFD2EE939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2887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D7B6E-D7C1-2733-390F-DABCCE4DE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27E554-BC05-2DBB-9C24-E8605A7FE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Putze - Nachhaltigkeit in der Ausbildung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14C66D-B6F2-F534-D659-B75EA91C69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Alle Putze mit ihren Zusätzen und Eigenschaften dienen Ihrer Bestimmung in den jeweiligen Einsatzbereichen. </a:t>
            </a:r>
          </a:p>
          <a:p>
            <a:pPr marL="0" indent="0">
              <a:buNone/>
            </a:pPr>
            <a:r>
              <a:rPr lang="de-DE" b="1" dirty="0"/>
              <a:t>Kalkputz</a:t>
            </a:r>
          </a:p>
          <a:p>
            <a:r>
              <a:rPr lang="de-DE" dirty="0"/>
              <a:t>Produkte aus der Natur: Sand, Kalk und Wasser</a:t>
            </a:r>
          </a:p>
          <a:p>
            <a:r>
              <a:rPr lang="de-DE" dirty="0"/>
              <a:t>In der Ausbildung wird der Kalkputz bevorzugt zum Mauern genutzt. </a:t>
            </a:r>
          </a:p>
          <a:p>
            <a:r>
              <a:rPr lang="de-DE" dirty="0"/>
              <a:t>Zusammensetzung im Verhältnis 6:2:5 (Liter)</a:t>
            </a:r>
          </a:p>
          <a:p>
            <a:r>
              <a:rPr lang="de-DE" dirty="0"/>
              <a:t>100 % wiederverwendbar – der Mörtel wird nach der jeweiligen Übung von den Steinen restlos entfernt und wiederverwendet</a:t>
            </a:r>
          </a:p>
          <a:p>
            <a:endParaRPr lang="de-DE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A87A935C-C51F-26E6-491B-8913FC1FD69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D2BF61D8-8527-EC58-A2ED-4063019C42C0}"/>
              </a:ext>
            </a:extLst>
          </p:cNvPr>
          <p:cNvSpPr txBox="1">
            <a:spLocks/>
          </p:cNvSpPr>
          <p:nvPr/>
        </p:nvSpPr>
        <p:spPr>
          <a:xfrm>
            <a:off x="10321722" y="6493847"/>
            <a:ext cx="1792130" cy="321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200" dirty="0">
                <a:solidFill>
                  <a:schemeClr val="bg1"/>
                </a:solidFill>
                <a:latin typeface="FreightText Pro Book" panose="02000603060000020004" pitchFamily="50" charset="0"/>
              </a:rPr>
              <a:t>© </a:t>
            </a:r>
            <a:r>
              <a:rPr lang="de-DE" sz="1200" dirty="0" err="1">
                <a:solidFill>
                  <a:schemeClr val="bg1"/>
                </a:solidFill>
                <a:latin typeface="FreightText Pro Book" panose="02000603060000020004" pitchFamily="50" charset="0"/>
              </a:rPr>
              <a:t>U.Dziumbla</a:t>
            </a:r>
            <a:endParaRPr lang="de-DE" sz="1200" dirty="0">
              <a:solidFill>
                <a:schemeClr val="bg1"/>
              </a:solidFill>
              <a:latin typeface="FreightText Pro Book" panose="02000603060000020004" pitchFamily="5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26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43E41-077C-FF61-B0BD-6AD9ADB8E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04A87F0-ABB1-98FE-CFDD-161CBC2C96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rgbClr val="F3972B"/>
                </a:solidFill>
              </a:rPr>
              <a:t>Kalkputz</a:t>
            </a:r>
          </a:p>
          <a:p>
            <a:r>
              <a:rPr lang="de-DE" dirty="0"/>
              <a:t>Natürlicher Putz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84030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8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6E945EAD86754EBBFBF613E5D6CB42" ma:contentTypeVersion="16" ma:contentTypeDescription="Create a new document." ma:contentTypeScope="" ma:versionID="f71c36223d11a674f59235b9663ba23d">
  <xsd:schema xmlns:xsd="http://www.w3.org/2001/XMLSchema" xmlns:xs="http://www.w3.org/2001/XMLSchema" xmlns:p="http://schemas.microsoft.com/office/2006/metadata/properties" xmlns:ns2="2b4e305d-4f8d-4494-a831-2ab793b4aa70" xmlns:ns3="e9b6327e-2b5b-4eb0-b264-096f24e8716b" targetNamespace="http://schemas.microsoft.com/office/2006/metadata/properties" ma:root="true" ma:fieldsID="51d5ef47535e261fa67d0e51ed170d22" ns2:_="" ns3:_="">
    <xsd:import namespace="2b4e305d-4f8d-4494-a831-2ab793b4aa70"/>
    <xsd:import namespace="e9b6327e-2b5b-4eb0-b264-096f24e871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e305d-4f8d-4494-a831-2ab793b4aa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a8188561-da4c-4563-91c9-5ced32ac91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6327e-2b5b-4eb0-b264-096f24e8716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ecc8bec-8604-4cbc-aa04-0b94da2edea3}" ma:internalName="TaxCatchAll" ma:showField="CatchAllData" ma:web="e9b6327e-2b5b-4eb0-b264-096f24e871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b6327e-2b5b-4eb0-b264-096f24e8716b" xsi:nil="true"/>
    <lcf76f155ced4ddcb4097134ff3c332f xmlns="2b4e305d-4f8d-4494-a831-2ab793b4aa7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4BFCFC-578D-4BA5-8E3F-A03685E7F4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4e305d-4f8d-4494-a831-2ab793b4aa70"/>
    <ds:schemaRef ds:uri="e9b6327e-2b5b-4eb0-b264-096f24e871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C71926-B306-4518-AF5F-7D7330AE2461}">
  <ds:schemaRefs>
    <ds:schemaRef ds:uri="2b4e305d-4f8d-4494-a831-2ab793b4aa70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e9b6327e-2b5b-4eb0-b264-096f24e8716b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6B59574-1D1D-4740-8E0B-3DC893CABA4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1612</Words>
  <Application>Microsoft Office PowerPoint</Application>
  <PresentationFormat>Breitbild</PresentationFormat>
  <Paragraphs>357</Paragraphs>
  <Slides>38</Slides>
  <Notes>32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47" baseType="lpstr">
      <vt:lpstr>Aptos</vt:lpstr>
      <vt:lpstr>Arial</vt:lpstr>
      <vt:lpstr>FreightText Pro Bold</vt:lpstr>
      <vt:lpstr>FreightText Pro Book</vt:lpstr>
      <vt:lpstr>Neue Plak</vt:lpstr>
      <vt:lpstr>Neue Plak Text</vt:lpstr>
      <vt:lpstr>Neue Plak Wide Black</vt:lpstr>
      <vt:lpstr>Times New Roman</vt:lpstr>
      <vt:lpstr>Office</vt:lpstr>
      <vt:lpstr>Materialkunde: Nachhaltigkeit von Putzarten</vt:lpstr>
      <vt:lpstr>Ziele/Ablauf der Präsentation</vt:lpstr>
      <vt:lpstr>PowerPoint-Präsentation</vt:lpstr>
      <vt:lpstr>Ausgewählte Putzarten</vt:lpstr>
      <vt:lpstr>Putz = Putz?</vt:lpstr>
      <vt:lpstr>Zuschlagstoffe bei Putze</vt:lpstr>
      <vt:lpstr>Umwelteinfluss des Plastikabfalls</vt:lpstr>
      <vt:lpstr>Putze - Nachhaltigkeit in der Ausbildung</vt:lpstr>
      <vt:lpstr>PowerPoint-Präsentation</vt:lpstr>
      <vt:lpstr>Kalkputz</vt:lpstr>
      <vt:lpstr>Kalkkreislauf</vt:lpstr>
      <vt:lpstr>Kalkputz</vt:lpstr>
      <vt:lpstr>PowerPoint-Präsentation</vt:lpstr>
      <vt:lpstr>Gips-Putz</vt:lpstr>
      <vt:lpstr>Gips-Putz</vt:lpstr>
      <vt:lpstr>PowerPoint-Präsentation</vt:lpstr>
      <vt:lpstr>Gips-Kalk-Putz</vt:lpstr>
      <vt:lpstr>Gips-Kalk-Putz</vt:lpstr>
      <vt:lpstr>PowerPoint-Präsentation</vt:lpstr>
      <vt:lpstr>Kalk-Zementputz</vt:lpstr>
      <vt:lpstr>Kalk-Zementputz</vt:lpstr>
      <vt:lpstr>PowerPoint-Präsentation</vt:lpstr>
      <vt:lpstr>Lehmputz</vt:lpstr>
      <vt:lpstr>Lehmputz</vt:lpstr>
      <vt:lpstr>Lehmputz</vt:lpstr>
      <vt:lpstr>PowerPoint-Präsentation</vt:lpstr>
      <vt:lpstr>Brandschutzputze</vt:lpstr>
      <vt:lpstr>Brandschutzputze</vt:lpstr>
      <vt:lpstr>PowerPoint-Präsentation</vt:lpstr>
      <vt:lpstr>Dämmputz - Eigenschaften</vt:lpstr>
      <vt:lpstr>PowerPoint-Präsentation</vt:lpstr>
      <vt:lpstr>PowerPoint-Präsentation</vt:lpstr>
      <vt:lpstr>Entscheidungshilfe Materialauswahl​</vt:lpstr>
      <vt:lpstr>Entscheidungshilfe Materialauswahl​</vt:lpstr>
      <vt:lpstr>Entscheidungshilfe Materialauswahl​</vt:lpstr>
      <vt:lpstr>PowerPoint-Präsentation</vt:lpstr>
      <vt:lpstr>PowerPoint-Präsentation</vt:lpstr>
      <vt:lpstr>Vielen Dank für die Aufmerksamkeit und Teilnahme!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Louisa  Büsken</dc:creator>
  <cp:lastModifiedBy>Uwe Dziumbla</cp:lastModifiedBy>
  <cp:revision>17</cp:revision>
  <dcterms:created xsi:type="dcterms:W3CDTF">2024-11-12T08:47:53Z</dcterms:created>
  <dcterms:modified xsi:type="dcterms:W3CDTF">2026-08-24T09:27:19Z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0x010100AD6E945EAD86754EBBFBF613E5D6CB42</vt:lpwstr>
  </property>
  <property fmtid="{D5CDD505-2E9C-101B-9397-08002B2CF9AE}" pid="3" name="MediaServiceImageTags">
    <vt:lpwstr/>
  </property>
  <property fmtid="{D5CDD505-2E9C-101B-9397-08002B2CF9AE}" pid="4" name="ArticulateGUID">
    <vt:lpwstr>D639B493-3D20-4716-A050-1D69C9B1474E</vt:lpwstr>
  </property>
  <property fmtid="{D5CDD505-2E9C-101B-9397-08002B2CF9AE}" pid="5" name="ArticulatePath">
    <vt:lpwstr>NBAU Präsentationsvorlage_NEU_(Stand 26_06)</vt:lpwstr>
  </property>
</Properties>
</file>