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tags/tag17.xml" ContentType="application/vnd.openxmlformats-officedocument.presentationml.tags+xml"/>
  <Override PartName="/ppt/notesSlides/notesSlide16.xml" ContentType="application/vnd.openxmlformats-officedocument.presentationml.notesSlide+xml"/>
  <Override PartName="/ppt/tags/tag18.xml" ContentType="application/vnd.openxmlformats-officedocument.presentationml.tags+xml"/>
  <Override PartName="/ppt/notesSlides/notesSlide17.xml" ContentType="application/vnd.openxmlformats-officedocument.presentationml.notesSlide+xml"/>
  <Override PartName="/ppt/tags/tag19.xml" ContentType="application/vnd.openxmlformats-officedocument.presentationml.tags+xml"/>
  <Override PartName="/ppt/notesSlides/notesSlide18.xml" ContentType="application/vnd.openxmlformats-officedocument.presentationml.notesSlide+xml"/>
  <Override PartName="/ppt/tags/tag20.xml" ContentType="application/vnd.openxmlformats-officedocument.presentationml.tags+xml"/>
  <Override PartName="/ppt/notesSlides/notesSlide19.xml" ContentType="application/vnd.openxmlformats-officedocument.presentationml.notesSlide+xml"/>
  <Override PartName="/ppt/tags/tag21.xml" ContentType="application/vnd.openxmlformats-officedocument.presentationml.tags+xml"/>
  <Override PartName="/ppt/notesSlides/notesSlide20.xml" ContentType="application/vnd.openxmlformats-officedocument.presentationml.notesSlide+xml"/>
  <Override PartName="/ppt/tags/tag22.xml" ContentType="application/vnd.openxmlformats-officedocument.presentationml.tags+xml"/>
  <Override PartName="/ppt/notesSlides/notesSlide21.xml" ContentType="application/vnd.openxmlformats-officedocument.presentationml.notesSlide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notesSlides/notesSlide22.xml" ContentType="application/vnd.openxmlformats-officedocument.presentationml.notesSlide+xml"/>
  <Override PartName="/ppt/tags/tag25.xml" ContentType="application/vnd.openxmlformats-officedocument.presentationml.tags+xml"/>
  <Override PartName="/ppt/notesSlides/notesSlide23.xml" ContentType="application/vnd.openxmlformats-officedocument.presentationml.notesSlide+xml"/>
  <Override PartName="/ppt/tags/tag26.xml" ContentType="application/vnd.openxmlformats-officedocument.presentationml.tags+xml"/>
  <Override PartName="/ppt/notesSlides/notesSlide24.xml" ContentType="application/vnd.openxmlformats-officedocument.presentationml.notesSlide+xml"/>
  <Override PartName="/ppt/tags/tag27.xml" ContentType="application/vnd.openxmlformats-officedocument.presentationml.tags+xml"/>
  <Override PartName="/ppt/notesSlides/notesSlide25.xml" ContentType="application/vnd.openxmlformats-officedocument.presentationml.notesSlide+xml"/>
  <Override PartName="/ppt/tags/tag28.xml" ContentType="application/vnd.openxmlformats-officedocument.presentationml.tags+xml"/>
  <Override PartName="/ppt/notesSlides/notesSlide26.xml" ContentType="application/vnd.openxmlformats-officedocument.presentationml.notesSlide+xml"/>
  <Override PartName="/ppt/tags/tag29.xml" ContentType="application/vnd.openxmlformats-officedocument.presentationml.tags+xml"/>
  <Override PartName="/ppt/notesSlides/notesSlide27.xml" ContentType="application/vnd.openxmlformats-officedocument.presentationml.notesSlide+xml"/>
  <Override PartName="/ppt/tags/tag30.xml" ContentType="application/vnd.openxmlformats-officedocument.presentationml.tags+xml"/>
  <Override PartName="/ppt/notesSlides/notesSlide28.xml" ContentType="application/vnd.openxmlformats-officedocument.presentationml.notesSlide+xml"/>
  <Override PartName="/ppt/tags/tag31.xml" ContentType="application/vnd.openxmlformats-officedocument.presentationml.tags+xml"/>
  <Override PartName="/ppt/notesSlides/notesSlide29.xml" ContentType="application/vnd.openxmlformats-officedocument.presentationml.notesSlide+xml"/>
  <Override PartName="/ppt/tags/tag32.xml" ContentType="application/vnd.openxmlformats-officedocument.presentationml.tags+xml"/>
  <Override PartName="/ppt/notesSlides/notesSlide30.xml" ContentType="application/vnd.openxmlformats-officedocument.presentationml.notesSlide+xml"/>
  <Override PartName="/ppt/tags/tag33.xml" ContentType="application/vnd.openxmlformats-officedocument.presentationml.tags+xml"/>
  <Override PartName="/ppt/notesSlides/notesSlide31.xml" ContentType="application/vnd.openxmlformats-officedocument.presentationml.notesSlide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43"/>
  </p:notesMasterIdLst>
  <p:handoutMasterIdLst>
    <p:handoutMasterId r:id="rId44"/>
  </p:handoutMasterIdLst>
  <p:sldIdLst>
    <p:sldId id="882" r:id="rId5"/>
    <p:sldId id="927" r:id="rId6"/>
    <p:sldId id="827" r:id="rId7"/>
    <p:sldId id="945" r:id="rId8"/>
    <p:sldId id="957" r:id="rId9"/>
    <p:sldId id="956" r:id="rId10"/>
    <p:sldId id="971" r:id="rId11"/>
    <p:sldId id="946" r:id="rId12"/>
    <p:sldId id="972" r:id="rId13"/>
    <p:sldId id="973" r:id="rId14"/>
    <p:sldId id="977" r:id="rId15"/>
    <p:sldId id="978" r:id="rId16"/>
    <p:sldId id="979" r:id="rId17"/>
    <p:sldId id="980" r:id="rId18"/>
    <p:sldId id="948" r:id="rId19"/>
    <p:sldId id="962" r:id="rId20"/>
    <p:sldId id="963" r:id="rId21"/>
    <p:sldId id="964" r:id="rId22"/>
    <p:sldId id="965" r:id="rId23"/>
    <p:sldId id="966" r:id="rId24"/>
    <p:sldId id="967" r:id="rId25"/>
    <p:sldId id="968" r:id="rId26"/>
    <p:sldId id="969" r:id="rId27"/>
    <p:sldId id="970" r:id="rId28"/>
    <p:sldId id="974" r:id="rId29"/>
    <p:sldId id="975" r:id="rId30"/>
    <p:sldId id="976" r:id="rId31"/>
    <p:sldId id="981" r:id="rId32"/>
    <p:sldId id="982" r:id="rId33"/>
    <p:sldId id="983" r:id="rId34"/>
    <p:sldId id="984" r:id="rId35"/>
    <p:sldId id="959" r:id="rId36"/>
    <p:sldId id="960" r:id="rId37"/>
    <p:sldId id="961" r:id="rId38"/>
    <p:sldId id="958" r:id="rId39"/>
    <p:sldId id="949" r:id="rId40"/>
    <p:sldId id="952" r:id="rId41"/>
    <p:sldId id="953" r:id="rId42"/>
  </p:sldIdLst>
  <p:sldSz cx="12192000" cy="6858000"/>
  <p:notesSz cx="6858000" cy="9144000"/>
  <p:custDataLst>
    <p:tags r:id="rId45"/>
  </p:custData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E008A6B-D18A-7F9F-09B4-CAF49468C937}" name="Hannah Strobel" initials="H" userId="Hannah Strobel" providerId="None"/>
  <p188:author id="{FC0D4E72-8D8F-76DF-A499-B5345355DEC2}" name="Laura Zimmermann" initials="LZ" userId="S::quast@nexteconomylab.de::f597a7f9-23fa-4e78-bade-21d5c631cad7" providerId="AD"/>
  <p188:author id="{B0BA867C-25E8-716E-5C3A-E2E86F65849E}" name="Uwe Dziumbla" initials="UD" userId="S::u.dziumbla_bfw-bb.de#ext#@nexteconomylab.onmicrosoft.com::f50ff3c0-f4e6-4f8b-9175-55e7b418b057" providerId="AD"/>
  <p188:author id="{8E13A2EA-694D-E73E-7C97-0F21ED1A3BA4}" name="Louisa  Büsken" initials="LB" userId="S::Buesken@nexteconomylab.de::7d97b5d4-09f0-4c45-9e89-3735a483682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972B"/>
    <a:srgbClr val="182952"/>
    <a:srgbClr val="004488"/>
    <a:srgbClr val="0088BB"/>
    <a:srgbClr val="E8EDF8"/>
    <a:srgbClr val="F2F0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76" autoAdjust="0"/>
    <p:restoredTop sz="74188" autoAdjust="0"/>
  </p:normalViewPr>
  <p:slideViewPr>
    <p:cSldViewPr snapToGrid="0">
      <p:cViewPr varScale="1">
        <p:scale>
          <a:sx n="82" d="100"/>
          <a:sy n="82" d="100"/>
        </p:scale>
        <p:origin x="142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91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viewProps" Target="viewProps.xml"/><Relationship Id="rId50" Type="http://schemas.microsoft.com/office/2016/11/relationships/changesInfo" Target="changesInfos/changesInfo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tags" Target="tags/tag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notesMaster" Target="notesMasters/notesMaster1.xml"/><Relationship Id="rId48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microsoft.com/office/2018/10/relationships/authors" Target="author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presProps" Target="pres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ouisa  Büsken" userId="7d97b5d4-09f0-4c45-9e89-3735a4836822" providerId="ADAL" clId="{4BCFD602-B71A-4D12-93D1-DD4A30F610C6}"/>
    <pc:docChg chg="custSel modSld">
      <pc:chgData name="Louisa  Büsken" userId="7d97b5d4-09f0-4c45-9e89-3735a4836822" providerId="ADAL" clId="{4BCFD602-B71A-4D12-93D1-DD4A30F610C6}" dt="2026-08-14T08:29:02.141" v="15" actId="20577"/>
      <pc:docMkLst>
        <pc:docMk/>
      </pc:docMkLst>
      <pc:sldChg chg="modSp mod">
        <pc:chgData name="Louisa  Büsken" userId="7d97b5d4-09f0-4c45-9e89-3735a4836822" providerId="ADAL" clId="{4BCFD602-B71A-4D12-93D1-DD4A30F610C6}" dt="2026-08-14T08:29:02.141" v="15" actId="20577"/>
        <pc:sldMkLst>
          <pc:docMk/>
          <pc:sldMk cId="583501165" sldId="882"/>
        </pc:sldMkLst>
        <pc:spChg chg="mod">
          <ac:chgData name="Louisa  Büsken" userId="7d97b5d4-09f0-4c45-9e89-3735a4836822" providerId="ADAL" clId="{4BCFD602-B71A-4D12-93D1-DD4A30F610C6}" dt="2026-08-14T08:29:02.141" v="15" actId="20577"/>
          <ac:spMkLst>
            <pc:docMk/>
            <pc:sldMk cId="583501165" sldId="882"/>
            <ac:spMk id="10" creationId="{7B37957A-D8C2-FA92-FD3F-6BB84CBB5793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848DDF5D-9FAB-1264-3C35-1FB955B547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F251713F-715E-B1B8-C6C9-E19DF73949A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DB9E5A-0281-42B9-831D-29110479DF5C}" type="datetimeFigureOut">
              <a:rPr lang="de-DE" smtClean="0"/>
              <a:t>14.08.2026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B7B285C-4E30-BCBB-5B8A-1C20A00CF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E9F1591-B18F-6CD1-26C4-7CC1739DAAC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F6FDB7-274C-4E68-9624-9E2EC0AC178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24541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BCBA64-ECC8-4978-8891-8DF2B1FB534C}" type="datetimeFigureOut">
              <a:rPr lang="de-DE" smtClean="0"/>
              <a:t>14.08.2026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5F42F7-6364-4D22-9CE0-F57BEDCBB65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31008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uerwerksbau-lehre.de/vorlesungen/1-grundlagen-und-baustoffe-des-mauerwerksbaus/11-funktionalitaet-von-mauerwerk/112-geschichtliche-entwicklung/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materialarchiv.ch/de/ma:material_1494?type=all&amp;n=Grundlagen" TargetMode="External"/><Relationship Id="rId4" Type="http://schemas.openxmlformats.org/officeDocument/2006/relationships/hyperlink" Target="https://www.beton.org/betonbau/beton-und-bautechnik/beton-bautechnik/geschichte-des-betons/" TargetMode="Externa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197716-9617-BCCA-E1DE-0636DD9D60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4A865F73-8641-BC12-E098-EA5BD01C47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E18E4624-A222-1FD4-9771-26D4B29D65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411B1DA-9C12-3A8B-497E-870B71C459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666E0F-443F-8B4B-998E-90E85D0072D1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075944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Wie Nachhaltig sind Kalksandsteine?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963296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320144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/>
              <a:t>Material und Herstellung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/>
              <a:t>1924 patentiert / 1929 Produktionsbeginn in Schweden, 9 Porenbetonwerke in Deutschland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458099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Eigenschaften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889128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Vor- und Nachteile zusammentragen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5704473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Wer hat schon einmal Sandstein eingebaut?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8462284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Material und Herstellung/Abbau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1285685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Eigenschaften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7863627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Vor- und Nachteile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224628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62037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E9B94C-D40D-930C-C9CA-14EA7F4BA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522C32A6-7437-A7F6-70FF-3274ED801A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3FE8E269-F09E-A606-2C14-2E6DD63F38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>
                <a:hlinkClick r:id="rId3"/>
              </a:rPr>
              <a:t>Zeitstrahl</a:t>
            </a:r>
          </a:p>
          <a:p>
            <a:endParaRPr lang="de-DE" dirty="0">
              <a:hlinkClick r:id="rId3"/>
            </a:endParaRPr>
          </a:p>
          <a:p>
            <a:r>
              <a:rPr lang="de-DE" dirty="0">
                <a:hlinkClick r:id="rId3"/>
              </a:rPr>
              <a:t>1.1.2 Geschichtliche Entwicklung - Lehre zum Mauerwerksbau</a:t>
            </a:r>
            <a:r>
              <a:rPr lang="de-DE" dirty="0"/>
              <a:t> https://www.mauerwerksbau-lehre.de/vorlesungen/1-grundlagen-und-baustoffe-des-mauerwerksbaus/11-funktionalitaet-von-mauerwerk/112-geschichtliche-entwicklung/</a:t>
            </a:r>
            <a:endParaRPr lang="de-DE" dirty="0">
              <a:hlinkClick r:id="rId4"/>
            </a:endParaRPr>
          </a:p>
          <a:p>
            <a:r>
              <a:rPr lang="de-DE" dirty="0">
                <a:hlinkClick r:id="rId4"/>
              </a:rPr>
              <a:t>Geschichte des Betons - Beton.org</a:t>
            </a:r>
            <a:r>
              <a:rPr lang="de-DE" dirty="0"/>
              <a:t> https://www.beton.org/betonbau/beton-und-bautechnik/beton-bautechnik/geschichte-des-betons/</a:t>
            </a:r>
          </a:p>
          <a:p>
            <a:endParaRPr lang="de-DE" dirty="0"/>
          </a:p>
          <a:p>
            <a:r>
              <a:rPr lang="de-DE" dirty="0"/>
              <a:t>https://abes-online.com/publikationen/ratgeber/eine-kleine-erfolgs-geschichte-des-betons/</a:t>
            </a:r>
          </a:p>
          <a:p>
            <a:endParaRPr lang="de-DE" dirty="0"/>
          </a:p>
          <a:p>
            <a:r>
              <a:rPr lang="de-DE" dirty="0">
                <a:hlinkClick r:id="rId5"/>
              </a:rPr>
              <a:t>Porenbeton | Material-Archiv</a:t>
            </a:r>
            <a:r>
              <a:rPr lang="de-DE" dirty="0"/>
              <a:t> https://materialarchiv.ch/de/ma:material_1494?type=all&amp;n=Grundlagen</a:t>
            </a:r>
          </a:p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AB14FB6-39D0-5891-0027-5F2E23EAA3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5F42F7-6364-4D22-9CE0-F57BEDCBB657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25690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Material – Eigenschaften und Herstellung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9537182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/>
              <a:t>Göltzschtalbrücke (Vogtland) (1845-1851) ca. 26 Millionen Ziegel aus Brennereien vor Ort)</a:t>
            </a:r>
            <a:br>
              <a:rPr lang="de-DE" sz="1200" dirty="0"/>
            </a:br>
            <a:r>
              <a:rPr lang="de-DE" sz="1200" dirty="0"/>
              <a:t>- weltweit größte Ziegelbrücke /  Baugerüst ca. 23.000 Bäume</a:t>
            </a: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9493076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Material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Perlit ist ein Naturglas – im Vulkangestein. Es entsteht, wenn die heiße Lava mit Wasser in Kontakt kommt und rasch abkühlt – während zugleich extremer Druck herrscht.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Perlit ist aufgrund seiner Härte und seiner chemischen Widerstandsfähigkeit vor Verwitterung geschützt.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780571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Eigenschaften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2238323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Wer hat in letzter zeit Leichtbetonsteine verwendet?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0805217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Material und Herstellung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26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0547634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Eigenschaften</a:t>
            </a:r>
          </a:p>
          <a:p>
            <a:r>
              <a:rPr lang="de-DE" dirty="0"/>
              <a:t>Vor- und Nachteile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27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84444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Wer hat schon einmal mit Lehmsteinen gearbeitet?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28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7200392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Material und Herstellung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29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070706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Eigenschaften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30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1969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Ziele und Ablauf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646340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Nachhaltigkeit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31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2649695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32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898927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Sensibilisierung für die Notwendigkeit Auswahlkriterien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095349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Mit welchen Steinarten arbeiten Sie?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831427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Auswahl der häufigsten Steinarten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14578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28880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Geschichte - Herstellung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677475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Eigenschaften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857272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nexteconomylab.de/de/projekte/nachhaltigkeit-im-bau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3588356F-AB5C-D909-8A4D-57D7E2106F6D}"/>
              </a:ext>
            </a:extLst>
          </p:cNvPr>
          <p:cNvSpPr/>
          <p:nvPr userDrawn="1"/>
        </p:nvSpPr>
        <p:spPr>
          <a:xfrm>
            <a:off x="0" y="934224"/>
            <a:ext cx="12192000" cy="4634622"/>
          </a:xfrm>
          <a:prstGeom prst="rect">
            <a:avLst/>
          </a:prstGeom>
          <a:solidFill>
            <a:srgbClr val="1829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0C3818"/>
              </a:solidFill>
            </a:endParaRPr>
          </a:p>
        </p:txBody>
      </p:sp>
      <p:sp>
        <p:nvSpPr>
          <p:cNvPr id="18" name="Titel 17">
            <a:extLst>
              <a:ext uri="{FF2B5EF4-FFF2-40B4-BE49-F238E27FC236}">
                <a16:creationId xmlns:a16="http://schemas.microsoft.com/office/drawing/2014/main" id="{25E496D7-74D2-C511-BA23-768B4232B66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5251" y="1289154"/>
            <a:ext cx="5923696" cy="178155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>
                <a:solidFill>
                  <a:schemeClr val="bg1"/>
                </a:solidFill>
                <a:latin typeface="Neue Plak Wide Black" panose="020B0A07030202020204" pitchFamily="34" charset="77"/>
              </a:defRPr>
            </a:lvl1pPr>
          </a:lstStyle>
          <a:p>
            <a:r>
              <a:rPr lang="de-DE" dirty="0"/>
              <a:t>Titel</a:t>
            </a:r>
          </a:p>
        </p:txBody>
      </p:sp>
      <p:sp>
        <p:nvSpPr>
          <p:cNvPr id="21" name="Textplatzhalter 20">
            <a:extLst>
              <a:ext uri="{FF2B5EF4-FFF2-40B4-BE49-F238E27FC236}">
                <a16:creationId xmlns:a16="http://schemas.microsoft.com/office/drawing/2014/main" id="{613AB729-1F1C-4312-877E-59CF3006C98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5251" y="3346531"/>
            <a:ext cx="5923695" cy="11496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0">
                <a:solidFill>
                  <a:schemeClr val="bg1"/>
                </a:solidFill>
                <a:latin typeface="Neue Plak Text" panose="020B0804030202020204" pitchFamily="34" charset="0"/>
              </a:defRPr>
            </a:lvl1pPr>
          </a:lstStyle>
          <a:p>
            <a:pPr lvl="0"/>
            <a:r>
              <a:rPr lang="de-DE" dirty="0"/>
              <a:t>Name Vortragende</a:t>
            </a:r>
          </a:p>
        </p:txBody>
      </p:sp>
      <p:sp>
        <p:nvSpPr>
          <p:cNvPr id="25" name="Textplatzhalter 24">
            <a:extLst>
              <a:ext uri="{FF2B5EF4-FFF2-40B4-BE49-F238E27FC236}">
                <a16:creationId xmlns:a16="http://schemas.microsoft.com/office/drawing/2014/main" id="{79E376CF-B4C3-2000-FDCB-F5B6CEBCF8C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5" hasCustomPrompt="1"/>
          </p:nvPr>
        </p:nvSpPr>
        <p:spPr>
          <a:xfrm>
            <a:off x="505251" y="4772002"/>
            <a:ext cx="5923694" cy="4730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FreightText Pro Bold" panose="02000803080000020004" charset="0"/>
              </a:defRPr>
            </a:lvl1pPr>
          </a:lstStyle>
          <a:p>
            <a:pPr lvl="0"/>
            <a:r>
              <a:rPr lang="de-DE" dirty="0"/>
              <a:t>Ort, Datum</a:t>
            </a:r>
          </a:p>
        </p:txBody>
      </p:sp>
      <p:sp>
        <p:nvSpPr>
          <p:cNvPr id="27" name="Bildplatzhalter 26">
            <a:extLst>
              <a:ext uri="{FF2B5EF4-FFF2-40B4-BE49-F238E27FC236}">
                <a16:creationId xmlns:a16="http://schemas.microsoft.com/office/drawing/2014/main" id="{2A45A7D6-89D9-7407-8744-2B871BE69BE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842125" y="934224"/>
            <a:ext cx="5349875" cy="463462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e-DE" dirty="0"/>
          </a:p>
        </p:txBody>
      </p:sp>
      <p:pic>
        <p:nvPicPr>
          <p:cNvPr id="23" name="Grafik 22" descr="Ein Bild, das Grafiken, Screenshot, Schrift, Grafikdesign enthält.&#10;&#10;Automatisch generierte Beschreibung">
            <a:extLst>
              <a:ext uri="{FF2B5EF4-FFF2-40B4-BE49-F238E27FC236}">
                <a16:creationId xmlns:a16="http://schemas.microsoft.com/office/drawing/2014/main" id="{FA0E1F6C-E08B-BC4B-6E98-B47565717B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4012" y="184547"/>
            <a:ext cx="1319865" cy="590466"/>
          </a:xfrm>
          <a:prstGeom prst="rect">
            <a:avLst/>
          </a:prstGeom>
        </p:spPr>
      </p:pic>
      <p:pic>
        <p:nvPicPr>
          <p:cNvPr id="3" name="Grafik 2" descr="Ein Bild, das Text, Screenshot, Schrift, Grafiken enthält.&#10;&#10;Automatisch generierte Beschreibung">
            <a:extLst>
              <a:ext uri="{FF2B5EF4-FFF2-40B4-BE49-F238E27FC236}">
                <a16:creationId xmlns:a16="http://schemas.microsoft.com/office/drawing/2014/main" id="{6DFA9EF9-76AB-BCA4-B15E-7D31CF33142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4547"/>
            <a:ext cx="2479260" cy="619815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99973D7A-109B-2904-82D0-0ACA6D53FAD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80" b="24782"/>
          <a:stretch>
            <a:fillRect/>
          </a:stretch>
        </p:blipFill>
        <p:spPr>
          <a:xfrm>
            <a:off x="2826451" y="232447"/>
            <a:ext cx="1154483" cy="571915"/>
          </a:xfrm>
          <a:prstGeom prst="rect">
            <a:avLst/>
          </a:prstGeom>
        </p:spPr>
      </p:pic>
      <p:pic>
        <p:nvPicPr>
          <p:cNvPr id="6" name="Grafik 5" descr="Ein Bild, das Screenshot, Grafiken, Schrift, Grafikdesign enthält.&#10;&#10;Automatisch generierte Beschreibung">
            <a:extLst>
              <a:ext uri="{FF2B5EF4-FFF2-40B4-BE49-F238E27FC236}">
                <a16:creationId xmlns:a16="http://schemas.microsoft.com/office/drawing/2014/main" id="{2AC6A454-46D9-DBFE-BF65-4DCA6563E74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61"/>
          <a:stretch/>
        </p:blipFill>
        <p:spPr>
          <a:xfrm>
            <a:off x="4138721" y="233678"/>
            <a:ext cx="1858513" cy="500914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FB3E9D42-02B6-8DF7-156F-1D3D68C4A9E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682" y="5595706"/>
            <a:ext cx="4455155" cy="1262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6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taktfolie_NELA_und_BFW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hteck 22">
            <a:extLst>
              <a:ext uri="{FF2B5EF4-FFF2-40B4-BE49-F238E27FC236}">
                <a16:creationId xmlns:a16="http://schemas.microsoft.com/office/drawing/2014/main" id="{92B2E21D-10D7-2ADC-A8D4-273D5D10B161}"/>
              </a:ext>
            </a:extLst>
          </p:cNvPr>
          <p:cNvSpPr/>
          <p:nvPr userDrawn="1"/>
        </p:nvSpPr>
        <p:spPr>
          <a:xfrm>
            <a:off x="486299" y="962667"/>
            <a:ext cx="11315176" cy="736663"/>
          </a:xfrm>
          <a:prstGeom prst="rect">
            <a:avLst/>
          </a:prstGeom>
          <a:solidFill>
            <a:srgbClr val="E8ED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ADAAD358-6D56-BF67-23FB-CF1DA327C6E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5251" y="4037408"/>
            <a:ext cx="4765071" cy="50539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FreightText Pro Book" panose="02000603060000020004" pitchFamily="2" charset="0"/>
              </a:defRPr>
            </a:lvl1pPr>
          </a:lstStyle>
          <a:p>
            <a:pPr lvl="0"/>
            <a:r>
              <a:rPr lang="de-DE" dirty="0"/>
              <a:t>E-Mailadresse der vortragenden Person(en)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A59A8FE2-EFE7-952B-A2B8-3189203C43D1}"/>
              </a:ext>
            </a:extLst>
          </p:cNvPr>
          <p:cNvSpPr txBox="1"/>
          <p:nvPr userDrawn="1"/>
        </p:nvSpPr>
        <p:spPr>
          <a:xfrm>
            <a:off x="511266" y="3213064"/>
            <a:ext cx="57422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de-DE" sz="2000" dirty="0">
                <a:latin typeface="FreightText Pro Book" panose="02000603060000020004" pitchFamily="2" charset="0"/>
              </a:rPr>
              <a:t>Thomas-Mann-Str. 36</a:t>
            </a:r>
          </a:p>
          <a:p>
            <a:pPr lvl="0"/>
            <a:r>
              <a:rPr lang="de-DE" sz="2000" dirty="0">
                <a:latin typeface="FreightText Pro Book" panose="02000603060000020004" pitchFamily="2" charset="0"/>
              </a:rPr>
              <a:t>53111 Bonn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6AEC9CB0-BE03-66B7-2534-AD28886AE58E}"/>
              </a:ext>
            </a:extLst>
          </p:cNvPr>
          <p:cNvSpPr txBox="1"/>
          <p:nvPr userDrawn="1"/>
        </p:nvSpPr>
        <p:spPr>
          <a:xfrm>
            <a:off x="511266" y="2787186"/>
            <a:ext cx="57422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chemeClr val="tx1"/>
                </a:solidFill>
                <a:latin typeface="Neue Plak Text" panose="020B0804030202020204" pitchFamily="34" charset="0"/>
              </a:rPr>
              <a:t>NELA. Next Economy Lab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261F5FA7-5C7A-2762-BEDF-15B7F1FC1CE5}"/>
              </a:ext>
            </a:extLst>
          </p:cNvPr>
          <p:cNvSpPr txBox="1"/>
          <p:nvPr userDrawn="1"/>
        </p:nvSpPr>
        <p:spPr>
          <a:xfrm>
            <a:off x="486298" y="961912"/>
            <a:ext cx="57422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3600" dirty="0">
                <a:solidFill>
                  <a:srgbClr val="182952"/>
                </a:solidFill>
                <a:latin typeface="Neue Plak Wide Black" panose="020B0A07030202020204" pitchFamily="34" charset="77"/>
              </a:rPr>
              <a:t>Kontakt</a:t>
            </a:r>
          </a:p>
        </p:txBody>
      </p:sp>
      <p:pic>
        <p:nvPicPr>
          <p:cNvPr id="14" name="Grafik 13" descr="Ein Bild, das Schwarz, Dunkelheit, Schwarzweiß, Screenshot enthält.&#10;&#10;Automatisch generierte Beschreibung">
            <a:extLst>
              <a:ext uri="{FF2B5EF4-FFF2-40B4-BE49-F238E27FC236}">
                <a16:creationId xmlns:a16="http://schemas.microsoft.com/office/drawing/2014/main" id="{30BBDCA1-113D-AB74-BD84-FD422C244A8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9238" y="4709917"/>
            <a:ext cx="448574" cy="448574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5DA6F6BB-978E-A778-F09B-BB087604A68F}"/>
              </a:ext>
            </a:extLst>
          </p:cNvPr>
          <p:cNvSpPr txBox="1"/>
          <p:nvPr userDrawn="1"/>
        </p:nvSpPr>
        <p:spPr>
          <a:xfrm>
            <a:off x="6821289" y="2504964"/>
            <a:ext cx="98916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chemeClr val="tx1"/>
                </a:solidFill>
                <a:latin typeface="Neue Plak Text" panose="020B0804030202020204" pitchFamily="34" charset="0"/>
              </a:rPr>
              <a:t>Berufsförderungswerk der Bauindustrie </a:t>
            </a:r>
          </a:p>
          <a:p>
            <a:r>
              <a:rPr lang="de-DE" sz="2000" dirty="0">
                <a:solidFill>
                  <a:schemeClr val="tx1"/>
                </a:solidFill>
                <a:latin typeface="Neue Plak Text" panose="020B0804030202020204" pitchFamily="34" charset="0"/>
              </a:rPr>
              <a:t>Berlin-Brandenburg e.V.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4F3A5B93-9364-F078-5790-314DE8C79BD5}"/>
              </a:ext>
            </a:extLst>
          </p:cNvPr>
          <p:cNvSpPr txBox="1"/>
          <p:nvPr userDrawn="1"/>
        </p:nvSpPr>
        <p:spPr>
          <a:xfrm>
            <a:off x="6811633" y="3211701"/>
            <a:ext cx="57422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de-DE" sz="2000" dirty="0" err="1">
                <a:solidFill>
                  <a:schemeClr val="tx1"/>
                </a:solidFill>
                <a:latin typeface="FreightText Pro Book" panose="02000603060000020004" pitchFamily="2" charset="0"/>
              </a:rPr>
              <a:t>Dissenchener</a:t>
            </a:r>
            <a:r>
              <a:rPr lang="de-DE" sz="2000" dirty="0">
                <a:solidFill>
                  <a:schemeClr val="tx1"/>
                </a:solidFill>
                <a:latin typeface="FreightText Pro Book" panose="02000603060000020004" pitchFamily="2" charset="0"/>
              </a:rPr>
              <a:t> Schulstraße 15</a:t>
            </a:r>
          </a:p>
          <a:p>
            <a:pPr lvl="0"/>
            <a:r>
              <a:rPr lang="de-DE" sz="2000" dirty="0">
                <a:solidFill>
                  <a:schemeClr val="tx1"/>
                </a:solidFill>
                <a:latin typeface="FreightText Pro Book" panose="02000603060000020004" pitchFamily="2" charset="0"/>
              </a:rPr>
              <a:t>03052 Cottbus-</a:t>
            </a:r>
            <a:r>
              <a:rPr lang="de-DE" sz="2000" dirty="0" err="1">
                <a:solidFill>
                  <a:schemeClr val="tx1"/>
                </a:solidFill>
                <a:latin typeface="FreightText Pro Book" panose="02000603060000020004" pitchFamily="2" charset="0"/>
              </a:rPr>
              <a:t>Dissenchen</a:t>
            </a:r>
            <a:endParaRPr lang="de-DE" sz="2000" dirty="0">
              <a:solidFill>
                <a:schemeClr val="tx1"/>
              </a:solidFill>
              <a:latin typeface="FreightText Pro Book" panose="02000603060000020004" pitchFamily="2" charset="0"/>
            </a:endParaRPr>
          </a:p>
        </p:txBody>
      </p:sp>
      <p:pic>
        <p:nvPicPr>
          <p:cNvPr id="20" name="Grafik 19" descr="Ein Bild, das Logo, Symbol, Grafiken, Schwarz enthält.&#10;&#10;Automatisch generierte Beschreibung">
            <a:extLst>
              <a:ext uri="{FF2B5EF4-FFF2-40B4-BE49-F238E27FC236}">
                <a16:creationId xmlns:a16="http://schemas.microsoft.com/office/drawing/2014/main" id="{C18DC9DA-DCE4-9E09-089B-17641AD0582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r="7564"/>
          <a:stretch/>
        </p:blipFill>
        <p:spPr>
          <a:xfrm>
            <a:off x="6811633" y="5583490"/>
            <a:ext cx="429261" cy="464389"/>
          </a:xfrm>
          <a:prstGeom prst="rect">
            <a:avLst/>
          </a:prstGeom>
        </p:spPr>
      </p:pic>
      <p:pic>
        <p:nvPicPr>
          <p:cNvPr id="21" name="Grafik 20" descr="Ein Bild, das Schwarz, Dunkelheit, Schwarzweiß, Screenshot enthält.&#10;&#10;Automatisch generierte Beschreibung">
            <a:extLst>
              <a:ext uri="{FF2B5EF4-FFF2-40B4-BE49-F238E27FC236}">
                <a16:creationId xmlns:a16="http://schemas.microsoft.com/office/drawing/2014/main" id="{CFFB1FA3-FBB3-E48E-7B2F-61AA0D9259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11633" y="4666602"/>
            <a:ext cx="448574" cy="448574"/>
          </a:xfrm>
          <a:prstGeom prst="rect">
            <a:avLst/>
          </a:prstGeom>
        </p:spPr>
      </p:pic>
      <p:sp>
        <p:nvSpPr>
          <p:cNvPr id="19" name="Textplatzhalter 5">
            <a:extLst>
              <a:ext uri="{FF2B5EF4-FFF2-40B4-BE49-F238E27FC236}">
                <a16:creationId xmlns:a16="http://schemas.microsoft.com/office/drawing/2014/main" id="{14C4BA22-598D-498A-CDAB-322FFA9AA80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21289" y="4040398"/>
            <a:ext cx="4765071" cy="50539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FreightText Pro Book" panose="02000603060000020004" pitchFamily="2" charset="0"/>
              </a:defRPr>
            </a:lvl1pPr>
          </a:lstStyle>
          <a:p>
            <a:pPr lvl="0"/>
            <a:r>
              <a:rPr lang="de-DE" dirty="0"/>
              <a:t>E-Mailadresse der vortragenden Person(en)</a:t>
            </a:r>
          </a:p>
        </p:txBody>
      </p:sp>
      <p:pic>
        <p:nvPicPr>
          <p:cNvPr id="3" name="Grafik 2" descr="Ein Bild, das Grafiken, Screenshot, Schrift, Grafikdesign enthält.&#10;&#10;Automatisch generierte Beschreibung">
            <a:extLst>
              <a:ext uri="{FF2B5EF4-FFF2-40B4-BE49-F238E27FC236}">
                <a16:creationId xmlns:a16="http://schemas.microsoft.com/office/drawing/2014/main" id="{585C079A-57ED-E10A-9833-930FF51ED4E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4012" y="184547"/>
            <a:ext cx="1319865" cy="590466"/>
          </a:xfrm>
          <a:prstGeom prst="rect">
            <a:avLst/>
          </a:prstGeom>
        </p:spPr>
      </p:pic>
      <p:pic>
        <p:nvPicPr>
          <p:cNvPr id="17" name="Grafik 16" descr="Ein Bild, das Text, Screenshot, Schrift, Grafiken enthält.&#10;&#10;Automatisch generierte Beschreibung">
            <a:extLst>
              <a:ext uri="{FF2B5EF4-FFF2-40B4-BE49-F238E27FC236}">
                <a16:creationId xmlns:a16="http://schemas.microsoft.com/office/drawing/2014/main" id="{FC115E6E-9965-635E-F594-54F2A474781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4547"/>
            <a:ext cx="2479260" cy="619815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303D84FD-3EA2-CD35-3082-00D5EBC49C7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11266" y="5185611"/>
            <a:ext cx="397879" cy="397879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9344ADD0-8B60-6A5D-F881-D467EE3633E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827323" y="5158491"/>
            <a:ext cx="397879" cy="397879"/>
          </a:xfrm>
          <a:prstGeom prst="rect">
            <a:avLst/>
          </a:prstGeom>
        </p:spPr>
      </p:pic>
      <p:sp>
        <p:nvSpPr>
          <p:cNvPr id="7" name="Textplatzhalter 5">
            <a:extLst>
              <a:ext uri="{FF2B5EF4-FFF2-40B4-BE49-F238E27FC236}">
                <a16:creationId xmlns:a16="http://schemas.microsoft.com/office/drawing/2014/main" id="{5C485A5E-E788-86C6-EFDF-CF540986A8C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80883" y="5236883"/>
            <a:ext cx="4289439" cy="2953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eightText Pro Book" panose="02000603060000020004" pitchFamily="2" charset="0"/>
              </a:defRPr>
            </a:lvl1pPr>
          </a:lstStyle>
          <a:p>
            <a:pPr lvl="0"/>
            <a:r>
              <a:rPr lang="de-DE" dirty="0"/>
              <a:t>Internetseite</a:t>
            </a:r>
          </a:p>
        </p:txBody>
      </p:sp>
      <p:sp>
        <p:nvSpPr>
          <p:cNvPr id="10" name="Textplatzhalter 5">
            <a:extLst>
              <a:ext uri="{FF2B5EF4-FFF2-40B4-BE49-F238E27FC236}">
                <a16:creationId xmlns:a16="http://schemas.microsoft.com/office/drawing/2014/main" id="{BB18B917-4DA2-7B85-AB65-114B0BB0AB0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391295" y="5233125"/>
            <a:ext cx="4289439" cy="2953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eightText Pro Book" panose="02000603060000020004" pitchFamily="2" charset="0"/>
              </a:defRPr>
            </a:lvl1pPr>
          </a:lstStyle>
          <a:p>
            <a:pPr lvl="0"/>
            <a:r>
              <a:rPr lang="de-DE" dirty="0"/>
              <a:t>Internetseite</a:t>
            </a:r>
          </a:p>
        </p:txBody>
      </p:sp>
      <p:sp>
        <p:nvSpPr>
          <p:cNvPr id="24" name="Textplatzhalter 5">
            <a:extLst>
              <a:ext uri="{FF2B5EF4-FFF2-40B4-BE49-F238E27FC236}">
                <a16:creationId xmlns:a16="http://schemas.microsoft.com/office/drawing/2014/main" id="{97C8EEDE-4156-410F-BCC6-3933012D958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80883" y="4802559"/>
            <a:ext cx="4289439" cy="2953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eightText Pro Book" panose="02000603060000020004" pitchFamily="2" charset="0"/>
              </a:defRPr>
            </a:lvl1pPr>
          </a:lstStyle>
          <a:p>
            <a:pPr lvl="0"/>
            <a:r>
              <a:rPr lang="de-DE" dirty="0"/>
              <a:t>@Accoutname</a:t>
            </a:r>
          </a:p>
        </p:txBody>
      </p:sp>
      <p:sp>
        <p:nvSpPr>
          <p:cNvPr id="25" name="Textplatzhalter 5">
            <a:extLst>
              <a:ext uri="{FF2B5EF4-FFF2-40B4-BE49-F238E27FC236}">
                <a16:creationId xmlns:a16="http://schemas.microsoft.com/office/drawing/2014/main" id="{D6BFD381-67DF-C3F0-650F-2A913F7F5D3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381426" y="4758668"/>
            <a:ext cx="4289439" cy="2953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eightText Pro Book" panose="02000603060000020004" pitchFamily="2" charset="0"/>
              </a:defRPr>
            </a:lvl1pPr>
          </a:lstStyle>
          <a:p>
            <a:pPr lvl="0"/>
            <a:r>
              <a:rPr lang="de-DE" dirty="0"/>
              <a:t>@Accoutname</a:t>
            </a:r>
          </a:p>
        </p:txBody>
      </p:sp>
      <p:sp>
        <p:nvSpPr>
          <p:cNvPr id="26" name="Textplatzhalter 5">
            <a:extLst>
              <a:ext uri="{FF2B5EF4-FFF2-40B4-BE49-F238E27FC236}">
                <a16:creationId xmlns:a16="http://schemas.microsoft.com/office/drawing/2014/main" id="{9F004591-733D-8116-A182-E72E2093CAD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381426" y="5668017"/>
            <a:ext cx="4289439" cy="2953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eightText Pro Book" panose="02000603060000020004" pitchFamily="2" charset="0"/>
              </a:defRPr>
            </a:lvl1pPr>
          </a:lstStyle>
          <a:p>
            <a:pPr lvl="0"/>
            <a:r>
              <a:rPr lang="de-DE" dirty="0"/>
              <a:t>@Accoutname</a:t>
            </a:r>
          </a:p>
        </p:txBody>
      </p:sp>
    </p:spTree>
    <p:extLst>
      <p:ext uri="{BB962C8B-B14F-4D97-AF65-F5344CB8AC3E}">
        <p14:creationId xmlns:p14="http://schemas.microsoft.com/office/powerpoint/2010/main" val="41377522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3588356F-AB5C-D909-8A4D-57D7E2106F6D}"/>
              </a:ext>
            </a:extLst>
          </p:cNvPr>
          <p:cNvSpPr/>
          <p:nvPr userDrawn="1"/>
        </p:nvSpPr>
        <p:spPr>
          <a:xfrm>
            <a:off x="0" y="934224"/>
            <a:ext cx="12192000" cy="4634622"/>
          </a:xfrm>
          <a:prstGeom prst="rect">
            <a:avLst/>
          </a:prstGeom>
          <a:solidFill>
            <a:srgbClr val="1829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0C3818"/>
              </a:solidFill>
            </a:endParaRPr>
          </a:p>
        </p:txBody>
      </p:sp>
      <p:sp>
        <p:nvSpPr>
          <p:cNvPr id="18" name="Titel 17">
            <a:extLst>
              <a:ext uri="{FF2B5EF4-FFF2-40B4-BE49-F238E27FC236}">
                <a16:creationId xmlns:a16="http://schemas.microsoft.com/office/drawing/2014/main" id="{25E496D7-74D2-C511-BA23-768B4232B66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 hasCustomPrompt="1"/>
          </p:nvPr>
        </p:nvSpPr>
        <p:spPr>
          <a:xfrm>
            <a:off x="505251" y="1289154"/>
            <a:ext cx="5923696" cy="196942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  <a:latin typeface="Neue Plak Wide Black" panose="020B0A07030202020204" pitchFamily="34" charset="77"/>
              </a:defRPr>
            </a:lvl1pPr>
          </a:lstStyle>
          <a:p>
            <a:r>
              <a:rPr lang="de-DE" dirty="0"/>
              <a:t>Vielen Dank für die Aufmerksamkeit und Teilnahme!</a:t>
            </a:r>
          </a:p>
        </p:txBody>
      </p:sp>
      <p:sp>
        <p:nvSpPr>
          <p:cNvPr id="21" name="Textplatzhalter 20">
            <a:extLst>
              <a:ext uri="{FF2B5EF4-FFF2-40B4-BE49-F238E27FC236}">
                <a16:creationId xmlns:a16="http://schemas.microsoft.com/office/drawing/2014/main" id="{613AB729-1F1C-4312-877E-59CF3006C98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5251" y="3458209"/>
            <a:ext cx="5923695" cy="6061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bg1"/>
                </a:solidFill>
                <a:latin typeface="Neue Plak Text" panose="020B0804030202020204" pitchFamily="34" charset="0"/>
              </a:defRPr>
            </a:lvl1pPr>
          </a:lstStyle>
          <a:p>
            <a:pPr lvl="0"/>
            <a:r>
              <a:rPr lang="de-DE" dirty="0"/>
              <a:t>Projekt NBAU im Internet:</a:t>
            </a:r>
          </a:p>
          <a:p>
            <a:pPr lvl="0"/>
            <a:endParaRPr lang="de-DE" dirty="0"/>
          </a:p>
        </p:txBody>
      </p:sp>
      <p:sp>
        <p:nvSpPr>
          <p:cNvPr id="27" name="Bildplatzhalter 26">
            <a:extLst>
              <a:ext uri="{FF2B5EF4-FFF2-40B4-BE49-F238E27FC236}">
                <a16:creationId xmlns:a16="http://schemas.microsoft.com/office/drawing/2014/main" id="{2A45A7D6-89D9-7407-8744-2B871BE69BE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842125" y="934224"/>
            <a:ext cx="5349875" cy="463462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e-DE" dirty="0"/>
          </a:p>
        </p:txBody>
      </p:sp>
      <p:pic>
        <p:nvPicPr>
          <p:cNvPr id="23" name="Grafik 22" descr="Ein Bild, das Grafiken, Screenshot, Schrift, Grafikdesign enthält.&#10;&#10;Automatisch generierte Beschreibung">
            <a:extLst>
              <a:ext uri="{FF2B5EF4-FFF2-40B4-BE49-F238E27FC236}">
                <a16:creationId xmlns:a16="http://schemas.microsoft.com/office/drawing/2014/main" id="{FA0E1F6C-E08B-BC4B-6E98-B47565717B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4012" y="184547"/>
            <a:ext cx="1319865" cy="590466"/>
          </a:xfrm>
          <a:prstGeom prst="rect">
            <a:avLst/>
          </a:prstGeom>
        </p:spPr>
      </p:pic>
      <p:pic>
        <p:nvPicPr>
          <p:cNvPr id="3" name="Grafik 2" descr="Ein Bild, das Text, Screenshot, Schrift, Grafiken enthält.&#10;&#10;Automatisch generierte Beschreibung">
            <a:extLst>
              <a:ext uri="{FF2B5EF4-FFF2-40B4-BE49-F238E27FC236}">
                <a16:creationId xmlns:a16="http://schemas.microsoft.com/office/drawing/2014/main" id="{6DFA9EF9-76AB-BCA4-B15E-7D31CF33142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4547"/>
            <a:ext cx="2479260" cy="619815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99973D7A-109B-2904-82D0-0ACA6D53FAD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80" b="24782"/>
          <a:stretch>
            <a:fillRect/>
          </a:stretch>
        </p:blipFill>
        <p:spPr>
          <a:xfrm>
            <a:off x="2826451" y="232447"/>
            <a:ext cx="1154483" cy="571915"/>
          </a:xfrm>
          <a:prstGeom prst="rect">
            <a:avLst/>
          </a:prstGeom>
        </p:spPr>
      </p:pic>
      <p:pic>
        <p:nvPicPr>
          <p:cNvPr id="6" name="Grafik 5" descr="Ein Bild, das Screenshot, Grafiken, Schrift, Grafikdesign enthält.&#10;&#10;Automatisch generierte Beschreibung">
            <a:extLst>
              <a:ext uri="{FF2B5EF4-FFF2-40B4-BE49-F238E27FC236}">
                <a16:creationId xmlns:a16="http://schemas.microsoft.com/office/drawing/2014/main" id="{2AC6A454-46D9-DBFE-BF65-4DCA6563E74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61"/>
          <a:stretch/>
        </p:blipFill>
        <p:spPr>
          <a:xfrm>
            <a:off x="4138721" y="233678"/>
            <a:ext cx="1858513" cy="500914"/>
          </a:xfrm>
          <a:prstGeom prst="rect">
            <a:avLst/>
          </a:prstGeom>
        </p:spPr>
      </p:pic>
      <p:sp>
        <p:nvSpPr>
          <p:cNvPr id="11" name="Textplatzhalter 20">
            <a:extLst>
              <a:ext uri="{FF2B5EF4-FFF2-40B4-BE49-F238E27FC236}">
                <a16:creationId xmlns:a16="http://schemas.microsoft.com/office/drawing/2014/main" id="{1DABCC4D-ADA9-9CBF-1C0C-307BD7B9743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05251" y="4263998"/>
            <a:ext cx="5923695" cy="97223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  <a:latin typeface="FreightText Pro Bold" panose="02000803080000020004" pitchFamily="50" charset="0"/>
              </a:defRPr>
            </a:lvl1pPr>
          </a:lstStyle>
          <a:p>
            <a:r>
              <a:rPr lang="de-DE" i="0" dirty="0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https://bfw-bb.eu/nbau/</a:t>
            </a:r>
          </a:p>
          <a:p>
            <a:r>
              <a:rPr lang="de-DE" i="0" dirty="0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https://nexteconomylab.de/de/projekte/nachhaltigkeit-im-bau</a:t>
            </a:r>
            <a:r>
              <a:rPr lang="de-DE" i="0" dirty="0"/>
              <a:t> </a:t>
            </a:r>
          </a:p>
          <a:p>
            <a:pPr lvl="0"/>
            <a:endParaRPr lang="de-DE" dirty="0"/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DD9B0D81-C747-4188-E705-C4681D1F90A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682" y="5595706"/>
            <a:ext cx="4455155" cy="1262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534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Ziele und Ablau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>
            <a:extLst>
              <a:ext uri="{FF2B5EF4-FFF2-40B4-BE49-F238E27FC236}">
                <a16:creationId xmlns:a16="http://schemas.microsoft.com/office/drawing/2014/main" id="{4BCE0808-C8A5-7B3A-DAC9-84FC36D9343B}"/>
              </a:ext>
            </a:extLst>
          </p:cNvPr>
          <p:cNvSpPr/>
          <p:nvPr userDrawn="1"/>
        </p:nvSpPr>
        <p:spPr>
          <a:xfrm>
            <a:off x="0" y="952500"/>
            <a:ext cx="12191999" cy="5905499"/>
          </a:xfrm>
          <a:prstGeom prst="rect">
            <a:avLst/>
          </a:prstGeom>
          <a:solidFill>
            <a:srgbClr val="E8ED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9DE1CE2-78B4-055F-18A8-76EB8F83940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 hasCustomPrompt="1"/>
          </p:nvPr>
        </p:nvSpPr>
        <p:spPr>
          <a:xfrm>
            <a:off x="559805" y="1189083"/>
            <a:ext cx="11072387" cy="685800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200" b="0">
                <a:solidFill>
                  <a:srgbClr val="182952"/>
                </a:solidFill>
                <a:latin typeface="Neue Plak Wide Black" panose="020B0A07030202020204" pitchFamily="34" charset="0"/>
              </a:defRPr>
            </a:lvl1pPr>
          </a:lstStyle>
          <a:p>
            <a:r>
              <a:rPr lang="de-DE" dirty="0"/>
              <a:t>Ziele/Ablauf der Präsentation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596ED105-A951-DB5B-3278-2C68E789879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4362" y="2111466"/>
            <a:ext cx="11017829" cy="4427557"/>
          </a:xfrm>
          <a:prstGeom prst="rect">
            <a:avLst/>
          </a:prstGeom>
        </p:spPr>
        <p:txBody>
          <a:bodyPr>
            <a:normAutofit/>
          </a:bodyPr>
          <a:lstStyle>
            <a:lvl1pPr marL="514350" indent="-514350">
              <a:buAutoNum type="arabicPeriod"/>
              <a:defRPr sz="2400" b="0">
                <a:solidFill>
                  <a:schemeClr val="tx1"/>
                </a:solidFill>
                <a:latin typeface="Neue Plak Text" panose="020B0804030202020204" pitchFamily="34" charset="0"/>
              </a:defRPr>
            </a:lvl1pPr>
            <a:lvl2pPr>
              <a:defRPr>
                <a:latin typeface="FreightText Pro Book" panose="02000603060000020004" pitchFamily="50" charset="0"/>
              </a:defRPr>
            </a:lvl2pPr>
          </a:lstStyle>
          <a:p>
            <a:pPr lvl="0"/>
            <a:r>
              <a:rPr lang="de-DE" dirty="0"/>
              <a:t>Thema XYZ</a:t>
            </a:r>
          </a:p>
          <a:p>
            <a:pPr lvl="1"/>
            <a:r>
              <a:rPr lang="de-DE" dirty="0"/>
              <a:t>Unterthema A</a:t>
            </a:r>
          </a:p>
          <a:p>
            <a:pPr lvl="1"/>
            <a:r>
              <a:rPr lang="de-DE" dirty="0"/>
              <a:t>Unterthema B</a:t>
            </a:r>
          </a:p>
          <a:p>
            <a:pPr lvl="0"/>
            <a:r>
              <a:rPr lang="de-DE" dirty="0"/>
              <a:t>Thema XYZ</a:t>
            </a:r>
          </a:p>
          <a:p>
            <a:pPr lvl="1"/>
            <a:r>
              <a:rPr lang="de-DE" dirty="0"/>
              <a:t>Unterthema C</a:t>
            </a:r>
          </a:p>
          <a:p>
            <a:pPr lvl="1"/>
            <a:r>
              <a:rPr lang="de-DE" dirty="0"/>
              <a:t>Unterthema D</a:t>
            </a:r>
          </a:p>
          <a:p>
            <a:pPr lvl="0"/>
            <a:r>
              <a:rPr lang="de-DE" dirty="0"/>
              <a:t>Thema XYZ</a:t>
            </a:r>
          </a:p>
          <a:p>
            <a:pPr lvl="1"/>
            <a:r>
              <a:rPr lang="de-DE" dirty="0"/>
              <a:t>Unterthema E</a:t>
            </a:r>
          </a:p>
          <a:p>
            <a:pPr lvl="1"/>
            <a:r>
              <a:rPr lang="de-DE" dirty="0"/>
              <a:t>Unterthema F</a:t>
            </a:r>
          </a:p>
        </p:txBody>
      </p:sp>
      <p:pic>
        <p:nvPicPr>
          <p:cNvPr id="3" name="Grafik 2" descr="Ein Bild, das Text, Screenshot, Schrift, Grafiken enthält.&#10;&#10;Automatisch generierte Beschreibung">
            <a:extLst>
              <a:ext uri="{FF2B5EF4-FFF2-40B4-BE49-F238E27FC236}">
                <a16:creationId xmlns:a16="http://schemas.microsoft.com/office/drawing/2014/main" id="{05E71F46-E836-2BEA-3D27-562EA37509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4547"/>
            <a:ext cx="2479260" cy="619815"/>
          </a:xfrm>
          <a:prstGeom prst="rect">
            <a:avLst/>
          </a:prstGeom>
        </p:spPr>
      </p:pic>
      <p:pic>
        <p:nvPicPr>
          <p:cNvPr id="8" name="Grafik 7" descr="Ein Bild, das Grafiken, Screenshot, Schrift, Grafikdesign enthält.&#10;&#10;Automatisch generierte Beschreibung">
            <a:extLst>
              <a:ext uri="{FF2B5EF4-FFF2-40B4-BE49-F238E27FC236}">
                <a16:creationId xmlns:a16="http://schemas.microsoft.com/office/drawing/2014/main" id="{BEE409A8-BFE4-1A49-89DA-E2CF47F737F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4012" y="184547"/>
            <a:ext cx="1319865" cy="590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024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u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>
            <a:extLst>
              <a:ext uri="{FF2B5EF4-FFF2-40B4-BE49-F238E27FC236}">
                <a16:creationId xmlns:a16="http://schemas.microsoft.com/office/drawing/2014/main" id="{4BCE0808-C8A5-7B3A-DAC9-84FC36D9343B}"/>
              </a:ext>
            </a:extLst>
          </p:cNvPr>
          <p:cNvSpPr/>
          <p:nvPr userDrawn="1"/>
        </p:nvSpPr>
        <p:spPr>
          <a:xfrm>
            <a:off x="0" y="952500"/>
            <a:ext cx="12191999" cy="5905499"/>
          </a:xfrm>
          <a:prstGeom prst="rect">
            <a:avLst/>
          </a:prstGeom>
          <a:solidFill>
            <a:srgbClr val="E8ED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9DE1CE2-78B4-055F-18A8-76EB8F8394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9805" y="1189083"/>
            <a:ext cx="11072387" cy="685800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200" b="0">
                <a:solidFill>
                  <a:srgbClr val="182952"/>
                </a:solidFill>
                <a:latin typeface="Neue Plak Wide Black" panose="020B0A07030202020204" pitchFamily="34" charset="0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596ED105-A951-DB5B-3278-2C68E789879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4362" y="2111466"/>
            <a:ext cx="11017829" cy="4090926"/>
          </a:xfrm>
          <a:prstGeom prst="rect">
            <a:avLst/>
          </a:prstGeom>
        </p:spPr>
        <p:txBody>
          <a:bodyPr>
            <a:normAutofit/>
          </a:bodyPr>
          <a:lstStyle>
            <a:lvl1pPr marL="514350" indent="-514350">
              <a:buFont typeface="Arial" panose="020B0604020202020204" pitchFamily="34" charset="0"/>
              <a:buChar char="•"/>
              <a:defRPr sz="2400" b="0">
                <a:solidFill>
                  <a:schemeClr val="tx1"/>
                </a:solidFill>
                <a:latin typeface="FreightText Pro Book" panose="02000603060000020004" pitchFamily="50" charset="0"/>
              </a:defRPr>
            </a:lvl1pPr>
          </a:lstStyle>
          <a:p>
            <a:pPr lvl="0"/>
            <a:r>
              <a:rPr lang="de-DE" dirty="0"/>
              <a:t>Text hinzufügen</a:t>
            </a:r>
          </a:p>
        </p:txBody>
      </p:sp>
      <p:pic>
        <p:nvPicPr>
          <p:cNvPr id="3" name="Grafik 2" descr="Ein Bild, das Text, Screenshot, Schrift, Grafiken enthält.&#10;&#10;Automatisch generierte Beschreibung">
            <a:extLst>
              <a:ext uri="{FF2B5EF4-FFF2-40B4-BE49-F238E27FC236}">
                <a16:creationId xmlns:a16="http://schemas.microsoft.com/office/drawing/2014/main" id="{05E71F46-E836-2BEA-3D27-562EA37509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4547"/>
            <a:ext cx="2479260" cy="619815"/>
          </a:xfrm>
          <a:prstGeom prst="rect">
            <a:avLst/>
          </a:prstGeom>
        </p:spPr>
      </p:pic>
      <p:pic>
        <p:nvPicPr>
          <p:cNvPr id="8" name="Grafik 7" descr="Ein Bild, das Grafiken, Screenshot, Schrift, Grafikdesign enthält.&#10;&#10;Automatisch generierte Beschreibung">
            <a:extLst>
              <a:ext uri="{FF2B5EF4-FFF2-40B4-BE49-F238E27FC236}">
                <a16:creationId xmlns:a16="http://schemas.microsoft.com/office/drawing/2014/main" id="{BEE409A8-BFE4-1A49-89DA-E2CF47F737F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4012" y="184547"/>
            <a:ext cx="1319865" cy="590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016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>
            <a:extLst>
              <a:ext uri="{FF2B5EF4-FFF2-40B4-BE49-F238E27FC236}">
                <a16:creationId xmlns:a16="http://schemas.microsoft.com/office/drawing/2014/main" id="{191571A0-49BE-6C75-112E-8504C49FB21F}"/>
              </a:ext>
            </a:extLst>
          </p:cNvPr>
          <p:cNvSpPr/>
          <p:nvPr userDrawn="1"/>
        </p:nvSpPr>
        <p:spPr>
          <a:xfrm>
            <a:off x="0" y="952500"/>
            <a:ext cx="12191999" cy="5905499"/>
          </a:xfrm>
          <a:prstGeom prst="rect">
            <a:avLst/>
          </a:prstGeom>
          <a:solidFill>
            <a:srgbClr val="E8ED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10E684C-097D-4224-083C-A8654297D5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5249" y="1167116"/>
            <a:ext cx="6643063" cy="826861"/>
          </a:xfrm>
          <a:prstGeom prst="rect">
            <a:avLst/>
          </a:prstGeom>
        </p:spPr>
        <p:txBody>
          <a:bodyPr anchor="t"/>
          <a:lstStyle>
            <a:lvl1pPr>
              <a:defRPr sz="3200">
                <a:solidFill>
                  <a:srgbClr val="182952"/>
                </a:solidFill>
                <a:latin typeface="Neue Plak Wide Black" panose="020B0A07030202020204" pitchFamily="34" charset="0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429C4A1D-9F88-7832-AD52-A9C32D22EC2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5250" y="2208592"/>
            <a:ext cx="6643062" cy="438048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>
                <a:solidFill>
                  <a:schemeClr val="tx1"/>
                </a:solidFill>
                <a:latin typeface="FreightText Pro Book" panose="02000603060000020004" pitchFamily="50" charset="0"/>
              </a:defRPr>
            </a:lvl1pPr>
          </a:lstStyle>
          <a:p>
            <a:pPr lvl="0"/>
            <a:endParaRPr lang="de-DE" dirty="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2EFCE420-E2E7-8C22-F727-DABBCE062D0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91425" y="952500"/>
            <a:ext cx="4600575" cy="5905500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pic>
        <p:nvPicPr>
          <p:cNvPr id="3" name="Grafik 2" descr="Ein Bild, das Text, Screenshot, Schrift, Grafiken enthält.&#10;&#10;Automatisch generierte Beschreibung">
            <a:extLst>
              <a:ext uri="{FF2B5EF4-FFF2-40B4-BE49-F238E27FC236}">
                <a16:creationId xmlns:a16="http://schemas.microsoft.com/office/drawing/2014/main" id="{DDF8853A-65E6-15EF-1757-8BE464F14F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4547"/>
            <a:ext cx="2479260" cy="619815"/>
          </a:xfrm>
          <a:prstGeom prst="rect">
            <a:avLst/>
          </a:prstGeom>
        </p:spPr>
      </p:pic>
      <p:pic>
        <p:nvPicPr>
          <p:cNvPr id="11" name="Grafik 10" descr="Ein Bild, das Grafiken, Screenshot, Schrift, Grafikdesign enthält.&#10;&#10;Automatisch generierte Beschreibung">
            <a:extLst>
              <a:ext uri="{FF2B5EF4-FFF2-40B4-BE49-F238E27FC236}">
                <a16:creationId xmlns:a16="http://schemas.microsoft.com/office/drawing/2014/main" id="{2D967D00-B118-5702-9595-381305BE32F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4012" y="184547"/>
            <a:ext cx="1319865" cy="590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135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bschnittswechsel/Struktur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>
            <a:extLst>
              <a:ext uri="{FF2B5EF4-FFF2-40B4-BE49-F238E27FC236}">
                <a16:creationId xmlns:a16="http://schemas.microsoft.com/office/drawing/2014/main" id="{667CE1CA-718D-1351-152F-885021239BE3}"/>
              </a:ext>
            </a:extLst>
          </p:cNvPr>
          <p:cNvSpPr/>
          <p:nvPr userDrawn="1"/>
        </p:nvSpPr>
        <p:spPr>
          <a:xfrm>
            <a:off x="422694" y="942975"/>
            <a:ext cx="11395495" cy="5484432"/>
          </a:xfrm>
          <a:prstGeom prst="rect">
            <a:avLst/>
          </a:prstGeom>
          <a:solidFill>
            <a:srgbClr val="0044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579236BB-83ED-EF78-7C71-33AD99373B2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883568" y="2244725"/>
            <a:ext cx="8424862" cy="236855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Neue Plak Wide Black" panose="020B0A07030202020204" pitchFamily="34" charset="77"/>
              </a:defRPr>
            </a:lvl1pPr>
          </a:lstStyle>
          <a:p>
            <a:pPr lvl="0"/>
            <a:r>
              <a:rPr lang="de-DE" dirty="0">
                <a:latin typeface="Neue Plak Wide Black" panose="020B0A07030202020204" pitchFamily="34" charset="77"/>
              </a:rPr>
              <a:t>Strukturfolie</a:t>
            </a:r>
            <a:endParaRPr lang="de-DE" dirty="0"/>
          </a:p>
        </p:txBody>
      </p:sp>
      <p:pic>
        <p:nvPicPr>
          <p:cNvPr id="2" name="Grafik 1" descr="Ein Bild, das Grafiken, Screenshot, Schrift, Grafikdesign enthält.&#10;&#10;Automatisch generierte Beschreibung">
            <a:extLst>
              <a:ext uri="{FF2B5EF4-FFF2-40B4-BE49-F238E27FC236}">
                <a16:creationId xmlns:a16="http://schemas.microsoft.com/office/drawing/2014/main" id="{42AB68D7-4950-EBF7-E09A-62B25DDCD3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4012" y="184547"/>
            <a:ext cx="1319865" cy="590466"/>
          </a:xfrm>
          <a:prstGeom prst="rect">
            <a:avLst/>
          </a:prstGeom>
        </p:spPr>
      </p:pic>
      <p:pic>
        <p:nvPicPr>
          <p:cNvPr id="9" name="Grafik 8" descr="Ein Bild, das Text, Screenshot, Schrift, Grafiken enthält.&#10;&#10;Automatisch generierte Beschreibung">
            <a:extLst>
              <a:ext uri="{FF2B5EF4-FFF2-40B4-BE49-F238E27FC236}">
                <a16:creationId xmlns:a16="http://schemas.microsoft.com/office/drawing/2014/main" id="{482A4C68-A791-2B77-42D3-0B180049546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4547"/>
            <a:ext cx="2479260" cy="619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5157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ufgabe/Fr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8938FD85-6981-67C7-2CE1-87BBE6F6E997}"/>
              </a:ext>
            </a:extLst>
          </p:cNvPr>
          <p:cNvSpPr/>
          <p:nvPr userDrawn="1"/>
        </p:nvSpPr>
        <p:spPr>
          <a:xfrm>
            <a:off x="422694" y="942975"/>
            <a:ext cx="11395495" cy="5484432"/>
          </a:xfrm>
          <a:prstGeom prst="rect">
            <a:avLst/>
          </a:prstGeom>
          <a:solidFill>
            <a:srgbClr val="0088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6936B9F-A779-496C-6316-3F0E34F39B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867248" y="1600502"/>
            <a:ext cx="8457504" cy="416937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Neue Plak Wide Black" panose="020B0A07030202020204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>
                <a:latin typeface="Neue Plak Wide Black" panose="020B0A07030202020204" pitchFamily="34" charset="77"/>
              </a:rPr>
              <a:t>Frage z.B. </a:t>
            </a:r>
            <a: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srgbClr val="182851"/>
                </a:solidFill>
                <a:effectLst/>
                <a:uLnTx/>
                <a:uFillTx/>
                <a:latin typeface="Neue Plak Wide Black" panose="020B0504030202020204" pitchFamily="34" charset="77"/>
                <a:ea typeface="+mn-ea"/>
                <a:cs typeface="+mn-cs"/>
              </a:rPr>
              <a:t>Was braucht es, </a:t>
            </a:r>
            <a:b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srgbClr val="182851"/>
                </a:solidFill>
                <a:effectLst/>
                <a:uLnTx/>
                <a:uFillTx/>
                <a:latin typeface="Neue Plak Wide Black" panose="020B0504030202020204" pitchFamily="34" charset="77"/>
                <a:ea typeface="+mn-ea"/>
                <a:cs typeface="+mn-cs"/>
              </a:rPr>
            </a:br>
            <a: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srgbClr val="182851"/>
                </a:solidFill>
                <a:effectLst/>
                <a:uLnTx/>
                <a:uFillTx/>
                <a:latin typeface="Neue Plak Wide Black" panose="020B0504030202020204" pitchFamily="34" charset="77"/>
                <a:ea typeface="+mn-ea"/>
                <a:cs typeface="+mn-cs"/>
              </a:rPr>
              <a:t>um diese Herausforderungen anzugehen, Verantwortung </a:t>
            </a:r>
            <a:b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srgbClr val="182851"/>
                </a:solidFill>
                <a:effectLst/>
                <a:uLnTx/>
                <a:uFillTx/>
                <a:latin typeface="Neue Plak Wide Black" panose="020B0504030202020204" pitchFamily="34" charset="77"/>
                <a:ea typeface="+mn-ea"/>
                <a:cs typeface="+mn-cs"/>
              </a:rPr>
            </a:br>
            <a: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srgbClr val="182851"/>
                </a:solidFill>
                <a:effectLst/>
                <a:uLnTx/>
                <a:uFillTx/>
                <a:latin typeface="Neue Plak Wide Black" panose="020B0504030202020204" pitchFamily="34" charset="77"/>
                <a:ea typeface="+mn-ea"/>
                <a:cs typeface="+mn-cs"/>
              </a:rPr>
              <a:t>zu übernehmen </a:t>
            </a:r>
            <a:b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srgbClr val="182851"/>
                </a:solidFill>
                <a:effectLst/>
                <a:uLnTx/>
                <a:uFillTx/>
                <a:latin typeface="Neue Plak Wide Black" panose="020B0504030202020204" pitchFamily="34" charset="77"/>
                <a:ea typeface="+mn-ea"/>
                <a:cs typeface="+mn-cs"/>
              </a:rPr>
            </a:br>
            <a: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srgbClr val="182851"/>
                </a:solidFill>
                <a:effectLst/>
                <a:uLnTx/>
                <a:uFillTx/>
                <a:latin typeface="Neue Plak Wide Black" panose="020B0504030202020204" pitchFamily="34" charset="77"/>
                <a:ea typeface="+mn-ea"/>
                <a:cs typeface="+mn-cs"/>
              </a:rPr>
              <a:t>und sie zu lösen?</a:t>
            </a:r>
          </a:p>
          <a:p>
            <a:pPr lvl="0"/>
            <a:endParaRPr lang="de-DE" dirty="0"/>
          </a:p>
        </p:txBody>
      </p:sp>
      <p:pic>
        <p:nvPicPr>
          <p:cNvPr id="2" name="Grafik 1" descr="Ein Bild, das Text, Screenshot, Schrift, Grafiken enthält.&#10;&#10;Automatisch generierte Beschreibung">
            <a:extLst>
              <a:ext uri="{FF2B5EF4-FFF2-40B4-BE49-F238E27FC236}">
                <a16:creationId xmlns:a16="http://schemas.microsoft.com/office/drawing/2014/main" id="{CC15C311-4A2B-339F-6030-F7077807F0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4547"/>
            <a:ext cx="2479260" cy="619815"/>
          </a:xfrm>
          <a:prstGeom prst="rect">
            <a:avLst/>
          </a:prstGeom>
        </p:spPr>
      </p:pic>
      <p:pic>
        <p:nvPicPr>
          <p:cNvPr id="9" name="Grafik 8" descr="Ein Bild, das Grafiken, Screenshot, Schrift, Grafikdesign enthält.&#10;&#10;Automatisch generierte Beschreibung">
            <a:extLst>
              <a:ext uri="{FF2B5EF4-FFF2-40B4-BE49-F238E27FC236}">
                <a16:creationId xmlns:a16="http://schemas.microsoft.com/office/drawing/2014/main" id="{B5584395-E9DF-2397-DE50-16CC53A8D3D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4012" y="184547"/>
            <a:ext cx="1319865" cy="590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6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ause">
    <p:bg>
      <p:bgPr>
        <a:solidFill>
          <a:srgbClr val="E8ED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CC38AC1A-A127-037F-E0A4-603BCD9E9BFD}"/>
              </a:ext>
            </a:extLst>
          </p:cNvPr>
          <p:cNvSpPr/>
          <p:nvPr userDrawn="1"/>
        </p:nvSpPr>
        <p:spPr>
          <a:xfrm>
            <a:off x="916110" y="1790189"/>
            <a:ext cx="10359777" cy="10135621"/>
          </a:xfrm>
          <a:prstGeom prst="ellipse">
            <a:avLst/>
          </a:prstGeom>
          <a:solidFill>
            <a:srgbClr val="0044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5BD622B2-C5DF-0BA4-8A36-1D4E97C5E862}"/>
              </a:ext>
            </a:extLst>
          </p:cNvPr>
          <p:cNvSpPr txBox="1"/>
          <p:nvPr userDrawn="1"/>
        </p:nvSpPr>
        <p:spPr>
          <a:xfrm>
            <a:off x="3589562" y="4730282"/>
            <a:ext cx="50128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dirty="0">
                <a:solidFill>
                  <a:schemeClr val="bg1"/>
                </a:solidFill>
                <a:latin typeface="Neue Plak Wide Black" panose="020B0A07030202020204" pitchFamily="34" charset="77"/>
              </a:rPr>
              <a:t>Pause</a:t>
            </a:r>
          </a:p>
        </p:txBody>
      </p:sp>
      <p:pic>
        <p:nvPicPr>
          <p:cNvPr id="12" name="Grafik 11" descr="Kaffee mit einfarbiger Füllung">
            <a:extLst>
              <a:ext uri="{FF2B5EF4-FFF2-40B4-BE49-F238E27FC236}">
                <a16:creationId xmlns:a16="http://schemas.microsoft.com/office/drawing/2014/main" id="{605B049B-6185-1F1A-2C95-D6796E37DF1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422185" y="3230245"/>
            <a:ext cx="1347629" cy="1347629"/>
          </a:xfrm>
          <a:prstGeom prst="rect">
            <a:avLst/>
          </a:prstGeom>
        </p:spPr>
      </p:pic>
      <p:pic>
        <p:nvPicPr>
          <p:cNvPr id="2" name="Grafik 1" descr="Ein Bild, das Text, Screenshot, Schrift, Grafiken enthält.&#10;&#10;Automatisch generierte Beschreibung">
            <a:extLst>
              <a:ext uri="{FF2B5EF4-FFF2-40B4-BE49-F238E27FC236}">
                <a16:creationId xmlns:a16="http://schemas.microsoft.com/office/drawing/2014/main" id="{0289906A-AA64-80B5-2777-513E6E94E67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4547"/>
            <a:ext cx="2479260" cy="619815"/>
          </a:xfrm>
          <a:prstGeom prst="rect">
            <a:avLst/>
          </a:prstGeom>
        </p:spPr>
      </p:pic>
      <p:pic>
        <p:nvPicPr>
          <p:cNvPr id="8" name="Grafik 7" descr="Ein Bild, das Grafiken, Screenshot, Schrift, Grafikdesign enthält.&#10;&#10;Automatisch generierte Beschreibung">
            <a:extLst>
              <a:ext uri="{FF2B5EF4-FFF2-40B4-BE49-F238E27FC236}">
                <a16:creationId xmlns:a16="http://schemas.microsoft.com/office/drawing/2014/main" id="{F4AC7C5F-8DB6-3693-16A7-4FB61118823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4012" y="184547"/>
            <a:ext cx="1319865" cy="590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513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wechsel, Diskussion, Frage">
    <p:bg>
      <p:bgPr>
        <a:solidFill>
          <a:srgbClr val="E8ED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3">
            <a:extLst>
              <a:ext uri="{FF2B5EF4-FFF2-40B4-BE49-F238E27FC236}">
                <a16:creationId xmlns:a16="http://schemas.microsoft.com/office/drawing/2014/main" id="{4C7C5CA4-A2C5-786C-705B-1E2900BB9CF3}"/>
              </a:ext>
            </a:extLst>
          </p:cNvPr>
          <p:cNvSpPr/>
          <p:nvPr userDrawn="1"/>
        </p:nvSpPr>
        <p:spPr>
          <a:xfrm>
            <a:off x="916110" y="1790189"/>
            <a:ext cx="10359777" cy="10135621"/>
          </a:xfrm>
          <a:prstGeom prst="ellipse">
            <a:avLst/>
          </a:prstGeom>
          <a:solidFill>
            <a:srgbClr val="0088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Grafik 3" descr="Ein Bild, das Text, Screenshot, Schrift, Grafiken enthält.&#10;&#10;Automatisch generierte Beschreibung">
            <a:extLst>
              <a:ext uri="{FF2B5EF4-FFF2-40B4-BE49-F238E27FC236}">
                <a16:creationId xmlns:a16="http://schemas.microsoft.com/office/drawing/2014/main" id="{66CA15AB-3380-FA92-683D-F1E347D6174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4547"/>
            <a:ext cx="2479260" cy="619815"/>
          </a:xfrm>
          <a:prstGeom prst="rect">
            <a:avLst/>
          </a:prstGeom>
        </p:spPr>
      </p:pic>
      <p:pic>
        <p:nvPicPr>
          <p:cNvPr id="6" name="Grafik 5" descr="Ein Bild, das Grafiken, Screenshot, Schrift, Grafikdesign enthält.&#10;&#10;Automatisch generierte Beschreibung">
            <a:extLst>
              <a:ext uri="{FF2B5EF4-FFF2-40B4-BE49-F238E27FC236}">
                <a16:creationId xmlns:a16="http://schemas.microsoft.com/office/drawing/2014/main" id="{E828A12A-D62C-22A1-54C8-C84D330A297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4012" y="184547"/>
            <a:ext cx="1319865" cy="590466"/>
          </a:xfrm>
          <a:prstGeom prst="rect">
            <a:avLst/>
          </a:prstGeom>
        </p:spPr>
      </p:pic>
      <p:sp>
        <p:nvSpPr>
          <p:cNvPr id="3" name="Textplatzhalter 6">
            <a:extLst>
              <a:ext uri="{FF2B5EF4-FFF2-40B4-BE49-F238E27FC236}">
                <a16:creationId xmlns:a16="http://schemas.microsoft.com/office/drawing/2014/main" id="{A93352AF-F58C-5503-6693-A5B11C51A8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06551" y="4209689"/>
            <a:ext cx="4778898" cy="94704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Neue Plak Wide Black" panose="020B0A07030202020204" pitchFamily="34" charset="77"/>
              </a:defRPr>
            </a:lvl1pPr>
          </a:lstStyle>
          <a:p>
            <a:pPr lvl="0"/>
            <a:r>
              <a:rPr lang="de-DE">
                <a:latin typeface="Neue Plak Wide Black" panose="020B0A07030202020204" pitchFamily="34" charset="77"/>
              </a:rPr>
              <a:t>Text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905427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taktfolie_allgemei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hteck 22">
            <a:extLst>
              <a:ext uri="{FF2B5EF4-FFF2-40B4-BE49-F238E27FC236}">
                <a16:creationId xmlns:a16="http://schemas.microsoft.com/office/drawing/2014/main" id="{92B2E21D-10D7-2ADC-A8D4-273D5D10B161}"/>
              </a:ext>
            </a:extLst>
          </p:cNvPr>
          <p:cNvSpPr/>
          <p:nvPr userDrawn="1"/>
        </p:nvSpPr>
        <p:spPr>
          <a:xfrm>
            <a:off x="486299" y="962667"/>
            <a:ext cx="11315176" cy="736663"/>
          </a:xfrm>
          <a:prstGeom prst="rect">
            <a:avLst/>
          </a:prstGeom>
          <a:solidFill>
            <a:srgbClr val="E8ED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ADAAD358-6D56-BF67-23FB-CF1DA327C6E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9238" y="3629323"/>
            <a:ext cx="4765071" cy="4280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FreightText Pro Book" panose="02000603060000020004" pitchFamily="2" charset="0"/>
              </a:defRPr>
            </a:lvl1pPr>
          </a:lstStyle>
          <a:p>
            <a:pPr lvl="0"/>
            <a:r>
              <a:rPr lang="de-DE" dirty="0"/>
              <a:t>E-Mailadresse der vortragenden Person(en)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261F5FA7-5C7A-2762-BEDF-15B7F1FC1CE5}"/>
              </a:ext>
            </a:extLst>
          </p:cNvPr>
          <p:cNvSpPr txBox="1"/>
          <p:nvPr userDrawn="1"/>
        </p:nvSpPr>
        <p:spPr>
          <a:xfrm>
            <a:off x="486298" y="961912"/>
            <a:ext cx="57422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0" i="0" u="none" strike="noStrike" kern="1200" cap="none" spc="0" normalizeH="0" baseline="0" noProof="0" dirty="0">
                <a:ln>
                  <a:noFill/>
                </a:ln>
                <a:solidFill>
                  <a:srgbClr val="182952"/>
                </a:solidFill>
                <a:effectLst/>
                <a:uLnTx/>
                <a:uFillTx/>
                <a:latin typeface="Neue Plak Wide Black" panose="020B0A07030202020204" pitchFamily="34" charset="77"/>
                <a:ea typeface="+mn-ea"/>
                <a:cs typeface="+mn-cs"/>
              </a:rPr>
              <a:t>Kontakt</a:t>
            </a:r>
          </a:p>
        </p:txBody>
      </p:sp>
      <p:pic>
        <p:nvPicPr>
          <p:cNvPr id="14" name="Grafik 13" descr="Ein Bild, das Schwarz, Dunkelheit, Schwarzweiß, Screenshot enthält.&#10;&#10;Automatisch generierte Beschreibung">
            <a:extLst>
              <a:ext uri="{FF2B5EF4-FFF2-40B4-BE49-F238E27FC236}">
                <a16:creationId xmlns:a16="http://schemas.microsoft.com/office/drawing/2014/main" id="{30BBDCA1-113D-AB74-BD84-FD422C244A8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9238" y="4902595"/>
            <a:ext cx="448574" cy="448574"/>
          </a:xfrm>
          <a:prstGeom prst="rect">
            <a:avLst/>
          </a:prstGeom>
        </p:spPr>
      </p:pic>
      <p:pic>
        <p:nvPicPr>
          <p:cNvPr id="3" name="Grafik 2" descr="Ein Bild, das Grafiken, Screenshot, Schrift, Grafikdesign enthält.&#10;&#10;Automatisch generierte Beschreibung">
            <a:extLst>
              <a:ext uri="{FF2B5EF4-FFF2-40B4-BE49-F238E27FC236}">
                <a16:creationId xmlns:a16="http://schemas.microsoft.com/office/drawing/2014/main" id="{585C079A-57ED-E10A-9833-930FF51ED4E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4012" y="184547"/>
            <a:ext cx="1319865" cy="590466"/>
          </a:xfrm>
          <a:prstGeom prst="rect">
            <a:avLst/>
          </a:prstGeom>
        </p:spPr>
      </p:pic>
      <p:pic>
        <p:nvPicPr>
          <p:cNvPr id="17" name="Grafik 16" descr="Ein Bild, das Text, Screenshot, Schrift, Grafiken enthält.&#10;&#10;Automatisch generierte Beschreibung">
            <a:extLst>
              <a:ext uri="{FF2B5EF4-FFF2-40B4-BE49-F238E27FC236}">
                <a16:creationId xmlns:a16="http://schemas.microsoft.com/office/drawing/2014/main" id="{FC115E6E-9965-635E-F594-54F2A474781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4547"/>
            <a:ext cx="2479260" cy="619815"/>
          </a:xfrm>
          <a:prstGeom prst="rect">
            <a:avLst/>
          </a:prstGeom>
        </p:spPr>
      </p:pic>
      <p:sp>
        <p:nvSpPr>
          <p:cNvPr id="6" name="Textplatzhalter 5">
            <a:extLst>
              <a:ext uri="{FF2B5EF4-FFF2-40B4-BE49-F238E27FC236}">
                <a16:creationId xmlns:a16="http://schemas.microsoft.com/office/drawing/2014/main" id="{A175AEF1-A454-E737-ABBF-06A7599D6BE8}"/>
              </a:ext>
            </a:extLst>
          </p:cNvPr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486298" y="4112840"/>
            <a:ext cx="4765071" cy="4280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FreightText Pro Book" panose="02000603060000020004" pitchFamily="2" charset="0"/>
              </a:defRPr>
            </a:lvl1pPr>
          </a:lstStyle>
          <a:p>
            <a:pPr lvl="0"/>
            <a:r>
              <a:rPr lang="de-DE" dirty="0"/>
              <a:t>E-Mailadresse der vortragenden Person(en)</a:t>
            </a:r>
          </a:p>
        </p:txBody>
      </p:sp>
      <p:sp>
        <p:nvSpPr>
          <p:cNvPr id="10" name="Textplatzhalter 5">
            <a:extLst>
              <a:ext uri="{FF2B5EF4-FFF2-40B4-BE49-F238E27FC236}">
                <a16:creationId xmlns:a16="http://schemas.microsoft.com/office/drawing/2014/main" id="{A291EB21-B927-FA76-7190-06780897DF31}"/>
              </a:ext>
            </a:extLst>
          </p:cNvPr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499238" y="2221722"/>
            <a:ext cx="4765071" cy="4280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Neue Plak Text" panose="020B0804030202020204" pitchFamily="34" charset="0"/>
              </a:defRPr>
            </a:lvl1pPr>
          </a:lstStyle>
          <a:p>
            <a:pPr lvl="0"/>
            <a:r>
              <a:rPr lang="de-DE" dirty="0"/>
              <a:t>Name der Organisation</a:t>
            </a:r>
          </a:p>
        </p:txBody>
      </p:sp>
      <p:sp>
        <p:nvSpPr>
          <p:cNvPr id="24" name="Textplatzhalter 5">
            <a:extLst>
              <a:ext uri="{FF2B5EF4-FFF2-40B4-BE49-F238E27FC236}">
                <a16:creationId xmlns:a16="http://schemas.microsoft.com/office/drawing/2014/main" id="{90EFA25D-87E9-B714-D608-DAE3F4840288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499238" y="2803948"/>
            <a:ext cx="4765071" cy="6776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eightText Pro Book" panose="02000603060000020004" pitchFamily="50" charset="0"/>
              </a:defRPr>
            </a:lvl1pPr>
          </a:lstStyle>
          <a:p>
            <a:pPr lvl="0"/>
            <a:r>
              <a:rPr lang="de-DE" dirty="0"/>
              <a:t>Straße, Hausnummer                                    Postleitzahl, Stadt</a:t>
            </a:r>
          </a:p>
        </p:txBody>
      </p:sp>
      <p:sp>
        <p:nvSpPr>
          <p:cNvPr id="25" name="Textplatzhalter 5">
            <a:extLst>
              <a:ext uri="{FF2B5EF4-FFF2-40B4-BE49-F238E27FC236}">
                <a16:creationId xmlns:a16="http://schemas.microsoft.com/office/drawing/2014/main" id="{1D88004B-F76A-6A1D-9EF4-9D154112900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74869" y="5003919"/>
            <a:ext cx="4289439" cy="2953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eightText Pro Book" panose="02000603060000020004" pitchFamily="2" charset="0"/>
              </a:defRPr>
            </a:lvl1pPr>
          </a:lstStyle>
          <a:p>
            <a:pPr lvl="0"/>
            <a:r>
              <a:rPr lang="de-DE" dirty="0"/>
              <a:t>@Accoutname</a:t>
            </a:r>
          </a:p>
        </p:txBody>
      </p:sp>
      <p:pic>
        <p:nvPicPr>
          <p:cNvPr id="28" name="Grafik 27">
            <a:extLst>
              <a:ext uri="{FF2B5EF4-FFF2-40B4-BE49-F238E27FC236}">
                <a16:creationId xmlns:a16="http://schemas.microsoft.com/office/drawing/2014/main" id="{BA82F036-7908-9747-46E9-C5C23727B79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4585" y="5497454"/>
            <a:ext cx="397879" cy="397879"/>
          </a:xfrm>
          <a:prstGeom prst="rect">
            <a:avLst/>
          </a:prstGeom>
        </p:spPr>
      </p:pic>
      <p:sp>
        <p:nvSpPr>
          <p:cNvPr id="29" name="Textplatzhalter 5">
            <a:extLst>
              <a:ext uri="{FF2B5EF4-FFF2-40B4-BE49-F238E27FC236}">
                <a16:creationId xmlns:a16="http://schemas.microsoft.com/office/drawing/2014/main" id="{450F4472-6389-0363-8962-B7D2EDFBFF9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74869" y="5532571"/>
            <a:ext cx="4289439" cy="2953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eightText Pro Book" panose="02000603060000020004" pitchFamily="2" charset="0"/>
              </a:defRPr>
            </a:lvl1pPr>
          </a:lstStyle>
          <a:p>
            <a:pPr lvl="0"/>
            <a:r>
              <a:rPr lang="de-DE" dirty="0"/>
              <a:t>Internetseite</a:t>
            </a:r>
          </a:p>
        </p:txBody>
      </p:sp>
    </p:spTree>
    <p:extLst>
      <p:ext uri="{BB962C8B-B14F-4D97-AF65-F5344CB8AC3E}">
        <p14:creationId xmlns:p14="http://schemas.microsoft.com/office/powerpoint/2010/main" val="39948604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716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10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1.xml"/><Relationship Id="rId6" Type="http://schemas.openxmlformats.org/officeDocument/2006/relationships/hyperlink" Target="https://youtu.be/gBo11PRHri0?si=LKwzA1eW3w-JCMtK" TargetMode="External"/><Relationship Id="rId5" Type="http://schemas.openxmlformats.org/officeDocument/2006/relationships/image" Target="../media/image20.png"/><Relationship Id="rId4" Type="http://schemas.openxmlformats.org/officeDocument/2006/relationships/hyperlink" Target="https://youtu.be/hKf9AZsMaQM?si=BkwULDjL_xryvDKb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3.xml"/><Relationship Id="rId4" Type="http://schemas.openxmlformats.org/officeDocument/2006/relationships/image" Target="../media/image21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4.xml"/><Relationship Id="rId4" Type="http://schemas.openxmlformats.org/officeDocument/2006/relationships/image" Target="../media/image16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5.xml"/><Relationship Id="rId6" Type="http://schemas.openxmlformats.org/officeDocument/2006/relationships/hyperlink" Target="https://youtu.be/rDkmxTOOqY0?si=0LfsmqChM1o-SdQX" TargetMode="External"/><Relationship Id="rId5" Type="http://schemas.openxmlformats.org/officeDocument/2006/relationships/image" Target="../media/image20.png"/><Relationship Id="rId4" Type="http://schemas.openxmlformats.org/officeDocument/2006/relationships/hyperlink" Target="https://youtu.be/hKf9AZsMaQM?si=BkwULDjL_xryvDKb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7.xml"/><Relationship Id="rId5" Type="http://schemas.microsoft.com/office/2007/relationships/hdphoto" Target="../media/hdphoto1.wdp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9.xml"/><Relationship Id="rId4" Type="http://schemas.openxmlformats.org/officeDocument/2006/relationships/image" Target="../media/image23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2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4.jp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Relationship Id="rId6" Type="http://schemas.openxmlformats.org/officeDocument/2006/relationships/image" Target="../media/image13.jpeg"/><Relationship Id="rId5" Type="http://schemas.openxmlformats.org/officeDocument/2006/relationships/image" Target="../media/image12.jpg"/><Relationship Id="rId4" Type="http://schemas.openxmlformats.org/officeDocument/2006/relationships/image" Target="../media/image11.jpg"/><Relationship Id="rId9" Type="http://schemas.openxmlformats.org/officeDocument/2006/relationships/image" Target="../media/image16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1.xml"/><Relationship Id="rId4" Type="http://schemas.openxmlformats.org/officeDocument/2006/relationships/image" Target="../media/image2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7" Type="http://schemas.openxmlformats.org/officeDocument/2006/relationships/hyperlink" Target="https://youtu.be/s7pDM8PgYXA?si=CfO7AuOODWbzUUDh" TargetMode="Externa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2.xml"/><Relationship Id="rId6" Type="http://schemas.openxmlformats.org/officeDocument/2006/relationships/image" Target="../media/image20.png"/><Relationship Id="rId5" Type="http://schemas.openxmlformats.org/officeDocument/2006/relationships/hyperlink" Target="https://youtu.be/hKf9AZsMaQM?si=BkwULDjL_xryvDKb" TargetMode="External"/><Relationship Id="rId4" Type="http://schemas.openxmlformats.org/officeDocument/2006/relationships/image" Target="../media/image25.JP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2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4.xml"/><Relationship Id="rId4" Type="http://schemas.openxmlformats.org/officeDocument/2006/relationships/image" Target="../media/image2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5.xml"/><Relationship Id="rId6" Type="http://schemas.openxmlformats.org/officeDocument/2006/relationships/hyperlink" Target="https://youtu.be/kz_NaCeR7aM?si=do-FvQ3Scr-WXQSE" TargetMode="External"/><Relationship Id="rId5" Type="http://schemas.openxmlformats.org/officeDocument/2006/relationships/image" Target="../media/image20.png"/><Relationship Id="rId4" Type="http://schemas.openxmlformats.org/officeDocument/2006/relationships/hyperlink" Target="https://youtu.be/hKf9AZsMaQM?si=BkwULDjL_xryvDKb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2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7.xml"/><Relationship Id="rId4" Type="http://schemas.openxmlformats.org/officeDocument/2006/relationships/image" Target="../media/image27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2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0.xml"/><Relationship Id="rId4" Type="http://schemas.openxmlformats.org/officeDocument/2006/relationships/image" Target="../media/image28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.xml"/><Relationship Id="rId4" Type="http://schemas.openxmlformats.org/officeDocument/2006/relationships/image" Target="../media/image17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1.xml"/><Relationship Id="rId4" Type="http://schemas.openxmlformats.org/officeDocument/2006/relationships/image" Target="../media/image29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2.xml"/><Relationship Id="rId4" Type="http://schemas.openxmlformats.org/officeDocument/2006/relationships/image" Target="../media/image30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kostencheck.de/mauersteine-preise" TargetMode="Externa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kostencheck.de/mauersteine-preise" TargetMode="Externa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tags" Target="../tags/tag3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tags" Target="../tags/tag3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3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9.xml"/><Relationship Id="rId5" Type="http://schemas.openxmlformats.org/officeDocument/2006/relationships/image" Target="../media/image19.jp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552E17-D8C4-36BB-9CE8-CC79226CF0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>
            <a:extLst>
              <a:ext uri="{FF2B5EF4-FFF2-40B4-BE49-F238E27FC236}">
                <a16:creationId xmlns:a16="http://schemas.microsoft.com/office/drawing/2014/main" id="{7B37957A-D8C2-FA92-FD3F-6BB84CBB579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Materialkunde:</a:t>
            </a:r>
            <a:br>
              <a:rPr lang="de-DE" dirty="0"/>
            </a:br>
            <a:r>
              <a:rPr lang="de-DE" dirty="0"/>
              <a:t>Steinarten </a:t>
            </a:r>
            <a:br>
              <a:rPr lang="de-DE" dirty="0"/>
            </a:br>
            <a:r>
              <a:rPr lang="de-DE" dirty="0"/>
              <a:t>im </a:t>
            </a:r>
            <a:r>
              <a:rPr lang="de-DE"/>
              <a:t>Hoch- und Ausbau</a:t>
            </a:r>
            <a:endParaRPr lang="de-DE" dirty="0"/>
          </a:p>
        </p:txBody>
      </p:sp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6AE2F744-B947-26C4-DD35-93D122E8BDE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Erstellt von: Uwe Dziumbla</a:t>
            </a:r>
          </a:p>
        </p:txBody>
      </p:sp>
      <p:pic>
        <p:nvPicPr>
          <p:cNvPr id="3" name="Bildplatzhalter 2">
            <a:extLst>
              <a:ext uri="{FF2B5EF4-FFF2-40B4-BE49-F238E27FC236}">
                <a16:creationId xmlns:a16="http://schemas.microsoft.com/office/drawing/2014/main" id="{FAA8F36A-8352-8E81-064C-97C0B73602D6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1" r="6721"/>
          <a:stretch/>
        </p:blipFill>
        <p:spPr/>
      </p:pic>
      <p:sp>
        <p:nvSpPr>
          <p:cNvPr id="4" name="Textplatzhalter 2">
            <a:extLst>
              <a:ext uri="{FF2B5EF4-FFF2-40B4-BE49-F238E27FC236}">
                <a16:creationId xmlns:a16="http://schemas.microsoft.com/office/drawing/2014/main" id="{52D006D3-7DE8-955C-2063-2B1523A886F8}"/>
              </a:ext>
            </a:extLst>
          </p:cNvPr>
          <p:cNvSpPr txBox="1">
            <a:spLocks/>
          </p:cNvSpPr>
          <p:nvPr/>
        </p:nvSpPr>
        <p:spPr>
          <a:xfrm>
            <a:off x="10326015" y="5274635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©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U.Dziumbla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eightText Pro Book" panose="02000603060000020004" pitchFamily="50" charset="0"/>
              <a:ea typeface="+mn-ea"/>
              <a:cs typeface="+mn-cs"/>
            </a:endParaRPr>
          </a:p>
        </p:txBody>
      </p:sp>
      <p:sp>
        <p:nvSpPr>
          <p:cNvPr id="5" name="PlaceHolder 3">
            <a:extLst>
              <a:ext uri="{FF2B5EF4-FFF2-40B4-BE49-F238E27FC236}">
                <a16:creationId xmlns:a16="http://schemas.microsoft.com/office/drawing/2014/main" id="{864F9291-6C0A-66C3-B550-C3C564E83EB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04825" y="4772025"/>
            <a:ext cx="5924550" cy="473075"/>
          </a:xfr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de-DE" sz="1100" dirty="0"/>
              <a:t>Cottbus, 2025</a:t>
            </a:r>
          </a:p>
          <a:p>
            <a:pPr>
              <a:lnSpc>
                <a:spcPct val="100000"/>
              </a:lnSpc>
            </a:pPr>
            <a:r>
              <a:rPr lang="de-DE" sz="1100" dirty="0"/>
              <a:t>Lizenz: CC BY-NC 4.0 (keine kommerzielle Nutzung, Bearbeitung erlaubt, Autor*in nennen)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835011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B1C745-5F08-5368-471F-8CF067960C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A47EC3-265C-60DC-80A4-5943153515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Nachhaltigkeit im Blick</a:t>
            </a:r>
            <a:br>
              <a:rPr lang="de-DE" dirty="0"/>
            </a:br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ED13442-9991-83EA-572F-32977625D12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4362" y="2111465"/>
            <a:ext cx="11017829" cy="4298959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de-DE" sz="3100" b="1" dirty="0"/>
              <a:t>Rücklauf/Wiederverwendbarkeit </a:t>
            </a:r>
          </a:p>
          <a:p>
            <a:r>
              <a:rPr lang="de-DE" sz="2600" dirty="0"/>
              <a:t>Kalksandstein-Bruchmaterial (sortenrein) </a:t>
            </a:r>
          </a:p>
          <a:p>
            <a:r>
              <a:rPr lang="de-DE" sz="2600" dirty="0"/>
              <a:t>Straßen- und Erdbau (Vegetationssubstrat auch im Deponiebau) </a:t>
            </a:r>
          </a:p>
          <a:p>
            <a:r>
              <a:rPr lang="de-DE" sz="2600" dirty="0"/>
              <a:t>10 % Zugabe für die Betonherstellung</a:t>
            </a:r>
          </a:p>
          <a:p>
            <a:r>
              <a:rPr lang="de-DE" sz="2600" dirty="0"/>
              <a:t>Bauschutt: Gemische aus Beton, Ziegeln, Fliesen und Keramik</a:t>
            </a:r>
          </a:p>
          <a:p>
            <a:r>
              <a:rPr lang="de-DE" sz="2600" dirty="0"/>
              <a:t>5 bis 7 Mill. t Kalksandsteinbruch aus Gebäudeabriss jährlich (bis zu 95% können z.Z. verwertet werden)</a:t>
            </a:r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r>
              <a:rPr lang="de-DE" sz="3100" b="1" dirty="0"/>
              <a:t>Nachhaltigkeit</a:t>
            </a:r>
          </a:p>
          <a:p>
            <a:pPr marL="0" indent="0">
              <a:buNone/>
            </a:pPr>
            <a:r>
              <a:rPr lang="de-DE" sz="2600" dirty="0"/>
              <a:t>+ natürliche Rohstoffe</a:t>
            </a:r>
          </a:p>
          <a:p>
            <a:pPr marL="0" indent="0">
              <a:buNone/>
            </a:pPr>
            <a:r>
              <a:rPr lang="de-DE" sz="2600" dirty="0"/>
              <a:t>+ regionale Bezugsmöglichkeiten</a:t>
            </a:r>
          </a:p>
          <a:p>
            <a:pPr marL="0" indent="0">
              <a:buNone/>
            </a:pPr>
            <a:r>
              <a:rPr lang="de-DE" sz="2600" dirty="0">
                <a:solidFill>
                  <a:srgbClr val="F3972B"/>
                </a:solidFill>
              </a:rPr>
              <a:t>- zusätzliche Wärmedämmung erforderlich</a:t>
            </a:r>
          </a:p>
          <a:p>
            <a:pPr marL="0" indent="0">
              <a:buNone/>
            </a:pPr>
            <a:r>
              <a:rPr lang="de-DE" sz="2600" dirty="0">
                <a:solidFill>
                  <a:srgbClr val="F3972B"/>
                </a:solidFill>
              </a:rPr>
              <a:t>- als Bauschutt eingestuft</a:t>
            </a:r>
          </a:p>
          <a:p>
            <a:pPr marL="0" indent="0">
              <a:buNone/>
            </a:pPr>
            <a:r>
              <a:rPr lang="de-DE" sz="2600" dirty="0">
                <a:solidFill>
                  <a:srgbClr val="F3972B"/>
                </a:solidFill>
              </a:rPr>
              <a:t>- geringer Recyclinganteil</a:t>
            </a:r>
          </a:p>
          <a:p>
            <a:endParaRPr lang="de-DE" dirty="0"/>
          </a:p>
          <a:p>
            <a:endParaRPr lang="de-DE" dirty="0"/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4F1AD8C4-9D02-0E44-104E-669B9440E134}"/>
              </a:ext>
            </a:extLst>
          </p:cNvPr>
          <p:cNvGrpSpPr/>
          <p:nvPr/>
        </p:nvGrpSpPr>
        <p:grpSpPr>
          <a:xfrm>
            <a:off x="7464391" y="5831152"/>
            <a:ext cx="4283473" cy="324000"/>
            <a:chOff x="1501792" y="5976271"/>
            <a:chExt cx="4283473" cy="324000"/>
          </a:xfrm>
        </p:grpSpPr>
        <p:pic>
          <p:nvPicPr>
            <p:cNvPr id="5" name="Grafik 4">
              <a:hlinkClick r:id="rId4"/>
              <a:extLst>
                <a:ext uri="{FF2B5EF4-FFF2-40B4-BE49-F238E27FC236}">
                  <a16:creationId xmlns:a16="http://schemas.microsoft.com/office/drawing/2014/main" id="{3FEEB14C-BF37-A017-F6B0-9D97DC00D71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01792" y="5976271"/>
              <a:ext cx="576000" cy="324000"/>
            </a:xfrm>
            <a:prstGeom prst="rect">
              <a:avLst/>
            </a:prstGeom>
          </p:spPr>
        </p:pic>
        <p:sp>
          <p:nvSpPr>
            <p:cNvPr id="6" name="Textfeld 5">
              <a:extLst>
                <a:ext uri="{FF2B5EF4-FFF2-40B4-BE49-F238E27FC236}">
                  <a16:creationId xmlns:a16="http://schemas.microsoft.com/office/drawing/2014/main" id="{0223EEBC-4791-A6FD-E5AC-D27FD64AD16E}"/>
                </a:ext>
              </a:extLst>
            </p:cNvPr>
            <p:cNvSpPr txBox="1"/>
            <p:nvPr/>
          </p:nvSpPr>
          <p:spPr>
            <a:xfrm>
              <a:off x="2077793" y="5984383"/>
              <a:ext cx="370747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000" b="1" dirty="0"/>
                <a:t>0:54 min </a:t>
              </a:r>
              <a:r>
                <a:rPr lang="de-DE" sz="1400" b="1" dirty="0">
                  <a:hlinkClick r:id="rId6"/>
                </a:rPr>
                <a:t>Kalksandstein – Recyclebar</a:t>
              </a:r>
              <a:r>
                <a:rPr lang="de-DE" sz="1400" b="1" dirty="0"/>
                <a:t> ;-)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9259185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408F64-23D5-B096-3399-6AE76A1FAA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6B4A6059-D971-8EE4-7018-ECDA5941475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>
                <a:solidFill>
                  <a:srgbClr val="F3972B"/>
                </a:solidFill>
              </a:rPr>
              <a:t>Porenbetonstein</a:t>
            </a:r>
          </a:p>
          <a:p>
            <a:r>
              <a:rPr lang="de-DE" dirty="0"/>
              <a:t>Wärmedämmung und Wärmespeichervermögen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597213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EB72513-05B1-98B2-3B26-D9AE0E9B4A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Im herkömmlichen Sinn kein Beton -  da kein Kies/Sand</a:t>
            </a:r>
            <a:br>
              <a:rPr lang="de-DE" dirty="0"/>
            </a:br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2831CB7-BEF0-5105-8C20-126029E808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5250" y="2808534"/>
            <a:ext cx="6643062" cy="35345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/>
              <a:t>Material</a:t>
            </a:r>
          </a:p>
          <a:p>
            <a:r>
              <a:rPr lang="de-DE" sz="2200" dirty="0"/>
              <a:t>Quarzsand, Zement, Kalk, Gips als Bindemittel</a:t>
            </a:r>
          </a:p>
          <a:p>
            <a:r>
              <a:rPr lang="de-DE" sz="2200" dirty="0"/>
              <a:t>Quarzmehl (kieselsäurehaltige Stoffe)</a:t>
            </a:r>
          </a:p>
          <a:p>
            <a:r>
              <a:rPr lang="de-DE" sz="2200" dirty="0"/>
              <a:t>Aluminiumpulver - porenbildendes Treibmittel</a:t>
            </a:r>
          </a:p>
          <a:p>
            <a:r>
              <a:rPr lang="de-DE" sz="2200" dirty="0"/>
              <a:t>Wasser</a:t>
            </a:r>
            <a:br>
              <a:rPr lang="de-DE" dirty="0"/>
            </a:br>
            <a:endParaRPr lang="de-DE" dirty="0"/>
          </a:p>
          <a:p>
            <a:pPr marL="0" indent="0">
              <a:buNone/>
            </a:pPr>
            <a:r>
              <a:rPr lang="de-DE" b="1" dirty="0"/>
              <a:t>Herstellung</a:t>
            </a:r>
          </a:p>
          <a:p>
            <a:r>
              <a:rPr lang="de-DE" sz="2200" dirty="0"/>
              <a:t>Mischen / 3 – 6 Stunden / bis zu 80 % Luft</a:t>
            </a:r>
            <a:endParaRPr lang="de-DE" dirty="0"/>
          </a:p>
        </p:txBody>
      </p:sp>
      <p:pic>
        <p:nvPicPr>
          <p:cNvPr id="6" name="Bildplatzhalter 5">
            <a:extLst>
              <a:ext uri="{FF2B5EF4-FFF2-40B4-BE49-F238E27FC236}">
                <a16:creationId xmlns:a16="http://schemas.microsoft.com/office/drawing/2014/main" id="{D603CE5B-68B7-09C6-9813-C1439290AE9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90" r="28090"/>
          <a:stretch/>
        </p:blipFill>
        <p:spPr/>
      </p:pic>
      <p:sp>
        <p:nvSpPr>
          <p:cNvPr id="4" name="Textplatzhalter 2">
            <a:extLst>
              <a:ext uri="{FF2B5EF4-FFF2-40B4-BE49-F238E27FC236}">
                <a16:creationId xmlns:a16="http://schemas.microsoft.com/office/drawing/2014/main" id="{82204547-5596-36FE-D9DF-99D7BE0FC032}"/>
              </a:ext>
            </a:extLst>
          </p:cNvPr>
          <p:cNvSpPr txBox="1">
            <a:spLocks/>
          </p:cNvSpPr>
          <p:nvPr/>
        </p:nvSpPr>
        <p:spPr>
          <a:xfrm>
            <a:off x="10343187" y="6428402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©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U.Dziumbla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eightText Pro Book" panose="02000603060000020004" pitchFamily="50" charset="0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504886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8123B7-D978-DC60-0A52-411D50E671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Porenbetonstein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5008C6D-24B4-5EF1-B16F-F0D4129C6EF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/>
              <a:t>Eigenschaften</a:t>
            </a:r>
          </a:p>
          <a:p>
            <a:r>
              <a:rPr lang="de-DE" sz="2200" dirty="0"/>
              <a:t>Leicht bearbeitbar / verarbeitbar</a:t>
            </a:r>
          </a:p>
          <a:p>
            <a:r>
              <a:rPr lang="de-DE" sz="2200" dirty="0"/>
              <a:t>Brandsicher</a:t>
            </a:r>
          </a:p>
          <a:p>
            <a:r>
              <a:rPr lang="de-DE" sz="2200" dirty="0"/>
              <a:t>Schallschutz</a:t>
            </a:r>
          </a:p>
          <a:p>
            <a:r>
              <a:rPr lang="de-DE" sz="2200" dirty="0"/>
              <a:t>Nicht frostbeständig </a:t>
            </a:r>
          </a:p>
          <a:p>
            <a:r>
              <a:rPr lang="de-DE" sz="2200" dirty="0"/>
              <a:t>benötigt Putze oder Vormauerschalen </a:t>
            </a:r>
            <a:br>
              <a:rPr lang="de-DE" sz="2200" dirty="0"/>
            </a:br>
            <a:r>
              <a:rPr lang="de-DE" sz="2200" dirty="0"/>
              <a:t>als Witterungsschutz</a:t>
            </a:r>
          </a:p>
          <a:p>
            <a:r>
              <a:rPr lang="de-DE" sz="2200" dirty="0"/>
              <a:t>Mauerwerk: Innen- und Außenwände</a:t>
            </a:r>
          </a:p>
          <a:p>
            <a:r>
              <a:rPr lang="de-DE" sz="2200" dirty="0"/>
              <a:t>Lebensdauer ca. 80 Jahre / Gewicht - ungefähr </a:t>
            </a:r>
            <a:br>
              <a:rPr lang="de-DE" sz="2200" dirty="0"/>
            </a:br>
            <a:r>
              <a:rPr lang="de-DE" sz="2200" dirty="0"/>
              <a:t>ein Drittel von herkömmlichem Beton</a:t>
            </a:r>
          </a:p>
          <a:p>
            <a:endParaRPr lang="de-DE" dirty="0"/>
          </a:p>
          <a:p>
            <a:endParaRPr lang="de-DE" dirty="0"/>
          </a:p>
        </p:txBody>
      </p:sp>
      <p:pic>
        <p:nvPicPr>
          <p:cNvPr id="6" name="Bildplatzhalter 5">
            <a:extLst>
              <a:ext uri="{FF2B5EF4-FFF2-40B4-BE49-F238E27FC236}">
                <a16:creationId xmlns:a16="http://schemas.microsoft.com/office/drawing/2014/main" id="{E2B48CD6-9336-9CCA-80C4-D6903E37044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86" r="20786"/>
          <a:stretch>
            <a:fillRect/>
          </a:stretch>
        </p:blipFill>
        <p:spPr>
          <a:xfrm>
            <a:off x="7591425" y="952500"/>
            <a:ext cx="4600575" cy="5905500"/>
          </a:xfrm>
          <a:prstGeom prst="rect">
            <a:avLst/>
          </a:prstGeom>
        </p:spPr>
      </p:pic>
      <p:sp>
        <p:nvSpPr>
          <p:cNvPr id="8" name="Textplatzhalter 2">
            <a:extLst>
              <a:ext uri="{FF2B5EF4-FFF2-40B4-BE49-F238E27FC236}">
                <a16:creationId xmlns:a16="http://schemas.microsoft.com/office/drawing/2014/main" id="{52EF229C-9628-9B4C-C2D6-265F519CB2F3}"/>
              </a:ext>
            </a:extLst>
          </p:cNvPr>
          <p:cNvSpPr txBox="1">
            <a:spLocks/>
          </p:cNvSpPr>
          <p:nvPr/>
        </p:nvSpPr>
        <p:spPr>
          <a:xfrm>
            <a:off x="10343187" y="6428402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©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U.Dziumbla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eightText Pro Book" panose="02000603060000020004" pitchFamily="50" charset="0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585119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BB9CE-4989-6E21-8596-72DEFA5E8B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73DCD3E-7DB7-684B-3617-0AE58BE72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Nachhaltigkeit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B4F315B-03DB-D7FA-3148-5E7D2C23793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de-DE" sz="2600" b="1" dirty="0"/>
              <a:t>Rücklauf/Wiederverwendbarkeit </a:t>
            </a:r>
          </a:p>
          <a:p>
            <a:r>
              <a:rPr lang="de-DE" dirty="0"/>
              <a:t>Gips und Porenbeton Container: Porenbetonsteine (Sortenrein!!)</a:t>
            </a:r>
            <a:br>
              <a:rPr lang="de-DE" dirty="0"/>
            </a:br>
            <a:r>
              <a:rPr lang="de-DE" dirty="0"/>
              <a:t>Gipskartonplatten, Gipsabfälle, Bimsstein…</a:t>
            </a:r>
          </a:p>
          <a:p>
            <a:r>
              <a:rPr lang="de-DE" dirty="0"/>
              <a:t>Rückführung von Produktionsresten</a:t>
            </a:r>
          </a:p>
          <a:p>
            <a:r>
              <a:rPr lang="de-DE" dirty="0"/>
              <a:t>Katzenstreu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sz="2600" b="1" dirty="0"/>
              <a:t>Nachhaltigkeit</a:t>
            </a:r>
          </a:p>
          <a:p>
            <a:pPr marL="0" indent="0">
              <a:buNone/>
            </a:pPr>
            <a:r>
              <a:rPr lang="de-DE" dirty="0"/>
              <a:t>+ regionale Rohstoffe</a:t>
            </a:r>
          </a:p>
          <a:p>
            <a:pPr marL="0" indent="0">
              <a:buNone/>
            </a:pPr>
            <a:r>
              <a:rPr lang="de-DE" dirty="0"/>
              <a:t>+ regionale Bezugsmöglichkeiten</a:t>
            </a:r>
          </a:p>
          <a:p>
            <a:pPr marL="0" indent="0">
              <a:buNone/>
            </a:pPr>
            <a:r>
              <a:rPr lang="de-DE" dirty="0"/>
              <a:t>+ natürliches, mineralisches Baumaterial</a:t>
            </a:r>
          </a:p>
          <a:p>
            <a:pPr marL="0" indent="0">
              <a:buNone/>
            </a:pPr>
            <a:r>
              <a:rPr lang="de-DE" dirty="0">
                <a:solidFill>
                  <a:srgbClr val="F3972B"/>
                </a:solidFill>
              </a:rPr>
              <a:t>- Recycling bisher - nur ein geringer Anteil</a:t>
            </a:r>
          </a:p>
          <a:p>
            <a:pPr marL="0" indent="0">
              <a:buNone/>
            </a:pPr>
            <a:r>
              <a:rPr lang="de-DE" dirty="0">
                <a:solidFill>
                  <a:srgbClr val="F3972B"/>
                </a:solidFill>
              </a:rPr>
              <a:t>- Deponie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BA43A744-9375-30DC-39FA-998AD98C85B4}"/>
              </a:ext>
            </a:extLst>
          </p:cNvPr>
          <p:cNvGrpSpPr/>
          <p:nvPr/>
        </p:nvGrpSpPr>
        <p:grpSpPr>
          <a:xfrm>
            <a:off x="706482" y="6038543"/>
            <a:ext cx="6318360" cy="327697"/>
            <a:chOff x="1501792" y="5972574"/>
            <a:chExt cx="4047312" cy="327697"/>
          </a:xfrm>
        </p:grpSpPr>
        <p:pic>
          <p:nvPicPr>
            <p:cNvPr id="5" name="Grafik 4">
              <a:hlinkClick r:id="rId4"/>
              <a:extLst>
                <a:ext uri="{FF2B5EF4-FFF2-40B4-BE49-F238E27FC236}">
                  <a16:creationId xmlns:a16="http://schemas.microsoft.com/office/drawing/2014/main" id="{60EABA95-F716-119E-58E9-81BB4B74598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01792" y="5976271"/>
              <a:ext cx="354191" cy="324000"/>
            </a:xfrm>
            <a:prstGeom prst="rect">
              <a:avLst/>
            </a:prstGeom>
          </p:spPr>
        </p:pic>
        <p:sp>
          <p:nvSpPr>
            <p:cNvPr id="6" name="Textfeld 5">
              <a:extLst>
                <a:ext uri="{FF2B5EF4-FFF2-40B4-BE49-F238E27FC236}">
                  <a16:creationId xmlns:a16="http://schemas.microsoft.com/office/drawing/2014/main" id="{129E5DD3-D0EF-D7C2-81A1-3B5D4B8292D8}"/>
                </a:ext>
              </a:extLst>
            </p:cNvPr>
            <p:cNvSpPr txBox="1"/>
            <p:nvPr/>
          </p:nvSpPr>
          <p:spPr>
            <a:xfrm>
              <a:off x="1841632" y="5972574"/>
              <a:ext cx="370747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000" b="1" dirty="0"/>
                <a:t>2:38 min </a:t>
              </a:r>
              <a:r>
                <a:rPr lang="de-DE" sz="1400" b="1" dirty="0">
                  <a:hlinkClick r:id="rId6"/>
                </a:rPr>
                <a:t>Kreislaufwirtschaft mit Ytong: Auf die Sortierung kommt es an.</a:t>
              </a:r>
              <a:endParaRPr lang="de-DE" sz="1400" b="1" dirty="0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000768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8ADC3768-005D-1E12-80A9-3152E2A2099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>
                <a:solidFill>
                  <a:srgbClr val="F3972B"/>
                </a:solidFill>
              </a:rPr>
              <a:t>Sandstein</a:t>
            </a:r>
          </a:p>
          <a:p>
            <a:r>
              <a:rPr lang="de-DE" dirty="0"/>
              <a:t>100 % Naturmaterial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028826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9F5720-CB5E-9099-C951-D569612B65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Sandstein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1F0484C-7025-8207-6C00-ADFA8A41A60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/>
              <a:t>Material</a:t>
            </a:r>
          </a:p>
          <a:p>
            <a:r>
              <a:rPr lang="de-DE" sz="2200" dirty="0"/>
              <a:t>Sandstein entsteht durch Sedimentation und Druck</a:t>
            </a:r>
          </a:p>
          <a:p>
            <a:r>
              <a:rPr lang="de-DE" sz="2200" dirty="0"/>
              <a:t>Sehr reines Sedimentgestein und besteht größtenteils aus Quarzsandkörner</a:t>
            </a:r>
          </a:p>
          <a:p>
            <a:r>
              <a:rPr lang="de-DE" sz="2200" dirty="0"/>
              <a:t>Sandstein mit geringerem Anteil an Quarzsandkörnern ist weniger fest</a:t>
            </a:r>
          </a:p>
          <a:p>
            <a:endParaRPr lang="de-DE" dirty="0"/>
          </a:p>
          <a:p>
            <a:pPr marL="0" indent="0">
              <a:buNone/>
            </a:pPr>
            <a:r>
              <a:rPr lang="de-DE" b="1" dirty="0"/>
              <a:t>Herstellung</a:t>
            </a:r>
          </a:p>
          <a:p>
            <a:r>
              <a:rPr lang="de-DE" sz="2000" dirty="0"/>
              <a:t>Abbau im Steinbruch</a:t>
            </a:r>
          </a:p>
          <a:p>
            <a:r>
              <a:rPr lang="de-DE" sz="2000" dirty="0"/>
              <a:t>Heute kaum noch für Mauerwerk im Gebäudebereich</a:t>
            </a:r>
          </a:p>
          <a:p>
            <a:endParaRPr lang="de-DE" dirty="0"/>
          </a:p>
        </p:txBody>
      </p:sp>
      <p:pic>
        <p:nvPicPr>
          <p:cNvPr id="6" name="Bildplatzhalter 5">
            <a:extLst>
              <a:ext uri="{FF2B5EF4-FFF2-40B4-BE49-F238E27FC236}">
                <a16:creationId xmlns:a16="http://schemas.microsoft.com/office/drawing/2014/main" id="{83C98045-6EB0-AE79-CC9C-55C1FD32593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786" r="20786"/>
          <a:stretch/>
        </p:blipFill>
        <p:spPr/>
      </p:pic>
      <p:sp>
        <p:nvSpPr>
          <p:cNvPr id="4" name="Textplatzhalter 2">
            <a:extLst>
              <a:ext uri="{FF2B5EF4-FFF2-40B4-BE49-F238E27FC236}">
                <a16:creationId xmlns:a16="http://schemas.microsoft.com/office/drawing/2014/main" id="{E4F6664B-A7CE-7181-850F-4C9CA74F4E90}"/>
              </a:ext>
            </a:extLst>
          </p:cNvPr>
          <p:cNvSpPr txBox="1">
            <a:spLocks/>
          </p:cNvSpPr>
          <p:nvPr/>
        </p:nvSpPr>
        <p:spPr>
          <a:xfrm>
            <a:off x="10343187" y="6428402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©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U.Dziumbla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eightText Pro Book" panose="02000603060000020004" pitchFamily="50" charset="0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162765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3580461-9E67-BFC0-FE3F-5A0B862A81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Sandsteine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38F65AB-1F74-D87B-4BDF-78C87309BA7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e-DE" sz="2600" b="1" dirty="0"/>
              <a:t>Eigenschaften</a:t>
            </a:r>
          </a:p>
          <a:p>
            <a:r>
              <a:rPr lang="de-DE" dirty="0"/>
              <a:t>Unterschiedliche Qualitäten</a:t>
            </a:r>
          </a:p>
          <a:p>
            <a:r>
              <a:rPr lang="de-DE" dirty="0"/>
              <a:t>Hohe Wärmeleitfähigkeit und Wärmespeicherkapazität</a:t>
            </a:r>
          </a:p>
          <a:p>
            <a:r>
              <a:rPr lang="de-DE" dirty="0"/>
              <a:t>Gute Bearbeitbarkeit</a:t>
            </a:r>
          </a:p>
          <a:p>
            <a:r>
              <a:rPr lang="de-DE" dirty="0"/>
              <a:t>Nicht tausalzbeständig (bei geringem Quarzanteil)</a:t>
            </a:r>
          </a:p>
          <a:p>
            <a:r>
              <a:rPr lang="de-DE" dirty="0"/>
              <a:t>Unbehandelt nicht wasserabweisend </a:t>
            </a:r>
          </a:p>
          <a:p>
            <a:r>
              <a:rPr lang="de-DE" dirty="0"/>
              <a:t>Haltbarkeit 100 – 150+ Jahre</a:t>
            </a:r>
          </a:p>
          <a:p>
            <a:r>
              <a:rPr lang="de-DE" dirty="0"/>
              <a:t>Verarbeitung mit NHL-Mörtel (Natürlicher Hydraulischer Kalk)</a:t>
            </a:r>
          </a:p>
          <a:p>
            <a:endParaRPr lang="de-DE" dirty="0"/>
          </a:p>
          <a:p>
            <a:pPr marL="0" indent="0">
              <a:buNone/>
            </a:pPr>
            <a:r>
              <a:rPr lang="de-DE" dirty="0"/>
              <a:t>Deutschland: ca. 200 aktive Brüche</a:t>
            </a:r>
          </a:p>
          <a:p>
            <a:endParaRPr lang="de-DE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604893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C211EF-1196-730B-6E62-C9A3C925A5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Sandsteine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6D4DA3D-C37F-006D-A5B7-F8D1667D923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/>
              <a:t>Rücklauf/Wiederverwendbarkeit </a:t>
            </a:r>
          </a:p>
          <a:p>
            <a:r>
              <a:rPr lang="de-DE" sz="2200" dirty="0"/>
              <a:t>Kann zu 100% für neue Bauwerke verwendet werden</a:t>
            </a:r>
          </a:p>
          <a:p>
            <a:r>
              <a:rPr lang="de-DE" sz="2200" dirty="0"/>
              <a:t>Schadstofffrei</a:t>
            </a:r>
          </a:p>
          <a:p>
            <a:endParaRPr lang="de-DE" dirty="0"/>
          </a:p>
          <a:p>
            <a:pPr marL="0" indent="0">
              <a:buNone/>
            </a:pPr>
            <a:r>
              <a:rPr lang="de-DE" b="1" dirty="0"/>
              <a:t>Nachhaltigkeit</a:t>
            </a:r>
          </a:p>
          <a:p>
            <a:pPr marL="0" indent="0">
              <a:buNone/>
            </a:pPr>
            <a:r>
              <a:rPr lang="de-DE" sz="2200" dirty="0"/>
              <a:t>+ natürliches Baumaterial </a:t>
            </a:r>
          </a:p>
          <a:p>
            <a:pPr marL="0" indent="0">
              <a:buNone/>
            </a:pPr>
            <a:r>
              <a:rPr lang="de-DE" sz="2200" dirty="0"/>
              <a:t>+ sehr langlebig / belastbar</a:t>
            </a:r>
          </a:p>
          <a:p>
            <a:pPr marL="0" indent="0">
              <a:buNone/>
            </a:pPr>
            <a:r>
              <a:rPr lang="de-DE" sz="2200" dirty="0"/>
              <a:t>+ wiederverwendbar</a:t>
            </a:r>
          </a:p>
          <a:p>
            <a:pPr marL="0" indent="0">
              <a:buNone/>
            </a:pPr>
            <a:r>
              <a:rPr lang="de-DE" sz="2200" dirty="0">
                <a:solidFill>
                  <a:srgbClr val="F3972B"/>
                </a:solidFill>
              </a:rPr>
              <a:t>- Abbau im Steinbruch</a:t>
            </a:r>
          </a:p>
          <a:p>
            <a:endParaRPr lang="de-DE" dirty="0"/>
          </a:p>
        </p:txBody>
      </p:sp>
      <p:pic>
        <p:nvPicPr>
          <p:cNvPr id="6" name="Bildplatzhalter 5">
            <a:extLst>
              <a:ext uri="{FF2B5EF4-FFF2-40B4-BE49-F238E27FC236}">
                <a16:creationId xmlns:a16="http://schemas.microsoft.com/office/drawing/2014/main" id="{650CA192-343D-2478-44BF-F6137BC891F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7" r="1267"/>
          <a:stretch/>
        </p:blipFill>
        <p:spPr/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29C314E8-2C05-3595-B53A-FEFE4BF8F938}"/>
              </a:ext>
            </a:extLst>
          </p:cNvPr>
          <p:cNvSpPr txBox="1"/>
          <p:nvPr/>
        </p:nvSpPr>
        <p:spPr>
          <a:xfrm>
            <a:off x="10874639" y="6473665"/>
            <a:ext cx="1227909" cy="2308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de-DE" sz="900" dirty="0">
                <a:solidFill>
                  <a:prstClr val="white"/>
                </a:solidFill>
                <a:latin typeface="FreightDisp Pro Book" panose="02000603080000020004" pitchFamily="50" charset="0"/>
              </a:rPr>
              <a:t>© </a:t>
            </a:r>
            <a:r>
              <a:rPr lang="de-DE" sz="900" dirty="0">
                <a:solidFill>
                  <a:schemeClr val="bg1"/>
                </a:solidFill>
                <a:latin typeface="FreightDisp Pro Book" panose="02000603080000020004" pitchFamily="50" charset="0"/>
              </a:rPr>
              <a:t>PEXELS </a:t>
            </a:r>
            <a:r>
              <a:rPr lang="de-DE" sz="900" dirty="0" err="1">
                <a:solidFill>
                  <a:schemeClr val="bg1"/>
                </a:solidFill>
                <a:latin typeface="FreightDisp Pro Book" panose="02000603080000020004" pitchFamily="50" charset="0"/>
              </a:rPr>
              <a:t>A.Taggart</a:t>
            </a:r>
            <a:endParaRPr lang="de-DE" sz="900" dirty="0">
              <a:solidFill>
                <a:schemeClr val="bg1"/>
              </a:solidFill>
              <a:latin typeface="FreightDisp Pro Book" panose="02000603080000020004" pitchFamily="50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87799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76F443-2F3F-E048-C685-81F382422C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1B1795DE-D7A0-B2E2-9841-EE34C90568E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de-DE" dirty="0">
                <a:solidFill>
                  <a:srgbClr val="F3972B"/>
                </a:solidFill>
              </a:rPr>
              <a:t>Ziegelstein / Klinker</a:t>
            </a:r>
          </a:p>
          <a:p>
            <a:r>
              <a:rPr lang="de-DE" dirty="0"/>
              <a:t>Schon in der Antike aus Ton hergestellt </a:t>
            </a:r>
          </a:p>
          <a:p>
            <a:r>
              <a:rPr lang="de-DE" dirty="0"/>
              <a:t>und bei hohen Temperaturen gebrannt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940460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2AA866-05B7-04ED-4ACF-A3AC7BD440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feil: nach rechts 45">
            <a:extLst>
              <a:ext uri="{FF2B5EF4-FFF2-40B4-BE49-F238E27FC236}">
                <a16:creationId xmlns:a16="http://schemas.microsoft.com/office/drawing/2014/main" id="{4F121EB3-C877-E7BA-9E1C-9A1565D6369E}"/>
              </a:ext>
            </a:extLst>
          </p:cNvPr>
          <p:cNvSpPr/>
          <p:nvPr/>
        </p:nvSpPr>
        <p:spPr>
          <a:xfrm>
            <a:off x="266569" y="3275958"/>
            <a:ext cx="11439631" cy="1213593"/>
          </a:xfrm>
          <a:prstGeom prst="rightArrow">
            <a:avLst/>
          </a:prstGeom>
        </p:spPr>
        <p:style>
          <a:lnRef idx="2">
            <a:schemeClr val="dk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2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de-DE"/>
          </a:p>
        </p:txBody>
      </p:sp>
      <p:sp>
        <p:nvSpPr>
          <p:cNvPr id="10" name="Flussdiagramm: Verbinder 9">
            <a:extLst>
              <a:ext uri="{FF2B5EF4-FFF2-40B4-BE49-F238E27FC236}">
                <a16:creationId xmlns:a16="http://schemas.microsoft.com/office/drawing/2014/main" id="{5372BD07-A394-7103-B872-5963DB78ADFD}"/>
              </a:ext>
            </a:extLst>
          </p:cNvPr>
          <p:cNvSpPr/>
          <p:nvPr/>
        </p:nvSpPr>
        <p:spPr>
          <a:xfrm>
            <a:off x="485800" y="3792754"/>
            <a:ext cx="180000" cy="180000"/>
          </a:xfrm>
          <a:prstGeom prst="flowChartConnector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Flussdiagramm: Verbinder 12">
            <a:extLst>
              <a:ext uri="{FF2B5EF4-FFF2-40B4-BE49-F238E27FC236}">
                <a16:creationId xmlns:a16="http://schemas.microsoft.com/office/drawing/2014/main" id="{B4D92038-25C5-C1BB-BEF3-DEE2837CF100}"/>
              </a:ext>
            </a:extLst>
          </p:cNvPr>
          <p:cNvSpPr/>
          <p:nvPr/>
        </p:nvSpPr>
        <p:spPr>
          <a:xfrm>
            <a:off x="1717418" y="3791609"/>
            <a:ext cx="180000" cy="180000"/>
          </a:xfrm>
          <a:prstGeom prst="flowChartConnector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" name="Flussdiagramm: Verbinder 13">
            <a:extLst>
              <a:ext uri="{FF2B5EF4-FFF2-40B4-BE49-F238E27FC236}">
                <a16:creationId xmlns:a16="http://schemas.microsoft.com/office/drawing/2014/main" id="{3B88AEF8-0C8B-D6F7-1E40-17E12C7B9FFD}"/>
              </a:ext>
            </a:extLst>
          </p:cNvPr>
          <p:cNvSpPr/>
          <p:nvPr/>
        </p:nvSpPr>
        <p:spPr>
          <a:xfrm>
            <a:off x="3258267" y="3785477"/>
            <a:ext cx="180000" cy="180000"/>
          </a:xfrm>
          <a:prstGeom prst="flowChartConnector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6" name="Flussdiagramm: Verbinder 15">
            <a:extLst>
              <a:ext uri="{FF2B5EF4-FFF2-40B4-BE49-F238E27FC236}">
                <a16:creationId xmlns:a16="http://schemas.microsoft.com/office/drawing/2014/main" id="{81F7840F-E2EF-24DA-C6F6-E13DEB7A78E8}"/>
              </a:ext>
            </a:extLst>
          </p:cNvPr>
          <p:cNvSpPr>
            <a:spLocks noChangeAspect="1"/>
          </p:cNvSpPr>
          <p:nvPr/>
        </p:nvSpPr>
        <p:spPr>
          <a:xfrm>
            <a:off x="9490655" y="3785477"/>
            <a:ext cx="180000" cy="180000"/>
          </a:xfrm>
          <a:prstGeom prst="flowChartConnector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7" name="Flussdiagramm: Verbinder 16">
            <a:extLst>
              <a:ext uri="{FF2B5EF4-FFF2-40B4-BE49-F238E27FC236}">
                <a16:creationId xmlns:a16="http://schemas.microsoft.com/office/drawing/2014/main" id="{32B117ED-E2C9-1205-78B3-A0B658189182}"/>
              </a:ext>
            </a:extLst>
          </p:cNvPr>
          <p:cNvSpPr/>
          <p:nvPr/>
        </p:nvSpPr>
        <p:spPr>
          <a:xfrm>
            <a:off x="7275110" y="3793929"/>
            <a:ext cx="180000" cy="180000"/>
          </a:xfrm>
          <a:prstGeom prst="flowChartConnector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30" name="Gruppieren 29">
            <a:extLst>
              <a:ext uri="{FF2B5EF4-FFF2-40B4-BE49-F238E27FC236}">
                <a16:creationId xmlns:a16="http://schemas.microsoft.com/office/drawing/2014/main" id="{3A58BCEF-E094-A3C8-E7C9-3289FFBE6358}"/>
              </a:ext>
            </a:extLst>
          </p:cNvPr>
          <p:cNvGrpSpPr/>
          <p:nvPr/>
        </p:nvGrpSpPr>
        <p:grpSpPr>
          <a:xfrm>
            <a:off x="8771605" y="251726"/>
            <a:ext cx="900000" cy="900000"/>
            <a:chOff x="6855480" y="3303446"/>
            <a:chExt cx="900000" cy="900000"/>
          </a:xfrm>
        </p:grpSpPr>
        <p:sp>
          <p:nvSpPr>
            <p:cNvPr id="20" name="Flussdiagramm: Verbinder 19">
              <a:extLst>
                <a:ext uri="{FF2B5EF4-FFF2-40B4-BE49-F238E27FC236}">
                  <a16:creationId xmlns:a16="http://schemas.microsoft.com/office/drawing/2014/main" id="{4E8EBAC0-F342-0DF0-A004-C0472FDFEB5B}"/>
                </a:ext>
              </a:extLst>
            </p:cNvPr>
            <p:cNvSpPr/>
            <p:nvPr/>
          </p:nvSpPr>
          <p:spPr>
            <a:xfrm>
              <a:off x="6855480" y="3303446"/>
              <a:ext cx="900000" cy="900000"/>
            </a:xfrm>
            <a:prstGeom prst="flowChartConnector">
              <a:avLst/>
            </a:prstGeom>
            <a:solidFill>
              <a:schemeClr val="accent1">
                <a:alpha val="3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9" name="Flussdiagramm: Verbinder 18">
              <a:extLst>
                <a:ext uri="{FF2B5EF4-FFF2-40B4-BE49-F238E27FC236}">
                  <a16:creationId xmlns:a16="http://schemas.microsoft.com/office/drawing/2014/main" id="{01C817F3-E569-E5AA-FFDD-0EFA9B42B52A}"/>
                </a:ext>
              </a:extLst>
            </p:cNvPr>
            <p:cNvSpPr/>
            <p:nvPr/>
          </p:nvSpPr>
          <p:spPr>
            <a:xfrm>
              <a:off x="7044422" y="3484868"/>
              <a:ext cx="540000" cy="540000"/>
            </a:xfrm>
            <a:prstGeom prst="flowChartConnector">
              <a:avLst/>
            </a:prstGeom>
            <a:solidFill>
              <a:schemeClr val="accent1">
                <a:alpha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cxnSp>
        <p:nvCxnSpPr>
          <p:cNvPr id="2" name="Gerader Verbinder 1">
            <a:extLst>
              <a:ext uri="{FF2B5EF4-FFF2-40B4-BE49-F238E27FC236}">
                <a16:creationId xmlns:a16="http://schemas.microsoft.com/office/drawing/2014/main" id="{AB1151EA-0518-0F17-E709-E3100738F019}"/>
              </a:ext>
            </a:extLst>
          </p:cNvPr>
          <p:cNvCxnSpPr/>
          <p:nvPr/>
        </p:nvCxnSpPr>
        <p:spPr>
          <a:xfrm>
            <a:off x="1807418" y="4052194"/>
            <a:ext cx="0" cy="540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Gerader Verbinder 2">
            <a:extLst>
              <a:ext uri="{FF2B5EF4-FFF2-40B4-BE49-F238E27FC236}">
                <a16:creationId xmlns:a16="http://schemas.microsoft.com/office/drawing/2014/main" id="{3D031519-76F8-FA06-CBBE-138DE52F64BC}"/>
              </a:ext>
            </a:extLst>
          </p:cNvPr>
          <p:cNvCxnSpPr/>
          <p:nvPr/>
        </p:nvCxnSpPr>
        <p:spPr>
          <a:xfrm>
            <a:off x="3348267" y="3011618"/>
            <a:ext cx="0" cy="540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Gerader Verbinder 3">
            <a:extLst>
              <a:ext uri="{FF2B5EF4-FFF2-40B4-BE49-F238E27FC236}">
                <a16:creationId xmlns:a16="http://schemas.microsoft.com/office/drawing/2014/main" id="{E2A7F993-554C-EF5B-45FB-14B8F9100335}"/>
              </a:ext>
            </a:extLst>
          </p:cNvPr>
          <p:cNvCxnSpPr/>
          <p:nvPr/>
        </p:nvCxnSpPr>
        <p:spPr>
          <a:xfrm>
            <a:off x="9580655" y="3149549"/>
            <a:ext cx="0" cy="540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Gerader Verbinder 4">
            <a:extLst>
              <a:ext uri="{FF2B5EF4-FFF2-40B4-BE49-F238E27FC236}">
                <a16:creationId xmlns:a16="http://schemas.microsoft.com/office/drawing/2014/main" id="{5C4FF2FF-7021-A480-A29D-EA15F62BA7C1}"/>
              </a:ext>
            </a:extLst>
          </p:cNvPr>
          <p:cNvCxnSpPr/>
          <p:nvPr/>
        </p:nvCxnSpPr>
        <p:spPr>
          <a:xfrm>
            <a:off x="7350616" y="3113549"/>
            <a:ext cx="0" cy="576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Flussdiagramm: Verbinder 5">
            <a:extLst>
              <a:ext uri="{FF2B5EF4-FFF2-40B4-BE49-F238E27FC236}">
                <a16:creationId xmlns:a16="http://schemas.microsoft.com/office/drawing/2014/main" id="{D17612FC-33C5-615C-B39A-3E08973D88E8}"/>
              </a:ext>
            </a:extLst>
          </p:cNvPr>
          <p:cNvSpPr/>
          <p:nvPr/>
        </p:nvSpPr>
        <p:spPr>
          <a:xfrm>
            <a:off x="6237481" y="3785477"/>
            <a:ext cx="180000" cy="180000"/>
          </a:xfrm>
          <a:prstGeom prst="flowChartConnector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7" name="Gerader Verbinder 6">
            <a:extLst>
              <a:ext uri="{FF2B5EF4-FFF2-40B4-BE49-F238E27FC236}">
                <a16:creationId xmlns:a16="http://schemas.microsoft.com/office/drawing/2014/main" id="{B819963E-788A-BA41-0F40-BCDCED573F8B}"/>
              </a:ext>
            </a:extLst>
          </p:cNvPr>
          <p:cNvCxnSpPr/>
          <p:nvPr/>
        </p:nvCxnSpPr>
        <p:spPr>
          <a:xfrm>
            <a:off x="6327481" y="4079908"/>
            <a:ext cx="0" cy="540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Grafik 10">
            <a:extLst>
              <a:ext uri="{FF2B5EF4-FFF2-40B4-BE49-F238E27FC236}">
                <a16:creationId xmlns:a16="http://schemas.microsoft.com/office/drawing/2014/main" id="{F23D93CF-770C-E148-E076-BF7EE23A28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0682" y="993044"/>
            <a:ext cx="2174524" cy="1440000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83F8F838-7101-84A1-6E9D-648032DC790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71133" y="981760"/>
            <a:ext cx="1970355" cy="1440000"/>
          </a:xfrm>
          <a:prstGeom prst="rect">
            <a:avLst/>
          </a:prstGeom>
        </p:spPr>
      </p:pic>
      <p:sp>
        <p:nvSpPr>
          <p:cNvPr id="38" name="Flussdiagramm: Verbinder 37">
            <a:extLst>
              <a:ext uri="{FF2B5EF4-FFF2-40B4-BE49-F238E27FC236}">
                <a16:creationId xmlns:a16="http://schemas.microsoft.com/office/drawing/2014/main" id="{E125BF8C-12F5-6A76-1214-457F5BAEA95E}"/>
              </a:ext>
            </a:extLst>
          </p:cNvPr>
          <p:cNvSpPr>
            <a:spLocks noChangeAspect="1"/>
          </p:cNvSpPr>
          <p:nvPr/>
        </p:nvSpPr>
        <p:spPr>
          <a:xfrm>
            <a:off x="8374686" y="3790717"/>
            <a:ext cx="180000" cy="180000"/>
          </a:xfrm>
          <a:prstGeom prst="flowChartConnector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39" name="Gerader Verbinder 38">
            <a:extLst>
              <a:ext uri="{FF2B5EF4-FFF2-40B4-BE49-F238E27FC236}">
                <a16:creationId xmlns:a16="http://schemas.microsoft.com/office/drawing/2014/main" id="{EFE14E1B-9256-DD7A-7B32-83FD4B27C3DB}"/>
              </a:ext>
            </a:extLst>
          </p:cNvPr>
          <p:cNvCxnSpPr/>
          <p:nvPr/>
        </p:nvCxnSpPr>
        <p:spPr>
          <a:xfrm>
            <a:off x="8464686" y="4079908"/>
            <a:ext cx="0" cy="540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1" name="Grafik 40">
            <a:extLst>
              <a:ext uri="{FF2B5EF4-FFF2-40B4-BE49-F238E27FC236}">
                <a16:creationId xmlns:a16="http://schemas.microsoft.com/office/drawing/2014/main" id="{0DFE9307-A81B-CEFF-6A65-141122CAE40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75" b="24975"/>
          <a:stretch/>
        </p:blipFill>
        <p:spPr>
          <a:xfrm>
            <a:off x="6504573" y="981760"/>
            <a:ext cx="2156388" cy="1440000"/>
          </a:xfrm>
          <a:prstGeom prst="rect">
            <a:avLst/>
          </a:prstGeom>
        </p:spPr>
      </p:pic>
      <p:sp>
        <p:nvSpPr>
          <p:cNvPr id="42" name="Textfeld 41">
            <a:extLst>
              <a:ext uri="{FF2B5EF4-FFF2-40B4-BE49-F238E27FC236}">
                <a16:creationId xmlns:a16="http://schemas.microsoft.com/office/drawing/2014/main" id="{ACE226D1-D3B3-C535-5BC3-FDCEDCF2AB0E}"/>
              </a:ext>
            </a:extLst>
          </p:cNvPr>
          <p:cNvSpPr txBox="1"/>
          <p:nvPr/>
        </p:nvSpPr>
        <p:spPr>
          <a:xfrm>
            <a:off x="6386986" y="2481017"/>
            <a:ext cx="26754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Kalksandstein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seit 1880 Patent  </a:t>
            </a:r>
            <a:b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</a:b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Baustoffchemiker Dr. Wilhelm Michaelis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A0EE83EE-7670-DEEE-F143-20C3CB0D1904}"/>
              </a:ext>
            </a:extLst>
          </p:cNvPr>
          <p:cNvSpPr txBox="1"/>
          <p:nvPr/>
        </p:nvSpPr>
        <p:spPr>
          <a:xfrm>
            <a:off x="1024980" y="4826002"/>
            <a:ext cx="29460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Klinker / Brenntechnik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ca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3.500 v.Chr.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74B1A879-C8A1-0C85-B59A-F37246E66CBC}"/>
              </a:ext>
            </a:extLst>
          </p:cNvPr>
          <p:cNvSpPr txBox="1"/>
          <p:nvPr/>
        </p:nvSpPr>
        <p:spPr>
          <a:xfrm>
            <a:off x="5643481" y="4826002"/>
            <a:ext cx="18116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Ersten Fertigteile aus Beton (Treppen)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1845 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6E3E1408-E3E2-C057-0E91-90EE4F7F1177}"/>
              </a:ext>
            </a:extLst>
          </p:cNvPr>
          <p:cNvSpPr txBox="1"/>
          <p:nvPr/>
        </p:nvSpPr>
        <p:spPr>
          <a:xfrm>
            <a:off x="2824964" y="2417530"/>
            <a:ext cx="18116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Sandstein, Kalkstein, Granit</a:t>
            </a:r>
            <a:b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ca.2500 v.Chr. 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0392BF05-69EC-DB10-70DA-E733F12E59A3}"/>
              </a:ext>
            </a:extLst>
          </p:cNvPr>
          <p:cNvSpPr txBox="1"/>
          <p:nvPr/>
        </p:nvSpPr>
        <p:spPr>
          <a:xfrm>
            <a:off x="7980023" y="4746032"/>
            <a:ext cx="18116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künstliche </a:t>
            </a:r>
            <a:r>
              <a:rPr kumimoji="0" lang="de-DE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Leichtbetonsteine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ca. 1900 </a:t>
            </a: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C8853896-F1C5-2B83-DB32-E437410726AC}"/>
              </a:ext>
            </a:extLst>
          </p:cNvPr>
          <p:cNvSpPr txBox="1"/>
          <p:nvPr/>
        </p:nvSpPr>
        <p:spPr>
          <a:xfrm>
            <a:off x="9131731" y="2505805"/>
            <a:ext cx="2793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Porenbeton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1924 patentiert </a:t>
            </a:r>
            <a:b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1929 Produktionsbeginn in Schweden</a:t>
            </a:r>
          </a:p>
        </p:txBody>
      </p:sp>
      <p:sp>
        <p:nvSpPr>
          <p:cNvPr id="33" name="Textfeld 32">
            <a:extLst>
              <a:ext uri="{FF2B5EF4-FFF2-40B4-BE49-F238E27FC236}">
                <a16:creationId xmlns:a16="http://schemas.microsoft.com/office/drawing/2014/main" id="{855597E3-9FE4-1099-E50D-50996ABDBBDE}"/>
              </a:ext>
            </a:extLst>
          </p:cNvPr>
          <p:cNvSpPr txBox="1"/>
          <p:nvPr/>
        </p:nvSpPr>
        <p:spPr>
          <a:xfrm>
            <a:off x="9735844" y="4772194"/>
            <a:ext cx="19703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Wärmedämmziegel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ca. 2001 </a:t>
            </a:r>
          </a:p>
        </p:txBody>
      </p:sp>
      <p:pic>
        <p:nvPicPr>
          <p:cNvPr id="34" name="Grafik 33">
            <a:extLst>
              <a:ext uri="{FF2B5EF4-FFF2-40B4-BE49-F238E27FC236}">
                <a16:creationId xmlns:a16="http://schemas.microsoft.com/office/drawing/2014/main" id="{1058B2AE-2AB0-6209-1DAE-2CCF9155AFE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4980" y="5287667"/>
            <a:ext cx="1633867" cy="1440000"/>
          </a:xfrm>
          <a:prstGeom prst="rect">
            <a:avLst/>
          </a:prstGeom>
        </p:spPr>
      </p:pic>
      <p:pic>
        <p:nvPicPr>
          <p:cNvPr id="37" name="Grafik 36">
            <a:extLst>
              <a:ext uri="{FF2B5EF4-FFF2-40B4-BE49-F238E27FC236}">
                <a16:creationId xmlns:a16="http://schemas.microsoft.com/office/drawing/2014/main" id="{B983A0A0-AE93-4B1C-7C91-34804291DE2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35841" y="5260021"/>
            <a:ext cx="2160000" cy="1440000"/>
          </a:xfrm>
          <a:prstGeom prst="rect">
            <a:avLst/>
          </a:prstGeom>
        </p:spPr>
      </p:pic>
      <p:sp>
        <p:nvSpPr>
          <p:cNvPr id="44" name="Flussdiagramm: Verbinder 43">
            <a:extLst>
              <a:ext uri="{FF2B5EF4-FFF2-40B4-BE49-F238E27FC236}">
                <a16:creationId xmlns:a16="http://schemas.microsoft.com/office/drawing/2014/main" id="{01F01636-3959-7F9C-0028-C75297D79F90}"/>
              </a:ext>
            </a:extLst>
          </p:cNvPr>
          <p:cNvSpPr>
            <a:spLocks noChangeAspect="1"/>
          </p:cNvSpPr>
          <p:nvPr/>
        </p:nvSpPr>
        <p:spPr>
          <a:xfrm>
            <a:off x="10449945" y="3789591"/>
            <a:ext cx="180000" cy="180000"/>
          </a:xfrm>
          <a:prstGeom prst="flowChartConnector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47" name="Gerader Verbinder 46">
            <a:extLst>
              <a:ext uri="{FF2B5EF4-FFF2-40B4-BE49-F238E27FC236}">
                <a16:creationId xmlns:a16="http://schemas.microsoft.com/office/drawing/2014/main" id="{7F8D8651-D7C4-22D0-384D-6AD273C8F01B}"/>
              </a:ext>
            </a:extLst>
          </p:cNvPr>
          <p:cNvCxnSpPr/>
          <p:nvPr/>
        </p:nvCxnSpPr>
        <p:spPr>
          <a:xfrm>
            <a:off x="10539945" y="4079908"/>
            <a:ext cx="0" cy="540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Textfeld 47">
            <a:extLst>
              <a:ext uri="{FF2B5EF4-FFF2-40B4-BE49-F238E27FC236}">
                <a16:creationId xmlns:a16="http://schemas.microsoft.com/office/drawing/2014/main" id="{978BA092-B4A4-514C-D558-BF1A7811AB6E}"/>
              </a:ext>
            </a:extLst>
          </p:cNvPr>
          <p:cNvSpPr txBox="1"/>
          <p:nvPr/>
        </p:nvSpPr>
        <p:spPr>
          <a:xfrm>
            <a:off x="266569" y="2432663"/>
            <a:ext cx="22411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Sonnengetrocknete</a:t>
            </a:r>
            <a:b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de-DE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Lehmziegel</a:t>
            </a:r>
            <a:b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ca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8.000 v.Chr.</a:t>
            </a:r>
          </a:p>
        </p:txBody>
      </p:sp>
      <p:cxnSp>
        <p:nvCxnSpPr>
          <p:cNvPr id="12" name="Gerader Verbinder 11">
            <a:extLst>
              <a:ext uri="{FF2B5EF4-FFF2-40B4-BE49-F238E27FC236}">
                <a16:creationId xmlns:a16="http://schemas.microsoft.com/office/drawing/2014/main" id="{718D4221-3F0D-DC94-E1BE-E58454725E89}"/>
              </a:ext>
            </a:extLst>
          </p:cNvPr>
          <p:cNvCxnSpPr>
            <a:cxnSpLocks/>
          </p:cNvCxnSpPr>
          <p:nvPr/>
        </p:nvCxnSpPr>
        <p:spPr>
          <a:xfrm>
            <a:off x="575800" y="3113549"/>
            <a:ext cx="0" cy="540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0" name="Grafik 49">
            <a:extLst>
              <a:ext uri="{FF2B5EF4-FFF2-40B4-BE49-F238E27FC236}">
                <a16:creationId xmlns:a16="http://schemas.microsoft.com/office/drawing/2014/main" id="{4D9D0813-31C4-655D-D948-0D07C3D04DC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81" r="15988" b="14647"/>
          <a:stretch/>
        </p:blipFill>
        <p:spPr>
          <a:xfrm>
            <a:off x="9163520" y="986551"/>
            <a:ext cx="2019526" cy="1440000"/>
          </a:xfrm>
          <a:prstGeom prst="rect">
            <a:avLst/>
          </a:prstGeom>
        </p:spPr>
      </p:pic>
      <p:sp>
        <p:nvSpPr>
          <p:cNvPr id="9" name="Textplatzhalter 2">
            <a:extLst>
              <a:ext uri="{FF2B5EF4-FFF2-40B4-BE49-F238E27FC236}">
                <a16:creationId xmlns:a16="http://schemas.microsoft.com/office/drawing/2014/main" id="{663DA720-8831-AB79-59BC-6756877CFB93}"/>
              </a:ext>
            </a:extLst>
          </p:cNvPr>
          <p:cNvSpPr txBox="1">
            <a:spLocks/>
          </p:cNvSpPr>
          <p:nvPr/>
        </p:nvSpPr>
        <p:spPr>
          <a:xfrm>
            <a:off x="10134183" y="6516215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©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U.Dziumbla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eightText Pro Book" panose="02000603060000020004" pitchFamily="50" charset="0"/>
              <a:ea typeface="+mn-ea"/>
              <a:cs typeface="+mn-cs"/>
            </a:endParaRPr>
          </a:p>
        </p:txBody>
      </p:sp>
      <p:sp>
        <p:nvSpPr>
          <p:cNvPr id="18" name="Textplatzhalter 2">
            <a:extLst>
              <a:ext uri="{FF2B5EF4-FFF2-40B4-BE49-F238E27FC236}">
                <a16:creationId xmlns:a16="http://schemas.microsoft.com/office/drawing/2014/main" id="{8A4398D6-A06B-5F52-A492-9C34408C29D5}"/>
              </a:ext>
            </a:extLst>
          </p:cNvPr>
          <p:cNvSpPr txBox="1">
            <a:spLocks/>
          </p:cNvSpPr>
          <p:nvPr/>
        </p:nvSpPr>
        <p:spPr>
          <a:xfrm>
            <a:off x="6979609" y="2184006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©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U.Dziumbla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eightText Pro Book" panose="02000603060000020004" pitchFamily="50" charset="0"/>
              <a:ea typeface="+mn-ea"/>
              <a:cs typeface="+mn-cs"/>
            </a:endParaRPr>
          </a:p>
        </p:txBody>
      </p:sp>
      <p:sp>
        <p:nvSpPr>
          <p:cNvPr id="23" name="Textplatzhalter 2">
            <a:extLst>
              <a:ext uri="{FF2B5EF4-FFF2-40B4-BE49-F238E27FC236}">
                <a16:creationId xmlns:a16="http://schemas.microsoft.com/office/drawing/2014/main" id="{C879F30A-808D-2709-731A-41D05F05C50B}"/>
              </a:ext>
            </a:extLst>
          </p:cNvPr>
          <p:cNvSpPr txBox="1">
            <a:spLocks/>
          </p:cNvSpPr>
          <p:nvPr/>
        </p:nvSpPr>
        <p:spPr>
          <a:xfrm>
            <a:off x="3071562" y="2251147"/>
            <a:ext cx="1792130" cy="321358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/>
              </a:rPr>
              <a:t>© </a:t>
            </a:r>
            <a:r>
              <a:rPr lang="de-DE" sz="1200" dirty="0" err="1">
                <a:solidFill>
                  <a:prstClr val="white"/>
                </a:solidFill>
                <a:latin typeface="FreightText Pro Book"/>
              </a:rPr>
              <a:t>J.Buschack</a:t>
            </a:r>
            <a:endParaRPr kumimoji="0" lang="de-DE" sz="12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eightText Pro Book" panose="02000603060000020004" pitchFamily="50" charset="0"/>
              <a:ea typeface="+mn-ea"/>
              <a:cs typeface="+mn-cs"/>
            </a:endParaRPr>
          </a:p>
        </p:txBody>
      </p:sp>
      <p:sp>
        <p:nvSpPr>
          <p:cNvPr id="27" name="Textplatzhalter 2">
            <a:extLst>
              <a:ext uri="{FF2B5EF4-FFF2-40B4-BE49-F238E27FC236}">
                <a16:creationId xmlns:a16="http://schemas.microsoft.com/office/drawing/2014/main" id="{9701F219-6223-7CC1-D5DC-14A117B4B9B5}"/>
              </a:ext>
            </a:extLst>
          </p:cNvPr>
          <p:cNvSpPr txBox="1">
            <a:spLocks/>
          </p:cNvSpPr>
          <p:nvPr/>
        </p:nvSpPr>
        <p:spPr>
          <a:xfrm>
            <a:off x="10630815" y="5579435"/>
            <a:ext cx="1792130" cy="321358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/>
              </a:rPr>
              <a:t>©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/>
              </a:rPr>
              <a:t>U.</a:t>
            </a:r>
            <a:r>
              <a:rPr lang="de-DE" sz="1200" dirty="0" err="1">
                <a:solidFill>
                  <a:prstClr val="white"/>
                </a:solidFill>
                <a:latin typeface="FreightText Pro Book"/>
              </a:rPr>
              <a:t>Dziumla</a:t>
            </a:r>
            <a:endParaRPr kumimoji="0" lang="de-DE" sz="12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eightText Pro Book" panose="02000603060000020004" pitchFamily="50" charset="0"/>
              <a:ea typeface="+mn-ea"/>
              <a:cs typeface="+mn-cs"/>
            </a:endParaRPr>
          </a:p>
        </p:txBody>
      </p:sp>
      <p:sp>
        <p:nvSpPr>
          <p:cNvPr id="35" name="Textplatzhalter 2">
            <a:extLst>
              <a:ext uri="{FF2B5EF4-FFF2-40B4-BE49-F238E27FC236}">
                <a16:creationId xmlns:a16="http://schemas.microsoft.com/office/drawing/2014/main" id="{592919F5-24CA-D574-4EB0-22724EE0D138}"/>
              </a:ext>
            </a:extLst>
          </p:cNvPr>
          <p:cNvSpPr txBox="1">
            <a:spLocks/>
          </p:cNvSpPr>
          <p:nvPr/>
        </p:nvSpPr>
        <p:spPr>
          <a:xfrm>
            <a:off x="9392432" y="2257541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©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U.Dziumbla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eightText Pro Book" panose="02000603060000020004" pitchFamily="50" charset="0"/>
              <a:ea typeface="+mn-ea"/>
              <a:cs typeface="+mn-cs"/>
            </a:endParaRPr>
          </a:p>
        </p:txBody>
      </p:sp>
      <p:sp>
        <p:nvSpPr>
          <p:cNvPr id="40" name="Textplatzhalter 2">
            <a:extLst>
              <a:ext uri="{FF2B5EF4-FFF2-40B4-BE49-F238E27FC236}">
                <a16:creationId xmlns:a16="http://schemas.microsoft.com/office/drawing/2014/main" id="{EB39A33E-010F-748B-C486-ADFE82637896}"/>
              </a:ext>
            </a:extLst>
          </p:cNvPr>
          <p:cNvSpPr txBox="1">
            <a:spLocks/>
          </p:cNvSpPr>
          <p:nvPr/>
        </p:nvSpPr>
        <p:spPr>
          <a:xfrm>
            <a:off x="622504" y="2184006"/>
            <a:ext cx="1792130" cy="321358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/>
              </a:rPr>
              <a:t>© </a:t>
            </a:r>
            <a:r>
              <a:rPr lang="de-DE" sz="1200" dirty="0">
                <a:solidFill>
                  <a:prstClr val="white"/>
                </a:solidFill>
                <a:latin typeface="FreightText Pro Book"/>
              </a:rPr>
              <a:t>KI gener</a:t>
            </a:r>
            <a:r>
              <a:rPr lang="de-DE" sz="1200">
                <a:solidFill>
                  <a:prstClr val="white"/>
                </a:solidFill>
                <a:latin typeface="FreightText Pro Book"/>
              </a:rPr>
              <a:t>iert</a:t>
            </a:r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eightText Pro Book"/>
            </a:endParaRPr>
          </a:p>
        </p:txBody>
      </p:sp>
      <p:sp>
        <p:nvSpPr>
          <p:cNvPr id="43" name="Textplatzhalter 2">
            <a:extLst>
              <a:ext uri="{FF2B5EF4-FFF2-40B4-BE49-F238E27FC236}">
                <a16:creationId xmlns:a16="http://schemas.microsoft.com/office/drawing/2014/main" id="{2280D979-7FA9-ECCB-6531-B4863DE2CBFE}"/>
              </a:ext>
            </a:extLst>
          </p:cNvPr>
          <p:cNvSpPr txBox="1">
            <a:spLocks/>
          </p:cNvSpPr>
          <p:nvPr/>
        </p:nvSpPr>
        <p:spPr>
          <a:xfrm>
            <a:off x="910252" y="6569502"/>
            <a:ext cx="1792130" cy="321358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/>
              </a:rPr>
              <a:t>© </a:t>
            </a:r>
            <a:r>
              <a:rPr lang="de-DE" sz="1200" dirty="0">
                <a:solidFill>
                  <a:prstClr val="white"/>
                </a:solidFill>
                <a:latin typeface="FreightText Pro Book"/>
              </a:rPr>
              <a:t>KI gener</a:t>
            </a:r>
            <a:r>
              <a:rPr lang="de-DE" sz="1200">
                <a:solidFill>
                  <a:prstClr val="white"/>
                </a:solidFill>
                <a:latin typeface="FreightText Pro Book"/>
              </a:rPr>
              <a:t>iert</a:t>
            </a:r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eightText Pro Book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572469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0B65F52-4552-CA05-602A-1700E4D05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Baumaterial seit über 10.000 Jahren!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928B7C8-F850-BE76-E40B-5A47A3B84E1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5250" y="2369271"/>
            <a:ext cx="6643062" cy="438048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e-DE" sz="2200" b="1" dirty="0"/>
              <a:t>Material</a:t>
            </a:r>
          </a:p>
          <a:p>
            <a:r>
              <a:rPr lang="de-DE" sz="1900" dirty="0"/>
              <a:t>Lehm / Ton und Wasser</a:t>
            </a:r>
          </a:p>
          <a:p>
            <a:pPr marL="0" indent="0">
              <a:buNone/>
            </a:pPr>
            <a:endParaRPr lang="de-DE" sz="1900" dirty="0"/>
          </a:p>
          <a:p>
            <a:pPr marL="0" indent="0">
              <a:buNone/>
            </a:pPr>
            <a:r>
              <a:rPr lang="de-DE" sz="2200" b="1" dirty="0"/>
              <a:t>Herstellung</a:t>
            </a:r>
          </a:p>
          <a:p>
            <a:r>
              <a:rPr lang="de-DE" sz="1900" dirty="0"/>
              <a:t>Regionale Rohstoffe</a:t>
            </a:r>
          </a:p>
          <a:p>
            <a:r>
              <a:rPr lang="de-DE" sz="1900" dirty="0"/>
              <a:t>Brennvorgang (1100 bis 1300 °C)</a:t>
            </a:r>
          </a:p>
          <a:p>
            <a:pPr marL="0" indent="0">
              <a:buNone/>
            </a:pPr>
            <a:endParaRPr lang="de-DE" sz="1900" dirty="0"/>
          </a:p>
          <a:p>
            <a:pPr marL="0" indent="0">
              <a:buNone/>
            </a:pPr>
            <a:r>
              <a:rPr lang="de-DE" b="1" dirty="0"/>
              <a:t>Eigenschaften</a:t>
            </a:r>
          </a:p>
          <a:p>
            <a:r>
              <a:rPr lang="de-DE" sz="2100" dirty="0"/>
              <a:t>Hohe Druckfestigkeit / nehmen kaum Wasser auf</a:t>
            </a:r>
          </a:p>
          <a:p>
            <a:r>
              <a:rPr lang="de-DE" sz="2100" dirty="0"/>
              <a:t>Widerstandsfähig / witterungsbeständig / frostfest</a:t>
            </a:r>
          </a:p>
          <a:p>
            <a:r>
              <a:rPr lang="de-DE" sz="2100" dirty="0"/>
              <a:t>dekorativ </a:t>
            </a:r>
          </a:p>
          <a:p>
            <a:pPr marL="0" indent="0" algn="r">
              <a:buNone/>
            </a:pPr>
            <a:r>
              <a:rPr lang="de-DE" sz="1100" dirty="0"/>
              <a:t>E-WERK Cottbus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endParaRPr lang="de-DE" dirty="0"/>
          </a:p>
        </p:txBody>
      </p:sp>
      <p:pic>
        <p:nvPicPr>
          <p:cNvPr id="6" name="Bildplatzhalter 5">
            <a:extLst>
              <a:ext uri="{FF2B5EF4-FFF2-40B4-BE49-F238E27FC236}">
                <a16:creationId xmlns:a16="http://schemas.microsoft.com/office/drawing/2014/main" id="{9DE1CA25-3D5E-7377-E03A-560D7745E33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89" r="20789"/>
          <a:stretch/>
        </p:blipFill>
        <p:spPr/>
      </p:pic>
      <p:sp>
        <p:nvSpPr>
          <p:cNvPr id="4" name="Textplatzhalter 2">
            <a:extLst>
              <a:ext uri="{FF2B5EF4-FFF2-40B4-BE49-F238E27FC236}">
                <a16:creationId xmlns:a16="http://schemas.microsoft.com/office/drawing/2014/main" id="{BCF093A2-2498-C534-9749-0D66647A95B1}"/>
              </a:ext>
            </a:extLst>
          </p:cNvPr>
          <p:cNvSpPr txBox="1">
            <a:spLocks/>
          </p:cNvSpPr>
          <p:nvPr/>
        </p:nvSpPr>
        <p:spPr>
          <a:xfrm>
            <a:off x="10343187" y="6428402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©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U.Dziumbla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eightText Pro Book" panose="02000603060000020004" pitchFamily="50" charset="0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428521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DDB93E-F480-9E55-F13F-2FBCDC9852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055651-00BF-73B8-9300-0EE73100A5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Rücklauf/Wieder-verwendbarkeit 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54346D1-8145-F481-DC15-D3EBF7187F6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5250" y="2335975"/>
            <a:ext cx="6643062" cy="4092427"/>
          </a:xfrm>
        </p:spPr>
        <p:txBody>
          <a:bodyPr>
            <a:normAutofit fontScale="77500" lnSpcReduction="20000"/>
          </a:bodyPr>
          <a:lstStyle/>
          <a:p>
            <a:r>
              <a:rPr lang="de-DE" sz="2500" dirty="0"/>
              <a:t>Wiederverwendung (</a:t>
            </a:r>
            <a:r>
              <a:rPr lang="de-DE" sz="2500" dirty="0" err="1"/>
              <a:t>histor</a:t>
            </a:r>
            <a:r>
              <a:rPr lang="de-DE" sz="2500" dirty="0"/>
              <a:t>. Ziegel)</a:t>
            </a:r>
          </a:p>
          <a:p>
            <a:r>
              <a:rPr lang="de-DE" sz="2500" dirty="0"/>
              <a:t>Straßenbau (Bruch)</a:t>
            </a:r>
          </a:p>
          <a:p>
            <a:r>
              <a:rPr lang="de-DE" sz="2500" dirty="0"/>
              <a:t>Vegetationssubstrat (Gründach)</a:t>
            </a:r>
          </a:p>
          <a:p>
            <a:r>
              <a:rPr lang="de-DE" sz="2500" dirty="0"/>
              <a:t>RC-Beton Recycling-Beton / R-Beton (ressourcenschonender Beton) </a:t>
            </a:r>
          </a:p>
          <a:p>
            <a:pPr marL="0" indent="0">
              <a:buNone/>
            </a:pPr>
            <a:endParaRPr lang="de-DE" sz="2500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sz="2600" b="1" dirty="0"/>
              <a:t>Nachhaltigkeit</a:t>
            </a:r>
          </a:p>
          <a:p>
            <a:pPr marL="0" indent="0">
              <a:buNone/>
            </a:pPr>
            <a:r>
              <a:rPr lang="de-DE" sz="2200" dirty="0"/>
              <a:t>+ natürliche heimische Rohstoffe</a:t>
            </a:r>
          </a:p>
          <a:p>
            <a:pPr marL="0" indent="0">
              <a:buNone/>
            </a:pPr>
            <a:r>
              <a:rPr lang="de-DE" sz="2200" dirty="0"/>
              <a:t>+ regionale Bezugsmöglichkeiten</a:t>
            </a:r>
          </a:p>
          <a:p>
            <a:pPr marL="0" indent="0">
              <a:buNone/>
            </a:pPr>
            <a:r>
              <a:rPr lang="de-DE" sz="2200" dirty="0"/>
              <a:t>+ Langlebigkeit</a:t>
            </a:r>
          </a:p>
          <a:p>
            <a:pPr marL="0" indent="0">
              <a:buNone/>
            </a:pPr>
            <a:r>
              <a:rPr lang="de-DE" sz="2200" dirty="0"/>
              <a:t>+ Recyclebar</a:t>
            </a:r>
          </a:p>
          <a:p>
            <a:pPr marL="0" indent="0">
              <a:buNone/>
            </a:pPr>
            <a:r>
              <a:rPr lang="de-DE" sz="2200" dirty="0">
                <a:solidFill>
                  <a:srgbClr val="F3972B"/>
                </a:solidFill>
              </a:rPr>
              <a:t>- Energiebedarf für die Herstellung</a:t>
            </a:r>
            <a:endParaRPr lang="de-DE" sz="2200" dirty="0"/>
          </a:p>
          <a:p>
            <a:endParaRPr lang="de-DE" dirty="0"/>
          </a:p>
        </p:txBody>
      </p:sp>
      <p:pic>
        <p:nvPicPr>
          <p:cNvPr id="6" name="Bildplatzhalter 5">
            <a:extLst>
              <a:ext uri="{FF2B5EF4-FFF2-40B4-BE49-F238E27FC236}">
                <a16:creationId xmlns:a16="http://schemas.microsoft.com/office/drawing/2014/main" id="{766B6D35-8D8D-F22D-5959-BB237D7CF96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86" r="20786"/>
          <a:stretch/>
        </p:blipFill>
        <p:spPr/>
      </p:pic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AD88B532-3BCA-CB9D-304C-FC7630FAAFC0}"/>
              </a:ext>
            </a:extLst>
          </p:cNvPr>
          <p:cNvGrpSpPr/>
          <p:nvPr/>
        </p:nvGrpSpPr>
        <p:grpSpPr>
          <a:xfrm>
            <a:off x="607243" y="3905250"/>
            <a:ext cx="4283473" cy="324000"/>
            <a:chOff x="1501792" y="5976271"/>
            <a:chExt cx="4283473" cy="324000"/>
          </a:xfrm>
        </p:grpSpPr>
        <p:pic>
          <p:nvPicPr>
            <p:cNvPr id="9" name="Grafik 8">
              <a:hlinkClick r:id="rId5"/>
              <a:extLst>
                <a:ext uri="{FF2B5EF4-FFF2-40B4-BE49-F238E27FC236}">
                  <a16:creationId xmlns:a16="http://schemas.microsoft.com/office/drawing/2014/main" id="{DDEA782E-B207-54EE-66B0-DFF6154C850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01792" y="5976271"/>
              <a:ext cx="576000" cy="324000"/>
            </a:xfrm>
            <a:prstGeom prst="rect">
              <a:avLst/>
            </a:prstGeom>
          </p:spPr>
        </p:pic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A63E0CB6-FBAC-08DE-26CC-A58D4E04976D}"/>
                </a:ext>
              </a:extLst>
            </p:cNvPr>
            <p:cNvSpPr txBox="1"/>
            <p:nvPr/>
          </p:nvSpPr>
          <p:spPr>
            <a:xfrm>
              <a:off x="2077793" y="5984383"/>
              <a:ext cx="370747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000" b="1" dirty="0"/>
                <a:t>1:32 min </a:t>
              </a:r>
              <a:r>
                <a:rPr lang="de-DE" sz="1400" b="1" dirty="0" err="1">
                  <a:hlinkClick r:id="rId7"/>
                </a:rPr>
                <a:t>Terca</a:t>
              </a:r>
              <a:r>
                <a:rPr lang="de-DE" sz="1400" b="1" dirty="0">
                  <a:hlinkClick r:id="rId7"/>
                </a:rPr>
                <a:t> </a:t>
              </a:r>
              <a:r>
                <a:rPr lang="de-DE" sz="1400" b="1" dirty="0" err="1">
                  <a:hlinkClick r:id="rId7"/>
                </a:rPr>
                <a:t>Zirkulärmörtel</a:t>
              </a:r>
              <a:r>
                <a:rPr lang="de-DE" sz="1400" b="1" dirty="0">
                  <a:hlinkClick r:id="rId7"/>
                </a:rPr>
                <a:t> </a:t>
              </a:r>
              <a:endParaRPr lang="de-DE" sz="1400" b="1" dirty="0"/>
            </a:p>
          </p:txBody>
        </p:sp>
      </p:grpSp>
      <p:sp>
        <p:nvSpPr>
          <p:cNvPr id="4" name="Textplatzhalter 2">
            <a:extLst>
              <a:ext uri="{FF2B5EF4-FFF2-40B4-BE49-F238E27FC236}">
                <a16:creationId xmlns:a16="http://schemas.microsoft.com/office/drawing/2014/main" id="{A4779CB4-1E24-3E15-B9F5-E37D57993EAC}"/>
              </a:ext>
            </a:extLst>
          </p:cNvPr>
          <p:cNvSpPr txBox="1">
            <a:spLocks/>
          </p:cNvSpPr>
          <p:nvPr/>
        </p:nvSpPr>
        <p:spPr>
          <a:xfrm>
            <a:off x="10343187" y="6428402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©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U.Dziumbla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eightText Pro Book" panose="02000603060000020004" pitchFamily="50" charset="0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696381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B5B2B0-A910-50D5-601B-AB1337D52A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1458658D-DDB2-EED7-4EB6-E5327001BC3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>
                <a:solidFill>
                  <a:srgbClr val="F3972B"/>
                </a:solidFill>
              </a:rPr>
              <a:t>Wärmedämmziegel</a:t>
            </a:r>
          </a:p>
          <a:p>
            <a:r>
              <a:rPr lang="de-DE" dirty="0"/>
              <a:t>Energieeinsparung </a:t>
            </a:r>
          </a:p>
          <a:p>
            <a:r>
              <a:rPr lang="de-DE" dirty="0"/>
              <a:t>bei der Nutzung von Gebäuden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857292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FEE027-3628-4091-8119-1B3034CAC4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Wärmedämmziegel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13EF4A1-D8A3-EA22-7D21-BBE197393AF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/>
              <a:t>Material</a:t>
            </a:r>
          </a:p>
          <a:p>
            <a:r>
              <a:rPr lang="de-DE" sz="2200" dirty="0"/>
              <a:t>Gebrannter Ton</a:t>
            </a:r>
          </a:p>
          <a:p>
            <a:r>
              <a:rPr lang="de-DE" sz="2200" dirty="0"/>
              <a:t>Hohlkammern / Hohlräume</a:t>
            </a:r>
          </a:p>
          <a:p>
            <a:endParaRPr lang="de-DE" dirty="0"/>
          </a:p>
          <a:p>
            <a:pPr marL="0" indent="0">
              <a:buNone/>
            </a:pPr>
            <a:r>
              <a:rPr lang="de-DE" b="1" dirty="0"/>
              <a:t>Füllungen</a:t>
            </a:r>
          </a:p>
          <a:p>
            <a:r>
              <a:rPr lang="de-DE" sz="2200" dirty="0"/>
              <a:t>Holzfasern</a:t>
            </a:r>
          </a:p>
          <a:p>
            <a:r>
              <a:rPr lang="de-DE" sz="2200" dirty="0"/>
              <a:t>Perlite</a:t>
            </a:r>
          </a:p>
          <a:p>
            <a:r>
              <a:rPr lang="de-DE" sz="2200" dirty="0"/>
              <a:t>Mineralfaser</a:t>
            </a:r>
          </a:p>
          <a:p>
            <a:r>
              <a:rPr lang="de-DE" sz="2200" dirty="0"/>
              <a:t>Polystyrol</a:t>
            </a:r>
            <a:br>
              <a:rPr lang="de-DE" dirty="0"/>
            </a:br>
            <a:endParaRPr lang="de-DE" dirty="0"/>
          </a:p>
          <a:p>
            <a:endParaRPr lang="de-DE" dirty="0"/>
          </a:p>
        </p:txBody>
      </p:sp>
      <p:pic>
        <p:nvPicPr>
          <p:cNvPr id="6" name="Bildplatzhalter 5">
            <a:extLst>
              <a:ext uri="{FF2B5EF4-FFF2-40B4-BE49-F238E27FC236}">
                <a16:creationId xmlns:a16="http://schemas.microsoft.com/office/drawing/2014/main" id="{E18AC001-B91D-EB30-275A-8EE1BB5FBE3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1" b="2071"/>
          <a:stretch/>
        </p:blipFill>
        <p:spPr/>
      </p:pic>
      <p:sp>
        <p:nvSpPr>
          <p:cNvPr id="4" name="Textplatzhalter 2">
            <a:extLst>
              <a:ext uri="{FF2B5EF4-FFF2-40B4-BE49-F238E27FC236}">
                <a16:creationId xmlns:a16="http://schemas.microsoft.com/office/drawing/2014/main" id="{7406563B-DA08-C443-B4EB-9E2F1EDB86B8}"/>
              </a:ext>
            </a:extLst>
          </p:cNvPr>
          <p:cNvSpPr txBox="1">
            <a:spLocks/>
          </p:cNvSpPr>
          <p:nvPr/>
        </p:nvSpPr>
        <p:spPr>
          <a:xfrm>
            <a:off x="10343187" y="6428402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©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U.Dziumbla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eightText Pro Book" panose="02000603060000020004" pitchFamily="50" charset="0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724030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3BFC4A6-10A2-9F6C-69FC-B5C1530BC7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Wärmedämmziegel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EBAF1BE-ECE4-2DC0-83E9-F85B1C31CC3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4362" y="1977887"/>
            <a:ext cx="11017829" cy="4462669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de-DE" sz="3500" b="1" dirty="0"/>
              <a:t>Eigenschaften</a:t>
            </a:r>
          </a:p>
          <a:p>
            <a:r>
              <a:rPr lang="de-DE" sz="3000" dirty="0"/>
              <a:t>Perlite, auf Basis eines vulkanischen Glas-Gesteins</a:t>
            </a:r>
          </a:p>
          <a:p>
            <a:r>
              <a:rPr lang="de-DE" sz="3000" dirty="0"/>
              <a:t>Leicht bearbeitbar</a:t>
            </a:r>
          </a:p>
          <a:p>
            <a:r>
              <a:rPr lang="de-DE" sz="3000" dirty="0"/>
              <a:t>Hohe Wärmedämmleistung U-Wert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sz="3500" b="1" dirty="0"/>
              <a:t>Rücklauf/Wiederverwendbarkeit </a:t>
            </a:r>
          </a:p>
          <a:p>
            <a:r>
              <a:rPr lang="de-DE" sz="3000" dirty="0"/>
              <a:t>Perlit verfüllte </a:t>
            </a:r>
            <a:r>
              <a:rPr lang="de-DE" sz="3000" dirty="0" err="1"/>
              <a:t>Poroton</a:t>
            </a:r>
            <a:r>
              <a:rPr lang="de-DE" sz="3000" dirty="0"/>
              <a:t>-Zie­gel gelten allgemein als unkritisch (rein mineralischer Ursprung) bei sortenreiner Trennung</a:t>
            </a:r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r>
              <a:rPr lang="de-DE" sz="3500" b="1" dirty="0"/>
              <a:t>Nachhaltigkeit</a:t>
            </a:r>
          </a:p>
          <a:p>
            <a:pPr marL="0" indent="0">
              <a:buNone/>
            </a:pPr>
            <a:r>
              <a:rPr lang="de-DE" sz="3000" dirty="0"/>
              <a:t>+ Sehr gute Wärmedämmung</a:t>
            </a:r>
          </a:p>
          <a:p>
            <a:pPr marL="0" indent="0">
              <a:buNone/>
            </a:pPr>
            <a:r>
              <a:rPr lang="de-DE" sz="3000" dirty="0"/>
              <a:t>+ natürliches Baumaterial Teilw. mögl.</a:t>
            </a:r>
          </a:p>
          <a:p>
            <a:pPr marL="0" indent="0">
              <a:buNone/>
            </a:pPr>
            <a:r>
              <a:rPr lang="de-DE" sz="3000" dirty="0">
                <a:solidFill>
                  <a:srgbClr val="F3972B"/>
                </a:solidFill>
              </a:rPr>
              <a:t>- Deponie - Recycling bisher nur ein geringer Anteil möglich (Mineralwolle muss als separater Abfall entsorgt werden)</a:t>
            </a:r>
            <a:endParaRPr lang="de-DE" sz="3000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2B76E466-7D7C-C106-E519-129008E6A0EF}"/>
              </a:ext>
            </a:extLst>
          </p:cNvPr>
          <p:cNvGrpSpPr/>
          <p:nvPr/>
        </p:nvGrpSpPr>
        <p:grpSpPr>
          <a:xfrm>
            <a:off x="4874632" y="3567965"/>
            <a:ext cx="4283473" cy="324000"/>
            <a:chOff x="1501792" y="5976271"/>
            <a:chExt cx="4283473" cy="324000"/>
          </a:xfrm>
        </p:grpSpPr>
        <p:pic>
          <p:nvPicPr>
            <p:cNvPr id="5" name="Grafik 4">
              <a:hlinkClick r:id="rId4"/>
              <a:extLst>
                <a:ext uri="{FF2B5EF4-FFF2-40B4-BE49-F238E27FC236}">
                  <a16:creationId xmlns:a16="http://schemas.microsoft.com/office/drawing/2014/main" id="{B4DFDDEE-46DD-0313-9180-3CC0AAED61C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01792" y="5976271"/>
              <a:ext cx="576000" cy="324000"/>
            </a:xfrm>
            <a:prstGeom prst="rect">
              <a:avLst/>
            </a:prstGeom>
          </p:spPr>
        </p:pic>
        <p:sp>
          <p:nvSpPr>
            <p:cNvPr id="6" name="Textfeld 5">
              <a:extLst>
                <a:ext uri="{FF2B5EF4-FFF2-40B4-BE49-F238E27FC236}">
                  <a16:creationId xmlns:a16="http://schemas.microsoft.com/office/drawing/2014/main" id="{10797278-2117-3402-C1C1-0245F81EEBCD}"/>
                </a:ext>
              </a:extLst>
            </p:cNvPr>
            <p:cNvSpPr txBox="1"/>
            <p:nvPr/>
          </p:nvSpPr>
          <p:spPr>
            <a:xfrm>
              <a:off x="2077793" y="5984383"/>
              <a:ext cx="370747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000" b="1" dirty="0"/>
                <a:t>1:04 min </a:t>
              </a:r>
              <a:r>
                <a:rPr lang="de-DE" sz="1400" b="1" dirty="0">
                  <a:hlinkClick r:id="rId6"/>
                </a:rPr>
                <a:t>Recycling von Mauerziegeln</a:t>
              </a:r>
              <a:endParaRPr lang="de-DE" sz="1400" b="1" dirty="0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553064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35348D-1239-BA5D-F25C-37E92B9CEE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B1F782C0-24EF-58FE-4449-B145256B1E9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>
                <a:solidFill>
                  <a:srgbClr val="F3972B"/>
                </a:solidFill>
              </a:rPr>
              <a:t>Leichtbetonstein</a:t>
            </a:r>
          </a:p>
          <a:p>
            <a:r>
              <a:rPr lang="de-DE" dirty="0"/>
              <a:t>leicht und maßhaltig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419157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platzhalter 5">
            <a:extLst>
              <a:ext uri="{FF2B5EF4-FFF2-40B4-BE49-F238E27FC236}">
                <a16:creationId xmlns:a16="http://schemas.microsoft.com/office/drawing/2014/main" id="{BF35F954-BDFB-ED24-F8AC-4D684EE0641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63" r="19263"/>
          <a:stretch/>
        </p:blipFill>
        <p:spPr>
          <a:solidFill>
            <a:schemeClr val="bg1"/>
          </a:solidFill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F250532E-0D6B-AAD5-2257-780F991009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Leichtbetonstein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62212C4-0092-EDF9-DE0D-935F5A55871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e-DE" b="1" dirty="0"/>
              <a:t>Material</a:t>
            </a:r>
          </a:p>
          <a:p>
            <a:r>
              <a:rPr lang="de-DE" sz="2200" dirty="0"/>
              <a:t>Zement, Wasser, Sand und Kies </a:t>
            </a:r>
          </a:p>
          <a:p>
            <a:r>
              <a:rPr lang="de-DE" sz="2200" dirty="0"/>
              <a:t>Bims, Blähton, Lavagestein, Steinkohlenschlacke</a:t>
            </a:r>
            <a:br>
              <a:rPr lang="de-DE" sz="2200" dirty="0"/>
            </a:br>
            <a:r>
              <a:rPr lang="de-DE" sz="2200" dirty="0"/>
              <a:t>oder Blähglas</a:t>
            </a:r>
          </a:p>
          <a:p>
            <a:r>
              <a:rPr lang="de-DE" sz="2200" dirty="0"/>
              <a:t>Trockenrohdichte (Raumgewicht) zwischen 800 und 2000 kg/m³</a:t>
            </a:r>
          </a:p>
          <a:p>
            <a:r>
              <a:rPr lang="de-DE" sz="2200" dirty="0"/>
              <a:t>technische untere Grenze derzeit bei etwa 350 kg/m³</a:t>
            </a:r>
          </a:p>
          <a:p>
            <a:endParaRPr lang="de-DE" dirty="0"/>
          </a:p>
          <a:p>
            <a:pPr marL="0" indent="0">
              <a:buNone/>
            </a:pPr>
            <a:r>
              <a:rPr lang="de-DE" b="1" dirty="0"/>
              <a:t>Herstellung</a:t>
            </a:r>
          </a:p>
          <a:p>
            <a:r>
              <a:rPr lang="de-DE" sz="2200" dirty="0"/>
              <a:t>Mischen und Rütteln in Einzelsteinpressen</a:t>
            </a:r>
          </a:p>
          <a:p>
            <a:r>
              <a:rPr lang="de-DE" sz="2200" dirty="0"/>
              <a:t>Festigkeitsentwicklung durch Abbinden des hydraulischen Bindemittels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5" name="Textplatzhalter 2">
            <a:extLst>
              <a:ext uri="{FF2B5EF4-FFF2-40B4-BE49-F238E27FC236}">
                <a16:creationId xmlns:a16="http://schemas.microsoft.com/office/drawing/2014/main" id="{C59F0A81-D36F-DC16-E47E-2E33D6CB804D}"/>
              </a:ext>
            </a:extLst>
          </p:cNvPr>
          <p:cNvSpPr txBox="1">
            <a:spLocks/>
          </p:cNvSpPr>
          <p:nvPr/>
        </p:nvSpPr>
        <p:spPr>
          <a:xfrm>
            <a:off x="9890250" y="6124668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©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U.Dziumbla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eightText Pro Book" panose="02000603060000020004" pitchFamily="50" charset="0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197395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9484E4-BBF9-279D-B162-0F8D044AAA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Leichtbetonstein</a:t>
            </a:r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66E5D7D-8CE3-0F66-7EB9-91F9B8F65E2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4362" y="1874883"/>
            <a:ext cx="11017830" cy="4574043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de-DE" sz="4000" b="1" dirty="0"/>
              <a:t>Eigenschaften</a:t>
            </a:r>
          </a:p>
          <a:p>
            <a:r>
              <a:rPr lang="de-DE" sz="3400" dirty="0"/>
              <a:t>Wärmedämmend / Schalldämmend / nicht brennbar</a:t>
            </a:r>
          </a:p>
          <a:p>
            <a:r>
              <a:rPr lang="de-DE" sz="3400" dirty="0"/>
              <a:t>Gute Putzhaftung</a:t>
            </a:r>
          </a:p>
          <a:p>
            <a:r>
              <a:rPr lang="de-DE" sz="3400" dirty="0"/>
              <a:t>Gewicht / große Formate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sz="4000" b="1" dirty="0"/>
              <a:t>Rücklauf/Wiederverwendbarkeit </a:t>
            </a:r>
          </a:p>
          <a:p>
            <a:r>
              <a:rPr lang="de-DE" sz="3400" dirty="0"/>
              <a:t>Sortenreinheit - bis zu 40 % bei der Herstellung neuer Leichtbetonsteine</a:t>
            </a:r>
          </a:p>
          <a:p>
            <a:r>
              <a:rPr lang="de-DE" sz="3400" i="1" dirty="0"/>
              <a:t>Forschung: </a:t>
            </a:r>
            <a:r>
              <a:rPr lang="de-DE" sz="3400" dirty="0"/>
              <a:t>90 – 95% Rückgewinnung des Leichtbetons für die Herstellung neuer Leichtbeton-Produkte</a:t>
            </a:r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r>
              <a:rPr lang="de-DE" sz="4000" b="1" dirty="0"/>
              <a:t>Nachhaltigkeit</a:t>
            </a:r>
          </a:p>
          <a:p>
            <a:pPr marL="0" indent="0">
              <a:buNone/>
            </a:pPr>
            <a:r>
              <a:rPr lang="de-DE" sz="3400" dirty="0"/>
              <a:t>+ Recycelbar</a:t>
            </a:r>
          </a:p>
          <a:p>
            <a:pPr marL="0" indent="0">
              <a:buNone/>
            </a:pPr>
            <a:r>
              <a:rPr lang="de-DE" sz="3400" dirty="0"/>
              <a:t>+ Regionale Bezugsmöglichkeiten</a:t>
            </a:r>
          </a:p>
          <a:p>
            <a:pPr marL="0" indent="0">
              <a:buNone/>
            </a:pPr>
            <a:r>
              <a:rPr lang="de-DE" sz="3400" dirty="0"/>
              <a:t>+ Transportkosten  - geringeres Gewicht</a:t>
            </a:r>
          </a:p>
          <a:p>
            <a:pPr marL="0" indent="0">
              <a:buNone/>
            </a:pPr>
            <a:r>
              <a:rPr lang="de-DE" sz="3400" dirty="0">
                <a:solidFill>
                  <a:srgbClr val="F3972B"/>
                </a:solidFill>
              </a:rPr>
              <a:t>-  Energieintensive Herstellung von Zement</a:t>
            </a:r>
          </a:p>
          <a:p>
            <a:endParaRPr lang="de-DE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53206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69BF7A-4904-4D59-0B75-4DCF6E0BF4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DABECFF1-A00E-BB8F-59D7-90984D6440E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>
                <a:solidFill>
                  <a:srgbClr val="F3972B"/>
                </a:solidFill>
              </a:rPr>
              <a:t>Lehmstein</a:t>
            </a:r>
          </a:p>
          <a:p>
            <a:r>
              <a:rPr lang="de-DE" dirty="0"/>
              <a:t>Ein natürlicher und universeller Baustoff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37058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BEB441-262E-0D8A-D83B-AB8BCC3A7A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Lehmsteine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7D5CF57-7A8A-2D76-5983-46B6AF55A1C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e-DE" sz="2600" b="1" dirty="0"/>
              <a:t>Material</a:t>
            </a:r>
          </a:p>
          <a:p>
            <a:r>
              <a:rPr lang="de-DE" dirty="0"/>
              <a:t>Lehm (mineralisches Aushubmaterial) </a:t>
            </a:r>
          </a:p>
          <a:p>
            <a:r>
              <a:rPr lang="de-DE" dirty="0"/>
              <a:t>Mögl. Zuschlagstoffe wie Holzspäne oder Strohhäcksel (Leichtlehmsteine) </a:t>
            </a:r>
          </a:p>
          <a:p>
            <a:endParaRPr lang="de-DE" dirty="0"/>
          </a:p>
          <a:p>
            <a:pPr marL="0" indent="0">
              <a:buNone/>
            </a:pPr>
            <a:r>
              <a:rPr lang="de-DE" sz="2600" b="1" dirty="0"/>
              <a:t>Herstellung</a:t>
            </a:r>
            <a:endParaRPr lang="de-DE" b="1" dirty="0"/>
          </a:p>
          <a:p>
            <a:r>
              <a:rPr lang="de-DE" dirty="0"/>
              <a:t>erdfeuchter Lehm in Form gepresst </a:t>
            </a:r>
            <a:br>
              <a:rPr lang="de-DE" dirty="0"/>
            </a:br>
            <a:r>
              <a:rPr lang="de-DE" dirty="0"/>
              <a:t>und getrocknet (Grünlinge)</a:t>
            </a:r>
          </a:p>
          <a:p>
            <a:r>
              <a:rPr lang="de-DE" dirty="0"/>
              <a:t>Handstrich-, Press- oder Strangpressverfahren</a:t>
            </a:r>
          </a:p>
          <a:p>
            <a:r>
              <a:rPr lang="de-DE" dirty="0"/>
              <a:t>Lufttrocknung</a:t>
            </a:r>
          </a:p>
          <a:p>
            <a:r>
              <a:rPr lang="de-DE" dirty="0"/>
              <a:t> ab 300 °C beginnt Lehm zu erhärten (Hüttenlehm)</a:t>
            </a:r>
          </a:p>
          <a:p>
            <a:pPr marL="0" indent="0" algn="r">
              <a:buNone/>
            </a:pPr>
            <a:br>
              <a:rPr lang="de-DE" sz="1300" dirty="0"/>
            </a:br>
            <a:r>
              <a:rPr lang="de-DE" sz="1300" dirty="0"/>
              <a:t>Arbeitstisch zur Herstellung „handgepatzter“ Lehmsteine </a:t>
            </a:r>
            <a:br>
              <a:rPr lang="de-DE" sz="1300" dirty="0"/>
            </a:br>
            <a:r>
              <a:rPr lang="de-DE" sz="1300" dirty="0"/>
              <a:t>nach einer Originalvorlage aus den 50-iger Jahren</a:t>
            </a:r>
          </a:p>
        </p:txBody>
      </p:sp>
      <p:pic>
        <p:nvPicPr>
          <p:cNvPr id="6" name="Bildplatzhalter 5">
            <a:extLst>
              <a:ext uri="{FF2B5EF4-FFF2-40B4-BE49-F238E27FC236}">
                <a16:creationId xmlns:a16="http://schemas.microsoft.com/office/drawing/2014/main" id="{E052F8A7-5EAB-CAF2-C266-7F6A411114F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2" b="1892"/>
          <a:stretch/>
        </p:blipFill>
        <p:spPr/>
      </p:pic>
      <p:sp>
        <p:nvSpPr>
          <p:cNvPr id="4" name="Textplatzhalter 2">
            <a:extLst>
              <a:ext uri="{FF2B5EF4-FFF2-40B4-BE49-F238E27FC236}">
                <a16:creationId xmlns:a16="http://schemas.microsoft.com/office/drawing/2014/main" id="{0789CDD6-948E-6A6A-F730-6F2486481801}"/>
              </a:ext>
            </a:extLst>
          </p:cNvPr>
          <p:cNvSpPr txBox="1">
            <a:spLocks/>
          </p:cNvSpPr>
          <p:nvPr/>
        </p:nvSpPr>
        <p:spPr>
          <a:xfrm>
            <a:off x="10343187" y="6428402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©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U.Dziumbla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eightText Pro Book" panose="02000603060000020004" pitchFamily="50" charset="0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07375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6B43AA8-0F61-3660-FE95-EF6C8868F35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505249" y="1167116"/>
            <a:ext cx="6643063" cy="826861"/>
          </a:xfrm>
        </p:spPr>
        <p:txBody>
          <a:bodyPr>
            <a:normAutofit/>
          </a:bodyPr>
          <a:lstStyle/>
          <a:p>
            <a:r>
              <a:rPr lang="de-DE" dirty="0"/>
              <a:t>Erfahrungen und Informationen zu:</a:t>
            </a:r>
          </a:p>
        </p:txBody>
      </p:sp>
      <p:sp>
        <p:nvSpPr>
          <p:cNvPr id="7" name="Textplatzhalter 9">
            <a:extLst>
              <a:ext uri="{FF2B5EF4-FFF2-40B4-BE49-F238E27FC236}">
                <a16:creationId xmlns:a16="http://schemas.microsoft.com/office/drawing/2014/main" id="{952BCD4D-2859-2325-E944-E62F63A8B74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5250" y="2208592"/>
            <a:ext cx="6643062" cy="4380489"/>
          </a:xfrm>
        </p:spPr>
        <p:txBody>
          <a:bodyPr>
            <a:normAutofit/>
          </a:bodyPr>
          <a:lstStyle>
            <a:lvl1pPr marL="514350" indent="-514350">
              <a:buAutoNum type="arabicPeriod"/>
              <a:defRPr sz="2400" b="0">
                <a:solidFill>
                  <a:schemeClr val="tx1"/>
                </a:solidFill>
                <a:latin typeface="Neue Plak Text" panose="020B0804030202020204" pitchFamily="34" charset="0"/>
              </a:defRPr>
            </a:lvl1pPr>
            <a:lvl2pPr>
              <a:defRPr>
                <a:latin typeface="FreightText Pro Book" panose="02000603060000020004" pitchFamily="50" charset="0"/>
              </a:defRPr>
            </a:lvl2pPr>
          </a:lstStyle>
          <a:p>
            <a:pPr lvl="0"/>
            <a:r>
              <a:rPr lang="de-DE" dirty="0">
                <a:latin typeface="FreightText Pro Book" panose="02000603060000020004" pitchFamily="50" charset="0"/>
              </a:rPr>
              <a:t>Häufigste verwendete Steinarten</a:t>
            </a:r>
          </a:p>
          <a:p>
            <a:pPr lvl="0"/>
            <a:r>
              <a:rPr lang="de-DE" dirty="0">
                <a:latin typeface="FreightText Pro Book" panose="02000603060000020004" pitchFamily="50" charset="0"/>
              </a:rPr>
              <a:t>Material</a:t>
            </a:r>
          </a:p>
          <a:p>
            <a:pPr lvl="0"/>
            <a:r>
              <a:rPr lang="de-DE" dirty="0">
                <a:latin typeface="FreightText Pro Book" panose="02000603060000020004" pitchFamily="50" charset="0"/>
              </a:rPr>
              <a:t>Herstellung</a:t>
            </a:r>
          </a:p>
          <a:p>
            <a:pPr lvl="0"/>
            <a:r>
              <a:rPr lang="de-DE" dirty="0">
                <a:latin typeface="FreightText Pro Book" panose="02000603060000020004" pitchFamily="50" charset="0"/>
              </a:rPr>
              <a:t>Eigenschaften</a:t>
            </a:r>
          </a:p>
          <a:p>
            <a:pPr lvl="0"/>
            <a:r>
              <a:rPr lang="de-DE" dirty="0">
                <a:latin typeface="FreightText Pro Book" panose="02000603060000020004" pitchFamily="50" charset="0"/>
              </a:rPr>
              <a:t>Rücklauf / Recycling</a:t>
            </a:r>
          </a:p>
          <a:p>
            <a:pPr lvl="0"/>
            <a:r>
              <a:rPr lang="de-DE" dirty="0">
                <a:latin typeface="FreightText Pro Book" panose="02000603060000020004" pitchFamily="50" charset="0"/>
              </a:rPr>
              <a:t>Nachhaltigkeit</a:t>
            </a:r>
          </a:p>
        </p:txBody>
      </p:sp>
      <p:pic>
        <p:nvPicPr>
          <p:cNvPr id="9" name="Bildplatzhalter 8">
            <a:extLst>
              <a:ext uri="{FF2B5EF4-FFF2-40B4-BE49-F238E27FC236}">
                <a16:creationId xmlns:a16="http://schemas.microsoft.com/office/drawing/2014/main" id="{5D08E285-71F6-399B-C691-B8AE9875898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86" r="20786"/>
          <a:stretch/>
        </p:blipFill>
        <p:spPr>
          <a:xfrm>
            <a:off x="7591425" y="952500"/>
            <a:ext cx="4600575" cy="5905500"/>
          </a:xfrm>
        </p:spPr>
      </p:pic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953E6B4-CF41-8A26-A4A0-8C99B63BE32F}"/>
              </a:ext>
            </a:extLst>
          </p:cNvPr>
          <p:cNvSpPr txBox="1">
            <a:spLocks/>
          </p:cNvSpPr>
          <p:nvPr/>
        </p:nvSpPr>
        <p:spPr>
          <a:xfrm>
            <a:off x="10326015" y="6454248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©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U.Dziumbla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eightText Pro Book" panose="02000603060000020004" pitchFamily="50" charset="0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307793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745EE5-4C18-5327-9DA3-9E2F0242C5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67A5E0-48FD-82B5-C20E-C4266FDF1C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Lehmsteine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1C5A5A1-B4FB-FE3C-CDF1-236EE3B8EFF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/>
              <a:t>Eigenschaften</a:t>
            </a:r>
          </a:p>
          <a:p>
            <a:r>
              <a:rPr lang="de-DE" sz="2200" dirty="0"/>
              <a:t>die Regulierung der Raumfeuchte (kapillare Leitfähigkeit)</a:t>
            </a:r>
          </a:p>
          <a:p>
            <a:r>
              <a:rPr lang="de-DE" sz="2200" dirty="0"/>
              <a:t>Leichtlehmsteine für Ausfachungen</a:t>
            </a:r>
          </a:p>
          <a:p>
            <a:r>
              <a:rPr lang="de-DE" sz="2200" dirty="0"/>
              <a:t>Gute Wärmedämmung</a:t>
            </a:r>
          </a:p>
          <a:p>
            <a:r>
              <a:rPr lang="de-DE" sz="2200" dirty="0"/>
              <a:t>Volllehmsteine für tragendes Mauerwerk </a:t>
            </a:r>
          </a:p>
          <a:p>
            <a:r>
              <a:rPr lang="de-DE" sz="2200" dirty="0"/>
              <a:t> guter Schallschutz</a:t>
            </a:r>
          </a:p>
          <a:p>
            <a:r>
              <a:rPr lang="de-DE" sz="2200" dirty="0"/>
              <a:t>Holzkonservierung - Lehm hat eine geringere Ausgleichsfeuchte als Holz. Dadurch entzieht er dem Holz Feuchtigkeit und hält es trocken</a:t>
            </a:r>
          </a:p>
          <a:p>
            <a:pPr marL="0" indent="0">
              <a:buNone/>
            </a:pPr>
            <a:r>
              <a:rPr lang="de-DE" sz="2200" i="1" dirty="0"/>
              <a:t>Haus in Lehmbauweise - ab circa 1.800 €/m²</a:t>
            </a:r>
          </a:p>
          <a:p>
            <a:endParaRPr lang="de-DE" dirty="0"/>
          </a:p>
        </p:txBody>
      </p:sp>
      <p:pic>
        <p:nvPicPr>
          <p:cNvPr id="6" name="Bildplatzhalter 5">
            <a:extLst>
              <a:ext uri="{FF2B5EF4-FFF2-40B4-BE49-F238E27FC236}">
                <a16:creationId xmlns:a16="http://schemas.microsoft.com/office/drawing/2014/main" id="{F73B1C5C-1D14-F884-A861-76B9C6B81BB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16" r="23916"/>
          <a:stretch/>
        </p:blipFill>
        <p:spPr/>
      </p:pic>
      <p:sp>
        <p:nvSpPr>
          <p:cNvPr id="4" name="Textplatzhalter 2">
            <a:extLst>
              <a:ext uri="{FF2B5EF4-FFF2-40B4-BE49-F238E27FC236}">
                <a16:creationId xmlns:a16="http://schemas.microsoft.com/office/drawing/2014/main" id="{37BF15C6-36A5-D04D-13ED-3C49328E58D0}"/>
              </a:ext>
            </a:extLst>
          </p:cNvPr>
          <p:cNvSpPr txBox="1">
            <a:spLocks/>
          </p:cNvSpPr>
          <p:nvPr/>
        </p:nvSpPr>
        <p:spPr>
          <a:xfrm>
            <a:off x="10343187" y="6428402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©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U.Dziumbla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eightText Pro Book" panose="02000603060000020004" pitchFamily="50" charset="0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5894922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EB1230-A607-1B31-2E6B-15A7959849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60D3E3-F7F0-E18B-8E10-DB2498EB71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Lehmsteine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C2A5602-A9E8-1295-0C27-DB4432BE97D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/>
              <a:t>Rücklauf/Wiederverwendbarkeit </a:t>
            </a:r>
          </a:p>
          <a:p>
            <a:pPr marL="0" indent="0">
              <a:buNone/>
            </a:pPr>
            <a:r>
              <a:rPr lang="de-DE" sz="2200" dirty="0"/>
              <a:t>Lehm bindet nicht chemisch ab und </a:t>
            </a:r>
            <a:br>
              <a:rPr lang="de-DE" sz="2200" dirty="0"/>
            </a:br>
            <a:r>
              <a:rPr lang="de-DE" sz="2200" dirty="0"/>
              <a:t>wird mit Wasser vermischt wieder zu neuem Baustoff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b="1" dirty="0"/>
              <a:t>Nachhaltigkeit</a:t>
            </a:r>
          </a:p>
          <a:p>
            <a:pPr marL="0" indent="0">
              <a:buNone/>
            </a:pPr>
            <a:r>
              <a:rPr lang="de-DE" sz="2200" dirty="0"/>
              <a:t>+ natürliches Baumaterial </a:t>
            </a:r>
          </a:p>
          <a:p>
            <a:pPr marL="0" indent="0">
              <a:buNone/>
            </a:pPr>
            <a:r>
              <a:rPr lang="de-DE" sz="2200" dirty="0"/>
              <a:t>+ Sehr gute Wärmedämmung</a:t>
            </a:r>
          </a:p>
          <a:p>
            <a:pPr marL="0" indent="0">
              <a:buNone/>
            </a:pPr>
            <a:r>
              <a:rPr lang="de-DE" sz="2200" dirty="0"/>
              <a:t>+ wiederverwendbar</a:t>
            </a:r>
          </a:p>
          <a:p>
            <a:pPr marL="0" indent="0">
              <a:buNone/>
            </a:pPr>
            <a:r>
              <a:rPr lang="de-DE" sz="2200" dirty="0">
                <a:solidFill>
                  <a:srgbClr val="F3972B"/>
                </a:solidFill>
              </a:rPr>
              <a:t>- Abbau in Lehmgruben</a:t>
            </a:r>
          </a:p>
          <a:p>
            <a:pPr marL="0" indent="0">
              <a:buNone/>
            </a:pPr>
            <a:endParaRPr lang="de-DE" dirty="0"/>
          </a:p>
        </p:txBody>
      </p:sp>
      <p:pic>
        <p:nvPicPr>
          <p:cNvPr id="6" name="Bildplatzhalter 5">
            <a:extLst>
              <a:ext uri="{FF2B5EF4-FFF2-40B4-BE49-F238E27FC236}">
                <a16:creationId xmlns:a16="http://schemas.microsoft.com/office/drawing/2014/main" id="{E60D65EA-A47D-6F0B-3B1A-DB34C2F2EDE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16" r="23916"/>
          <a:stretch/>
        </p:blipFill>
        <p:spPr/>
      </p:pic>
      <p:sp>
        <p:nvSpPr>
          <p:cNvPr id="4" name="Textplatzhalter 2">
            <a:extLst>
              <a:ext uri="{FF2B5EF4-FFF2-40B4-BE49-F238E27FC236}">
                <a16:creationId xmlns:a16="http://schemas.microsoft.com/office/drawing/2014/main" id="{29290DCA-ABCF-2CB7-B662-94052363E477}"/>
              </a:ext>
            </a:extLst>
          </p:cNvPr>
          <p:cNvSpPr txBox="1">
            <a:spLocks/>
          </p:cNvSpPr>
          <p:nvPr/>
        </p:nvSpPr>
        <p:spPr>
          <a:xfrm>
            <a:off x="10343187" y="6428402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©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U.Dziumbla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eightText Pro Book" panose="02000603060000020004" pitchFamily="50" charset="0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9542970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B98247-D052-1A16-C9CE-4C48F32F25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Entscheidungshilfe Materialauswahl </a:t>
            </a:r>
          </a:p>
        </p:txBody>
      </p:sp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08986407-6553-6D69-0EED-548225AEB7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4555725"/>
              </p:ext>
            </p:extLst>
          </p:nvPr>
        </p:nvGraphicFramePr>
        <p:xfrm>
          <a:off x="614362" y="2094393"/>
          <a:ext cx="7991763" cy="4125072"/>
        </p:xfrm>
        <a:graphic>
          <a:graphicData uri="http://schemas.openxmlformats.org/drawingml/2006/table">
            <a:tbl>
              <a:tblPr/>
              <a:tblGrid>
                <a:gridCol w="2753499">
                  <a:extLst>
                    <a:ext uri="{9D8B030D-6E8A-4147-A177-3AD203B41FA5}">
                      <a16:colId xmlns:a16="http://schemas.microsoft.com/office/drawing/2014/main" val="52136686"/>
                    </a:ext>
                  </a:extLst>
                </a:gridCol>
                <a:gridCol w="654783">
                  <a:extLst>
                    <a:ext uri="{9D8B030D-6E8A-4147-A177-3AD203B41FA5}">
                      <a16:colId xmlns:a16="http://schemas.microsoft.com/office/drawing/2014/main" val="3347731163"/>
                    </a:ext>
                  </a:extLst>
                </a:gridCol>
                <a:gridCol w="654783">
                  <a:extLst>
                    <a:ext uri="{9D8B030D-6E8A-4147-A177-3AD203B41FA5}">
                      <a16:colId xmlns:a16="http://schemas.microsoft.com/office/drawing/2014/main" val="2074567499"/>
                    </a:ext>
                  </a:extLst>
                </a:gridCol>
                <a:gridCol w="654783">
                  <a:extLst>
                    <a:ext uri="{9D8B030D-6E8A-4147-A177-3AD203B41FA5}">
                      <a16:colId xmlns:a16="http://schemas.microsoft.com/office/drawing/2014/main" val="1721794020"/>
                    </a:ext>
                  </a:extLst>
                </a:gridCol>
                <a:gridCol w="654783">
                  <a:extLst>
                    <a:ext uri="{9D8B030D-6E8A-4147-A177-3AD203B41FA5}">
                      <a16:colId xmlns:a16="http://schemas.microsoft.com/office/drawing/2014/main" val="2229919435"/>
                    </a:ext>
                  </a:extLst>
                </a:gridCol>
                <a:gridCol w="654783">
                  <a:extLst>
                    <a:ext uri="{9D8B030D-6E8A-4147-A177-3AD203B41FA5}">
                      <a16:colId xmlns:a16="http://schemas.microsoft.com/office/drawing/2014/main" val="453572747"/>
                    </a:ext>
                  </a:extLst>
                </a:gridCol>
                <a:gridCol w="654783">
                  <a:extLst>
                    <a:ext uri="{9D8B030D-6E8A-4147-A177-3AD203B41FA5}">
                      <a16:colId xmlns:a16="http://schemas.microsoft.com/office/drawing/2014/main" val="379911317"/>
                    </a:ext>
                  </a:extLst>
                </a:gridCol>
                <a:gridCol w="654783">
                  <a:extLst>
                    <a:ext uri="{9D8B030D-6E8A-4147-A177-3AD203B41FA5}">
                      <a16:colId xmlns:a16="http://schemas.microsoft.com/office/drawing/2014/main" val="3996996312"/>
                    </a:ext>
                  </a:extLst>
                </a:gridCol>
                <a:gridCol w="654783">
                  <a:extLst>
                    <a:ext uri="{9D8B030D-6E8A-4147-A177-3AD203B41FA5}">
                      <a16:colId xmlns:a16="http://schemas.microsoft.com/office/drawing/2014/main" val="436251954"/>
                    </a:ext>
                  </a:extLst>
                </a:gridCol>
              </a:tblGrid>
              <a:tr h="1538059">
                <a:tc>
                  <a:txBody>
                    <a:bodyPr/>
                    <a:lstStyle/>
                    <a:p>
                      <a:pPr algn="l" fontAlgn="base">
                        <a:lnSpc>
                          <a:spcPts val="1425"/>
                        </a:lnSpc>
                      </a:pPr>
                      <a:r>
                        <a:rPr lang="de-DE" sz="1600" b="1" i="0" dirty="0">
                          <a:solidFill>
                            <a:schemeClr val="bg1"/>
                          </a:solidFill>
                          <a:effectLst/>
                          <a:latin typeface="Neue Plak"/>
                        </a:rPr>
                        <a:t>Steinarten</a:t>
                      </a:r>
                    </a:p>
                    <a:p>
                      <a:pPr algn="l" fontAlgn="base">
                        <a:lnSpc>
                          <a:spcPts val="1425"/>
                        </a:lnSpc>
                      </a:pPr>
                      <a:br>
                        <a:rPr lang="de-DE" sz="1600" b="1" i="0" dirty="0">
                          <a:solidFill>
                            <a:schemeClr val="bg1"/>
                          </a:solidFill>
                          <a:effectLst/>
                          <a:latin typeface="Neue Plak"/>
                        </a:rPr>
                      </a:br>
                      <a:endParaRPr lang="de-DE" sz="1600" b="1" i="0" dirty="0">
                        <a:solidFill>
                          <a:schemeClr val="bg1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28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48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b="0" i="0" dirty="0">
                        <a:solidFill>
                          <a:schemeClr val="bg1"/>
                        </a:solidFill>
                        <a:effectLst/>
                        <a:latin typeface="Neue Plak"/>
                      </a:endParaRPr>
                    </a:p>
                  </a:txBody>
                  <a:tcPr vert="vert270"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28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48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b="0" i="0" dirty="0">
                        <a:solidFill>
                          <a:schemeClr val="bg1"/>
                        </a:solidFill>
                        <a:effectLst/>
                        <a:latin typeface="Neue Plak"/>
                      </a:endParaRPr>
                    </a:p>
                  </a:txBody>
                  <a:tcPr vert="vert270"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28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48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b="0" i="0" dirty="0">
                        <a:solidFill>
                          <a:schemeClr val="bg1"/>
                        </a:solidFill>
                        <a:effectLst/>
                        <a:latin typeface="Neue Plak"/>
                      </a:endParaRPr>
                    </a:p>
                  </a:txBody>
                  <a:tcPr vert="vert270"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28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48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b="0" i="0" dirty="0">
                        <a:solidFill>
                          <a:schemeClr val="bg1"/>
                        </a:solidFill>
                        <a:effectLst/>
                        <a:latin typeface="Neue Plak"/>
                      </a:endParaRPr>
                    </a:p>
                  </a:txBody>
                  <a:tcPr vert="vert270"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28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48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b="0" i="0" dirty="0">
                        <a:solidFill>
                          <a:schemeClr val="bg1"/>
                        </a:solidFill>
                        <a:effectLst/>
                        <a:latin typeface="Neue Plak"/>
                      </a:endParaRPr>
                    </a:p>
                  </a:txBody>
                  <a:tcPr vert="vert270"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28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48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b="0" i="0" dirty="0">
                        <a:solidFill>
                          <a:schemeClr val="bg1"/>
                        </a:solidFill>
                        <a:effectLst/>
                        <a:latin typeface="Neue Plak"/>
                      </a:endParaRPr>
                    </a:p>
                  </a:txBody>
                  <a:tcPr vert="vert270"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28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48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b="0" i="0" dirty="0">
                        <a:solidFill>
                          <a:schemeClr val="bg1"/>
                        </a:solidFill>
                        <a:effectLst/>
                        <a:latin typeface="Neue Plak"/>
                      </a:endParaRPr>
                    </a:p>
                  </a:txBody>
                  <a:tcPr vert="vert270"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28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48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b="0" i="0" dirty="0">
                        <a:solidFill>
                          <a:schemeClr val="bg1"/>
                        </a:solidFill>
                        <a:effectLst/>
                        <a:latin typeface="Neue Plak"/>
                      </a:endParaRPr>
                    </a:p>
                  </a:txBody>
                  <a:tcPr vert="vert270"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28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48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4876660"/>
                  </a:ext>
                </a:extLst>
              </a:tr>
              <a:tr h="508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b="0" i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28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28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28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28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28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28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2175"/>
                        </a:lnSpc>
                      </a:pPr>
                      <a:r>
                        <a:rPr lang="de-DE" sz="1800" b="0" i="0" dirty="0">
                          <a:solidFill>
                            <a:srgbClr val="182952"/>
                          </a:solidFill>
                          <a:effectLst/>
                          <a:latin typeface="Neue Plak"/>
                        </a:rPr>
                        <a:t>​</a:t>
                      </a: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28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2175"/>
                        </a:lnSpc>
                      </a:pPr>
                      <a:endParaRPr lang="de-DE" sz="1800" b="0" i="0" dirty="0">
                        <a:solidFill>
                          <a:srgbClr val="182952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28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2175"/>
                        </a:lnSpc>
                      </a:pPr>
                      <a:endParaRPr lang="de-DE" sz="1800" b="0" i="0" dirty="0">
                        <a:solidFill>
                          <a:srgbClr val="182952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28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0430226"/>
                  </a:ext>
                </a:extLst>
              </a:tr>
              <a:tr h="5231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200" b="0" i="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2175"/>
                        </a:lnSpc>
                      </a:pPr>
                      <a:r>
                        <a:rPr lang="de-DE" sz="1800" b="0" i="0" dirty="0">
                          <a:solidFill>
                            <a:srgbClr val="182952"/>
                          </a:solidFill>
                          <a:effectLst/>
                          <a:latin typeface="Neue Plak"/>
                        </a:rPr>
                        <a:t>​</a:t>
                      </a: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2175"/>
                        </a:lnSpc>
                      </a:pPr>
                      <a:endParaRPr lang="de-DE" sz="1800" b="0" i="0" dirty="0">
                        <a:solidFill>
                          <a:srgbClr val="182952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2175"/>
                        </a:lnSpc>
                      </a:pPr>
                      <a:endParaRPr lang="de-DE" sz="1800" b="0" i="0" dirty="0">
                        <a:solidFill>
                          <a:srgbClr val="182952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0779651"/>
                  </a:ext>
                </a:extLst>
              </a:tr>
              <a:tr h="5231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200" b="0" i="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2175"/>
                        </a:lnSpc>
                      </a:pPr>
                      <a:r>
                        <a:rPr lang="de-DE" sz="1800" b="0" i="0" dirty="0">
                          <a:solidFill>
                            <a:srgbClr val="182952"/>
                          </a:solidFill>
                          <a:effectLst/>
                          <a:latin typeface="Neue Plak"/>
                        </a:rPr>
                        <a:t>​</a:t>
                      </a: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2175"/>
                        </a:lnSpc>
                      </a:pPr>
                      <a:endParaRPr lang="de-DE" sz="1800" b="0" i="0" dirty="0">
                        <a:solidFill>
                          <a:srgbClr val="182952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2175"/>
                        </a:lnSpc>
                      </a:pPr>
                      <a:endParaRPr lang="de-DE" sz="1800" b="0" i="0" dirty="0">
                        <a:solidFill>
                          <a:srgbClr val="182952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0451643"/>
                  </a:ext>
                </a:extLst>
              </a:tr>
              <a:tr h="5231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200" b="0" i="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2175"/>
                        </a:lnSpc>
                      </a:pPr>
                      <a:r>
                        <a:rPr lang="de-DE" sz="1800" b="0" i="0" dirty="0">
                          <a:solidFill>
                            <a:srgbClr val="182952"/>
                          </a:solidFill>
                          <a:effectLst/>
                          <a:latin typeface="Neue Plak"/>
                        </a:rPr>
                        <a:t>​</a:t>
                      </a: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2175"/>
                        </a:lnSpc>
                      </a:pPr>
                      <a:endParaRPr lang="de-DE" sz="1800" b="0" i="0" dirty="0">
                        <a:solidFill>
                          <a:srgbClr val="182952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2175"/>
                        </a:lnSpc>
                      </a:pPr>
                      <a:endParaRPr lang="de-DE" sz="1800" b="0" i="0" dirty="0">
                        <a:solidFill>
                          <a:srgbClr val="182952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4510858"/>
                  </a:ext>
                </a:extLst>
              </a:tr>
              <a:tr h="508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200" b="0" i="1" dirty="0">
                        <a:solidFill>
                          <a:srgbClr val="FF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1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2175"/>
                        </a:lnSpc>
                      </a:pPr>
                      <a:endParaRPr lang="de-DE" sz="1800" b="0" i="0" dirty="0">
                        <a:solidFill>
                          <a:srgbClr val="182952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2175"/>
                        </a:lnSpc>
                      </a:pPr>
                      <a:endParaRPr lang="de-DE" sz="1800" b="0" i="0" dirty="0">
                        <a:solidFill>
                          <a:srgbClr val="182952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2175"/>
                        </a:lnSpc>
                      </a:pPr>
                      <a:endParaRPr lang="de-DE" sz="1800" b="0" i="0" dirty="0">
                        <a:solidFill>
                          <a:srgbClr val="182952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2453156"/>
                  </a:ext>
                </a:extLst>
              </a:tr>
            </a:tbl>
          </a:graphicData>
        </a:graphic>
      </p:graphicFrame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18E9C1AC-C6A1-311F-C179-4333D591BF5B}"/>
              </a:ext>
            </a:extLst>
          </p:cNvPr>
          <p:cNvGrpSpPr/>
          <p:nvPr/>
        </p:nvGrpSpPr>
        <p:grpSpPr>
          <a:xfrm>
            <a:off x="10258579" y="4314345"/>
            <a:ext cx="1605618" cy="1888047"/>
            <a:chOff x="8952525" y="4249205"/>
            <a:chExt cx="1388904" cy="1888047"/>
          </a:xfrm>
        </p:grpSpPr>
        <p:grpSp>
          <p:nvGrpSpPr>
            <p:cNvPr id="6" name="Gruppieren 5">
              <a:extLst>
                <a:ext uri="{FF2B5EF4-FFF2-40B4-BE49-F238E27FC236}">
                  <a16:creationId xmlns:a16="http://schemas.microsoft.com/office/drawing/2014/main" id="{0818963F-6FC4-1222-D02A-1FA54B548E14}"/>
                </a:ext>
              </a:extLst>
            </p:cNvPr>
            <p:cNvGrpSpPr/>
            <p:nvPr/>
          </p:nvGrpSpPr>
          <p:grpSpPr>
            <a:xfrm>
              <a:off x="8952525" y="4634347"/>
              <a:ext cx="1388904" cy="369332"/>
              <a:chOff x="8801100" y="4492153"/>
              <a:chExt cx="1388904" cy="369332"/>
            </a:xfrm>
          </p:grpSpPr>
          <p:sp>
            <p:nvSpPr>
              <p:cNvPr id="19" name="Ellipse 18">
                <a:extLst>
                  <a:ext uri="{FF2B5EF4-FFF2-40B4-BE49-F238E27FC236}">
                    <a16:creationId xmlns:a16="http://schemas.microsoft.com/office/drawing/2014/main" id="{5F40B8AE-6BD8-140C-CE2E-8C042DF14666}"/>
                  </a:ext>
                </a:extLst>
              </p:cNvPr>
              <p:cNvSpPr/>
              <p:nvPr/>
            </p:nvSpPr>
            <p:spPr>
              <a:xfrm>
                <a:off x="8801100" y="4581525"/>
                <a:ext cx="155705" cy="180000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20" name="Textfeld 19">
                <a:extLst>
                  <a:ext uri="{FF2B5EF4-FFF2-40B4-BE49-F238E27FC236}">
                    <a16:creationId xmlns:a16="http://schemas.microsoft.com/office/drawing/2014/main" id="{DB6DC2ED-545F-9471-4B12-CFB884D33469}"/>
                  </a:ext>
                </a:extLst>
              </p:cNvPr>
              <p:cNvSpPr txBox="1"/>
              <p:nvPr/>
            </p:nvSpPr>
            <p:spPr>
              <a:xfrm>
                <a:off x="9020175" y="4492153"/>
                <a:ext cx="116982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dirty="0"/>
                  <a:t>4  </a:t>
                </a:r>
                <a:r>
                  <a:rPr kumimoji="0" lang="de-DE" sz="1400" b="0" i="0" u="none" strike="noStrike" kern="1200" cap="none" spc="-15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  <a:sym typeface="Wingdings 2" panose="05020102010507070707" pitchFamily="18" charset="2"/>
                  </a:rPr>
                  <a:t>    </a:t>
                </a:r>
                <a:endParaRPr lang="de-DE" dirty="0"/>
              </a:p>
            </p:txBody>
          </p:sp>
        </p:grpSp>
        <p:grpSp>
          <p:nvGrpSpPr>
            <p:cNvPr id="7" name="Gruppieren 6">
              <a:extLst>
                <a:ext uri="{FF2B5EF4-FFF2-40B4-BE49-F238E27FC236}">
                  <a16:creationId xmlns:a16="http://schemas.microsoft.com/office/drawing/2014/main" id="{19B5AB02-377D-C518-19E1-FD0B0D150F81}"/>
                </a:ext>
              </a:extLst>
            </p:cNvPr>
            <p:cNvGrpSpPr/>
            <p:nvPr/>
          </p:nvGrpSpPr>
          <p:grpSpPr>
            <a:xfrm>
              <a:off x="8952525" y="4249205"/>
              <a:ext cx="1300313" cy="369332"/>
              <a:chOff x="8801100" y="4492153"/>
              <a:chExt cx="1300313" cy="369332"/>
            </a:xfrm>
          </p:grpSpPr>
          <p:sp>
            <p:nvSpPr>
              <p:cNvPr id="17" name="Ellipse 16">
                <a:extLst>
                  <a:ext uri="{FF2B5EF4-FFF2-40B4-BE49-F238E27FC236}">
                    <a16:creationId xmlns:a16="http://schemas.microsoft.com/office/drawing/2014/main" id="{BEE876C4-C554-5075-6058-B0EB9AA5CA32}"/>
                  </a:ext>
                </a:extLst>
              </p:cNvPr>
              <p:cNvSpPr/>
              <p:nvPr/>
            </p:nvSpPr>
            <p:spPr>
              <a:xfrm>
                <a:off x="8801100" y="4581525"/>
                <a:ext cx="155705" cy="180000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18" name="Textfeld 17">
                <a:extLst>
                  <a:ext uri="{FF2B5EF4-FFF2-40B4-BE49-F238E27FC236}">
                    <a16:creationId xmlns:a16="http://schemas.microsoft.com/office/drawing/2014/main" id="{180DDDBB-9E5E-4BEC-6714-8DA9A470AFF8}"/>
                  </a:ext>
                </a:extLst>
              </p:cNvPr>
              <p:cNvSpPr txBox="1"/>
              <p:nvPr/>
            </p:nvSpPr>
            <p:spPr>
              <a:xfrm>
                <a:off x="9020176" y="4492153"/>
                <a:ext cx="108123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dirty="0"/>
                  <a:t>5  </a:t>
                </a:r>
                <a:r>
                  <a:rPr lang="de-DE" sz="1400" spc="-150" dirty="0">
                    <a:sym typeface="Wingdings 2" panose="05020102010507070707" pitchFamily="18" charset="2"/>
                  </a:rPr>
                  <a:t>    </a:t>
                </a:r>
                <a:endParaRPr lang="de-DE" spc="-150" dirty="0"/>
              </a:p>
            </p:txBody>
          </p:sp>
        </p:grpSp>
        <p:grpSp>
          <p:nvGrpSpPr>
            <p:cNvPr id="8" name="Gruppieren 7">
              <a:extLst>
                <a:ext uri="{FF2B5EF4-FFF2-40B4-BE49-F238E27FC236}">
                  <a16:creationId xmlns:a16="http://schemas.microsoft.com/office/drawing/2014/main" id="{F0696419-0702-8EBF-4F90-A55B5C98CE51}"/>
                </a:ext>
              </a:extLst>
            </p:cNvPr>
            <p:cNvGrpSpPr/>
            <p:nvPr/>
          </p:nvGrpSpPr>
          <p:grpSpPr>
            <a:xfrm>
              <a:off x="8952525" y="5029256"/>
              <a:ext cx="1300313" cy="369332"/>
              <a:chOff x="8801100" y="4492153"/>
              <a:chExt cx="1300313" cy="369332"/>
            </a:xfrm>
          </p:grpSpPr>
          <p:sp>
            <p:nvSpPr>
              <p:cNvPr id="15" name="Ellipse 14">
                <a:extLst>
                  <a:ext uri="{FF2B5EF4-FFF2-40B4-BE49-F238E27FC236}">
                    <a16:creationId xmlns:a16="http://schemas.microsoft.com/office/drawing/2014/main" id="{FCF49BF5-A772-CEDD-7C1D-6A3EFDF73D31}"/>
                  </a:ext>
                </a:extLst>
              </p:cNvPr>
              <p:cNvSpPr/>
              <p:nvPr/>
            </p:nvSpPr>
            <p:spPr>
              <a:xfrm>
                <a:off x="8801100" y="4581525"/>
                <a:ext cx="155705" cy="180000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16" name="Textfeld 15">
                <a:extLst>
                  <a:ext uri="{FF2B5EF4-FFF2-40B4-BE49-F238E27FC236}">
                    <a16:creationId xmlns:a16="http://schemas.microsoft.com/office/drawing/2014/main" id="{E19B3EA4-208F-2949-76C7-D9114D98B839}"/>
                  </a:ext>
                </a:extLst>
              </p:cNvPr>
              <p:cNvSpPr txBox="1"/>
              <p:nvPr/>
            </p:nvSpPr>
            <p:spPr>
              <a:xfrm>
                <a:off x="9020175" y="4492153"/>
                <a:ext cx="108123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dirty="0"/>
                  <a:t>3  </a:t>
                </a:r>
                <a:r>
                  <a:rPr kumimoji="0" lang="de-DE" sz="1400" b="0" i="0" u="none" strike="noStrike" kern="1200" cap="none" spc="-15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  <a:sym typeface="Wingdings 2" panose="05020102010507070707" pitchFamily="18" charset="2"/>
                  </a:rPr>
                  <a:t>  </a:t>
                </a:r>
                <a:endParaRPr lang="de-DE" dirty="0"/>
              </a:p>
            </p:txBody>
          </p:sp>
        </p:grpSp>
        <p:grpSp>
          <p:nvGrpSpPr>
            <p:cNvPr id="9" name="Gruppieren 8">
              <a:extLst>
                <a:ext uri="{FF2B5EF4-FFF2-40B4-BE49-F238E27FC236}">
                  <a16:creationId xmlns:a16="http://schemas.microsoft.com/office/drawing/2014/main" id="{97B0B3F9-2A12-4863-7D49-A28800C1FF60}"/>
                </a:ext>
              </a:extLst>
            </p:cNvPr>
            <p:cNvGrpSpPr/>
            <p:nvPr/>
          </p:nvGrpSpPr>
          <p:grpSpPr>
            <a:xfrm>
              <a:off x="8952525" y="5398588"/>
              <a:ext cx="1300313" cy="369332"/>
              <a:chOff x="8801100" y="4492153"/>
              <a:chExt cx="1300313" cy="369332"/>
            </a:xfrm>
          </p:grpSpPr>
          <p:sp>
            <p:nvSpPr>
              <p:cNvPr id="13" name="Ellipse 12">
                <a:extLst>
                  <a:ext uri="{FF2B5EF4-FFF2-40B4-BE49-F238E27FC236}">
                    <a16:creationId xmlns:a16="http://schemas.microsoft.com/office/drawing/2014/main" id="{74659A5E-38B3-14B6-C168-8026EA5B80AC}"/>
                  </a:ext>
                </a:extLst>
              </p:cNvPr>
              <p:cNvSpPr/>
              <p:nvPr/>
            </p:nvSpPr>
            <p:spPr>
              <a:xfrm>
                <a:off x="8801100" y="4581525"/>
                <a:ext cx="155705" cy="180000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14" name="Textfeld 13">
                <a:extLst>
                  <a:ext uri="{FF2B5EF4-FFF2-40B4-BE49-F238E27FC236}">
                    <a16:creationId xmlns:a16="http://schemas.microsoft.com/office/drawing/2014/main" id="{4CA59199-DD37-8FF5-7089-AF1BB4CF8E59}"/>
                  </a:ext>
                </a:extLst>
              </p:cNvPr>
              <p:cNvSpPr txBox="1"/>
              <p:nvPr/>
            </p:nvSpPr>
            <p:spPr>
              <a:xfrm>
                <a:off x="9020175" y="4492153"/>
                <a:ext cx="108123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dirty="0"/>
                  <a:t>2  </a:t>
                </a:r>
                <a:r>
                  <a:rPr kumimoji="0" lang="de-DE" sz="1400" b="0" i="0" u="none" strike="noStrike" kern="1200" cap="none" spc="-15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  <a:sym typeface="Wingdings 2" panose="05020102010507070707" pitchFamily="18" charset="2"/>
                  </a:rPr>
                  <a:t>  </a:t>
                </a:r>
                <a:endParaRPr lang="de-DE" dirty="0"/>
              </a:p>
            </p:txBody>
          </p:sp>
        </p:grpSp>
        <p:grpSp>
          <p:nvGrpSpPr>
            <p:cNvPr id="10" name="Gruppieren 9">
              <a:extLst>
                <a:ext uri="{FF2B5EF4-FFF2-40B4-BE49-F238E27FC236}">
                  <a16:creationId xmlns:a16="http://schemas.microsoft.com/office/drawing/2014/main" id="{5B834916-2C53-C2C6-6571-DC418A113297}"/>
                </a:ext>
              </a:extLst>
            </p:cNvPr>
            <p:cNvGrpSpPr/>
            <p:nvPr/>
          </p:nvGrpSpPr>
          <p:grpSpPr>
            <a:xfrm>
              <a:off x="8952525" y="5767920"/>
              <a:ext cx="1300313" cy="369332"/>
              <a:chOff x="8801100" y="4492153"/>
              <a:chExt cx="1300313" cy="369332"/>
            </a:xfrm>
          </p:grpSpPr>
          <p:sp>
            <p:nvSpPr>
              <p:cNvPr id="11" name="Ellipse 10">
                <a:extLst>
                  <a:ext uri="{FF2B5EF4-FFF2-40B4-BE49-F238E27FC236}">
                    <a16:creationId xmlns:a16="http://schemas.microsoft.com/office/drawing/2014/main" id="{39859441-3628-1584-A961-E5E3CA8AC461}"/>
                  </a:ext>
                </a:extLst>
              </p:cNvPr>
              <p:cNvSpPr/>
              <p:nvPr/>
            </p:nvSpPr>
            <p:spPr>
              <a:xfrm>
                <a:off x="8801100" y="4581525"/>
                <a:ext cx="155705" cy="180000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12" name="Textfeld 11">
                <a:extLst>
                  <a:ext uri="{FF2B5EF4-FFF2-40B4-BE49-F238E27FC236}">
                    <a16:creationId xmlns:a16="http://schemas.microsoft.com/office/drawing/2014/main" id="{5532BF77-EF8F-7A7F-1DFC-D20672881D16}"/>
                  </a:ext>
                </a:extLst>
              </p:cNvPr>
              <p:cNvSpPr txBox="1"/>
              <p:nvPr/>
            </p:nvSpPr>
            <p:spPr>
              <a:xfrm>
                <a:off x="9020175" y="4492153"/>
                <a:ext cx="108123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dirty="0"/>
                  <a:t>1  </a:t>
                </a:r>
                <a:r>
                  <a:rPr kumimoji="0" lang="de-DE" sz="1400" b="0" i="0" u="none" strike="noStrike" kern="1200" cap="none" spc="-15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  <a:sym typeface="Wingdings 2" panose="05020102010507070707" pitchFamily="18" charset="2"/>
                  </a:rPr>
                  <a:t> </a:t>
                </a:r>
                <a:endParaRPr lang="de-DE" dirty="0"/>
              </a:p>
            </p:txBody>
          </p:sp>
        </p:grpSp>
      </p:grpSp>
    </p:spTree>
    <p:custDataLst>
      <p:tags r:id="rId1"/>
    </p:custDataLst>
    <p:extLst>
      <p:ext uri="{BB962C8B-B14F-4D97-AF65-F5344CB8AC3E}">
        <p14:creationId xmlns:p14="http://schemas.microsoft.com/office/powerpoint/2010/main" val="310587937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BF709D-91BE-CC39-CC3C-7578882500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BB75B6-6C39-3ABB-DA8A-84C0739C7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Entscheidungshilfe Materialauswahl </a:t>
            </a:r>
          </a:p>
        </p:txBody>
      </p:sp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DC92F32E-DF4E-C9BC-6A83-B75720C62C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2041054"/>
              </p:ext>
            </p:extLst>
          </p:nvPr>
        </p:nvGraphicFramePr>
        <p:xfrm>
          <a:off x="614362" y="2094393"/>
          <a:ext cx="7991763" cy="4125072"/>
        </p:xfrm>
        <a:graphic>
          <a:graphicData uri="http://schemas.openxmlformats.org/drawingml/2006/table">
            <a:tbl>
              <a:tblPr/>
              <a:tblGrid>
                <a:gridCol w="2753499">
                  <a:extLst>
                    <a:ext uri="{9D8B030D-6E8A-4147-A177-3AD203B41FA5}">
                      <a16:colId xmlns:a16="http://schemas.microsoft.com/office/drawing/2014/main" val="52136686"/>
                    </a:ext>
                  </a:extLst>
                </a:gridCol>
                <a:gridCol w="654783">
                  <a:extLst>
                    <a:ext uri="{9D8B030D-6E8A-4147-A177-3AD203B41FA5}">
                      <a16:colId xmlns:a16="http://schemas.microsoft.com/office/drawing/2014/main" val="3347731163"/>
                    </a:ext>
                  </a:extLst>
                </a:gridCol>
                <a:gridCol w="654783">
                  <a:extLst>
                    <a:ext uri="{9D8B030D-6E8A-4147-A177-3AD203B41FA5}">
                      <a16:colId xmlns:a16="http://schemas.microsoft.com/office/drawing/2014/main" val="2074567499"/>
                    </a:ext>
                  </a:extLst>
                </a:gridCol>
                <a:gridCol w="654783">
                  <a:extLst>
                    <a:ext uri="{9D8B030D-6E8A-4147-A177-3AD203B41FA5}">
                      <a16:colId xmlns:a16="http://schemas.microsoft.com/office/drawing/2014/main" val="1721794020"/>
                    </a:ext>
                  </a:extLst>
                </a:gridCol>
                <a:gridCol w="654783">
                  <a:extLst>
                    <a:ext uri="{9D8B030D-6E8A-4147-A177-3AD203B41FA5}">
                      <a16:colId xmlns:a16="http://schemas.microsoft.com/office/drawing/2014/main" val="2229919435"/>
                    </a:ext>
                  </a:extLst>
                </a:gridCol>
                <a:gridCol w="654783">
                  <a:extLst>
                    <a:ext uri="{9D8B030D-6E8A-4147-A177-3AD203B41FA5}">
                      <a16:colId xmlns:a16="http://schemas.microsoft.com/office/drawing/2014/main" val="453572747"/>
                    </a:ext>
                  </a:extLst>
                </a:gridCol>
                <a:gridCol w="654783">
                  <a:extLst>
                    <a:ext uri="{9D8B030D-6E8A-4147-A177-3AD203B41FA5}">
                      <a16:colId xmlns:a16="http://schemas.microsoft.com/office/drawing/2014/main" val="379911317"/>
                    </a:ext>
                  </a:extLst>
                </a:gridCol>
                <a:gridCol w="654783">
                  <a:extLst>
                    <a:ext uri="{9D8B030D-6E8A-4147-A177-3AD203B41FA5}">
                      <a16:colId xmlns:a16="http://schemas.microsoft.com/office/drawing/2014/main" val="3996996312"/>
                    </a:ext>
                  </a:extLst>
                </a:gridCol>
                <a:gridCol w="654783">
                  <a:extLst>
                    <a:ext uri="{9D8B030D-6E8A-4147-A177-3AD203B41FA5}">
                      <a16:colId xmlns:a16="http://schemas.microsoft.com/office/drawing/2014/main" val="436251954"/>
                    </a:ext>
                  </a:extLst>
                </a:gridCol>
              </a:tblGrid>
              <a:tr h="1538059">
                <a:tc>
                  <a:txBody>
                    <a:bodyPr/>
                    <a:lstStyle/>
                    <a:p>
                      <a:pPr algn="l" fontAlgn="base">
                        <a:lnSpc>
                          <a:spcPts val="1425"/>
                        </a:lnSpc>
                      </a:pPr>
                      <a:r>
                        <a:rPr lang="de-DE" sz="1600" b="1" i="0" dirty="0">
                          <a:solidFill>
                            <a:schemeClr val="bg1"/>
                          </a:solidFill>
                          <a:effectLst/>
                          <a:latin typeface="Neue Plak"/>
                        </a:rPr>
                        <a:t>Steinarten</a:t>
                      </a:r>
                    </a:p>
                    <a:p>
                      <a:pPr algn="l" fontAlgn="base">
                        <a:lnSpc>
                          <a:spcPts val="1425"/>
                        </a:lnSpc>
                      </a:pPr>
                      <a:br>
                        <a:rPr lang="de-DE" sz="1600" b="1" i="0" dirty="0">
                          <a:solidFill>
                            <a:schemeClr val="bg1"/>
                          </a:solidFill>
                          <a:effectLst/>
                          <a:latin typeface="Neue Plak"/>
                        </a:rPr>
                      </a:br>
                      <a:endParaRPr lang="de-DE" sz="1600" b="1" i="0" dirty="0">
                        <a:solidFill>
                          <a:schemeClr val="bg1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28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48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b="0" i="0" dirty="0">
                        <a:solidFill>
                          <a:schemeClr val="bg1"/>
                        </a:solidFill>
                        <a:effectLst/>
                        <a:latin typeface="Neue Plak"/>
                      </a:endParaRPr>
                    </a:p>
                  </a:txBody>
                  <a:tcPr vert="vert270"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28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48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b="0" i="0" dirty="0">
                        <a:solidFill>
                          <a:schemeClr val="bg1"/>
                        </a:solidFill>
                        <a:effectLst/>
                        <a:latin typeface="Neue Plak"/>
                      </a:endParaRPr>
                    </a:p>
                  </a:txBody>
                  <a:tcPr vert="vert270"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28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48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b="0" i="0" dirty="0">
                        <a:solidFill>
                          <a:schemeClr val="bg1"/>
                        </a:solidFill>
                        <a:effectLst/>
                        <a:latin typeface="Neue Plak"/>
                      </a:endParaRPr>
                    </a:p>
                  </a:txBody>
                  <a:tcPr vert="vert270"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28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48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b="0" i="0" dirty="0">
                        <a:solidFill>
                          <a:schemeClr val="bg1"/>
                        </a:solidFill>
                        <a:effectLst/>
                        <a:latin typeface="Neue Plak"/>
                      </a:endParaRPr>
                    </a:p>
                  </a:txBody>
                  <a:tcPr vert="vert270"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28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48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b="0" i="0" dirty="0">
                        <a:solidFill>
                          <a:schemeClr val="bg1"/>
                        </a:solidFill>
                        <a:effectLst/>
                        <a:latin typeface="Neue Plak"/>
                      </a:endParaRPr>
                    </a:p>
                  </a:txBody>
                  <a:tcPr vert="vert270"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28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48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b="0" i="0" dirty="0">
                        <a:solidFill>
                          <a:schemeClr val="bg1"/>
                        </a:solidFill>
                        <a:effectLst/>
                        <a:latin typeface="Neue Plak"/>
                      </a:endParaRPr>
                    </a:p>
                  </a:txBody>
                  <a:tcPr vert="vert270"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28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48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b="0" i="0" dirty="0">
                        <a:solidFill>
                          <a:schemeClr val="bg1"/>
                        </a:solidFill>
                        <a:effectLst/>
                        <a:latin typeface="Neue Plak"/>
                      </a:endParaRPr>
                    </a:p>
                  </a:txBody>
                  <a:tcPr vert="vert270"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28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48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b="0" i="0" dirty="0">
                        <a:solidFill>
                          <a:schemeClr val="bg1"/>
                        </a:solidFill>
                        <a:effectLst/>
                        <a:latin typeface="Neue Plak"/>
                      </a:endParaRPr>
                    </a:p>
                  </a:txBody>
                  <a:tcPr vert="vert270"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28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48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4876660"/>
                  </a:ext>
                </a:extLst>
              </a:tr>
              <a:tr h="508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1" i="0" dirty="0">
                          <a:solidFill>
                            <a:schemeClr val="tx1"/>
                          </a:solidFill>
                          <a:effectLst/>
                          <a:latin typeface="Neue Plak"/>
                        </a:rPr>
                        <a:t>Klimaschutz</a:t>
                      </a:r>
                      <a:r>
                        <a:rPr lang="de-DE" sz="1600" b="0" i="0" dirty="0">
                          <a:solidFill>
                            <a:schemeClr val="tx1"/>
                          </a:solidFill>
                          <a:effectLst/>
                          <a:latin typeface="Neue Plak"/>
                        </a:rPr>
                        <a:t>​ </a:t>
                      </a:r>
                      <a:r>
                        <a:rPr lang="de-DE" sz="1200" b="0" i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Neue Plak"/>
                        </a:rPr>
                        <a:t>(Material/Herstellung)</a:t>
                      </a:r>
                      <a:endParaRPr lang="de-DE" sz="1600" b="0" i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28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28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28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28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28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28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2175"/>
                        </a:lnSpc>
                      </a:pPr>
                      <a:r>
                        <a:rPr lang="de-DE" sz="1800" b="0" i="0" dirty="0">
                          <a:solidFill>
                            <a:srgbClr val="182952"/>
                          </a:solidFill>
                          <a:effectLst/>
                          <a:latin typeface="Neue Plak"/>
                        </a:rPr>
                        <a:t>​</a:t>
                      </a: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28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2175"/>
                        </a:lnSpc>
                      </a:pPr>
                      <a:endParaRPr lang="de-DE" sz="1800" b="0" i="0" dirty="0">
                        <a:solidFill>
                          <a:srgbClr val="182952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28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2175"/>
                        </a:lnSpc>
                      </a:pPr>
                      <a:endParaRPr lang="de-DE" sz="1800" b="0" i="0" dirty="0">
                        <a:solidFill>
                          <a:srgbClr val="182952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28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0430226"/>
                  </a:ext>
                </a:extLst>
              </a:tr>
              <a:tr h="5231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1" i="0" dirty="0">
                          <a:solidFill>
                            <a:schemeClr val="tx1"/>
                          </a:solidFill>
                          <a:effectLst/>
                          <a:latin typeface="Neue Plak"/>
                        </a:rPr>
                        <a:t>Ressourcenschonung</a:t>
                      </a:r>
                      <a:r>
                        <a:rPr lang="de-DE" sz="1600" b="0" i="0" dirty="0">
                          <a:solidFill>
                            <a:schemeClr val="tx1"/>
                          </a:solidFill>
                          <a:effectLst/>
                          <a:latin typeface="Neue Plak"/>
                        </a:rPr>
                        <a:t>​</a:t>
                      </a:r>
                      <a:br>
                        <a:rPr lang="de-DE" sz="1600" b="0" i="0" dirty="0">
                          <a:solidFill>
                            <a:schemeClr val="tx1"/>
                          </a:solidFill>
                          <a:effectLst/>
                          <a:latin typeface="Neue Plak"/>
                        </a:rPr>
                      </a:br>
                      <a:r>
                        <a:rPr lang="de-DE" sz="1200" b="0" i="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Neue Plak"/>
                        </a:rPr>
                        <a:t>(Rückbau / Recycling)</a:t>
                      </a: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2175"/>
                        </a:lnSpc>
                      </a:pPr>
                      <a:r>
                        <a:rPr lang="de-DE" sz="1800" b="0" i="0" dirty="0">
                          <a:solidFill>
                            <a:srgbClr val="182952"/>
                          </a:solidFill>
                          <a:effectLst/>
                          <a:latin typeface="Neue Plak"/>
                        </a:rPr>
                        <a:t>​</a:t>
                      </a: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2175"/>
                        </a:lnSpc>
                      </a:pPr>
                      <a:endParaRPr lang="de-DE" sz="1800" b="0" i="0" dirty="0">
                        <a:solidFill>
                          <a:srgbClr val="182952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2175"/>
                        </a:lnSpc>
                      </a:pPr>
                      <a:endParaRPr lang="de-DE" sz="1800" b="0" i="0" dirty="0">
                        <a:solidFill>
                          <a:srgbClr val="182952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0779651"/>
                  </a:ext>
                </a:extLst>
              </a:tr>
              <a:tr h="5231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1" i="0" dirty="0">
                          <a:solidFill>
                            <a:schemeClr val="tx1"/>
                          </a:solidFill>
                          <a:effectLst/>
                          <a:latin typeface="Neue Plak"/>
                        </a:rPr>
                        <a:t>Schutz Gesundheit u. Umwelt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b="0" i="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Neue Plak"/>
                        </a:rPr>
                        <a:t>(Schadstoffe​)</a:t>
                      </a: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2175"/>
                        </a:lnSpc>
                      </a:pPr>
                      <a:r>
                        <a:rPr lang="de-DE" sz="1800" b="0" i="0" dirty="0">
                          <a:solidFill>
                            <a:srgbClr val="182952"/>
                          </a:solidFill>
                          <a:effectLst/>
                          <a:latin typeface="Neue Plak"/>
                        </a:rPr>
                        <a:t>​</a:t>
                      </a: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2175"/>
                        </a:lnSpc>
                      </a:pPr>
                      <a:endParaRPr lang="de-DE" sz="1800" b="0" i="0" dirty="0">
                        <a:solidFill>
                          <a:srgbClr val="182952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2175"/>
                        </a:lnSpc>
                      </a:pPr>
                      <a:endParaRPr lang="de-DE" sz="1800" b="0" i="0" dirty="0">
                        <a:solidFill>
                          <a:srgbClr val="182952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0451643"/>
                  </a:ext>
                </a:extLst>
              </a:tr>
              <a:tr h="5231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1" i="0" dirty="0">
                          <a:solidFill>
                            <a:schemeClr val="tx1"/>
                          </a:solidFill>
                          <a:effectLst/>
                          <a:latin typeface="Neue Plak"/>
                        </a:rPr>
                        <a:t>Nachhaltige Lieferkette</a:t>
                      </a:r>
                      <a:r>
                        <a:rPr lang="de-DE" sz="1600" b="0" i="0" dirty="0">
                          <a:solidFill>
                            <a:schemeClr val="tx1"/>
                          </a:solidFill>
                          <a:effectLst/>
                          <a:latin typeface="Neue Plak"/>
                        </a:rPr>
                        <a:t>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b="0" i="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Neue Plak"/>
                        </a:rPr>
                        <a:t>(Transportwege)</a:t>
                      </a: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2175"/>
                        </a:lnSpc>
                      </a:pPr>
                      <a:r>
                        <a:rPr lang="de-DE" sz="1800" b="0" i="0" dirty="0">
                          <a:solidFill>
                            <a:srgbClr val="182952"/>
                          </a:solidFill>
                          <a:effectLst/>
                          <a:latin typeface="Neue Plak"/>
                        </a:rPr>
                        <a:t>​</a:t>
                      </a: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2175"/>
                        </a:lnSpc>
                      </a:pPr>
                      <a:endParaRPr lang="de-DE" sz="1800" b="0" i="0" dirty="0">
                        <a:solidFill>
                          <a:srgbClr val="182952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2175"/>
                        </a:lnSpc>
                      </a:pPr>
                      <a:endParaRPr lang="de-DE" sz="1800" b="0" i="0" dirty="0">
                        <a:solidFill>
                          <a:srgbClr val="182952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4510858"/>
                  </a:ext>
                </a:extLst>
              </a:tr>
              <a:tr h="508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50" b="1" i="1" dirty="0">
                          <a:solidFill>
                            <a:srgbClr val="FF0000"/>
                          </a:solidFill>
                          <a:effectLst/>
                          <a:latin typeface="Neue Plak"/>
                        </a:rPr>
                        <a:t>Preis</a:t>
                      </a:r>
                      <a:r>
                        <a:rPr lang="de-DE" sz="1100" b="0" i="1" dirty="0">
                          <a:solidFill>
                            <a:srgbClr val="FF0000"/>
                          </a:solidFill>
                          <a:effectLst/>
                          <a:latin typeface="Neue Plak"/>
                        </a:rPr>
                        <a:t>​ </a:t>
                      </a:r>
                      <a:br>
                        <a:rPr lang="de-DE" sz="1100" b="0" i="1" dirty="0">
                          <a:solidFill>
                            <a:srgbClr val="FF0000"/>
                          </a:solidFill>
                          <a:effectLst/>
                          <a:latin typeface="Neue Plak"/>
                        </a:rPr>
                      </a:br>
                      <a:r>
                        <a:rPr lang="de-DE" sz="900" b="0" i="1" dirty="0">
                          <a:solidFill>
                            <a:srgbClr val="FF0000"/>
                          </a:solidFill>
                          <a:effectLst/>
                          <a:latin typeface="Neue Plak"/>
                        </a:rPr>
                        <a:t>Internet Bsp. 1 m² (ca.24cm Wand*)</a:t>
                      </a: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1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2175"/>
                        </a:lnSpc>
                      </a:pPr>
                      <a:endParaRPr lang="de-DE" sz="1800" b="0" i="0" dirty="0">
                        <a:solidFill>
                          <a:srgbClr val="182952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2175"/>
                        </a:lnSpc>
                      </a:pPr>
                      <a:endParaRPr lang="de-DE" sz="1800" b="0" i="0" dirty="0">
                        <a:solidFill>
                          <a:srgbClr val="182952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2175"/>
                        </a:lnSpc>
                      </a:pPr>
                      <a:endParaRPr lang="de-DE" sz="1800" b="0" i="0" dirty="0">
                        <a:solidFill>
                          <a:srgbClr val="182952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2453156"/>
                  </a:ext>
                </a:extLst>
              </a:tr>
            </a:tbl>
          </a:graphicData>
        </a:graphic>
      </p:graphicFrame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69024CAD-9C85-F787-FBAB-C7CE7C201846}"/>
              </a:ext>
            </a:extLst>
          </p:cNvPr>
          <p:cNvGrpSpPr/>
          <p:nvPr/>
        </p:nvGrpSpPr>
        <p:grpSpPr>
          <a:xfrm>
            <a:off x="10258579" y="4314345"/>
            <a:ext cx="1605618" cy="1888047"/>
            <a:chOff x="8952525" y="4249205"/>
            <a:chExt cx="1388904" cy="1888047"/>
          </a:xfrm>
        </p:grpSpPr>
        <p:grpSp>
          <p:nvGrpSpPr>
            <p:cNvPr id="6" name="Gruppieren 5">
              <a:extLst>
                <a:ext uri="{FF2B5EF4-FFF2-40B4-BE49-F238E27FC236}">
                  <a16:creationId xmlns:a16="http://schemas.microsoft.com/office/drawing/2014/main" id="{0E5803AF-FE8F-AD2E-322A-C2E7ECF9273A}"/>
                </a:ext>
              </a:extLst>
            </p:cNvPr>
            <p:cNvGrpSpPr/>
            <p:nvPr/>
          </p:nvGrpSpPr>
          <p:grpSpPr>
            <a:xfrm>
              <a:off x="8952525" y="4634347"/>
              <a:ext cx="1388904" cy="369332"/>
              <a:chOff x="8801100" y="4492153"/>
              <a:chExt cx="1388904" cy="369332"/>
            </a:xfrm>
          </p:grpSpPr>
          <p:sp>
            <p:nvSpPr>
              <p:cNvPr id="19" name="Ellipse 18">
                <a:extLst>
                  <a:ext uri="{FF2B5EF4-FFF2-40B4-BE49-F238E27FC236}">
                    <a16:creationId xmlns:a16="http://schemas.microsoft.com/office/drawing/2014/main" id="{3374821C-6DDB-9BDC-3517-D96A40434494}"/>
                  </a:ext>
                </a:extLst>
              </p:cNvPr>
              <p:cNvSpPr/>
              <p:nvPr/>
            </p:nvSpPr>
            <p:spPr>
              <a:xfrm>
                <a:off x="8801100" y="4581525"/>
                <a:ext cx="155705" cy="180000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20" name="Textfeld 19">
                <a:extLst>
                  <a:ext uri="{FF2B5EF4-FFF2-40B4-BE49-F238E27FC236}">
                    <a16:creationId xmlns:a16="http://schemas.microsoft.com/office/drawing/2014/main" id="{23072751-3928-DAFC-86A9-CF038BFE581B}"/>
                  </a:ext>
                </a:extLst>
              </p:cNvPr>
              <p:cNvSpPr txBox="1"/>
              <p:nvPr/>
            </p:nvSpPr>
            <p:spPr>
              <a:xfrm>
                <a:off x="9020175" y="4492153"/>
                <a:ext cx="116982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dirty="0"/>
                  <a:t>4  </a:t>
                </a:r>
                <a:r>
                  <a:rPr kumimoji="0" lang="de-DE" sz="1400" b="0" i="0" u="none" strike="noStrike" kern="1200" cap="none" spc="-15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  <a:sym typeface="Wingdings 2" panose="05020102010507070707" pitchFamily="18" charset="2"/>
                  </a:rPr>
                  <a:t>    </a:t>
                </a:r>
                <a:endParaRPr lang="de-DE" dirty="0"/>
              </a:p>
            </p:txBody>
          </p:sp>
        </p:grpSp>
        <p:grpSp>
          <p:nvGrpSpPr>
            <p:cNvPr id="7" name="Gruppieren 6">
              <a:extLst>
                <a:ext uri="{FF2B5EF4-FFF2-40B4-BE49-F238E27FC236}">
                  <a16:creationId xmlns:a16="http://schemas.microsoft.com/office/drawing/2014/main" id="{93709EA9-11C8-B7B9-B1B1-374279DA79E8}"/>
                </a:ext>
              </a:extLst>
            </p:cNvPr>
            <p:cNvGrpSpPr/>
            <p:nvPr/>
          </p:nvGrpSpPr>
          <p:grpSpPr>
            <a:xfrm>
              <a:off x="8952525" y="4249205"/>
              <a:ext cx="1300313" cy="369332"/>
              <a:chOff x="8801100" y="4492153"/>
              <a:chExt cx="1300313" cy="369332"/>
            </a:xfrm>
          </p:grpSpPr>
          <p:sp>
            <p:nvSpPr>
              <p:cNvPr id="17" name="Ellipse 16">
                <a:extLst>
                  <a:ext uri="{FF2B5EF4-FFF2-40B4-BE49-F238E27FC236}">
                    <a16:creationId xmlns:a16="http://schemas.microsoft.com/office/drawing/2014/main" id="{18B3D892-CDAF-E532-C8DC-2BBBC1257FF5}"/>
                  </a:ext>
                </a:extLst>
              </p:cNvPr>
              <p:cNvSpPr/>
              <p:nvPr/>
            </p:nvSpPr>
            <p:spPr>
              <a:xfrm>
                <a:off x="8801100" y="4581525"/>
                <a:ext cx="155705" cy="180000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18" name="Textfeld 17">
                <a:extLst>
                  <a:ext uri="{FF2B5EF4-FFF2-40B4-BE49-F238E27FC236}">
                    <a16:creationId xmlns:a16="http://schemas.microsoft.com/office/drawing/2014/main" id="{59A621B6-5D96-FABC-BAB6-28E1392160CF}"/>
                  </a:ext>
                </a:extLst>
              </p:cNvPr>
              <p:cNvSpPr txBox="1"/>
              <p:nvPr/>
            </p:nvSpPr>
            <p:spPr>
              <a:xfrm>
                <a:off x="9020176" y="4492153"/>
                <a:ext cx="108123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dirty="0"/>
                  <a:t>5  </a:t>
                </a:r>
                <a:r>
                  <a:rPr lang="de-DE" sz="1400" spc="-150" dirty="0">
                    <a:sym typeface="Wingdings 2" panose="05020102010507070707" pitchFamily="18" charset="2"/>
                  </a:rPr>
                  <a:t>    </a:t>
                </a:r>
                <a:endParaRPr lang="de-DE" spc="-150" dirty="0"/>
              </a:p>
            </p:txBody>
          </p:sp>
        </p:grpSp>
        <p:grpSp>
          <p:nvGrpSpPr>
            <p:cNvPr id="8" name="Gruppieren 7">
              <a:extLst>
                <a:ext uri="{FF2B5EF4-FFF2-40B4-BE49-F238E27FC236}">
                  <a16:creationId xmlns:a16="http://schemas.microsoft.com/office/drawing/2014/main" id="{21DAFDC4-A577-C6B1-A183-D63EE3DCFFBF}"/>
                </a:ext>
              </a:extLst>
            </p:cNvPr>
            <p:cNvGrpSpPr/>
            <p:nvPr/>
          </p:nvGrpSpPr>
          <p:grpSpPr>
            <a:xfrm>
              <a:off x="8952525" y="5029256"/>
              <a:ext cx="1300313" cy="369332"/>
              <a:chOff x="8801100" y="4492153"/>
              <a:chExt cx="1300313" cy="369332"/>
            </a:xfrm>
          </p:grpSpPr>
          <p:sp>
            <p:nvSpPr>
              <p:cNvPr id="15" name="Ellipse 14">
                <a:extLst>
                  <a:ext uri="{FF2B5EF4-FFF2-40B4-BE49-F238E27FC236}">
                    <a16:creationId xmlns:a16="http://schemas.microsoft.com/office/drawing/2014/main" id="{5BCDDFB0-254F-785A-E2A4-B1A988B2C7F6}"/>
                  </a:ext>
                </a:extLst>
              </p:cNvPr>
              <p:cNvSpPr/>
              <p:nvPr/>
            </p:nvSpPr>
            <p:spPr>
              <a:xfrm>
                <a:off x="8801100" y="4581525"/>
                <a:ext cx="155705" cy="180000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16" name="Textfeld 15">
                <a:extLst>
                  <a:ext uri="{FF2B5EF4-FFF2-40B4-BE49-F238E27FC236}">
                    <a16:creationId xmlns:a16="http://schemas.microsoft.com/office/drawing/2014/main" id="{97442E30-63C5-C885-1547-3B506C77ABC4}"/>
                  </a:ext>
                </a:extLst>
              </p:cNvPr>
              <p:cNvSpPr txBox="1"/>
              <p:nvPr/>
            </p:nvSpPr>
            <p:spPr>
              <a:xfrm>
                <a:off x="9020175" y="4492153"/>
                <a:ext cx="108123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dirty="0"/>
                  <a:t>3  </a:t>
                </a:r>
                <a:r>
                  <a:rPr kumimoji="0" lang="de-DE" sz="1400" b="0" i="0" u="none" strike="noStrike" kern="1200" cap="none" spc="-15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  <a:sym typeface="Wingdings 2" panose="05020102010507070707" pitchFamily="18" charset="2"/>
                  </a:rPr>
                  <a:t>  </a:t>
                </a:r>
                <a:endParaRPr lang="de-DE" dirty="0"/>
              </a:p>
            </p:txBody>
          </p:sp>
        </p:grpSp>
        <p:grpSp>
          <p:nvGrpSpPr>
            <p:cNvPr id="9" name="Gruppieren 8">
              <a:extLst>
                <a:ext uri="{FF2B5EF4-FFF2-40B4-BE49-F238E27FC236}">
                  <a16:creationId xmlns:a16="http://schemas.microsoft.com/office/drawing/2014/main" id="{3EF8408F-4175-B569-BA02-77E53A8BE81E}"/>
                </a:ext>
              </a:extLst>
            </p:cNvPr>
            <p:cNvGrpSpPr/>
            <p:nvPr/>
          </p:nvGrpSpPr>
          <p:grpSpPr>
            <a:xfrm>
              <a:off x="8952525" y="5398588"/>
              <a:ext cx="1300313" cy="369332"/>
              <a:chOff x="8801100" y="4492153"/>
              <a:chExt cx="1300313" cy="369332"/>
            </a:xfrm>
          </p:grpSpPr>
          <p:sp>
            <p:nvSpPr>
              <p:cNvPr id="13" name="Ellipse 12">
                <a:extLst>
                  <a:ext uri="{FF2B5EF4-FFF2-40B4-BE49-F238E27FC236}">
                    <a16:creationId xmlns:a16="http://schemas.microsoft.com/office/drawing/2014/main" id="{E32B06EE-6D44-1AD1-522E-4E8CD5DB4D46}"/>
                  </a:ext>
                </a:extLst>
              </p:cNvPr>
              <p:cNvSpPr/>
              <p:nvPr/>
            </p:nvSpPr>
            <p:spPr>
              <a:xfrm>
                <a:off x="8801100" y="4581525"/>
                <a:ext cx="155705" cy="180000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14" name="Textfeld 13">
                <a:extLst>
                  <a:ext uri="{FF2B5EF4-FFF2-40B4-BE49-F238E27FC236}">
                    <a16:creationId xmlns:a16="http://schemas.microsoft.com/office/drawing/2014/main" id="{48760BC9-E20E-84E3-C55A-4ACBE89EAAF9}"/>
                  </a:ext>
                </a:extLst>
              </p:cNvPr>
              <p:cNvSpPr txBox="1"/>
              <p:nvPr/>
            </p:nvSpPr>
            <p:spPr>
              <a:xfrm>
                <a:off x="9020175" y="4492153"/>
                <a:ext cx="108123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dirty="0"/>
                  <a:t>2  </a:t>
                </a:r>
                <a:r>
                  <a:rPr kumimoji="0" lang="de-DE" sz="1400" b="0" i="0" u="none" strike="noStrike" kern="1200" cap="none" spc="-15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  <a:sym typeface="Wingdings 2" panose="05020102010507070707" pitchFamily="18" charset="2"/>
                  </a:rPr>
                  <a:t>  </a:t>
                </a:r>
                <a:endParaRPr lang="de-DE" dirty="0"/>
              </a:p>
            </p:txBody>
          </p:sp>
        </p:grpSp>
        <p:grpSp>
          <p:nvGrpSpPr>
            <p:cNvPr id="10" name="Gruppieren 9">
              <a:extLst>
                <a:ext uri="{FF2B5EF4-FFF2-40B4-BE49-F238E27FC236}">
                  <a16:creationId xmlns:a16="http://schemas.microsoft.com/office/drawing/2014/main" id="{1A1D1700-9B5B-5DBF-ABB6-E8693982F440}"/>
                </a:ext>
              </a:extLst>
            </p:cNvPr>
            <p:cNvGrpSpPr/>
            <p:nvPr/>
          </p:nvGrpSpPr>
          <p:grpSpPr>
            <a:xfrm>
              <a:off x="8952525" y="5767920"/>
              <a:ext cx="1300313" cy="369332"/>
              <a:chOff x="8801100" y="4492153"/>
              <a:chExt cx="1300313" cy="369332"/>
            </a:xfrm>
          </p:grpSpPr>
          <p:sp>
            <p:nvSpPr>
              <p:cNvPr id="11" name="Ellipse 10">
                <a:extLst>
                  <a:ext uri="{FF2B5EF4-FFF2-40B4-BE49-F238E27FC236}">
                    <a16:creationId xmlns:a16="http://schemas.microsoft.com/office/drawing/2014/main" id="{6201BE5C-E127-74A2-C7BC-DF62172C75DB}"/>
                  </a:ext>
                </a:extLst>
              </p:cNvPr>
              <p:cNvSpPr/>
              <p:nvPr/>
            </p:nvSpPr>
            <p:spPr>
              <a:xfrm>
                <a:off x="8801100" y="4581525"/>
                <a:ext cx="155705" cy="180000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12" name="Textfeld 11">
                <a:extLst>
                  <a:ext uri="{FF2B5EF4-FFF2-40B4-BE49-F238E27FC236}">
                    <a16:creationId xmlns:a16="http://schemas.microsoft.com/office/drawing/2014/main" id="{5F704E05-8A31-38CD-C141-7EC276A9065F}"/>
                  </a:ext>
                </a:extLst>
              </p:cNvPr>
              <p:cNvSpPr txBox="1"/>
              <p:nvPr/>
            </p:nvSpPr>
            <p:spPr>
              <a:xfrm>
                <a:off x="9020175" y="4492153"/>
                <a:ext cx="108123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dirty="0"/>
                  <a:t>1  </a:t>
                </a:r>
                <a:r>
                  <a:rPr kumimoji="0" lang="de-DE" sz="1400" b="0" i="0" u="none" strike="noStrike" kern="1200" cap="none" spc="-15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  <a:sym typeface="Wingdings 2" panose="05020102010507070707" pitchFamily="18" charset="2"/>
                  </a:rPr>
                  <a:t> </a:t>
                </a:r>
                <a:endParaRPr lang="de-DE" dirty="0"/>
              </a:p>
            </p:txBody>
          </p:sp>
        </p:grpSp>
      </p:grpSp>
      <p:sp>
        <p:nvSpPr>
          <p:cNvPr id="21" name="Textfeld 20">
            <a:extLst>
              <a:ext uri="{FF2B5EF4-FFF2-40B4-BE49-F238E27FC236}">
                <a16:creationId xmlns:a16="http://schemas.microsoft.com/office/drawing/2014/main" id="{73027503-D40D-FC1F-ED3E-8E0D2D149DD2}"/>
              </a:ext>
            </a:extLst>
          </p:cNvPr>
          <p:cNvSpPr txBox="1"/>
          <p:nvPr/>
        </p:nvSpPr>
        <p:spPr>
          <a:xfrm>
            <a:off x="614362" y="6425579"/>
            <a:ext cx="672277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>
                <a:hlinkClick r:id="rId3"/>
              </a:rPr>
              <a:t>https://kostencheck.de/mauersteine-preise</a:t>
            </a:r>
            <a:r>
              <a:rPr lang="de-DE" sz="1050" dirty="0"/>
              <a:t>, …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4832868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B2E8B2-4313-E52A-6EDE-7F76D73D38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A68C41-31C2-EA6D-ABCE-570139FD63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Entscheidungshilfe Materialauswahl </a:t>
            </a:r>
          </a:p>
        </p:txBody>
      </p:sp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36F3C82C-75DB-9DFC-A800-806C9465E7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5036491"/>
              </p:ext>
            </p:extLst>
          </p:nvPr>
        </p:nvGraphicFramePr>
        <p:xfrm>
          <a:off x="614362" y="1910366"/>
          <a:ext cx="7991763" cy="4309099"/>
        </p:xfrm>
        <a:graphic>
          <a:graphicData uri="http://schemas.openxmlformats.org/drawingml/2006/table">
            <a:tbl>
              <a:tblPr/>
              <a:tblGrid>
                <a:gridCol w="2753499">
                  <a:extLst>
                    <a:ext uri="{9D8B030D-6E8A-4147-A177-3AD203B41FA5}">
                      <a16:colId xmlns:a16="http://schemas.microsoft.com/office/drawing/2014/main" val="52136686"/>
                    </a:ext>
                  </a:extLst>
                </a:gridCol>
                <a:gridCol w="654783">
                  <a:extLst>
                    <a:ext uri="{9D8B030D-6E8A-4147-A177-3AD203B41FA5}">
                      <a16:colId xmlns:a16="http://schemas.microsoft.com/office/drawing/2014/main" val="3347731163"/>
                    </a:ext>
                  </a:extLst>
                </a:gridCol>
                <a:gridCol w="654783">
                  <a:extLst>
                    <a:ext uri="{9D8B030D-6E8A-4147-A177-3AD203B41FA5}">
                      <a16:colId xmlns:a16="http://schemas.microsoft.com/office/drawing/2014/main" val="2074567499"/>
                    </a:ext>
                  </a:extLst>
                </a:gridCol>
                <a:gridCol w="654783">
                  <a:extLst>
                    <a:ext uri="{9D8B030D-6E8A-4147-A177-3AD203B41FA5}">
                      <a16:colId xmlns:a16="http://schemas.microsoft.com/office/drawing/2014/main" val="1721794020"/>
                    </a:ext>
                  </a:extLst>
                </a:gridCol>
                <a:gridCol w="654783">
                  <a:extLst>
                    <a:ext uri="{9D8B030D-6E8A-4147-A177-3AD203B41FA5}">
                      <a16:colId xmlns:a16="http://schemas.microsoft.com/office/drawing/2014/main" val="2229919435"/>
                    </a:ext>
                  </a:extLst>
                </a:gridCol>
                <a:gridCol w="654783">
                  <a:extLst>
                    <a:ext uri="{9D8B030D-6E8A-4147-A177-3AD203B41FA5}">
                      <a16:colId xmlns:a16="http://schemas.microsoft.com/office/drawing/2014/main" val="453572747"/>
                    </a:ext>
                  </a:extLst>
                </a:gridCol>
                <a:gridCol w="654783">
                  <a:extLst>
                    <a:ext uri="{9D8B030D-6E8A-4147-A177-3AD203B41FA5}">
                      <a16:colId xmlns:a16="http://schemas.microsoft.com/office/drawing/2014/main" val="379911317"/>
                    </a:ext>
                  </a:extLst>
                </a:gridCol>
                <a:gridCol w="654783">
                  <a:extLst>
                    <a:ext uri="{9D8B030D-6E8A-4147-A177-3AD203B41FA5}">
                      <a16:colId xmlns:a16="http://schemas.microsoft.com/office/drawing/2014/main" val="3996996312"/>
                    </a:ext>
                  </a:extLst>
                </a:gridCol>
                <a:gridCol w="654783">
                  <a:extLst>
                    <a:ext uri="{9D8B030D-6E8A-4147-A177-3AD203B41FA5}">
                      <a16:colId xmlns:a16="http://schemas.microsoft.com/office/drawing/2014/main" val="436251954"/>
                    </a:ext>
                  </a:extLst>
                </a:gridCol>
              </a:tblGrid>
              <a:tr h="1722086">
                <a:tc>
                  <a:txBody>
                    <a:bodyPr/>
                    <a:lstStyle/>
                    <a:p>
                      <a:pPr algn="l" fontAlgn="base">
                        <a:lnSpc>
                          <a:spcPts val="1425"/>
                        </a:lnSpc>
                      </a:pPr>
                      <a:r>
                        <a:rPr lang="de-DE" sz="1600" b="1" i="0" dirty="0">
                          <a:solidFill>
                            <a:schemeClr val="bg1"/>
                          </a:solidFill>
                          <a:effectLst/>
                          <a:latin typeface="Neue Plak"/>
                        </a:rPr>
                        <a:t>Steinarten</a:t>
                      </a:r>
                    </a:p>
                    <a:p>
                      <a:pPr algn="l" fontAlgn="base">
                        <a:lnSpc>
                          <a:spcPts val="1425"/>
                        </a:lnSpc>
                      </a:pPr>
                      <a:br>
                        <a:rPr lang="de-DE" sz="1600" b="1" i="0" dirty="0">
                          <a:solidFill>
                            <a:schemeClr val="bg1"/>
                          </a:solidFill>
                          <a:effectLst/>
                          <a:latin typeface="Neue Plak"/>
                        </a:rPr>
                      </a:br>
                      <a:endParaRPr lang="de-DE" sz="1600" b="1" i="0" dirty="0">
                        <a:solidFill>
                          <a:schemeClr val="bg1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28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48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0" i="0" dirty="0">
                          <a:solidFill>
                            <a:schemeClr val="bg1"/>
                          </a:solidFill>
                          <a:effectLst/>
                          <a:latin typeface="Neue Plak"/>
                        </a:rPr>
                        <a:t>Kalksandstein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b="0" i="0" dirty="0">
                        <a:solidFill>
                          <a:schemeClr val="bg1"/>
                        </a:solidFill>
                        <a:effectLst/>
                        <a:latin typeface="Neue Plak"/>
                      </a:endParaRPr>
                    </a:p>
                  </a:txBody>
                  <a:tcPr vert="vert270"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28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48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0" i="0" dirty="0">
                          <a:solidFill>
                            <a:schemeClr val="bg1"/>
                          </a:solidFill>
                          <a:effectLst/>
                          <a:latin typeface="Neue Plak"/>
                        </a:rPr>
                        <a:t>Porenbetonstein</a:t>
                      </a:r>
                    </a:p>
                  </a:txBody>
                  <a:tcPr vert="vert270"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28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48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0" i="0" dirty="0">
                          <a:solidFill>
                            <a:schemeClr val="bg1"/>
                          </a:solidFill>
                          <a:effectLst/>
                          <a:latin typeface="Neue Plak"/>
                        </a:rPr>
                        <a:t>Sandstein</a:t>
                      </a:r>
                    </a:p>
                  </a:txBody>
                  <a:tcPr vert="vert270"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28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48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0" i="0" dirty="0">
                          <a:solidFill>
                            <a:schemeClr val="bg1"/>
                          </a:solidFill>
                          <a:effectLst/>
                          <a:latin typeface="Neue Plak"/>
                        </a:rPr>
                        <a:t>Ziegelstein / ​Klinker</a:t>
                      </a:r>
                    </a:p>
                  </a:txBody>
                  <a:tcPr vert="vert270"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28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48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0" i="0" dirty="0">
                          <a:solidFill>
                            <a:schemeClr val="bg1"/>
                          </a:solidFill>
                          <a:effectLst/>
                          <a:latin typeface="Neue Plak"/>
                        </a:rPr>
                        <a:t>Wärmedämm-ziegel​</a:t>
                      </a:r>
                    </a:p>
                  </a:txBody>
                  <a:tcPr vert="vert270"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28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48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0" i="0" dirty="0">
                          <a:solidFill>
                            <a:schemeClr val="bg1"/>
                          </a:solidFill>
                          <a:effectLst/>
                          <a:latin typeface="Neue Plak"/>
                        </a:rPr>
                        <a:t>Leichtbetonstein</a:t>
                      </a:r>
                    </a:p>
                  </a:txBody>
                  <a:tcPr vert="vert270"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28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48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0" i="0" dirty="0">
                          <a:solidFill>
                            <a:schemeClr val="bg1"/>
                          </a:solidFill>
                          <a:effectLst/>
                          <a:latin typeface="Neue Plak"/>
                        </a:rPr>
                        <a:t>Lehmsteine</a:t>
                      </a:r>
                    </a:p>
                  </a:txBody>
                  <a:tcPr vert="vert270"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28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48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b="0" i="0" dirty="0">
                        <a:solidFill>
                          <a:schemeClr val="bg1"/>
                        </a:solidFill>
                        <a:effectLst/>
                        <a:latin typeface="Neue Plak"/>
                      </a:endParaRPr>
                    </a:p>
                  </a:txBody>
                  <a:tcPr vert="vert270"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28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48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4876660"/>
                  </a:ext>
                </a:extLst>
              </a:tr>
              <a:tr h="508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1" i="0" dirty="0">
                          <a:solidFill>
                            <a:schemeClr val="tx1"/>
                          </a:solidFill>
                          <a:effectLst/>
                          <a:latin typeface="Neue Plak"/>
                        </a:rPr>
                        <a:t>Klimaschutz</a:t>
                      </a:r>
                      <a:r>
                        <a:rPr lang="de-DE" sz="1600" b="0" i="0" dirty="0">
                          <a:solidFill>
                            <a:schemeClr val="tx1"/>
                          </a:solidFill>
                          <a:effectLst/>
                          <a:latin typeface="Neue Plak"/>
                        </a:rPr>
                        <a:t>​ </a:t>
                      </a:r>
                      <a:r>
                        <a:rPr lang="de-DE" sz="1200" b="0" i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Neue Plak"/>
                        </a:rPr>
                        <a:t>(Material/Herstellung)</a:t>
                      </a:r>
                      <a:endParaRPr lang="de-DE" sz="1600" b="0" i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28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28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28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28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28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28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2175"/>
                        </a:lnSpc>
                      </a:pPr>
                      <a:r>
                        <a:rPr lang="de-DE" sz="1800" b="0" i="0" dirty="0">
                          <a:solidFill>
                            <a:srgbClr val="182952"/>
                          </a:solidFill>
                          <a:effectLst/>
                          <a:latin typeface="Neue Plak"/>
                        </a:rPr>
                        <a:t>​</a:t>
                      </a: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28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2175"/>
                        </a:lnSpc>
                      </a:pPr>
                      <a:endParaRPr lang="de-DE" sz="1800" b="0" i="0" dirty="0">
                        <a:solidFill>
                          <a:srgbClr val="182952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28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2175"/>
                        </a:lnSpc>
                      </a:pPr>
                      <a:endParaRPr lang="de-DE" sz="1800" b="0" i="0" dirty="0">
                        <a:solidFill>
                          <a:srgbClr val="182952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28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0430226"/>
                  </a:ext>
                </a:extLst>
              </a:tr>
              <a:tr h="5231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1" i="0" dirty="0">
                          <a:solidFill>
                            <a:schemeClr val="tx1"/>
                          </a:solidFill>
                          <a:effectLst/>
                          <a:latin typeface="Neue Plak"/>
                        </a:rPr>
                        <a:t>Ressourcenschonung</a:t>
                      </a:r>
                      <a:r>
                        <a:rPr lang="de-DE" sz="1600" b="0" i="0" dirty="0">
                          <a:solidFill>
                            <a:schemeClr val="tx1"/>
                          </a:solidFill>
                          <a:effectLst/>
                          <a:latin typeface="Neue Plak"/>
                        </a:rPr>
                        <a:t>​</a:t>
                      </a:r>
                      <a:br>
                        <a:rPr lang="de-DE" sz="1600" b="0" i="0" dirty="0">
                          <a:solidFill>
                            <a:schemeClr val="tx1"/>
                          </a:solidFill>
                          <a:effectLst/>
                          <a:latin typeface="Neue Plak"/>
                        </a:rPr>
                      </a:br>
                      <a:r>
                        <a:rPr lang="de-DE" sz="1200" b="0" i="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Neue Plak"/>
                        </a:rPr>
                        <a:t>(Rückbau / Recycling)</a:t>
                      </a: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2175"/>
                        </a:lnSpc>
                      </a:pPr>
                      <a:r>
                        <a:rPr lang="de-DE" sz="1800" b="0" i="0" dirty="0">
                          <a:solidFill>
                            <a:srgbClr val="182952"/>
                          </a:solidFill>
                          <a:effectLst/>
                          <a:latin typeface="Neue Plak"/>
                        </a:rPr>
                        <a:t>​</a:t>
                      </a: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2175"/>
                        </a:lnSpc>
                      </a:pPr>
                      <a:endParaRPr lang="de-DE" sz="1800" b="0" i="0" dirty="0">
                        <a:solidFill>
                          <a:srgbClr val="182952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2175"/>
                        </a:lnSpc>
                      </a:pPr>
                      <a:endParaRPr lang="de-DE" sz="1800" b="0" i="0" dirty="0">
                        <a:solidFill>
                          <a:srgbClr val="182952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0779651"/>
                  </a:ext>
                </a:extLst>
              </a:tr>
              <a:tr h="5231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1" i="0" dirty="0">
                          <a:solidFill>
                            <a:schemeClr val="tx1"/>
                          </a:solidFill>
                          <a:effectLst/>
                          <a:latin typeface="Neue Plak"/>
                        </a:rPr>
                        <a:t>Schutz Gesundheit u. Umwelt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b="0" i="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Neue Plak"/>
                        </a:rPr>
                        <a:t>(Schadstoffe​)</a:t>
                      </a: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2175"/>
                        </a:lnSpc>
                      </a:pPr>
                      <a:r>
                        <a:rPr lang="de-DE" sz="1800" b="0" i="0" dirty="0">
                          <a:solidFill>
                            <a:srgbClr val="182952"/>
                          </a:solidFill>
                          <a:effectLst/>
                          <a:latin typeface="Neue Plak"/>
                        </a:rPr>
                        <a:t>​</a:t>
                      </a: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2175"/>
                        </a:lnSpc>
                      </a:pPr>
                      <a:endParaRPr lang="de-DE" sz="1800" b="0" i="0" dirty="0">
                        <a:solidFill>
                          <a:srgbClr val="182952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2175"/>
                        </a:lnSpc>
                      </a:pPr>
                      <a:endParaRPr lang="de-DE" sz="1800" b="0" i="0" dirty="0">
                        <a:solidFill>
                          <a:srgbClr val="182952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0451643"/>
                  </a:ext>
                </a:extLst>
              </a:tr>
              <a:tr h="5231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1" i="0" dirty="0">
                          <a:solidFill>
                            <a:schemeClr val="tx1"/>
                          </a:solidFill>
                          <a:effectLst/>
                          <a:latin typeface="Neue Plak"/>
                        </a:rPr>
                        <a:t>Nachhaltige Lieferkette</a:t>
                      </a:r>
                      <a:r>
                        <a:rPr lang="de-DE" sz="1600" b="0" i="0" dirty="0">
                          <a:solidFill>
                            <a:schemeClr val="tx1"/>
                          </a:solidFill>
                          <a:effectLst/>
                          <a:latin typeface="Neue Plak"/>
                        </a:rPr>
                        <a:t>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b="0" i="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Neue Plak"/>
                        </a:rPr>
                        <a:t>(Transportwege)</a:t>
                      </a: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2175"/>
                        </a:lnSpc>
                      </a:pPr>
                      <a:r>
                        <a:rPr lang="de-DE" sz="1800" b="0" i="0" dirty="0">
                          <a:solidFill>
                            <a:srgbClr val="182952"/>
                          </a:solidFill>
                          <a:effectLst/>
                          <a:latin typeface="Neue Plak"/>
                        </a:rPr>
                        <a:t>​</a:t>
                      </a: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2175"/>
                        </a:lnSpc>
                      </a:pPr>
                      <a:endParaRPr lang="de-DE" sz="1800" b="0" i="0" dirty="0">
                        <a:solidFill>
                          <a:srgbClr val="182952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2175"/>
                        </a:lnSpc>
                      </a:pPr>
                      <a:endParaRPr lang="de-DE" sz="1800" b="0" i="0" dirty="0">
                        <a:solidFill>
                          <a:srgbClr val="182952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4510858"/>
                  </a:ext>
                </a:extLst>
              </a:tr>
              <a:tr h="508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50" b="1" i="1" dirty="0">
                          <a:solidFill>
                            <a:srgbClr val="FF0000"/>
                          </a:solidFill>
                          <a:effectLst/>
                          <a:latin typeface="Neue Plak"/>
                        </a:rPr>
                        <a:t>Preis</a:t>
                      </a:r>
                      <a:r>
                        <a:rPr lang="de-DE" sz="1100" b="0" i="1" dirty="0">
                          <a:solidFill>
                            <a:srgbClr val="FF0000"/>
                          </a:solidFill>
                          <a:effectLst/>
                          <a:latin typeface="Neue Plak"/>
                        </a:rPr>
                        <a:t>​ </a:t>
                      </a:r>
                      <a:br>
                        <a:rPr lang="de-DE" sz="1100" b="0" i="1" dirty="0">
                          <a:solidFill>
                            <a:srgbClr val="FF0000"/>
                          </a:solidFill>
                          <a:effectLst/>
                          <a:latin typeface="Neue Plak"/>
                        </a:rPr>
                      </a:br>
                      <a:r>
                        <a:rPr lang="de-DE" sz="900" b="0" i="1" dirty="0">
                          <a:solidFill>
                            <a:srgbClr val="FF0000"/>
                          </a:solidFill>
                          <a:effectLst/>
                          <a:latin typeface="Neue Plak"/>
                        </a:rPr>
                        <a:t>Internet Bsp. 1 m² (ca.24cm Wand*)</a:t>
                      </a: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1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2175"/>
                        </a:lnSpc>
                      </a:pPr>
                      <a:endParaRPr lang="de-DE" sz="1800" b="0" i="0" dirty="0">
                        <a:solidFill>
                          <a:srgbClr val="182952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2175"/>
                        </a:lnSpc>
                      </a:pPr>
                      <a:endParaRPr lang="de-DE" sz="1800" b="0" i="0" dirty="0">
                        <a:solidFill>
                          <a:srgbClr val="182952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2175"/>
                        </a:lnSpc>
                      </a:pPr>
                      <a:endParaRPr lang="de-DE" sz="1800" b="0" i="0" dirty="0">
                        <a:solidFill>
                          <a:srgbClr val="182952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2453156"/>
                  </a:ext>
                </a:extLst>
              </a:tr>
            </a:tbl>
          </a:graphicData>
        </a:graphic>
      </p:graphicFrame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94B89BA7-77EA-4B5A-4424-36C65B17261A}"/>
              </a:ext>
            </a:extLst>
          </p:cNvPr>
          <p:cNvGrpSpPr/>
          <p:nvPr/>
        </p:nvGrpSpPr>
        <p:grpSpPr>
          <a:xfrm>
            <a:off x="10258579" y="4314345"/>
            <a:ext cx="1605618" cy="1888047"/>
            <a:chOff x="8952525" y="4249205"/>
            <a:chExt cx="1388904" cy="1888047"/>
          </a:xfrm>
        </p:grpSpPr>
        <p:grpSp>
          <p:nvGrpSpPr>
            <p:cNvPr id="6" name="Gruppieren 5">
              <a:extLst>
                <a:ext uri="{FF2B5EF4-FFF2-40B4-BE49-F238E27FC236}">
                  <a16:creationId xmlns:a16="http://schemas.microsoft.com/office/drawing/2014/main" id="{67B6C150-629B-7C3F-06E8-D69C930D5AD3}"/>
                </a:ext>
              </a:extLst>
            </p:cNvPr>
            <p:cNvGrpSpPr/>
            <p:nvPr/>
          </p:nvGrpSpPr>
          <p:grpSpPr>
            <a:xfrm>
              <a:off x="8952525" y="4634347"/>
              <a:ext cx="1388904" cy="369332"/>
              <a:chOff x="8801100" y="4492153"/>
              <a:chExt cx="1388904" cy="369332"/>
            </a:xfrm>
          </p:grpSpPr>
          <p:sp>
            <p:nvSpPr>
              <p:cNvPr id="19" name="Ellipse 18">
                <a:extLst>
                  <a:ext uri="{FF2B5EF4-FFF2-40B4-BE49-F238E27FC236}">
                    <a16:creationId xmlns:a16="http://schemas.microsoft.com/office/drawing/2014/main" id="{F254E24C-CA59-4C26-9D4A-E9566935A068}"/>
                  </a:ext>
                </a:extLst>
              </p:cNvPr>
              <p:cNvSpPr/>
              <p:nvPr/>
            </p:nvSpPr>
            <p:spPr>
              <a:xfrm>
                <a:off x="8801100" y="4581525"/>
                <a:ext cx="155705" cy="180000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20" name="Textfeld 19">
                <a:extLst>
                  <a:ext uri="{FF2B5EF4-FFF2-40B4-BE49-F238E27FC236}">
                    <a16:creationId xmlns:a16="http://schemas.microsoft.com/office/drawing/2014/main" id="{1931D545-8C93-B28D-7B40-A15E72638B70}"/>
                  </a:ext>
                </a:extLst>
              </p:cNvPr>
              <p:cNvSpPr txBox="1"/>
              <p:nvPr/>
            </p:nvSpPr>
            <p:spPr>
              <a:xfrm>
                <a:off x="9020175" y="4492153"/>
                <a:ext cx="116982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dirty="0"/>
                  <a:t>4  </a:t>
                </a:r>
                <a:r>
                  <a:rPr kumimoji="0" lang="de-DE" sz="1400" b="0" i="0" u="none" strike="noStrike" kern="1200" cap="none" spc="-15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  <a:sym typeface="Wingdings 2" panose="05020102010507070707" pitchFamily="18" charset="2"/>
                  </a:rPr>
                  <a:t>    </a:t>
                </a:r>
                <a:endParaRPr lang="de-DE" dirty="0"/>
              </a:p>
            </p:txBody>
          </p:sp>
        </p:grpSp>
        <p:grpSp>
          <p:nvGrpSpPr>
            <p:cNvPr id="7" name="Gruppieren 6">
              <a:extLst>
                <a:ext uri="{FF2B5EF4-FFF2-40B4-BE49-F238E27FC236}">
                  <a16:creationId xmlns:a16="http://schemas.microsoft.com/office/drawing/2014/main" id="{C29781F2-7B9A-80A1-ACDC-3FC306EA76D1}"/>
                </a:ext>
              </a:extLst>
            </p:cNvPr>
            <p:cNvGrpSpPr/>
            <p:nvPr/>
          </p:nvGrpSpPr>
          <p:grpSpPr>
            <a:xfrm>
              <a:off x="8952525" y="4249205"/>
              <a:ext cx="1300313" cy="369332"/>
              <a:chOff x="8801100" y="4492153"/>
              <a:chExt cx="1300313" cy="369332"/>
            </a:xfrm>
          </p:grpSpPr>
          <p:sp>
            <p:nvSpPr>
              <p:cNvPr id="17" name="Ellipse 16">
                <a:extLst>
                  <a:ext uri="{FF2B5EF4-FFF2-40B4-BE49-F238E27FC236}">
                    <a16:creationId xmlns:a16="http://schemas.microsoft.com/office/drawing/2014/main" id="{7E986BAF-E532-D85A-CAA9-C3D1C5A300E0}"/>
                  </a:ext>
                </a:extLst>
              </p:cNvPr>
              <p:cNvSpPr/>
              <p:nvPr/>
            </p:nvSpPr>
            <p:spPr>
              <a:xfrm>
                <a:off x="8801100" y="4581525"/>
                <a:ext cx="155705" cy="180000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18" name="Textfeld 17">
                <a:extLst>
                  <a:ext uri="{FF2B5EF4-FFF2-40B4-BE49-F238E27FC236}">
                    <a16:creationId xmlns:a16="http://schemas.microsoft.com/office/drawing/2014/main" id="{9DFB6BA2-DD48-75B1-F706-A2F8CEB3C05F}"/>
                  </a:ext>
                </a:extLst>
              </p:cNvPr>
              <p:cNvSpPr txBox="1"/>
              <p:nvPr/>
            </p:nvSpPr>
            <p:spPr>
              <a:xfrm>
                <a:off x="9020176" y="4492153"/>
                <a:ext cx="108123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dirty="0"/>
                  <a:t>5  </a:t>
                </a:r>
                <a:r>
                  <a:rPr lang="de-DE" sz="1400" spc="-150" dirty="0">
                    <a:sym typeface="Wingdings 2" panose="05020102010507070707" pitchFamily="18" charset="2"/>
                  </a:rPr>
                  <a:t>    </a:t>
                </a:r>
                <a:endParaRPr lang="de-DE" spc="-150" dirty="0"/>
              </a:p>
            </p:txBody>
          </p:sp>
        </p:grpSp>
        <p:grpSp>
          <p:nvGrpSpPr>
            <p:cNvPr id="8" name="Gruppieren 7">
              <a:extLst>
                <a:ext uri="{FF2B5EF4-FFF2-40B4-BE49-F238E27FC236}">
                  <a16:creationId xmlns:a16="http://schemas.microsoft.com/office/drawing/2014/main" id="{158ED737-E524-9ED7-6184-75CFC236E2A2}"/>
                </a:ext>
              </a:extLst>
            </p:cNvPr>
            <p:cNvGrpSpPr/>
            <p:nvPr/>
          </p:nvGrpSpPr>
          <p:grpSpPr>
            <a:xfrm>
              <a:off x="8952525" y="5029256"/>
              <a:ext cx="1300313" cy="369332"/>
              <a:chOff x="8801100" y="4492153"/>
              <a:chExt cx="1300313" cy="369332"/>
            </a:xfrm>
          </p:grpSpPr>
          <p:sp>
            <p:nvSpPr>
              <p:cNvPr id="15" name="Ellipse 14">
                <a:extLst>
                  <a:ext uri="{FF2B5EF4-FFF2-40B4-BE49-F238E27FC236}">
                    <a16:creationId xmlns:a16="http://schemas.microsoft.com/office/drawing/2014/main" id="{542A3FCE-1131-9010-FFBB-E048DA1F0A9F}"/>
                  </a:ext>
                </a:extLst>
              </p:cNvPr>
              <p:cNvSpPr/>
              <p:nvPr/>
            </p:nvSpPr>
            <p:spPr>
              <a:xfrm>
                <a:off x="8801100" y="4581525"/>
                <a:ext cx="155705" cy="180000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16" name="Textfeld 15">
                <a:extLst>
                  <a:ext uri="{FF2B5EF4-FFF2-40B4-BE49-F238E27FC236}">
                    <a16:creationId xmlns:a16="http://schemas.microsoft.com/office/drawing/2014/main" id="{BA72B851-CC69-6645-C10C-68BF54A6B09D}"/>
                  </a:ext>
                </a:extLst>
              </p:cNvPr>
              <p:cNvSpPr txBox="1"/>
              <p:nvPr/>
            </p:nvSpPr>
            <p:spPr>
              <a:xfrm>
                <a:off x="9020175" y="4492153"/>
                <a:ext cx="108123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dirty="0"/>
                  <a:t>3  </a:t>
                </a:r>
                <a:r>
                  <a:rPr kumimoji="0" lang="de-DE" sz="1400" b="0" i="0" u="none" strike="noStrike" kern="1200" cap="none" spc="-15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  <a:sym typeface="Wingdings 2" panose="05020102010507070707" pitchFamily="18" charset="2"/>
                  </a:rPr>
                  <a:t>  </a:t>
                </a:r>
                <a:endParaRPr lang="de-DE" dirty="0"/>
              </a:p>
            </p:txBody>
          </p:sp>
        </p:grpSp>
        <p:grpSp>
          <p:nvGrpSpPr>
            <p:cNvPr id="9" name="Gruppieren 8">
              <a:extLst>
                <a:ext uri="{FF2B5EF4-FFF2-40B4-BE49-F238E27FC236}">
                  <a16:creationId xmlns:a16="http://schemas.microsoft.com/office/drawing/2014/main" id="{A320F65F-C0BB-1C7D-D46A-6FAD6504A1DC}"/>
                </a:ext>
              </a:extLst>
            </p:cNvPr>
            <p:cNvGrpSpPr/>
            <p:nvPr/>
          </p:nvGrpSpPr>
          <p:grpSpPr>
            <a:xfrm>
              <a:off x="8952525" y="5398588"/>
              <a:ext cx="1300313" cy="369332"/>
              <a:chOff x="8801100" y="4492153"/>
              <a:chExt cx="1300313" cy="369332"/>
            </a:xfrm>
          </p:grpSpPr>
          <p:sp>
            <p:nvSpPr>
              <p:cNvPr id="13" name="Ellipse 12">
                <a:extLst>
                  <a:ext uri="{FF2B5EF4-FFF2-40B4-BE49-F238E27FC236}">
                    <a16:creationId xmlns:a16="http://schemas.microsoft.com/office/drawing/2014/main" id="{DA9FC618-D577-18C5-2DA6-526770CD2674}"/>
                  </a:ext>
                </a:extLst>
              </p:cNvPr>
              <p:cNvSpPr/>
              <p:nvPr/>
            </p:nvSpPr>
            <p:spPr>
              <a:xfrm>
                <a:off x="8801100" y="4581525"/>
                <a:ext cx="155705" cy="180000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14" name="Textfeld 13">
                <a:extLst>
                  <a:ext uri="{FF2B5EF4-FFF2-40B4-BE49-F238E27FC236}">
                    <a16:creationId xmlns:a16="http://schemas.microsoft.com/office/drawing/2014/main" id="{30E510A7-EA50-6A8C-D5DE-CD4881B24B42}"/>
                  </a:ext>
                </a:extLst>
              </p:cNvPr>
              <p:cNvSpPr txBox="1"/>
              <p:nvPr/>
            </p:nvSpPr>
            <p:spPr>
              <a:xfrm>
                <a:off x="9020175" y="4492153"/>
                <a:ext cx="108123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dirty="0"/>
                  <a:t>2  </a:t>
                </a:r>
                <a:r>
                  <a:rPr kumimoji="0" lang="de-DE" sz="1400" b="0" i="0" u="none" strike="noStrike" kern="1200" cap="none" spc="-15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  <a:sym typeface="Wingdings 2" panose="05020102010507070707" pitchFamily="18" charset="2"/>
                  </a:rPr>
                  <a:t>  </a:t>
                </a:r>
                <a:endParaRPr lang="de-DE" dirty="0"/>
              </a:p>
            </p:txBody>
          </p:sp>
        </p:grpSp>
        <p:grpSp>
          <p:nvGrpSpPr>
            <p:cNvPr id="10" name="Gruppieren 9">
              <a:extLst>
                <a:ext uri="{FF2B5EF4-FFF2-40B4-BE49-F238E27FC236}">
                  <a16:creationId xmlns:a16="http://schemas.microsoft.com/office/drawing/2014/main" id="{568EA69E-3872-638E-D208-BC1547B0647D}"/>
                </a:ext>
              </a:extLst>
            </p:cNvPr>
            <p:cNvGrpSpPr/>
            <p:nvPr/>
          </p:nvGrpSpPr>
          <p:grpSpPr>
            <a:xfrm>
              <a:off x="8952525" y="5767920"/>
              <a:ext cx="1300313" cy="369332"/>
              <a:chOff x="8801100" y="4492153"/>
              <a:chExt cx="1300313" cy="369332"/>
            </a:xfrm>
          </p:grpSpPr>
          <p:sp>
            <p:nvSpPr>
              <p:cNvPr id="11" name="Ellipse 10">
                <a:extLst>
                  <a:ext uri="{FF2B5EF4-FFF2-40B4-BE49-F238E27FC236}">
                    <a16:creationId xmlns:a16="http://schemas.microsoft.com/office/drawing/2014/main" id="{8FBEDC6B-6C0B-5221-24CF-323EEB514AED}"/>
                  </a:ext>
                </a:extLst>
              </p:cNvPr>
              <p:cNvSpPr/>
              <p:nvPr/>
            </p:nvSpPr>
            <p:spPr>
              <a:xfrm>
                <a:off x="8801100" y="4581525"/>
                <a:ext cx="155705" cy="180000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12" name="Textfeld 11">
                <a:extLst>
                  <a:ext uri="{FF2B5EF4-FFF2-40B4-BE49-F238E27FC236}">
                    <a16:creationId xmlns:a16="http://schemas.microsoft.com/office/drawing/2014/main" id="{403578DD-1641-599B-E24F-751D3828C2B5}"/>
                  </a:ext>
                </a:extLst>
              </p:cNvPr>
              <p:cNvSpPr txBox="1"/>
              <p:nvPr/>
            </p:nvSpPr>
            <p:spPr>
              <a:xfrm>
                <a:off x="9020175" y="4492153"/>
                <a:ext cx="108123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dirty="0"/>
                  <a:t>1  </a:t>
                </a:r>
                <a:r>
                  <a:rPr kumimoji="0" lang="de-DE" sz="1400" b="0" i="0" u="none" strike="noStrike" kern="1200" cap="none" spc="-15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  <a:sym typeface="Wingdings 2" panose="05020102010507070707" pitchFamily="18" charset="2"/>
                  </a:rPr>
                  <a:t> </a:t>
                </a:r>
                <a:endParaRPr lang="de-DE" dirty="0"/>
              </a:p>
            </p:txBody>
          </p:sp>
        </p:grpSp>
      </p:grpSp>
      <p:sp>
        <p:nvSpPr>
          <p:cNvPr id="21" name="Textfeld 20">
            <a:extLst>
              <a:ext uri="{FF2B5EF4-FFF2-40B4-BE49-F238E27FC236}">
                <a16:creationId xmlns:a16="http://schemas.microsoft.com/office/drawing/2014/main" id="{CEB0A5EC-C6C1-33D3-0055-4CCBF44F690D}"/>
              </a:ext>
            </a:extLst>
          </p:cNvPr>
          <p:cNvSpPr txBox="1"/>
          <p:nvPr/>
        </p:nvSpPr>
        <p:spPr>
          <a:xfrm>
            <a:off x="614362" y="6454538"/>
            <a:ext cx="672277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>
                <a:hlinkClick r:id="rId3"/>
              </a:rPr>
              <a:t>https://kostencheck.de/mauersteine-preise</a:t>
            </a:r>
            <a:r>
              <a:rPr lang="de-DE" sz="1050" dirty="0"/>
              <a:t>, …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4190178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9DB3E0-9800-597F-C457-7C02A09AE4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20E8E83C-018F-026D-0D18-EE304900444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/>
              <a:t>Gibt es Fragen oder Diskussionsbedarf?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7970292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DBFE3DF-FA63-3C82-00C4-F58DF3A4786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/>
              <a:t>Online-Quiz </a:t>
            </a:r>
          </a:p>
          <a:p>
            <a:r>
              <a:rPr lang="de-DE" dirty="0"/>
              <a:t>Steinarten im Hochbau und Ausbau</a:t>
            </a:r>
          </a:p>
          <a:p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AA6A4C96-C266-E170-8B55-1D6E0E18C0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8750" y="3353233"/>
            <a:ext cx="1994500" cy="199600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5523993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0488145-57E0-A49B-205A-6CBF8C55303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neebe@nexteconomylab.de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0C9E294-2B26-52FE-2B14-2FDC2366FFA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u.dziumbla@bfw-bb.de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E7BCEB40-79B1-F06E-319E-E9B11EB2827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/>
              <a:t>https://nexteconomylab.de/</a:t>
            </a:r>
          </a:p>
          <a:p>
            <a:endParaRPr lang="de-DE" dirty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81334059-4563-4440-3431-7A78530AD78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/>
              <a:t>https://bfw-bb.eu/</a:t>
            </a:r>
          </a:p>
          <a:p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525DB6E0-C8D5-8A56-032A-B04D041E00C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/>
              <a:t>@Next Economy Lab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83B73D03-A188-1EEE-FA8C-EE17D807A6F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/>
              <a:t>@BFW-BB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A470439A-E325-BB07-78CB-96985B1E93C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/>
              <a:t>@baudirwasauf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4283800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el 14">
            <a:extLst>
              <a:ext uri="{FF2B5EF4-FFF2-40B4-BE49-F238E27FC236}">
                <a16:creationId xmlns:a16="http://schemas.microsoft.com/office/drawing/2014/main" id="{E8BD7B1F-DA9A-5C58-5DA8-83F6E7D4976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505251" y="1289154"/>
            <a:ext cx="5923696" cy="1969423"/>
          </a:xfrm>
        </p:spPr>
        <p:txBody>
          <a:bodyPr/>
          <a:lstStyle/>
          <a:p>
            <a:r>
              <a:rPr lang="de-DE" dirty="0"/>
              <a:t>Vielen Dank für die Aufmerksamkeit und Teilnahme!</a:t>
            </a:r>
          </a:p>
        </p:txBody>
      </p:sp>
      <p:sp>
        <p:nvSpPr>
          <p:cNvPr id="10" name="Textplatzhalter 20">
            <a:extLst>
              <a:ext uri="{FF2B5EF4-FFF2-40B4-BE49-F238E27FC236}">
                <a16:creationId xmlns:a16="http://schemas.microsoft.com/office/drawing/2014/main" id="{A19B481C-815A-8FF0-E516-44F84475695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 hasCustomPrompt="1"/>
          </p:nvPr>
        </p:nvSpPr>
        <p:spPr>
          <a:xfrm>
            <a:off x="505251" y="3458209"/>
            <a:ext cx="5923695" cy="606157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  <a:latin typeface="Neue Plak Text" panose="020B0804030202020204" pitchFamily="34" charset="0"/>
              </a:defRPr>
            </a:lvl1pPr>
          </a:lstStyle>
          <a:p>
            <a:pPr lvl="0"/>
            <a:r>
              <a:rPr lang="de-DE" dirty="0"/>
              <a:t>Projekt NBAU im Internet:</a:t>
            </a:r>
          </a:p>
          <a:p>
            <a:pPr lvl="0"/>
            <a:endParaRPr lang="de-DE" dirty="0"/>
          </a:p>
        </p:txBody>
      </p:sp>
      <p:pic>
        <p:nvPicPr>
          <p:cNvPr id="3" name="Bildplatzhalter 2">
            <a:extLst>
              <a:ext uri="{FF2B5EF4-FFF2-40B4-BE49-F238E27FC236}">
                <a16:creationId xmlns:a16="http://schemas.microsoft.com/office/drawing/2014/main" id="{25EED6B8-63D8-A29D-7859-3162FC9EF2BA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1" r="6721"/>
          <a:stretch/>
        </p:blipFill>
        <p:spPr>
          <a:xfrm>
            <a:off x="6842125" y="934224"/>
            <a:ext cx="5349875" cy="4634622"/>
          </a:xfrm>
        </p:spPr>
      </p:pic>
      <p:sp>
        <p:nvSpPr>
          <p:cNvPr id="8" name="Textplatzhalter 7">
            <a:extLst>
              <a:ext uri="{FF2B5EF4-FFF2-40B4-BE49-F238E27FC236}">
                <a16:creationId xmlns:a16="http://schemas.microsoft.com/office/drawing/2014/main" id="{31727F4E-17ED-3A0E-D289-81D1E823322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de-DE" dirty="0"/>
              <a:t>https://bfw-bb.eu/nbau/</a:t>
            </a:r>
          </a:p>
          <a:p>
            <a:r>
              <a:rPr lang="de-DE" dirty="0"/>
              <a:t>https://nexteconomylab.de/de/projekte/nachhaltigkeit-im-bau </a:t>
            </a:r>
          </a:p>
          <a:p>
            <a:endParaRPr lang="de-DE" dirty="0"/>
          </a:p>
        </p:txBody>
      </p:sp>
      <p:sp>
        <p:nvSpPr>
          <p:cNvPr id="2" name="Textplatzhalter 2">
            <a:extLst>
              <a:ext uri="{FF2B5EF4-FFF2-40B4-BE49-F238E27FC236}">
                <a16:creationId xmlns:a16="http://schemas.microsoft.com/office/drawing/2014/main" id="{C8B75E3E-DDBA-16D6-1108-538F082BB89C}"/>
              </a:ext>
            </a:extLst>
          </p:cNvPr>
          <p:cNvSpPr txBox="1">
            <a:spLocks/>
          </p:cNvSpPr>
          <p:nvPr/>
        </p:nvSpPr>
        <p:spPr>
          <a:xfrm>
            <a:off x="10326015" y="5274635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©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U.Dziumbla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eightText Pro Book" panose="02000603060000020004" pitchFamily="50" charset="0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301950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B6DB21A-8620-3F32-C1A6-6E77EA15B6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Auswahlkriterien</a:t>
            </a:r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F33D244-514A-A23D-FF17-E461F1AC3AA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4362" y="2111466"/>
            <a:ext cx="11017829" cy="436633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de-DE" sz="2600" b="1" dirty="0"/>
              <a:t>Langlebigkeit: </a:t>
            </a:r>
          </a:p>
          <a:p>
            <a:r>
              <a:rPr lang="de-DE" dirty="0"/>
              <a:t>Einige Steinarten sind langlebiger als andere und können Jahrzehnte oder sogar Jahrhunderte halten.</a:t>
            </a:r>
          </a:p>
          <a:p>
            <a:pPr marL="0" indent="0">
              <a:buNone/>
            </a:pPr>
            <a:r>
              <a:rPr lang="de-DE" sz="2600" b="1" dirty="0"/>
              <a:t>Widerstandsfähigkeit</a:t>
            </a:r>
            <a:r>
              <a:rPr lang="de-DE" b="1" dirty="0"/>
              <a:t>: </a:t>
            </a:r>
          </a:p>
          <a:p>
            <a:r>
              <a:rPr lang="de-DE" dirty="0"/>
              <a:t>Je nach Standort des Gebäudes ist es wichtig, eine Steinart zu wählen, die den örtlichen Witterungsbedingungen standhalten kann, wie beispielsweise Starkregen, Hitze oder Frost.</a:t>
            </a:r>
          </a:p>
          <a:p>
            <a:pPr marL="0" indent="0">
              <a:buNone/>
            </a:pPr>
            <a:r>
              <a:rPr lang="de-DE" sz="2600" b="1" dirty="0"/>
              <a:t>Pflegeleichtigkeit</a:t>
            </a:r>
            <a:r>
              <a:rPr lang="de-DE" b="1" dirty="0"/>
              <a:t>: </a:t>
            </a:r>
          </a:p>
          <a:p>
            <a:r>
              <a:rPr lang="de-DE" dirty="0"/>
              <a:t>Manche Steinarten erfordern mehr Pflege als andere. Es ist wichtig zu berücksichtigen, wie viel Zeit und Aufwand Sie bereit sind, in die Steinpflege zu investieren.</a:t>
            </a:r>
          </a:p>
          <a:p>
            <a:pPr marL="0" indent="0">
              <a:buNone/>
            </a:pPr>
            <a:r>
              <a:rPr lang="de-DE" sz="2600" b="1" dirty="0"/>
              <a:t>Ästhetik: </a:t>
            </a:r>
          </a:p>
          <a:p>
            <a:r>
              <a:rPr lang="de-DE" dirty="0"/>
              <a:t>Jede Steinart hat ihre eigene natürliche Schönheit und kann das Erscheinungsbild eines Gebäudes maßgeblich beeinflussen. Die Steinwahl sollte zum architektonischen Stil des Gebäudes passen und die gewünschte Ästhetik widerspiegeln.</a:t>
            </a:r>
          </a:p>
          <a:p>
            <a:pPr marL="0" indent="0">
              <a:buNone/>
            </a:pPr>
            <a:r>
              <a:rPr lang="de-DE" sz="2600" b="1" dirty="0"/>
              <a:t>Kosten</a:t>
            </a:r>
            <a:r>
              <a:rPr lang="de-DE" b="1" dirty="0"/>
              <a:t>: </a:t>
            </a:r>
          </a:p>
          <a:p>
            <a:r>
              <a:rPr lang="de-DE" dirty="0"/>
              <a:t>für die Errichtung von Gebäuden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235674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410714-8486-8026-5DFA-80F23DC01E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3E75FAC5-7D63-1E46-5965-47FB5D2D1C1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>
                <a:solidFill>
                  <a:srgbClr val="F3972B"/>
                </a:solidFill>
              </a:rPr>
              <a:t>Steinarten</a:t>
            </a:r>
          </a:p>
          <a:p>
            <a:r>
              <a:rPr lang="de-DE" dirty="0"/>
              <a:t>in der Praxis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893002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2EC884-CEB3-88A6-34F8-9202BE3C1D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Auswahl der am häufigsten verwendeten Steinarten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9CCAD9F-DFEB-3F24-9B51-AD8BC356779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4363" y="2332847"/>
            <a:ext cx="11017829" cy="4090926"/>
          </a:xfrm>
        </p:spPr>
        <p:txBody>
          <a:bodyPr/>
          <a:lstStyle/>
          <a:p>
            <a:r>
              <a:rPr lang="de-DE" dirty="0"/>
              <a:t>Kalksandstein</a:t>
            </a:r>
          </a:p>
          <a:p>
            <a:r>
              <a:rPr lang="de-DE" dirty="0"/>
              <a:t>Porenbetonstein</a:t>
            </a:r>
          </a:p>
          <a:p>
            <a:r>
              <a:rPr lang="de-DE" dirty="0"/>
              <a:t>Sandstein</a:t>
            </a:r>
          </a:p>
          <a:p>
            <a:r>
              <a:rPr lang="de-DE" dirty="0"/>
              <a:t>Ziegelstein / Klinker</a:t>
            </a:r>
          </a:p>
          <a:p>
            <a:r>
              <a:rPr lang="de-DE" dirty="0"/>
              <a:t>Wärmedämmziegel</a:t>
            </a:r>
          </a:p>
          <a:p>
            <a:r>
              <a:rPr lang="de-DE" dirty="0"/>
              <a:t>Leichtbetonstein</a:t>
            </a:r>
          </a:p>
          <a:p>
            <a:r>
              <a:rPr lang="de-DE" dirty="0"/>
              <a:t>Lehmstein</a:t>
            </a:r>
          </a:p>
          <a:p>
            <a:pPr marL="0" indent="0">
              <a:buNone/>
            </a:pPr>
            <a:endParaRPr lang="de-DE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324882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552CD7-D4B0-64DA-7F2D-172748A5A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AD161D8B-1EF9-3A05-2F79-A7F8BAF95BD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>
                <a:solidFill>
                  <a:srgbClr val="F3972B"/>
                </a:solidFill>
              </a:rPr>
              <a:t>Kalksandstein</a:t>
            </a:r>
          </a:p>
          <a:p>
            <a:r>
              <a:rPr lang="de-DE" dirty="0"/>
              <a:t>kostengünstiges, langlebiges und robustes Mauerwerk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34346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6A7D1092-60E4-8B4F-2BA8-E14E24AC9DB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Kalksandstein - 1880 Patent </a:t>
            </a:r>
            <a:r>
              <a:rPr lang="de-DE" dirty="0" err="1"/>
              <a:t>Baustoffchem</a:t>
            </a:r>
            <a:r>
              <a:rPr lang="de-DE" dirty="0"/>
              <a:t>. Dr. Wilhelm Michaelis</a:t>
            </a:r>
            <a:br>
              <a:rPr lang="de-DE" dirty="0"/>
            </a:br>
            <a:endParaRPr lang="de-DE" dirty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0303426A-47AF-7D47-1BB4-894AD241450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5250" y="2727360"/>
            <a:ext cx="6643062" cy="381782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e-DE" b="1" dirty="0"/>
              <a:t>Material</a:t>
            </a:r>
          </a:p>
          <a:p>
            <a:r>
              <a:rPr lang="de-DE" sz="2200" dirty="0"/>
              <a:t>Branntkalk (Kalziumoxid)</a:t>
            </a:r>
          </a:p>
          <a:p>
            <a:r>
              <a:rPr lang="de-DE" sz="2200" dirty="0"/>
              <a:t>Sand (hauptsächlich Quarzsand)</a:t>
            </a:r>
          </a:p>
          <a:p>
            <a:r>
              <a:rPr lang="de-DE" sz="2200" dirty="0"/>
              <a:t>Wasser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b="1" dirty="0"/>
              <a:t>Herstellung</a:t>
            </a:r>
          </a:p>
          <a:p>
            <a:r>
              <a:rPr lang="de-DE" sz="2200" dirty="0"/>
              <a:t>Rohstoffe aus Regionale Kiesgruben</a:t>
            </a:r>
          </a:p>
          <a:p>
            <a:r>
              <a:rPr lang="de-DE" sz="2200" dirty="0"/>
              <a:t>KSW: 16 bar / 200 °C / 4 -  10 Std </a:t>
            </a:r>
          </a:p>
          <a:p>
            <a:pPr marL="0" indent="0">
              <a:buNone/>
            </a:pPr>
            <a:br>
              <a:rPr lang="de-DE" dirty="0"/>
            </a:br>
            <a:r>
              <a:rPr lang="de-DE" sz="1800" dirty="0"/>
              <a:t>Deutschland aktuell 77 KS-Werke in 43 Unternehmen in Niederlehme (Brb.) eines der ältesten Produktionsstandorte in Deutschland</a:t>
            </a:r>
          </a:p>
          <a:p>
            <a:pPr marL="0" indent="0">
              <a:buNone/>
            </a:pPr>
            <a:endParaRPr lang="de-DE" dirty="0"/>
          </a:p>
          <a:p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pic>
        <p:nvPicPr>
          <p:cNvPr id="3" name="Bildplatzhalter 2">
            <a:extLst>
              <a:ext uri="{FF2B5EF4-FFF2-40B4-BE49-F238E27FC236}">
                <a16:creationId xmlns:a16="http://schemas.microsoft.com/office/drawing/2014/main" id="{155DC110-038E-3090-4B03-E7650E15223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0" b="1870"/>
          <a:stretch/>
        </p:blipFill>
        <p:spPr/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035B4D7A-8C6D-78F4-F4AA-6E436A29D40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91425" y="952500"/>
            <a:ext cx="4600575" cy="3066282"/>
          </a:xfrm>
          <a:prstGeom prst="rect">
            <a:avLst/>
          </a:prstGeom>
        </p:spPr>
      </p:pic>
      <p:sp>
        <p:nvSpPr>
          <p:cNvPr id="2" name="Textplatzhalter 2">
            <a:extLst>
              <a:ext uri="{FF2B5EF4-FFF2-40B4-BE49-F238E27FC236}">
                <a16:creationId xmlns:a16="http://schemas.microsoft.com/office/drawing/2014/main" id="{73CCB8CE-7DC2-F449-F7BA-2428ED1E555A}"/>
              </a:ext>
            </a:extLst>
          </p:cNvPr>
          <p:cNvSpPr txBox="1">
            <a:spLocks/>
          </p:cNvSpPr>
          <p:nvPr/>
        </p:nvSpPr>
        <p:spPr>
          <a:xfrm>
            <a:off x="10265116" y="6463952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©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U.Dziumbla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eightText Pro Book" panose="02000603060000020004" pitchFamily="50" charset="0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903923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C3D614-170E-B067-2735-3322171AC0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Mauerwerk für tragende und nicht tragende Wände </a:t>
            </a:r>
            <a:br>
              <a:rPr lang="de-DE" dirty="0"/>
            </a:br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D72083D-F16E-0851-2281-161528AB90F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4363" y="2303972"/>
            <a:ext cx="11017829" cy="40909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/>
              <a:t>Eigenschaften</a:t>
            </a:r>
          </a:p>
          <a:p>
            <a:r>
              <a:rPr lang="de-DE" sz="2200" dirty="0"/>
              <a:t>Hohe Rohdichte / Druckfestigkeit</a:t>
            </a:r>
          </a:p>
          <a:p>
            <a:r>
              <a:rPr lang="de-DE" sz="2200" dirty="0"/>
              <a:t>Schallschutz / Wärmespeicher (mit Außendämmung)</a:t>
            </a:r>
          </a:p>
          <a:p>
            <a:r>
              <a:rPr lang="de-DE" sz="2200" dirty="0"/>
              <a:t>nicht brennbar / brandsicher / Langlebig </a:t>
            </a:r>
          </a:p>
          <a:p>
            <a:r>
              <a:rPr lang="de-DE" sz="2200" dirty="0"/>
              <a:t>Feuchteregulierend / temperaturausgleichend</a:t>
            </a:r>
          </a:p>
          <a:p>
            <a:r>
              <a:rPr lang="de-DE" sz="2200" dirty="0"/>
              <a:t>vielfältige Formate</a:t>
            </a:r>
          </a:p>
          <a:p>
            <a:r>
              <a:rPr lang="de-DE" sz="2200" dirty="0"/>
              <a:t>Haltbarkeit – über 100 Jahre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6364465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3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9b6327e-2b5b-4eb0-b264-096f24e8716b" xsi:nil="true"/>
    <lcf76f155ced4ddcb4097134ff3c332f xmlns="2b4e305d-4f8d-4494-a831-2ab793b4aa70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D6E945EAD86754EBBFBF613E5D6CB42" ma:contentTypeVersion="16" ma:contentTypeDescription="Create a new document." ma:contentTypeScope="" ma:versionID="f71c36223d11a674f59235b9663ba23d">
  <xsd:schema xmlns:xsd="http://www.w3.org/2001/XMLSchema" xmlns:xs="http://www.w3.org/2001/XMLSchema" xmlns:p="http://schemas.microsoft.com/office/2006/metadata/properties" xmlns:ns2="2b4e305d-4f8d-4494-a831-2ab793b4aa70" xmlns:ns3="e9b6327e-2b5b-4eb0-b264-096f24e8716b" targetNamespace="http://schemas.microsoft.com/office/2006/metadata/properties" ma:root="true" ma:fieldsID="51d5ef47535e261fa67d0e51ed170d22" ns2:_="" ns3:_="">
    <xsd:import namespace="2b4e305d-4f8d-4494-a831-2ab793b4aa70"/>
    <xsd:import namespace="e9b6327e-2b5b-4eb0-b264-096f24e8716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b4e305d-4f8d-4494-a831-2ab793b4aa7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a8188561-da4c-4563-91c9-5ced32ac918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b6327e-2b5b-4eb0-b264-096f24e8716b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0ecc8bec-8604-4cbc-aa04-0b94da2edea3}" ma:internalName="TaxCatchAll" ma:showField="CatchAllData" ma:web="e9b6327e-2b5b-4eb0-b264-096f24e8716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BC71926-B306-4518-AF5F-7D7330AE2461}">
  <ds:schemaRefs>
    <ds:schemaRef ds:uri="http://purl.org/dc/elements/1.1/"/>
    <ds:schemaRef ds:uri="2b4e305d-4f8d-4494-a831-2ab793b4aa70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e9b6327e-2b5b-4eb0-b264-096f24e8716b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96B59574-1D1D-4740-8E0B-3DC893CABA4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C01C709-CA0B-439E-89E8-F4363BBC1F61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1802</Words>
  <Application>Microsoft Office PowerPoint</Application>
  <PresentationFormat>Breitbild</PresentationFormat>
  <Paragraphs>429</Paragraphs>
  <Slides>38</Slides>
  <Notes>31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9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38</vt:i4>
      </vt:variant>
    </vt:vector>
  </HeadingPairs>
  <TitlesOfParts>
    <vt:vector size="48" baseType="lpstr">
      <vt:lpstr>Aptos</vt:lpstr>
      <vt:lpstr>Arial</vt:lpstr>
      <vt:lpstr>FreightDisp Pro Book</vt:lpstr>
      <vt:lpstr>FreightText Pro Bold</vt:lpstr>
      <vt:lpstr>FreightText Pro Book</vt:lpstr>
      <vt:lpstr>Neue Plak</vt:lpstr>
      <vt:lpstr>Neue Plak Text</vt:lpstr>
      <vt:lpstr>Neue Plak Wide Black</vt:lpstr>
      <vt:lpstr>Wingdings 2</vt:lpstr>
      <vt:lpstr>Office</vt:lpstr>
      <vt:lpstr>Materialkunde: Steinarten  im Hoch- und Ausbau</vt:lpstr>
      <vt:lpstr>PowerPoint-Präsentation</vt:lpstr>
      <vt:lpstr>Erfahrungen und Informationen zu:</vt:lpstr>
      <vt:lpstr>Auswahlkriterien</vt:lpstr>
      <vt:lpstr>PowerPoint-Präsentation</vt:lpstr>
      <vt:lpstr>Auswahl der am häufigsten verwendeten Steinarten</vt:lpstr>
      <vt:lpstr>PowerPoint-Präsentation</vt:lpstr>
      <vt:lpstr>Kalksandstein - 1880 Patent Baustoffchem. Dr. Wilhelm Michaelis </vt:lpstr>
      <vt:lpstr>Mauerwerk für tragende und nicht tragende Wände  </vt:lpstr>
      <vt:lpstr>Nachhaltigkeit im Blick </vt:lpstr>
      <vt:lpstr>PowerPoint-Präsentation</vt:lpstr>
      <vt:lpstr>Im herkömmlichen Sinn kein Beton -  da kein Kies/Sand </vt:lpstr>
      <vt:lpstr>Porenbetonstein</vt:lpstr>
      <vt:lpstr>Nachhaltigkeit</vt:lpstr>
      <vt:lpstr>PowerPoint-Präsentation</vt:lpstr>
      <vt:lpstr>Sandstein</vt:lpstr>
      <vt:lpstr>Sandsteine</vt:lpstr>
      <vt:lpstr>Sandsteine</vt:lpstr>
      <vt:lpstr>PowerPoint-Präsentation</vt:lpstr>
      <vt:lpstr>Baumaterial seit über 10.000 Jahren!</vt:lpstr>
      <vt:lpstr>Rücklauf/Wieder-verwendbarkeit </vt:lpstr>
      <vt:lpstr>PowerPoint-Präsentation</vt:lpstr>
      <vt:lpstr>Wärmedämmziegel</vt:lpstr>
      <vt:lpstr>Wärmedämmziegel</vt:lpstr>
      <vt:lpstr>PowerPoint-Präsentation</vt:lpstr>
      <vt:lpstr>Leichtbetonstein</vt:lpstr>
      <vt:lpstr>Leichtbetonstein</vt:lpstr>
      <vt:lpstr>PowerPoint-Präsentation</vt:lpstr>
      <vt:lpstr>Lehmsteine</vt:lpstr>
      <vt:lpstr>Lehmsteine</vt:lpstr>
      <vt:lpstr>Lehmsteine</vt:lpstr>
      <vt:lpstr>Entscheidungshilfe Materialauswahl </vt:lpstr>
      <vt:lpstr>Entscheidungshilfe Materialauswahl </vt:lpstr>
      <vt:lpstr>Entscheidungshilfe Materialauswahl </vt:lpstr>
      <vt:lpstr>PowerPoint-Präsentation</vt:lpstr>
      <vt:lpstr>PowerPoint-Präsentation</vt:lpstr>
      <vt:lpstr>PowerPoint-Präsentation</vt:lpstr>
      <vt:lpstr>Vielen Dank für die Aufmerksamkeit und Teilnahme!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Louisa  Büsken</dc:creator>
  <cp:lastModifiedBy>Louisa  Büsken</cp:lastModifiedBy>
  <cp:revision>36</cp:revision>
  <dcterms:created xsi:type="dcterms:W3CDTF">2024-11-12T08:47:53Z</dcterms:created>
  <dcterms:modified xsi:type="dcterms:W3CDTF">2026-08-14T08:29:03Z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0x010100AD6E945EAD86754EBBFBF613E5D6CB42</vt:lpwstr>
  </property>
  <property fmtid="{D5CDD505-2E9C-101B-9397-08002B2CF9AE}" pid="3" name="MediaServiceImageTags">
    <vt:lpwstr/>
  </property>
  <property fmtid="{D5CDD505-2E9C-101B-9397-08002B2CF9AE}" pid="4" name="ArticulateGUID">
    <vt:lpwstr>D37BA5DB-071C-42BD-AA0D-D46F99878DFA</vt:lpwstr>
  </property>
  <property fmtid="{D5CDD505-2E9C-101B-9397-08002B2CF9AE}" pid="5" name="ArticulatePath">
    <vt:lpwstr>NBAU Präsentationsvorlage_NEU_(Stand 13_06)</vt:lpwstr>
  </property>
</Properties>
</file>