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tags/tag4.xml" ContentType="application/vnd.openxmlformats-officedocument.presentationml.tags+xml"/>
  <Override PartName="/ppt/notesSlides/notesSlide3.xml" ContentType="application/vnd.openxmlformats-officedocument.presentationml.notesSlide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notesSlides/notesSlide4.xml" ContentType="application/vnd.openxmlformats-officedocument.presentationml.notesSlide+xml"/>
  <Override PartName="/ppt/tags/tag7.xml" ContentType="application/vnd.openxmlformats-officedocument.presentationml.tags+xml"/>
  <Override PartName="/ppt/notesSlides/notesSlide5.xml" ContentType="application/vnd.openxmlformats-officedocument.presentationml.notesSlide+xml"/>
  <Override PartName="/ppt/tags/tag8.xml" ContentType="application/vnd.openxmlformats-officedocument.presentationml.tags+xml"/>
  <Override PartName="/ppt/notesSlides/notesSlide6.xml" ContentType="application/vnd.openxmlformats-officedocument.presentationml.notesSlide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notesSlides/notesSlide7.xml" ContentType="application/vnd.openxmlformats-officedocument.presentationml.notesSlide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notesSlides/notesSlide8.xml" ContentType="application/vnd.openxmlformats-officedocument.presentationml.notesSlide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notesSlides/notesSlide9.xml" ContentType="application/vnd.openxmlformats-officedocument.presentationml.notesSlide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notesSlides/notesSlide10.xml" ContentType="application/vnd.openxmlformats-officedocument.presentationml.notesSlide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notesSlides/notesSlide11.xml" ContentType="application/vnd.openxmlformats-officedocument.presentationml.notesSlide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notesSlides/notesSlide12.xml" ContentType="application/vnd.openxmlformats-officedocument.presentationml.notesSlide+xml"/>
  <Override PartName="/ppt/tags/tag22.xml" ContentType="application/vnd.openxmlformats-officedocument.presentationml.tags+xml"/>
  <Override PartName="/ppt/notesSlides/notesSlide13.xml" ContentType="application/vnd.openxmlformats-officedocument.presentationml.notesSlide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notesSlides/notesSlide14.xml" ContentType="application/vnd.openxmlformats-officedocument.presentationml.notesSlide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notesSlides/notesSlide15.xml" ContentType="application/vnd.openxmlformats-officedocument.presentationml.notesSlide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notesSlides/notesSlide16.xml" ContentType="application/vnd.openxmlformats-officedocument.presentationml.notesSlide+xml"/>
  <Override PartName="/ppt/tags/tag29.xml" ContentType="application/vnd.openxmlformats-officedocument.presentationml.tags+xml"/>
  <Override PartName="/ppt/notesSlides/notesSlide17.xml" ContentType="application/vnd.openxmlformats-officedocument.presentationml.notesSlide+xml"/>
  <Override PartName="/ppt/tags/tag30.xml" ContentType="application/vnd.openxmlformats-officedocument.presentationml.tags+xml"/>
  <Override PartName="/ppt/notesSlides/notesSlide18.xml" ContentType="application/vnd.openxmlformats-officedocument.presentationml.notesSlide+xml"/>
  <Override PartName="/ppt/tags/tag31.xml" ContentType="application/vnd.openxmlformats-officedocument.presentationml.tags+xml"/>
  <Override PartName="/ppt/notesSlides/notesSlide19.xml" ContentType="application/vnd.openxmlformats-officedocument.presentationml.notesSlide+xml"/>
  <Override PartName="/ppt/tags/tag32.xml" ContentType="application/vnd.openxmlformats-officedocument.presentationml.tags+xml"/>
  <Override PartName="/ppt/notesSlides/notesSlide20.xml" ContentType="application/vnd.openxmlformats-officedocument.presentationml.notesSlide+xml"/>
  <Override PartName="/ppt/tags/tag33.xml" ContentType="application/vnd.openxmlformats-officedocument.presentationml.tags+xml"/>
  <Override PartName="/ppt/notesSlides/notesSlide21.xml" ContentType="application/vnd.openxmlformats-officedocument.presentationml.notesSlide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notesSlides/notesSlide22.xml" ContentType="application/vnd.openxmlformats-officedocument.presentationml.notesSlide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notesSlides/notesSlide23.xml" ContentType="application/vnd.openxmlformats-officedocument.presentationml.notesSlide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notesSlides/notesSlide24.xml" ContentType="application/vnd.openxmlformats-officedocument.presentationml.notesSlide+xml"/>
  <Override PartName="/ppt/tags/tag41.xml" ContentType="application/vnd.openxmlformats-officedocument.presentationml.tags+xml"/>
  <Override PartName="/ppt/notesSlides/notesSlide25.xml" ContentType="application/vnd.openxmlformats-officedocument.presentationml.notesSlide+xml"/>
  <Override PartName="/ppt/tags/tag42.xml" ContentType="application/vnd.openxmlformats-officedocument.presentationml.tags+xml"/>
  <Override PartName="/ppt/notesSlides/notesSlide26.xml" ContentType="application/vnd.openxmlformats-officedocument.presentationml.notesSlide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48"/>
  </p:notesMasterIdLst>
  <p:handoutMasterIdLst>
    <p:handoutMasterId r:id="rId49"/>
  </p:handoutMasterIdLst>
  <p:sldIdLst>
    <p:sldId id="882" r:id="rId5"/>
    <p:sldId id="929" r:id="rId6"/>
    <p:sldId id="848" r:id="rId7"/>
    <p:sldId id="827" r:id="rId8"/>
    <p:sldId id="960" r:id="rId9"/>
    <p:sldId id="957" r:id="rId10"/>
    <p:sldId id="958" r:id="rId11"/>
    <p:sldId id="959" r:id="rId12"/>
    <p:sldId id="988" r:id="rId13"/>
    <p:sldId id="961" r:id="rId14"/>
    <p:sldId id="962" r:id="rId15"/>
    <p:sldId id="963" r:id="rId16"/>
    <p:sldId id="964" r:id="rId17"/>
    <p:sldId id="965" r:id="rId18"/>
    <p:sldId id="978" r:id="rId19"/>
    <p:sldId id="979" r:id="rId20"/>
    <p:sldId id="980" r:id="rId21"/>
    <p:sldId id="981" r:id="rId22"/>
    <p:sldId id="982" r:id="rId23"/>
    <p:sldId id="991" r:id="rId24"/>
    <p:sldId id="983" r:id="rId25"/>
    <p:sldId id="966" r:id="rId26"/>
    <p:sldId id="967" r:id="rId27"/>
    <p:sldId id="968" r:id="rId28"/>
    <p:sldId id="969" r:id="rId29"/>
    <p:sldId id="984" r:id="rId30"/>
    <p:sldId id="985" r:id="rId31"/>
    <p:sldId id="986" r:id="rId32"/>
    <p:sldId id="987" r:id="rId33"/>
    <p:sldId id="970" r:id="rId34"/>
    <p:sldId id="971" r:id="rId35"/>
    <p:sldId id="945" r:id="rId36"/>
    <p:sldId id="972" r:id="rId37"/>
    <p:sldId id="946" r:id="rId38"/>
    <p:sldId id="974" r:id="rId39"/>
    <p:sldId id="975" r:id="rId40"/>
    <p:sldId id="976" r:id="rId41"/>
    <p:sldId id="977" r:id="rId42"/>
    <p:sldId id="948" r:id="rId43"/>
    <p:sldId id="915" r:id="rId44"/>
    <p:sldId id="989" r:id="rId45"/>
    <p:sldId id="990" r:id="rId46"/>
    <p:sldId id="953" r:id="rId47"/>
  </p:sldIdLst>
  <p:sldSz cx="12192000" cy="6858000"/>
  <p:notesSz cx="6858000" cy="9144000"/>
  <p:custDataLst>
    <p:tags r:id="rId50"/>
  </p:custDataLst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FE008A6B-D18A-7F9F-09B4-CAF49468C937}" name="Hannah Strobel" initials="H" userId="Hannah Strobel" providerId="None"/>
  <p188:author id="{FC0D4E72-8D8F-76DF-A499-B5345355DEC2}" name="Laura Zimmermann" initials="LZ" userId="S::quast@nexteconomylab.de::f597a7f9-23fa-4e78-bade-21d5c631cad7" providerId="AD"/>
  <p188:author id="{B0BA867C-25E8-716E-5C3A-E2E86F65849E}" name="Uwe Dziumbla" initials="UD" userId="S::u.dziumbla_bfw-bb.de#ext#@nexteconomylab.onmicrosoft.com::f50ff3c0-f4e6-4f8b-9175-55e7b418b057" providerId="AD"/>
  <p188:author id="{8E13A2EA-694D-E73E-7C97-0F21ED1A3BA4}" name="Louisa  Büsken" initials="LB" userId="S::Buesken@nexteconomylab.de::7d97b5d4-09f0-4c45-9e89-3735a4836822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3972B"/>
    <a:srgbClr val="182952"/>
    <a:srgbClr val="004488"/>
    <a:srgbClr val="0088BB"/>
    <a:srgbClr val="E8EDF8"/>
    <a:srgbClr val="F2F0E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69671" autoAdjust="0"/>
  </p:normalViewPr>
  <p:slideViewPr>
    <p:cSldViewPr snapToGrid="0">
      <p:cViewPr varScale="1">
        <p:scale>
          <a:sx n="69" d="100"/>
          <a:sy n="69" d="100"/>
        </p:scale>
        <p:origin x="998" y="4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4" d="100"/>
          <a:sy n="84" d="100"/>
        </p:scale>
        <p:origin x="3912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tags" Target="tags/tag1.xml"/><Relationship Id="rId55" Type="http://schemas.microsoft.com/office/2018/10/relationships/authors" Target="author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slide" Target="slides/slide37.xml"/><Relationship Id="rId54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4.xml"/><Relationship Id="rId51" Type="http://schemas.openxmlformats.org/officeDocument/2006/relationships/presProps" Target="presProps.xml"/><Relationship Id="rId3" Type="http://schemas.openxmlformats.org/officeDocument/2006/relationships/customXml" Target="../customXml/item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>
            <a:extLst>
              <a:ext uri="{FF2B5EF4-FFF2-40B4-BE49-F238E27FC236}">
                <a16:creationId xmlns:a16="http://schemas.microsoft.com/office/drawing/2014/main" id="{848DDF5D-9FAB-1264-3C35-1FB955B5479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F251713F-715E-B1B8-C6C9-E19DF73949A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DB9E5A-0281-42B9-831D-29110479DF5C}" type="datetimeFigureOut">
              <a:rPr lang="de-DE" smtClean="0"/>
              <a:t>24.08.2026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FB7B285C-4E30-BCBB-5B8A-1C20A00CF57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FE9F1591-B18F-6CD1-26C4-7CC1739DAACA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F6FDB7-274C-4E68-9624-9E2EC0AC178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245413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8BCBA64-ECC8-4978-8891-8DF2B1FB534C}" type="datetimeFigureOut">
              <a:rPr lang="de-DE" smtClean="0"/>
              <a:t>24.08.2026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C5F42F7-6364-4D22-9CE0-F57BEDCBB65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431008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baunetzwerk.biz/pflasterhandwerk-tradition-mit-zukunft" TargetMode="External"/><Relationship Id="rId3" Type="http://schemas.openxmlformats.org/officeDocument/2006/relationships/hyperlink" Target="https://allgemeinebauzeitung.de/abz/alter-baustoff-mit-zukunft-vom-natuerlichen-bitumen-zum-strassenasphalt-44680" TargetMode="External"/><Relationship Id="rId7" Type="http://schemas.openxmlformats.org/officeDocument/2006/relationships/hyperlink" Target="https://de.wikipedia.org/wiki/Asphalt#Nat%C3%BCrlicher_Asphalt" TargetMode="External"/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www.volksstimme.de/lokal/schoenebeck/historisch-wertvoll-aber-schlechter-zustand-barbys-betonstrassen-fast-ein-superlativ-443897" TargetMode="External"/><Relationship Id="rId5" Type="http://schemas.openxmlformats.org/officeDocument/2006/relationships/hyperlink" Target="https://www.zdf.de/dokumentation/zdfinfo-doku/wunderbauten-der-geschichte--strassen-100.html" TargetMode="External"/><Relationship Id="rId4" Type="http://schemas.openxmlformats.org/officeDocument/2006/relationships/hyperlink" Target="https://www.baustoffwissen.de/die-geschichte-des-strassenbaus-31102023" TargetMode="Externa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umweltbundesamt.de/daten/ressourcen-abfall/abfallaufkommen#deutschlands-abfall" TargetMode="External"/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197716-9617-BCCA-E1DE-0636DD9D60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4A865F73-8641-BC12-E098-EA5BD01C470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E18E4624-A222-1FD4-9771-26D4B29D650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5411B1DA-9C12-3A8B-497E-870B71C459D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666E0F-443F-8B4B-998E-90E85D0072D1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0759445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C7CF5A-2B16-AAC0-73DD-5F60EBEF11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06EDD77D-8169-4B80-1C89-BDD932D90BD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7237B9BF-6D40-8BE2-F35E-EFA42387364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5E232DD6-C910-2F9D-7DB8-ED2C3C3188A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5F42F7-6364-4D22-9CE0-F57BEDCBB657}" type="slidenum">
              <a:rPr lang="de-DE" smtClean="0"/>
              <a:t>16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2963610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9A2CF9-0D74-AB0C-B036-D0D1F741AF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F547FBB9-15FE-AEFA-52FE-337B4BF76CF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0B95CE7E-BE7F-09A7-0AE3-82DEB532149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1FD7B289-02EF-DE4F-B321-BBC7C6C6C85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5F42F7-6364-4D22-9CE0-F57BEDCBB657}" type="slidenum">
              <a:rPr lang="de-DE" smtClean="0"/>
              <a:t>18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8167542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5D7596-8614-6233-E279-A3059F7697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60E55821-7513-1812-6889-E9D41B60BF9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CFC22104-E9CB-EB8C-43DB-4FF257D86BA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7F06CD7D-100A-F28B-B6ED-5FB3BCF28AC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5F42F7-6364-4D22-9CE0-F57BEDCBB657}" type="slidenum">
              <a:rPr lang="de-DE" smtClean="0"/>
              <a:t>20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5092940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B95CB3-27F9-49D3-7C93-CD16BF60A2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538FC149-808F-3BD0-B230-A9F40780445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F9F74C04-7858-9C46-6F42-5E0A3C2CBC6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2808C287-5A2F-90DB-B181-F8018EFB9C2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5F42F7-6364-4D22-9CE0-F57BEDCBB657}" type="slidenum">
              <a:rPr lang="de-DE" smtClean="0"/>
              <a:t>21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4956835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F4958A-9AA3-DAFB-4556-15496C3E19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A7AAF30F-9C73-15C1-9565-B52E1A235E9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17F76346-2512-B660-5AB8-A5A124349C8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F40C76D7-55B2-8E93-6737-1EF0CF6A196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5F42F7-6364-4D22-9CE0-F57BEDCBB657}" type="slidenum">
              <a:rPr lang="de-DE" smtClean="0"/>
              <a:t>23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1175973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CB812A-94A5-266A-BFAC-EC2961CDA4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23EA9ED7-1199-9286-170C-6724CE74035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FAADF5BF-BEEB-F0A2-D2A1-CB741C90AF7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Wiederverwendung der Pflastersteine in Originalform (Kaskadennutzung): Dies ist die hochwertigste und ökologisch sinnvollste Form des </a:t>
            </a:r>
            <a:r>
              <a:rPr lang="de-DE" dirty="0" err="1"/>
              <a:t>Recyclings.Ausbau</a:t>
            </a:r>
            <a:r>
              <a:rPr lang="de-DE" dirty="0"/>
              <a:t>: Die Basaltpflastersteine werden sorgfältig von Hand oder maschinell aus dem Verbund gelöst. Dabei ist darauf zu achten, die Steine nicht zu </a:t>
            </a:r>
            <a:r>
              <a:rPr lang="de-DE" dirty="0" err="1"/>
              <a:t>beschädigen.Reinigung</a:t>
            </a:r>
            <a:r>
              <a:rPr lang="de-DE" dirty="0"/>
              <a:t> und Sortierung: Die ausgebauten Steine werden von anhaftendem Bettungsmaterial (Sand, Splitt, Mörtel) gereinigt. Anschließend werden sie nach Größe, Form und Qualität sortiert. Beschädigte Steine werden </a:t>
            </a:r>
            <a:r>
              <a:rPr lang="de-DE" dirty="0" err="1"/>
              <a:t>aussortiert.Wiederverlegung</a:t>
            </a:r>
            <a:r>
              <a:rPr lang="de-DE" dirty="0"/>
              <a:t>: Die gereinigten und sortierten Basaltpflastersteine können direkt wieder als Pflaster im Straßenbau eingesetzt werden. Dies ist besonders bei historischem Pflaster beliebt, um das ursprüngliche Erscheinungsbild zu erhalten. Sie finden Anwendung </a:t>
            </a:r>
            <a:r>
              <a:rPr lang="de-DE" dirty="0" err="1"/>
              <a:t>in:Sanierung</a:t>
            </a:r>
            <a:r>
              <a:rPr lang="de-DE" dirty="0"/>
              <a:t> von Altstädten und historischen </a:t>
            </a:r>
            <a:r>
              <a:rPr lang="de-DE" dirty="0" err="1"/>
              <a:t>WegenGestaltung</a:t>
            </a:r>
            <a:r>
              <a:rPr lang="de-DE" dirty="0"/>
              <a:t> von Plätzen und </a:t>
            </a:r>
            <a:r>
              <a:rPr lang="de-DE" dirty="0" err="1"/>
              <a:t>FußgängerzonenBau</a:t>
            </a:r>
            <a:r>
              <a:rPr lang="de-DE" dirty="0"/>
              <a:t> von Wegen in Parks oder privaten </a:t>
            </a:r>
            <a:r>
              <a:rPr lang="de-DE" dirty="0" err="1"/>
              <a:t>ZufahrtenAuch</a:t>
            </a:r>
            <a:r>
              <a:rPr lang="de-DE" dirty="0"/>
              <a:t> in neuen Bauvorhaben kann wiederverwendetes Basaltpflaster einen besonderen Charme verleihen.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C8899BE3-268C-E6A7-A11C-CFB569B6B23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5F42F7-6364-4D22-9CE0-F57BEDCBB657}" type="slidenum">
              <a:rPr lang="de-DE" smtClean="0"/>
              <a:t>25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320268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B39E60-ABB5-552D-4C15-13E7ACC4FD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1450500A-AAC8-C386-19F7-D1F7618CCE0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41DE7550-5CA9-09BA-5929-00E65E7BA4C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Versiegelte Flächen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F069A77F-118B-85B9-9F4C-9F8A15EA9B6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5F42F7-6364-4D22-9CE0-F57BEDCBB657}" type="slidenum">
              <a:rPr lang="de-DE" smtClean="0"/>
              <a:t>27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9235357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3A8D01-203E-8E1C-9221-986E9D6CAF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A14A4B5D-3E36-66DC-8843-FC2C1C56238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FD8EFA90-3CAF-8351-1292-D6AAB735CEF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Was ist Ökopflaster?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CA575839-6634-E505-F7DC-2C4A4A2ED7C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5F42F7-6364-4D22-9CE0-F57BEDCBB657}" type="slidenum">
              <a:rPr lang="de-DE" smtClean="0"/>
              <a:t>28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7732479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A98961-3ABC-6B7D-C743-ACEC8278B2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810883C9-08EA-DD43-4069-B211B7407A3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CDD2EB3B-300F-15C9-54E9-80024F32639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2F17ECF3-46AC-6D72-6AB9-D74AB13A6A6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5F42F7-6364-4D22-9CE0-F57BEDCBB657}" type="slidenum">
              <a:rPr lang="de-DE" smtClean="0"/>
              <a:t>29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6065925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Aktuelle Angebote für Klimasteine – Wer hat schon eingebaut?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5F42F7-6364-4D22-9CE0-F57BEDCBB657}" type="slidenum">
              <a:rPr lang="de-DE" smtClean="0"/>
              <a:t>30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685122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E9B94C-D40D-930C-C9CA-14EA7F4BAA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522C32A6-7437-A7F6-70FF-3274ED801AF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3FE8E269-F09E-A606-2C14-2E6DD63F387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https://allgemeinebauzeitung.de/abz/alter-baustoff-mit-zukunft-vom-natuerlichen-bitumen-zum-strassenasphalt-44680 </a:t>
            </a:r>
            <a:r>
              <a:rPr lang="de-DE" dirty="0">
                <a:hlinkClick r:id="rId3"/>
              </a:rPr>
              <a:t>Alter Baustoff mit Zukunft: Vom natürlichen Bitumen zum Straßenasphalt</a:t>
            </a:r>
            <a:endParaRPr lang="de-DE" dirty="0"/>
          </a:p>
          <a:p>
            <a:r>
              <a:rPr lang="de-DE" dirty="0">
                <a:hlinkClick r:id="rId4"/>
              </a:rPr>
              <a:t>Die Geschichte des Straßenbaus</a:t>
            </a:r>
            <a:r>
              <a:rPr lang="de-DE" dirty="0"/>
              <a:t> https://www.baustoffwissen.de/die-geschichte-des-strassenbaus-31102023</a:t>
            </a:r>
          </a:p>
          <a:p>
            <a:r>
              <a:rPr lang="de-DE" dirty="0">
                <a:hlinkClick r:id="rId5"/>
              </a:rPr>
              <a:t>Wunderbauten der Geschichte: Straßen - ZDFmediathek</a:t>
            </a:r>
            <a:r>
              <a:rPr lang="de-DE" dirty="0"/>
              <a:t>https://www.zdf.de/dokumentation/zdfinfo-doku/wunderbauten-der-geschichte--strassen-100.html</a:t>
            </a:r>
          </a:p>
          <a:p>
            <a:r>
              <a:rPr lang="de-DE" dirty="0"/>
              <a:t>https://www.volksstimme.de/lokal/schoenebeck/historisch-wertvoll-aber-schlechter-zustand-barbys-betonstrassen-fast-ein-superlativ-443897 </a:t>
            </a:r>
            <a:r>
              <a:rPr lang="de-DE" dirty="0">
                <a:hlinkClick r:id="rId6"/>
              </a:rPr>
              <a:t>Historisch wertvoll aber schlechter Zustand: Barbys Betonstraßen fast ein Superlativ</a:t>
            </a:r>
            <a:endParaRPr lang="de-DE" dirty="0"/>
          </a:p>
          <a:p>
            <a:r>
              <a:rPr lang="de-DE" dirty="0"/>
              <a:t>https://de.wikipedia.org/wiki/Asphalt#Nat%C3%BCrlicher_Asphalt</a:t>
            </a:r>
            <a:r>
              <a:rPr lang="de-DE" dirty="0">
                <a:hlinkClick r:id="rId7"/>
              </a:rPr>
              <a:t>Asphalt – Wikipedia</a:t>
            </a:r>
            <a:endParaRPr lang="de-DE" dirty="0"/>
          </a:p>
          <a:p>
            <a:endParaRPr lang="de-DE" dirty="0"/>
          </a:p>
          <a:p>
            <a:r>
              <a:rPr lang="de-DE" dirty="0">
                <a:hlinkClick r:id="rId8"/>
              </a:rPr>
              <a:t>Pflasterhandwerk: Tradition mit Zukunft | baunetzwerk.biz</a:t>
            </a:r>
            <a:r>
              <a:rPr lang="de-DE" dirty="0"/>
              <a:t> https://www.baunetzwerk.biz/pflasterhandwerk-tradition-mit-zukunft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1AB14FB6-39D0-5891-0027-5F2E23EAA33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C5F42F7-6364-4D22-9CE0-F57BEDCBB657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625690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786EF9-FD2F-B46F-3834-1114C27394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2B067790-9BAD-E80B-4E52-A33DDA62665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FF10D446-165D-C2FD-5E79-2010A86A1F6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DBEB92A0-F9D9-D30E-7619-92C6D1C71D7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5F42F7-6364-4D22-9CE0-F57BEDCBB657}" type="slidenum">
              <a:rPr lang="de-DE" smtClean="0"/>
              <a:t>31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5306383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5F42F7-6364-4D22-9CE0-F57BEDCBB657}" type="slidenum">
              <a:rPr lang="de-DE" smtClean="0"/>
              <a:t>32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7058587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https://www.rinn.net/oeffentlicher-raum/klimastein.html</a:t>
            </a: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5F42F7-6364-4D22-9CE0-F57BEDCBB657}" type="slidenum">
              <a:rPr lang="de-DE" smtClean="0"/>
              <a:t>34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8517234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https://www.berdingbeton.de/produkte/produkte-oeffentlicher-bereich/portalseite-strassen-galabau/regenwasser-management/klimastein/beschreibung-1</a:t>
            </a: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5F42F7-6364-4D22-9CE0-F57BEDCBB657}" type="slidenum">
              <a:rPr lang="de-DE" smtClean="0"/>
              <a:t>36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0584573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Vergleich einiger häufig eingebauter Pflasterarten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5F42F7-6364-4D22-9CE0-F57BEDCBB657}" type="slidenum">
              <a:rPr lang="de-DE" smtClean="0"/>
              <a:t>39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8591200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C5F42F7-6364-4D22-9CE0-F57BEDCBB657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40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1101529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https://lm.bfw-bb.eu/NBAU/Strassenbau_Massnahmen/Strassenbau_Massnahmen.html</a:t>
            </a:r>
          </a:p>
          <a:p>
            <a:endParaRPr lang="de-DE" dirty="0"/>
          </a:p>
          <a:p>
            <a:r>
              <a:rPr lang="de-DE" dirty="0"/>
              <a:t>Quiz mit sofortiger ergebnisanzeige – die Daten werden nicht gespeichert.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5F42F7-6364-4D22-9CE0-F57BEDCBB657}" type="slidenum">
              <a:rPr lang="de-DE" smtClean="0"/>
              <a:t>41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6955493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https://www.umweltbundesamt.de/daten/ressourcen-abfall/abfallaufkommen#deutschlands-abfall </a:t>
            </a:r>
            <a:r>
              <a:rPr lang="de-DE" dirty="0">
                <a:hlinkClick r:id="rId3"/>
              </a:rPr>
              <a:t>Abfallaufkommen | Umweltbundesamt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C5F42F7-6364-4D22-9CE0-F57BEDCBB657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9190806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Gesprächsrunde - Flipchart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5F42F7-6364-4D22-9CE0-F57BEDCBB657}" type="slidenum">
              <a:rPr lang="de-DE" smtClean="0"/>
              <a:t>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9535759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Welche Steinarten verwenden Sie zurzeit / am Häufigsten im Straßenbau?</a:t>
            </a:r>
          </a:p>
          <a:p>
            <a:r>
              <a:rPr lang="de-DE" dirty="0"/>
              <a:t>Welche Steinarten haben sie als letztes verarbeitet / versetzt?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5F42F7-6364-4D22-9CE0-F57BEDCBB657}" type="slidenum">
              <a:rPr lang="de-DE" smtClean="0"/>
              <a:t>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2086679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https://www.natursteinonline.de/steindatenbank/suche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5F42F7-6364-4D22-9CE0-F57BEDCBB657}" type="slidenum">
              <a:rPr lang="de-DE" smtClean="0"/>
              <a:t>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4996003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Im folgenden werden eigene Erfahrungen der TN angesprochen</a:t>
            </a:r>
          </a:p>
          <a:p>
            <a:endParaRPr lang="de-DE" dirty="0"/>
          </a:p>
          <a:p>
            <a:pPr marL="171450" indent="-171450">
              <a:buFontTx/>
              <a:buChar char="-"/>
            </a:pPr>
            <a:r>
              <a:rPr lang="de-DE" dirty="0"/>
              <a:t>Wer hat dieses Material bearbeitet / eingebaut?</a:t>
            </a:r>
          </a:p>
          <a:p>
            <a:pPr marL="171450" indent="-171450">
              <a:buFontTx/>
              <a:buChar char="-"/>
            </a:pPr>
            <a:r>
              <a:rPr lang="de-DE" dirty="0"/>
              <a:t>Vorteile / Nachteile / Recycling (Wie nachhaltig ist dieses Material?) 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5F42F7-6364-4D22-9CE0-F57BEDCBB657}" type="slidenum">
              <a:rPr lang="de-DE" smtClean="0"/>
              <a:t>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4844445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Wiederverwendung der Pflastersteine in Originalform</a:t>
            </a:r>
          </a:p>
          <a:p>
            <a:r>
              <a:rPr lang="de-DE" dirty="0"/>
              <a:t>- hochwertigste und ökologisch sinnvollste Form des Recyclings.</a:t>
            </a:r>
          </a:p>
          <a:p>
            <a:r>
              <a:rPr lang="de-DE" dirty="0"/>
              <a:t>   Ausbau - Reinigung und Sortierung - direkt wieder als Pflaster im Straßenbau </a:t>
            </a:r>
          </a:p>
          <a:p>
            <a:endParaRPr lang="de-DE" dirty="0"/>
          </a:p>
          <a:p>
            <a:pPr marL="171450" indent="-171450">
              <a:buFontTx/>
              <a:buChar char="-"/>
            </a:pPr>
            <a:r>
              <a:rPr lang="de-DE" dirty="0"/>
              <a:t>Sanierung von Altstädten und historischen Wegen</a:t>
            </a:r>
          </a:p>
          <a:p>
            <a:pPr marL="171450" indent="-171450">
              <a:buFontTx/>
              <a:buChar char="-"/>
            </a:pPr>
            <a:r>
              <a:rPr lang="de-DE" dirty="0"/>
              <a:t>Gestaltung von Plätzen und Fußgängerzonen</a:t>
            </a:r>
          </a:p>
          <a:p>
            <a:pPr marL="171450" indent="-171450">
              <a:buFontTx/>
              <a:buChar char="-"/>
            </a:pPr>
            <a:r>
              <a:rPr lang="de-DE" dirty="0"/>
              <a:t>Bau von Wegen in Parks oder privaten Zufahrten</a:t>
            </a:r>
          </a:p>
          <a:p>
            <a:pPr marL="171450" indent="-171450">
              <a:buFontTx/>
              <a:buChar char="-"/>
            </a:pPr>
            <a:r>
              <a:rPr lang="de-DE" dirty="0"/>
              <a:t>Auch in neuen Bauvorhaben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5F42F7-6364-4D22-9CE0-F57BEDCBB657}" type="slidenum">
              <a:rPr lang="de-DE" smtClean="0"/>
              <a:t>12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7684902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3DCC36-1619-C698-ACFE-A1D4F67BE6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0B7572A4-18E2-F65B-9CBC-3833F4433C1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55E6BAC6-A6B4-3F57-29C6-C8791A39C02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433CC5B3-FB16-45A7-5573-8EB277264EE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5F42F7-6364-4D22-9CE0-F57BEDCBB657}" type="slidenum">
              <a:rPr lang="de-DE" smtClean="0"/>
              <a:t>14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175388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sv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nexteconomylab.de/de/projekte/nachhaltigkeit-im-bau" TargetMode="Externa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svg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>
            <a:extLst>
              <a:ext uri="{FF2B5EF4-FFF2-40B4-BE49-F238E27FC236}">
                <a16:creationId xmlns:a16="http://schemas.microsoft.com/office/drawing/2014/main" id="{3588356F-AB5C-D909-8A4D-57D7E2106F6D}"/>
              </a:ext>
            </a:extLst>
          </p:cNvPr>
          <p:cNvSpPr/>
          <p:nvPr userDrawn="1"/>
        </p:nvSpPr>
        <p:spPr>
          <a:xfrm>
            <a:off x="0" y="934224"/>
            <a:ext cx="12192000" cy="4634622"/>
          </a:xfrm>
          <a:prstGeom prst="rect">
            <a:avLst/>
          </a:prstGeom>
          <a:solidFill>
            <a:srgbClr val="1829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0C3818"/>
              </a:solidFill>
            </a:endParaRPr>
          </a:p>
        </p:txBody>
      </p:sp>
      <p:sp>
        <p:nvSpPr>
          <p:cNvPr id="18" name="Titel 17">
            <a:extLst>
              <a:ext uri="{FF2B5EF4-FFF2-40B4-BE49-F238E27FC236}">
                <a16:creationId xmlns:a16="http://schemas.microsoft.com/office/drawing/2014/main" id="{25E496D7-74D2-C511-BA23-768B4232B66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5251" y="1289154"/>
            <a:ext cx="5923696" cy="178155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200">
                <a:solidFill>
                  <a:schemeClr val="bg1"/>
                </a:solidFill>
                <a:latin typeface="Neue Plak Wide Black" panose="020B0A07030202020204" pitchFamily="34" charset="77"/>
              </a:defRPr>
            </a:lvl1pPr>
          </a:lstStyle>
          <a:p>
            <a:r>
              <a:rPr lang="de-DE" dirty="0"/>
              <a:t>Titel</a:t>
            </a:r>
          </a:p>
        </p:txBody>
      </p:sp>
      <p:sp>
        <p:nvSpPr>
          <p:cNvPr id="21" name="Textplatzhalter 20">
            <a:extLst>
              <a:ext uri="{FF2B5EF4-FFF2-40B4-BE49-F238E27FC236}">
                <a16:creationId xmlns:a16="http://schemas.microsoft.com/office/drawing/2014/main" id="{613AB729-1F1C-4312-877E-59CF3006C98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05251" y="3346531"/>
            <a:ext cx="5923695" cy="11496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0">
                <a:solidFill>
                  <a:schemeClr val="bg1"/>
                </a:solidFill>
                <a:latin typeface="Neue Plak Text" panose="020B0804030202020204" pitchFamily="34" charset="0"/>
              </a:defRPr>
            </a:lvl1pPr>
          </a:lstStyle>
          <a:p>
            <a:pPr lvl="0"/>
            <a:r>
              <a:rPr lang="de-DE" dirty="0"/>
              <a:t>Name Vortragende</a:t>
            </a:r>
          </a:p>
        </p:txBody>
      </p:sp>
      <p:sp>
        <p:nvSpPr>
          <p:cNvPr id="25" name="Textplatzhalter 24">
            <a:extLst>
              <a:ext uri="{FF2B5EF4-FFF2-40B4-BE49-F238E27FC236}">
                <a16:creationId xmlns:a16="http://schemas.microsoft.com/office/drawing/2014/main" id="{79E376CF-B4C3-2000-FDCB-F5B6CEBCF8C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5" hasCustomPrompt="1"/>
          </p:nvPr>
        </p:nvSpPr>
        <p:spPr>
          <a:xfrm>
            <a:off x="505251" y="4772002"/>
            <a:ext cx="5923694" cy="47307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 b="1" i="0">
                <a:solidFill>
                  <a:schemeClr val="bg1"/>
                </a:solidFill>
                <a:latin typeface="FreightText Pro Bold" panose="02000803080000020004" charset="0"/>
              </a:defRPr>
            </a:lvl1pPr>
          </a:lstStyle>
          <a:p>
            <a:pPr lvl="0"/>
            <a:r>
              <a:rPr lang="de-DE" dirty="0"/>
              <a:t>Ort, Datum</a:t>
            </a:r>
          </a:p>
        </p:txBody>
      </p:sp>
      <p:sp>
        <p:nvSpPr>
          <p:cNvPr id="27" name="Bildplatzhalter 26">
            <a:extLst>
              <a:ext uri="{FF2B5EF4-FFF2-40B4-BE49-F238E27FC236}">
                <a16:creationId xmlns:a16="http://schemas.microsoft.com/office/drawing/2014/main" id="{2A45A7D6-89D9-7407-8744-2B871BE69BEC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842125" y="934224"/>
            <a:ext cx="5349875" cy="4634622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de-DE" dirty="0"/>
          </a:p>
        </p:txBody>
      </p:sp>
      <p:pic>
        <p:nvPicPr>
          <p:cNvPr id="23" name="Grafik 22" descr="Ein Bild, das Grafiken, Screenshot, Schrift, Grafikdesign enthält.&#10;&#10;Automatisch generierte Beschreibung">
            <a:extLst>
              <a:ext uri="{FF2B5EF4-FFF2-40B4-BE49-F238E27FC236}">
                <a16:creationId xmlns:a16="http://schemas.microsoft.com/office/drawing/2014/main" id="{FA0E1F6C-E08B-BC4B-6E98-B47565717B7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14012" y="184547"/>
            <a:ext cx="1319865" cy="590466"/>
          </a:xfrm>
          <a:prstGeom prst="rect">
            <a:avLst/>
          </a:prstGeom>
        </p:spPr>
      </p:pic>
      <p:pic>
        <p:nvPicPr>
          <p:cNvPr id="3" name="Grafik 2" descr="Ein Bild, das Text, Screenshot, Schrift, Grafiken enthält.&#10;&#10;Automatisch generierte Beschreibung">
            <a:extLst>
              <a:ext uri="{FF2B5EF4-FFF2-40B4-BE49-F238E27FC236}">
                <a16:creationId xmlns:a16="http://schemas.microsoft.com/office/drawing/2014/main" id="{6DFA9EF9-76AB-BCA4-B15E-7D31CF33142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84547"/>
            <a:ext cx="2479260" cy="619815"/>
          </a:xfrm>
          <a:prstGeom prst="rect">
            <a:avLst/>
          </a:prstGeom>
        </p:spPr>
      </p:pic>
      <p:pic>
        <p:nvPicPr>
          <p:cNvPr id="4" name="Grafik 3">
            <a:extLst>
              <a:ext uri="{FF2B5EF4-FFF2-40B4-BE49-F238E27FC236}">
                <a16:creationId xmlns:a16="http://schemas.microsoft.com/office/drawing/2014/main" id="{99973D7A-109B-2904-82D0-0ACA6D53FADC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826451" y="232447"/>
            <a:ext cx="1154483" cy="571915"/>
          </a:xfrm>
          <a:prstGeom prst="rect">
            <a:avLst/>
          </a:prstGeom>
        </p:spPr>
      </p:pic>
      <p:pic>
        <p:nvPicPr>
          <p:cNvPr id="6" name="Grafik 5" descr="Ein Bild, das Screenshot, Grafiken, Schrift, Grafikdesign enthält.&#10;&#10;Automatisch generierte Beschreibung">
            <a:extLst>
              <a:ext uri="{FF2B5EF4-FFF2-40B4-BE49-F238E27FC236}">
                <a16:creationId xmlns:a16="http://schemas.microsoft.com/office/drawing/2014/main" id="{2AC6A454-46D9-DBFE-BF65-4DCA6563E74B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138721" y="233678"/>
            <a:ext cx="1858513" cy="500914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FB3E9D42-02B6-8DF7-156F-1D3D68C4A9E3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51682" y="5595706"/>
            <a:ext cx="4455155" cy="1262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58807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ontaktfolie_NELA_und_BFW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hteck 22">
            <a:extLst>
              <a:ext uri="{FF2B5EF4-FFF2-40B4-BE49-F238E27FC236}">
                <a16:creationId xmlns:a16="http://schemas.microsoft.com/office/drawing/2014/main" id="{92B2E21D-10D7-2ADC-A8D4-273D5D10B161}"/>
              </a:ext>
            </a:extLst>
          </p:cNvPr>
          <p:cNvSpPr/>
          <p:nvPr userDrawn="1"/>
        </p:nvSpPr>
        <p:spPr>
          <a:xfrm>
            <a:off x="486299" y="962667"/>
            <a:ext cx="11315176" cy="736663"/>
          </a:xfrm>
          <a:prstGeom prst="rect">
            <a:avLst/>
          </a:prstGeom>
          <a:solidFill>
            <a:srgbClr val="E8EDF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" name="Textplatzhalter 5">
            <a:extLst>
              <a:ext uri="{FF2B5EF4-FFF2-40B4-BE49-F238E27FC236}">
                <a16:creationId xmlns:a16="http://schemas.microsoft.com/office/drawing/2014/main" id="{ADAAD358-6D56-BF67-23FB-CF1DA327C6E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05251" y="4037408"/>
            <a:ext cx="4765071" cy="50539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  <a:latin typeface="FreightText Pro Book" panose="02000603060000020004" pitchFamily="2" charset="0"/>
              </a:defRPr>
            </a:lvl1pPr>
          </a:lstStyle>
          <a:p>
            <a:pPr lvl="0"/>
            <a:r>
              <a:rPr lang="de-DE" dirty="0"/>
              <a:t>E-Mailadresse der vortragenden Person(en)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A59A8FE2-EFE7-952B-A2B8-3189203C43D1}"/>
              </a:ext>
            </a:extLst>
          </p:cNvPr>
          <p:cNvSpPr txBox="1"/>
          <p:nvPr userDrawn="1"/>
        </p:nvSpPr>
        <p:spPr>
          <a:xfrm>
            <a:off x="511266" y="3213064"/>
            <a:ext cx="574221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de-DE" sz="2000" dirty="0">
                <a:latin typeface="FreightText Pro Book" panose="02000603060000020004" pitchFamily="2" charset="0"/>
              </a:rPr>
              <a:t>Thomas-Mann-Str. 36</a:t>
            </a:r>
          </a:p>
          <a:p>
            <a:pPr lvl="0"/>
            <a:r>
              <a:rPr lang="de-DE" sz="2000" dirty="0">
                <a:latin typeface="FreightText Pro Book" panose="02000603060000020004" pitchFamily="2" charset="0"/>
              </a:rPr>
              <a:t>53111 Bonn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6AEC9CB0-BE03-66B7-2534-AD28886AE58E}"/>
              </a:ext>
            </a:extLst>
          </p:cNvPr>
          <p:cNvSpPr txBox="1"/>
          <p:nvPr userDrawn="1"/>
        </p:nvSpPr>
        <p:spPr>
          <a:xfrm>
            <a:off x="511266" y="2787186"/>
            <a:ext cx="57422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dirty="0">
                <a:solidFill>
                  <a:schemeClr val="tx1"/>
                </a:solidFill>
                <a:latin typeface="Neue Plak Text" panose="020B0804030202020204" pitchFamily="34" charset="0"/>
              </a:rPr>
              <a:t>NELA. Next Economy Lab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261F5FA7-5C7A-2762-BEDF-15B7F1FC1CE5}"/>
              </a:ext>
            </a:extLst>
          </p:cNvPr>
          <p:cNvSpPr txBox="1"/>
          <p:nvPr userDrawn="1"/>
        </p:nvSpPr>
        <p:spPr>
          <a:xfrm>
            <a:off x="486298" y="961912"/>
            <a:ext cx="57422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3600" dirty="0">
                <a:solidFill>
                  <a:srgbClr val="182952"/>
                </a:solidFill>
                <a:latin typeface="Neue Plak Wide Black" panose="020B0A07030202020204" pitchFamily="34" charset="77"/>
              </a:rPr>
              <a:t>Kontakt</a:t>
            </a:r>
          </a:p>
        </p:txBody>
      </p:sp>
      <p:pic>
        <p:nvPicPr>
          <p:cNvPr id="14" name="Grafik 13" descr="Ein Bild, das Schwarz, Dunkelheit, Schwarzweiß, Screenshot enthält.&#10;&#10;Automatisch generierte Beschreibung">
            <a:extLst>
              <a:ext uri="{FF2B5EF4-FFF2-40B4-BE49-F238E27FC236}">
                <a16:creationId xmlns:a16="http://schemas.microsoft.com/office/drawing/2014/main" id="{30BBDCA1-113D-AB74-BD84-FD422C244A8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9238" y="4709917"/>
            <a:ext cx="448574" cy="448574"/>
          </a:xfrm>
          <a:prstGeom prst="rect">
            <a:avLst/>
          </a:prstGeom>
        </p:spPr>
      </p:pic>
      <p:sp>
        <p:nvSpPr>
          <p:cNvPr id="15" name="Textfeld 14">
            <a:extLst>
              <a:ext uri="{FF2B5EF4-FFF2-40B4-BE49-F238E27FC236}">
                <a16:creationId xmlns:a16="http://schemas.microsoft.com/office/drawing/2014/main" id="{5DA6F6BB-978E-A778-F09B-BB087604A68F}"/>
              </a:ext>
            </a:extLst>
          </p:cNvPr>
          <p:cNvSpPr txBox="1"/>
          <p:nvPr userDrawn="1"/>
        </p:nvSpPr>
        <p:spPr>
          <a:xfrm>
            <a:off x="6821289" y="2504964"/>
            <a:ext cx="98916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dirty="0">
                <a:solidFill>
                  <a:schemeClr val="tx1"/>
                </a:solidFill>
                <a:latin typeface="Neue Plak Text" panose="020B0804030202020204" pitchFamily="34" charset="0"/>
              </a:rPr>
              <a:t>Berufsförderungswerk der Bauindustrie </a:t>
            </a:r>
          </a:p>
          <a:p>
            <a:r>
              <a:rPr lang="de-DE" sz="2000" dirty="0">
                <a:solidFill>
                  <a:schemeClr val="tx1"/>
                </a:solidFill>
                <a:latin typeface="Neue Plak Text" panose="020B0804030202020204" pitchFamily="34" charset="0"/>
              </a:rPr>
              <a:t>Berlin-Brandenburg e.V.</a:t>
            </a: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4F3A5B93-9364-F078-5790-314DE8C79BD5}"/>
              </a:ext>
            </a:extLst>
          </p:cNvPr>
          <p:cNvSpPr txBox="1"/>
          <p:nvPr userDrawn="1"/>
        </p:nvSpPr>
        <p:spPr>
          <a:xfrm>
            <a:off x="6811633" y="3211701"/>
            <a:ext cx="574221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de-DE" sz="2000" dirty="0" err="1">
                <a:solidFill>
                  <a:schemeClr val="tx1"/>
                </a:solidFill>
                <a:latin typeface="FreightText Pro Book" panose="02000603060000020004" pitchFamily="2" charset="0"/>
              </a:rPr>
              <a:t>Dissenchener</a:t>
            </a:r>
            <a:r>
              <a:rPr lang="de-DE" sz="2000" dirty="0">
                <a:solidFill>
                  <a:schemeClr val="tx1"/>
                </a:solidFill>
                <a:latin typeface="FreightText Pro Book" panose="02000603060000020004" pitchFamily="2" charset="0"/>
              </a:rPr>
              <a:t> Schulstraße 15</a:t>
            </a:r>
          </a:p>
          <a:p>
            <a:pPr lvl="0"/>
            <a:r>
              <a:rPr lang="de-DE" sz="2000" dirty="0">
                <a:solidFill>
                  <a:schemeClr val="tx1"/>
                </a:solidFill>
                <a:latin typeface="FreightText Pro Book" panose="02000603060000020004" pitchFamily="2" charset="0"/>
              </a:rPr>
              <a:t>03052 Cottbus-</a:t>
            </a:r>
            <a:r>
              <a:rPr lang="de-DE" sz="2000" dirty="0" err="1">
                <a:solidFill>
                  <a:schemeClr val="tx1"/>
                </a:solidFill>
                <a:latin typeface="FreightText Pro Book" panose="02000603060000020004" pitchFamily="2" charset="0"/>
              </a:rPr>
              <a:t>Dissenchen</a:t>
            </a:r>
            <a:endParaRPr lang="de-DE" sz="2000" dirty="0">
              <a:solidFill>
                <a:schemeClr val="tx1"/>
              </a:solidFill>
              <a:latin typeface="FreightText Pro Book" panose="02000603060000020004" pitchFamily="2" charset="0"/>
            </a:endParaRPr>
          </a:p>
        </p:txBody>
      </p:sp>
      <p:pic>
        <p:nvPicPr>
          <p:cNvPr id="20" name="Grafik 19" descr="Ein Bild, das Logo, Symbol, Grafiken, Schwarz enthält.&#10;&#10;Automatisch generierte Beschreibung">
            <a:extLst>
              <a:ext uri="{FF2B5EF4-FFF2-40B4-BE49-F238E27FC236}">
                <a16:creationId xmlns:a16="http://schemas.microsoft.com/office/drawing/2014/main" id="{C18DC9DA-DCE4-9E09-089B-17641AD0582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811633" y="5583490"/>
            <a:ext cx="429261" cy="464389"/>
          </a:xfrm>
          <a:prstGeom prst="rect">
            <a:avLst/>
          </a:prstGeom>
        </p:spPr>
      </p:pic>
      <p:pic>
        <p:nvPicPr>
          <p:cNvPr id="21" name="Grafik 20" descr="Ein Bild, das Schwarz, Dunkelheit, Schwarzweiß, Screenshot enthält.&#10;&#10;Automatisch generierte Beschreibung">
            <a:extLst>
              <a:ext uri="{FF2B5EF4-FFF2-40B4-BE49-F238E27FC236}">
                <a16:creationId xmlns:a16="http://schemas.microsoft.com/office/drawing/2014/main" id="{CFFB1FA3-FBB3-E48E-7B2F-61AA0D92590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11633" y="4666602"/>
            <a:ext cx="448574" cy="448574"/>
          </a:xfrm>
          <a:prstGeom prst="rect">
            <a:avLst/>
          </a:prstGeom>
        </p:spPr>
      </p:pic>
      <p:sp>
        <p:nvSpPr>
          <p:cNvPr id="19" name="Textplatzhalter 5">
            <a:extLst>
              <a:ext uri="{FF2B5EF4-FFF2-40B4-BE49-F238E27FC236}">
                <a16:creationId xmlns:a16="http://schemas.microsoft.com/office/drawing/2014/main" id="{14C4BA22-598D-498A-CDAB-322FFA9AA80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821289" y="4040398"/>
            <a:ext cx="4765071" cy="50539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  <a:latin typeface="FreightText Pro Book" panose="02000603060000020004" pitchFamily="2" charset="0"/>
              </a:defRPr>
            </a:lvl1pPr>
          </a:lstStyle>
          <a:p>
            <a:pPr lvl="0"/>
            <a:r>
              <a:rPr lang="de-DE" dirty="0"/>
              <a:t>E-Mailadresse der vortragenden Person(en)</a:t>
            </a:r>
          </a:p>
        </p:txBody>
      </p:sp>
      <p:pic>
        <p:nvPicPr>
          <p:cNvPr id="3" name="Grafik 2" descr="Ein Bild, das Grafiken, Screenshot, Schrift, Grafikdesign enthält.&#10;&#10;Automatisch generierte Beschreibung">
            <a:extLst>
              <a:ext uri="{FF2B5EF4-FFF2-40B4-BE49-F238E27FC236}">
                <a16:creationId xmlns:a16="http://schemas.microsoft.com/office/drawing/2014/main" id="{585C079A-57ED-E10A-9833-930FF51ED4E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14012" y="184547"/>
            <a:ext cx="1319865" cy="590466"/>
          </a:xfrm>
          <a:prstGeom prst="rect">
            <a:avLst/>
          </a:prstGeom>
        </p:spPr>
      </p:pic>
      <p:pic>
        <p:nvPicPr>
          <p:cNvPr id="17" name="Grafik 16" descr="Ein Bild, das Text, Screenshot, Schrift, Grafiken enthält.&#10;&#10;Automatisch generierte Beschreibung">
            <a:extLst>
              <a:ext uri="{FF2B5EF4-FFF2-40B4-BE49-F238E27FC236}">
                <a16:creationId xmlns:a16="http://schemas.microsoft.com/office/drawing/2014/main" id="{FC115E6E-9965-635E-F594-54F2A474781C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84547"/>
            <a:ext cx="2479260" cy="619815"/>
          </a:xfrm>
          <a:prstGeom prst="rect">
            <a:avLst/>
          </a:prstGeom>
        </p:spPr>
      </p:pic>
      <p:pic>
        <p:nvPicPr>
          <p:cNvPr id="4" name="Grafik 3">
            <a:extLst>
              <a:ext uri="{FF2B5EF4-FFF2-40B4-BE49-F238E27FC236}">
                <a16:creationId xmlns:a16="http://schemas.microsoft.com/office/drawing/2014/main" id="{303D84FD-3EA2-CD35-3082-00D5EBC49C7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11266" y="5185611"/>
            <a:ext cx="397879" cy="397879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9344ADD0-8B60-6A5D-F881-D467EE3633E9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827323" y="5158491"/>
            <a:ext cx="397879" cy="397879"/>
          </a:xfrm>
          <a:prstGeom prst="rect">
            <a:avLst/>
          </a:prstGeom>
        </p:spPr>
      </p:pic>
      <p:sp>
        <p:nvSpPr>
          <p:cNvPr id="7" name="Textplatzhalter 5">
            <a:extLst>
              <a:ext uri="{FF2B5EF4-FFF2-40B4-BE49-F238E27FC236}">
                <a16:creationId xmlns:a16="http://schemas.microsoft.com/office/drawing/2014/main" id="{5C485A5E-E788-86C6-EFDF-CF540986A8C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80883" y="5236883"/>
            <a:ext cx="4289439" cy="29533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tx1"/>
                </a:solidFill>
                <a:latin typeface="FreightText Pro Book" panose="02000603060000020004" pitchFamily="2" charset="0"/>
              </a:defRPr>
            </a:lvl1pPr>
          </a:lstStyle>
          <a:p>
            <a:pPr lvl="0"/>
            <a:r>
              <a:rPr lang="de-DE" dirty="0"/>
              <a:t>Internetseite</a:t>
            </a:r>
          </a:p>
        </p:txBody>
      </p:sp>
      <p:sp>
        <p:nvSpPr>
          <p:cNvPr id="10" name="Textplatzhalter 5">
            <a:extLst>
              <a:ext uri="{FF2B5EF4-FFF2-40B4-BE49-F238E27FC236}">
                <a16:creationId xmlns:a16="http://schemas.microsoft.com/office/drawing/2014/main" id="{BB18B917-4DA2-7B85-AB65-114B0BB0AB04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391295" y="5233125"/>
            <a:ext cx="4289439" cy="29533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tx1"/>
                </a:solidFill>
                <a:latin typeface="FreightText Pro Book" panose="02000603060000020004" pitchFamily="2" charset="0"/>
              </a:defRPr>
            </a:lvl1pPr>
          </a:lstStyle>
          <a:p>
            <a:pPr lvl="0"/>
            <a:r>
              <a:rPr lang="de-DE" dirty="0"/>
              <a:t>Internetseite</a:t>
            </a:r>
          </a:p>
        </p:txBody>
      </p:sp>
      <p:sp>
        <p:nvSpPr>
          <p:cNvPr id="24" name="Textplatzhalter 5">
            <a:extLst>
              <a:ext uri="{FF2B5EF4-FFF2-40B4-BE49-F238E27FC236}">
                <a16:creationId xmlns:a16="http://schemas.microsoft.com/office/drawing/2014/main" id="{97C8EEDE-4156-410F-BCC6-3933012D958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80883" y="4802559"/>
            <a:ext cx="4289439" cy="29533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tx1"/>
                </a:solidFill>
                <a:latin typeface="FreightText Pro Book" panose="02000603060000020004" pitchFamily="2" charset="0"/>
              </a:defRPr>
            </a:lvl1pPr>
          </a:lstStyle>
          <a:p>
            <a:pPr lvl="0"/>
            <a:r>
              <a:rPr lang="de-DE" dirty="0"/>
              <a:t>@Accoutname</a:t>
            </a:r>
          </a:p>
        </p:txBody>
      </p:sp>
      <p:sp>
        <p:nvSpPr>
          <p:cNvPr id="25" name="Textplatzhalter 5">
            <a:extLst>
              <a:ext uri="{FF2B5EF4-FFF2-40B4-BE49-F238E27FC236}">
                <a16:creationId xmlns:a16="http://schemas.microsoft.com/office/drawing/2014/main" id="{D6BFD381-67DF-C3F0-650F-2A913F7F5D3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381426" y="4758668"/>
            <a:ext cx="4289439" cy="29533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tx1"/>
                </a:solidFill>
                <a:latin typeface="FreightText Pro Book" panose="02000603060000020004" pitchFamily="2" charset="0"/>
              </a:defRPr>
            </a:lvl1pPr>
          </a:lstStyle>
          <a:p>
            <a:pPr lvl="0"/>
            <a:r>
              <a:rPr lang="de-DE" dirty="0"/>
              <a:t>@Accoutname</a:t>
            </a:r>
          </a:p>
        </p:txBody>
      </p:sp>
      <p:sp>
        <p:nvSpPr>
          <p:cNvPr id="26" name="Textplatzhalter 5">
            <a:extLst>
              <a:ext uri="{FF2B5EF4-FFF2-40B4-BE49-F238E27FC236}">
                <a16:creationId xmlns:a16="http://schemas.microsoft.com/office/drawing/2014/main" id="{9F004591-733D-8116-A182-E72E2093CADB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381426" y="5668017"/>
            <a:ext cx="4289439" cy="29533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tx1"/>
                </a:solidFill>
                <a:latin typeface="FreightText Pro Book" panose="02000603060000020004" pitchFamily="2" charset="0"/>
              </a:defRPr>
            </a:lvl1pPr>
          </a:lstStyle>
          <a:p>
            <a:pPr lvl="0"/>
            <a:r>
              <a:rPr lang="de-DE" dirty="0"/>
              <a:t>@Accoutname</a:t>
            </a:r>
          </a:p>
        </p:txBody>
      </p:sp>
    </p:spTree>
    <p:extLst>
      <p:ext uri="{BB962C8B-B14F-4D97-AF65-F5344CB8AC3E}">
        <p14:creationId xmlns:p14="http://schemas.microsoft.com/office/powerpoint/2010/main" val="32016526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bschluss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>
            <a:extLst>
              <a:ext uri="{FF2B5EF4-FFF2-40B4-BE49-F238E27FC236}">
                <a16:creationId xmlns:a16="http://schemas.microsoft.com/office/drawing/2014/main" id="{3588356F-AB5C-D909-8A4D-57D7E2106F6D}"/>
              </a:ext>
            </a:extLst>
          </p:cNvPr>
          <p:cNvSpPr/>
          <p:nvPr userDrawn="1"/>
        </p:nvSpPr>
        <p:spPr>
          <a:xfrm>
            <a:off x="0" y="934224"/>
            <a:ext cx="12192000" cy="4634622"/>
          </a:xfrm>
          <a:prstGeom prst="rect">
            <a:avLst/>
          </a:prstGeom>
          <a:solidFill>
            <a:srgbClr val="1829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rgbClr val="0C3818"/>
              </a:solidFill>
            </a:endParaRPr>
          </a:p>
        </p:txBody>
      </p:sp>
      <p:sp>
        <p:nvSpPr>
          <p:cNvPr id="18" name="Titel 17">
            <a:extLst>
              <a:ext uri="{FF2B5EF4-FFF2-40B4-BE49-F238E27FC236}">
                <a16:creationId xmlns:a16="http://schemas.microsoft.com/office/drawing/2014/main" id="{25E496D7-74D2-C511-BA23-768B4232B66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 hasCustomPrompt="1"/>
          </p:nvPr>
        </p:nvSpPr>
        <p:spPr>
          <a:xfrm>
            <a:off x="505251" y="1289154"/>
            <a:ext cx="5923696" cy="196942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600">
                <a:solidFill>
                  <a:schemeClr val="bg1"/>
                </a:solidFill>
                <a:latin typeface="Neue Plak Wide Black" panose="020B0A07030202020204" pitchFamily="34" charset="77"/>
              </a:defRPr>
            </a:lvl1pPr>
          </a:lstStyle>
          <a:p>
            <a:r>
              <a:rPr lang="de-DE" dirty="0"/>
              <a:t>Vielen Dank für die Aufmerksamkeit und Teilnahme!</a:t>
            </a:r>
          </a:p>
        </p:txBody>
      </p:sp>
      <p:sp>
        <p:nvSpPr>
          <p:cNvPr id="21" name="Textplatzhalter 20">
            <a:extLst>
              <a:ext uri="{FF2B5EF4-FFF2-40B4-BE49-F238E27FC236}">
                <a16:creationId xmlns:a16="http://schemas.microsoft.com/office/drawing/2014/main" id="{613AB729-1F1C-4312-877E-59CF3006C98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05251" y="3458209"/>
            <a:ext cx="5923695" cy="60615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200" b="1">
                <a:solidFill>
                  <a:schemeClr val="bg1"/>
                </a:solidFill>
                <a:latin typeface="Neue Plak Text" panose="020B0804030202020204" pitchFamily="34" charset="0"/>
              </a:defRPr>
            </a:lvl1pPr>
          </a:lstStyle>
          <a:p>
            <a:pPr lvl="0"/>
            <a:r>
              <a:rPr lang="de-DE" dirty="0"/>
              <a:t>Projekt NBAU im Internet:</a:t>
            </a:r>
          </a:p>
          <a:p>
            <a:pPr lvl="0"/>
            <a:endParaRPr lang="de-DE" dirty="0"/>
          </a:p>
        </p:txBody>
      </p:sp>
      <p:sp>
        <p:nvSpPr>
          <p:cNvPr id="27" name="Bildplatzhalter 26">
            <a:extLst>
              <a:ext uri="{FF2B5EF4-FFF2-40B4-BE49-F238E27FC236}">
                <a16:creationId xmlns:a16="http://schemas.microsoft.com/office/drawing/2014/main" id="{2A45A7D6-89D9-7407-8744-2B871BE69BEC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842125" y="934224"/>
            <a:ext cx="5349875" cy="4634622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de-DE" dirty="0"/>
          </a:p>
        </p:txBody>
      </p:sp>
      <p:pic>
        <p:nvPicPr>
          <p:cNvPr id="23" name="Grafik 22" descr="Ein Bild, das Grafiken, Screenshot, Schrift, Grafikdesign enthält.&#10;&#10;Automatisch generierte Beschreibung">
            <a:extLst>
              <a:ext uri="{FF2B5EF4-FFF2-40B4-BE49-F238E27FC236}">
                <a16:creationId xmlns:a16="http://schemas.microsoft.com/office/drawing/2014/main" id="{FA0E1F6C-E08B-BC4B-6E98-B47565717B7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14012" y="184547"/>
            <a:ext cx="1319865" cy="590466"/>
          </a:xfrm>
          <a:prstGeom prst="rect">
            <a:avLst/>
          </a:prstGeom>
        </p:spPr>
      </p:pic>
      <p:pic>
        <p:nvPicPr>
          <p:cNvPr id="3" name="Grafik 2" descr="Ein Bild, das Text, Screenshot, Schrift, Grafiken enthält.&#10;&#10;Automatisch generierte Beschreibung">
            <a:extLst>
              <a:ext uri="{FF2B5EF4-FFF2-40B4-BE49-F238E27FC236}">
                <a16:creationId xmlns:a16="http://schemas.microsoft.com/office/drawing/2014/main" id="{6DFA9EF9-76AB-BCA4-B15E-7D31CF33142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84547"/>
            <a:ext cx="2479260" cy="619815"/>
          </a:xfrm>
          <a:prstGeom prst="rect">
            <a:avLst/>
          </a:prstGeom>
        </p:spPr>
      </p:pic>
      <p:pic>
        <p:nvPicPr>
          <p:cNvPr id="4" name="Grafik 3">
            <a:extLst>
              <a:ext uri="{FF2B5EF4-FFF2-40B4-BE49-F238E27FC236}">
                <a16:creationId xmlns:a16="http://schemas.microsoft.com/office/drawing/2014/main" id="{99973D7A-109B-2904-82D0-0ACA6D53FADC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826451" y="232447"/>
            <a:ext cx="1154483" cy="571915"/>
          </a:xfrm>
          <a:prstGeom prst="rect">
            <a:avLst/>
          </a:prstGeom>
        </p:spPr>
      </p:pic>
      <p:pic>
        <p:nvPicPr>
          <p:cNvPr id="6" name="Grafik 5" descr="Ein Bild, das Screenshot, Grafiken, Schrift, Grafikdesign enthält.&#10;&#10;Automatisch generierte Beschreibung">
            <a:extLst>
              <a:ext uri="{FF2B5EF4-FFF2-40B4-BE49-F238E27FC236}">
                <a16:creationId xmlns:a16="http://schemas.microsoft.com/office/drawing/2014/main" id="{2AC6A454-46D9-DBFE-BF65-4DCA6563E74B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138721" y="233678"/>
            <a:ext cx="1858513" cy="500914"/>
          </a:xfrm>
          <a:prstGeom prst="rect">
            <a:avLst/>
          </a:prstGeom>
        </p:spPr>
      </p:pic>
      <p:sp>
        <p:nvSpPr>
          <p:cNvPr id="11" name="Textplatzhalter 20">
            <a:extLst>
              <a:ext uri="{FF2B5EF4-FFF2-40B4-BE49-F238E27FC236}">
                <a16:creationId xmlns:a16="http://schemas.microsoft.com/office/drawing/2014/main" id="{1DABCC4D-ADA9-9CBF-1C0C-307BD7B9743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05251" y="4263998"/>
            <a:ext cx="5923695" cy="97223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 b="0">
                <a:solidFill>
                  <a:schemeClr val="bg1"/>
                </a:solidFill>
                <a:latin typeface="FreightText Pro Bold" panose="02000803080000020004" pitchFamily="50" charset="0"/>
              </a:defRPr>
            </a:lvl1pPr>
          </a:lstStyle>
          <a:p>
            <a:r>
              <a:rPr lang="de-DE" i="0" dirty="0"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https://bfw-bb.eu/nbau/</a:t>
            </a:r>
          </a:p>
          <a:p>
            <a:r>
              <a:rPr lang="de-DE" i="0" dirty="0"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https://nexteconomylab.de/de/projekte/nachhaltigkeit-im-bau</a:t>
            </a:r>
            <a:r>
              <a:rPr lang="de-DE" i="0" dirty="0"/>
              <a:t> </a:t>
            </a:r>
          </a:p>
          <a:p>
            <a:pPr lvl="0"/>
            <a:endParaRPr lang="de-DE" dirty="0"/>
          </a:p>
        </p:txBody>
      </p:sp>
      <p:pic>
        <p:nvPicPr>
          <p:cNvPr id="13" name="Grafik 12">
            <a:extLst>
              <a:ext uri="{FF2B5EF4-FFF2-40B4-BE49-F238E27FC236}">
                <a16:creationId xmlns:a16="http://schemas.microsoft.com/office/drawing/2014/main" id="{DD9B0D81-C747-4188-E705-C4681D1F90A5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51682" y="5595706"/>
            <a:ext cx="4455155" cy="1262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80658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Ziele und Ablau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eck 8">
            <a:extLst>
              <a:ext uri="{FF2B5EF4-FFF2-40B4-BE49-F238E27FC236}">
                <a16:creationId xmlns:a16="http://schemas.microsoft.com/office/drawing/2014/main" id="{4BCE0808-C8A5-7B3A-DAC9-84FC36D9343B}"/>
              </a:ext>
            </a:extLst>
          </p:cNvPr>
          <p:cNvSpPr/>
          <p:nvPr userDrawn="1"/>
        </p:nvSpPr>
        <p:spPr>
          <a:xfrm>
            <a:off x="0" y="952500"/>
            <a:ext cx="12191999" cy="5905499"/>
          </a:xfrm>
          <a:prstGeom prst="rect">
            <a:avLst/>
          </a:prstGeom>
          <a:solidFill>
            <a:srgbClr val="E8ED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B9DE1CE2-78B4-055F-18A8-76EB8F83940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 hasCustomPrompt="1"/>
          </p:nvPr>
        </p:nvSpPr>
        <p:spPr>
          <a:xfrm>
            <a:off x="559805" y="1189083"/>
            <a:ext cx="11072387" cy="685800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sz="3200" b="0">
                <a:solidFill>
                  <a:srgbClr val="182952"/>
                </a:solidFill>
                <a:latin typeface="Neue Plak Wide Black" panose="020B0A07030202020204" pitchFamily="34" charset="0"/>
              </a:defRPr>
            </a:lvl1pPr>
          </a:lstStyle>
          <a:p>
            <a:r>
              <a:rPr lang="de-DE" dirty="0"/>
              <a:t>Ziele/Ablauf der Präsentation</a:t>
            </a:r>
          </a:p>
        </p:txBody>
      </p:sp>
      <p:sp>
        <p:nvSpPr>
          <p:cNvPr id="10" name="Textplatzhalter 9">
            <a:extLst>
              <a:ext uri="{FF2B5EF4-FFF2-40B4-BE49-F238E27FC236}">
                <a16:creationId xmlns:a16="http://schemas.microsoft.com/office/drawing/2014/main" id="{596ED105-A951-DB5B-3278-2C68E789879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14362" y="2111466"/>
            <a:ext cx="11017829" cy="4427557"/>
          </a:xfrm>
          <a:prstGeom prst="rect">
            <a:avLst/>
          </a:prstGeom>
        </p:spPr>
        <p:txBody>
          <a:bodyPr>
            <a:normAutofit/>
          </a:bodyPr>
          <a:lstStyle>
            <a:lvl1pPr marL="514350" indent="-514350">
              <a:buAutoNum type="arabicPeriod"/>
              <a:defRPr sz="2400" b="0">
                <a:solidFill>
                  <a:schemeClr val="tx1"/>
                </a:solidFill>
                <a:latin typeface="Neue Plak Text" panose="020B0804030202020204" pitchFamily="34" charset="0"/>
              </a:defRPr>
            </a:lvl1pPr>
            <a:lvl2pPr>
              <a:defRPr>
                <a:latin typeface="FreightText Pro Book" panose="02000603060000020004" pitchFamily="50" charset="0"/>
              </a:defRPr>
            </a:lvl2pPr>
          </a:lstStyle>
          <a:p>
            <a:pPr lvl="0"/>
            <a:r>
              <a:rPr lang="de-DE" dirty="0"/>
              <a:t>Thema XYZ</a:t>
            </a:r>
          </a:p>
          <a:p>
            <a:pPr lvl="1"/>
            <a:r>
              <a:rPr lang="de-DE" dirty="0"/>
              <a:t>Unterthema A</a:t>
            </a:r>
          </a:p>
          <a:p>
            <a:pPr lvl="1"/>
            <a:r>
              <a:rPr lang="de-DE" dirty="0"/>
              <a:t>Unterthema B</a:t>
            </a:r>
          </a:p>
          <a:p>
            <a:pPr lvl="0"/>
            <a:r>
              <a:rPr lang="de-DE" dirty="0"/>
              <a:t>Thema XYZ</a:t>
            </a:r>
          </a:p>
          <a:p>
            <a:pPr lvl="1"/>
            <a:r>
              <a:rPr lang="de-DE" dirty="0"/>
              <a:t>Unterthema C</a:t>
            </a:r>
          </a:p>
          <a:p>
            <a:pPr lvl="1"/>
            <a:r>
              <a:rPr lang="de-DE" dirty="0"/>
              <a:t>Unterthema D</a:t>
            </a:r>
          </a:p>
          <a:p>
            <a:pPr lvl="0"/>
            <a:r>
              <a:rPr lang="de-DE" dirty="0"/>
              <a:t>Thema XYZ</a:t>
            </a:r>
          </a:p>
          <a:p>
            <a:pPr lvl="1"/>
            <a:r>
              <a:rPr lang="de-DE" dirty="0"/>
              <a:t>Unterthema E</a:t>
            </a:r>
          </a:p>
          <a:p>
            <a:pPr lvl="1"/>
            <a:r>
              <a:rPr lang="de-DE" dirty="0"/>
              <a:t>Unterthema F</a:t>
            </a:r>
          </a:p>
        </p:txBody>
      </p:sp>
      <p:pic>
        <p:nvPicPr>
          <p:cNvPr id="3" name="Grafik 2" descr="Ein Bild, das Text, Screenshot, Schrift, Grafiken enthält.&#10;&#10;Automatisch generierte Beschreibung">
            <a:extLst>
              <a:ext uri="{FF2B5EF4-FFF2-40B4-BE49-F238E27FC236}">
                <a16:creationId xmlns:a16="http://schemas.microsoft.com/office/drawing/2014/main" id="{05E71F46-E836-2BEA-3D27-562EA37509A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84547"/>
            <a:ext cx="2479260" cy="619815"/>
          </a:xfrm>
          <a:prstGeom prst="rect">
            <a:avLst/>
          </a:prstGeom>
        </p:spPr>
      </p:pic>
      <p:pic>
        <p:nvPicPr>
          <p:cNvPr id="8" name="Grafik 7" descr="Ein Bild, das Grafiken, Screenshot, Schrift, Grafikdesign enthält.&#10;&#10;Automatisch generierte Beschreibung">
            <a:extLst>
              <a:ext uri="{FF2B5EF4-FFF2-40B4-BE49-F238E27FC236}">
                <a16:creationId xmlns:a16="http://schemas.microsoft.com/office/drawing/2014/main" id="{BEE409A8-BFE4-1A49-89DA-E2CF47F737F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14012" y="184547"/>
            <a:ext cx="1319865" cy="590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3008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Nu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eck 8">
            <a:extLst>
              <a:ext uri="{FF2B5EF4-FFF2-40B4-BE49-F238E27FC236}">
                <a16:creationId xmlns:a16="http://schemas.microsoft.com/office/drawing/2014/main" id="{4BCE0808-C8A5-7B3A-DAC9-84FC36D9343B}"/>
              </a:ext>
            </a:extLst>
          </p:cNvPr>
          <p:cNvSpPr/>
          <p:nvPr userDrawn="1"/>
        </p:nvSpPr>
        <p:spPr>
          <a:xfrm>
            <a:off x="0" y="952500"/>
            <a:ext cx="12191999" cy="5905499"/>
          </a:xfrm>
          <a:prstGeom prst="rect">
            <a:avLst/>
          </a:prstGeom>
          <a:solidFill>
            <a:srgbClr val="E8ED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B9DE1CE2-78B4-055F-18A8-76EB8F83940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9805" y="1189083"/>
            <a:ext cx="11072387" cy="685800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sz="3200" b="0">
                <a:solidFill>
                  <a:srgbClr val="182952"/>
                </a:solidFill>
                <a:latin typeface="Neue Plak Wide Black" panose="020B0A07030202020204" pitchFamily="34" charset="0"/>
              </a:defRPr>
            </a:lvl1pPr>
          </a:lstStyle>
          <a:p>
            <a:r>
              <a:rPr lang="de-DE" dirty="0"/>
              <a:t>Überschrift</a:t>
            </a:r>
          </a:p>
        </p:txBody>
      </p:sp>
      <p:sp>
        <p:nvSpPr>
          <p:cNvPr id="10" name="Textplatzhalter 9">
            <a:extLst>
              <a:ext uri="{FF2B5EF4-FFF2-40B4-BE49-F238E27FC236}">
                <a16:creationId xmlns:a16="http://schemas.microsoft.com/office/drawing/2014/main" id="{596ED105-A951-DB5B-3278-2C68E789879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14362" y="2111466"/>
            <a:ext cx="11017829" cy="4090926"/>
          </a:xfrm>
          <a:prstGeom prst="rect">
            <a:avLst/>
          </a:prstGeom>
        </p:spPr>
        <p:txBody>
          <a:bodyPr>
            <a:normAutofit/>
          </a:bodyPr>
          <a:lstStyle>
            <a:lvl1pPr marL="514350" indent="-514350">
              <a:buFont typeface="Arial" panose="020B0604020202020204" pitchFamily="34" charset="0"/>
              <a:buChar char="•"/>
              <a:defRPr sz="2400" b="0">
                <a:solidFill>
                  <a:schemeClr val="tx1"/>
                </a:solidFill>
                <a:latin typeface="FreightText Pro Book" panose="02000603060000020004" pitchFamily="50" charset="0"/>
              </a:defRPr>
            </a:lvl1pPr>
          </a:lstStyle>
          <a:p>
            <a:pPr lvl="0"/>
            <a:r>
              <a:rPr lang="de-DE" dirty="0"/>
              <a:t>Text hinzufügen</a:t>
            </a:r>
          </a:p>
        </p:txBody>
      </p:sp>
      <p:pic>
        <p:nvPicPr>
          <p:cNvPr id="3" name="Grafik 2" descr="Ein Bild, das Text, Screenshot, Schrift, Grafiken enthält.&#10;&#10;Automatisch generierte Beschreibung">
            <a:extLst>
              <a:ext uri="{FF2B5EF4-FFF2-40B4-BE49-F238E27FC236}">
                <a16:creationId xmlns:a16="http://schemas.microsoft.com/office/drawing/2014/main" id="{05E71F46-E836-2BEA-3D27-562EA37509A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84547"/>
            <a:ext cx="2479260" cy="619815"/>
          </a:xfrm>
          <a:prstGeom prst="rect">
            <a:avLst/>
          </a:prstGeom>
        </p:spPr>
      </p:pic>
      <p:pic>
        <p:nvPicPr>
          <p:cNvPr id="8" name="Grafik 7" descr="Ein Bild, das Grafiken, Screenshot, Schrift, Grafikdesign enthält.&#10;&#10;Automatisch generierte Beschreibung">
            <a:extLst>
              <a:ext uri="{FF2B5EF4-FFF2-40B4-BE49-F238E27FC236}">
                <a16:creationId xmlns:a16="http://schemas.microsoft.com/office/drawing/2014/main" id="{BEE409A8-BFE4-1A49-89DA-E2CF47F737F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14012" y="184547"/>
            <a:ext cx="1319865" cy="590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79222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 un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hteck 11">
            <a:extLst>
              <a:ext uri="{FF2B5EF4-FFF2-40B4-BE49-F238E27FC236}">
                <a16:creationId xmlns:a16="http://schemas.microsoft.com/office/drawing/2014/main" id="{191571A0-49BE-6C75-112E-8504C49FB21F}"/>
              </a:ext>
            </a:extLst>
          </p:cNvPr>
          <p:cNvSpPr/>
          <p:nvPr userDrawn="1"/>
        </p:nvSpPr>
        <p:spPr>
          <a:xfrm>
            <a:off x="0" y="952500"/>
            <a:ext cx="12191999" cy="5905499"/>
          </a:xfrm>
          <a:prstGeom prst="rect">
            <a:avLst/>
          </a:prstGeom>
          <a:solidFill>
            <a:srgbClr val="E8ED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E10E684C-097D-4224-083C-A8654297D5B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5249" y="1167116"/>
            <a:ext cx="6643063" cy="826861"/>
          </a:xfrm>
          <a:prstGeom prst="rect">
            <a:avLst/>
          </a:prstGeom>
        </p:spPr>
        <p:txBody>
          <a:bodyPr anchor="t"/>
          <a:lstStyle>
            <a:lvl1pPr>
              <a:defRPr sz="3200">
                <a:solidFill>
                  <a:srgbClr val="182952"/>
                </a:solidFill>
                <a:latin typeface="Neue Plak Wide Black" panose="020B0A07030202020204" pitchFamily="34" charset="0"/>
              </a:defRPr>
            </a:lvl1pPr>
          </a:lstStyle>
          <a:p>
            <a:r>
              <a:rPr lang="de-DE" dirty="0"/>
              <a:t>Überschrift</a:t>
            </a:r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429C4A1D-9F88-7832-AD52-A9C32D22EC2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05250" y="2208592"/>
            <a:ext cx="6643062" cy="4380489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400">
                <a:solidFill>
                  <a:schemeClr val="tx1"/>
                </a:solidFill>
                <a:latin typeface="FreightText Pro Book" panose="02000603060000020004" pitchFamily="50" charset="0"/>
              </a:defRPr>
            </a:lvl1pPr>
          </a:lstStyle>
          <a:p>
            <a:pPr lvl="0"/>
            <a:endParaRPr lang="de-DE" dirty="0"/>
          </a:p>
        </p:txBody>
      </p:sp>
      <p:sp>
        <p:nvSpPr>
          <p:cNvPr id="6" name="Bildplatzhalter 5">
            <a:extLst>
              <a:ext uri="{FF2B5EF4-FFF2-40B4-BE49-F238E27FC236}">
                <a16:creationId xmlns:a16="http://schemas.microsoft.com/office/drawing/2014/main" id="{2EFCE420-E2E7-8C22-F727-DABBCE062D0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591425" y="952500"/>
            <a:ext cx="4600575" cy="5905500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pic>
        <p:nvPicPr>
          <p:cNvPr id="3" name="Grafik 2" descr="Ein Bild, das Text, Screenshot, Schrift, Grafiken enthält.&#10;&#10;Automatisch generierte Beschreibung">
            <a:extLst>
              <a:ext uri="{FF2B5EF4-FFF2-40B4-BE49-F238E27FC236}">
                <a16:creationId xmlns:a16="http://schemas.microsoft.com/office/drawing/2014/main" id="{DDF8853A-65E6-15EF-1757-8BE464F14FD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84547"/>
            <a:ext cx="2479260" cy="619815"/>
          </a:xfrm>
          <a:prstGeom prst="rect">
            <a:avLst/>
          </a:prstGeom>
        </p:spPr>
      </p:pic>
      <p:pic>
        <p:nvPicPr>
          <p:cNvPr id="11" name="Grafik 10" descr="Ein Bild, das Grafiken, Screenshot, Schrift, Grafikdesign enthält.&#10;&#10;Automatisch generierte Beschreibung">
            <a:extLst>
              <a:ext uri="{FF2B5EF4-FFF2-40B4-BE49-F238E27FC236}">
                <a16:creationId xmlns:a16="http://schemas.microsoft.com/office/drawing/2014/main" id="{2D967D00-B118-5702-9595-381305BE32F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14012" y="184547"/>
            <a:ext cx="1319865" cy="590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54260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bschnittswechsel/Struktur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hteck 9">
            <a:extLst>
              <a:ext uri="{FF2B5EF4-FFF2-40B4-BE49-F238E27FC236}">
                <a16:creationId xmlns:a16="http://schemas.microsoft.com/office/drawing/2014/main" id="{667CE1CA-718D-1351-152F-885021239BE3}"/>
              </a:ext>
            </a:extLst>
          </p:cNvPr>
          <p:cNvSpPr/>
          <p:nvPr userDrawn="1"/>
        </p:nvSpPr>
        <p:spPr>
          <a:xfrm>
            <a:off x="422694" y="942975"/>
            <a:ext cx="11395495" cy="5484432"/>
          </a:xfrm>
          <a:prstGeom prst="rect">
            <a:avLst/>
          </a:prstGeom>
          <a:solidFill>
            <a:srgbClr val="0044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579236BB-83ED-EF78-7C71-33AD99373B2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883568" y="2244725"/>
            <a:ext cx="8424862" cy="236855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3600">
                <a:solidFill>
                  <a:schemeClr val="bg1"/>
                </a:solidFill>
                <a:latin typeface="Neue Plak Wide Black" panose="020B0A07030202020204" pitchFamily="34" charset="77"/>
              </a:defRPr>
            </a:lvl1pPr>
          </a:lstStyle>
          <a:p>
            <a:pPr lvl="0"/>
            <a:r>
              <a:rPr lang="de-DE" dirty="0">
                <a:latin typeface="Neue Plak Wide Black" panose="020B0A07030202020204" pitchFamily="34" charset="77"/>
              </a:rPr>
              <a:t>Strukturfolie</a:t>
            </a:r>
            <a:endParaRPr lang="de-DE" dirty="0"/>
          </a:p>
        </p:txBody>
      </p:sp>
      <p:pic>
        <p:nvPicPr>
          <p:cNvPr id="2" name="Grafik 1" descr="Ein Bild, das Grafiken, Screenshot, Schrift, Grafikdesign enthält.&#10;&#10;Automatisch generierte Beschreibung">
            <a:extLst>
              <a:ext uri="{FF2B5EF4-FFF2-40B4-BE49-F238E27FC236}">
                <a16:creationId xmlns:a16="http://schemas.microsoft.com/office/drawing/2014/main" id="{42AB68D7-4950-EBF7-E09A-62B25DDCD3C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14012" y="184547"/>
            <a:ext cx="1319865" cy="590466"/>
          </a:xfrm>
          <a:prstGeom prst="rect">
            <a:avLst/>
          </a:prstGeom>
        </p:spPr>
      </p:pic>
      <p:pic>
        <p:nvPicPr>
          <p:cNvPr id="9" name="Grafik 8" descr="Ein Bild, das Text, Screenshot, Schrift, Grafiken enthält.&#10;&#10;Automatisch generierte Beschreibung">
            <a:extLst>
              <a:ext uri="{FF2B5EF4-FFF2-40B4-BE49-F238E27FC236}">
                <a16:creationId xmlns:a16="http://schemas.microsoft.com/office/drawing/2014/main" id="{482A4C68-A791-2B77-42D3-0B180049546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84547"/>
            <a:ext cx="2479260" cy="619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70338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ufgabe/Fr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5">
            <a:extLst>
              <a:ext uri="{FF2B5EF4-FFF2-40B4-BE49-F238E27FC236}">
                <a16:creationId xmlns:a16="http://schemas.microsoft.com/office/drawing/2014/main" id="{8938FD85-6981-67C7-2CE1-87BBE6F6E997}"/>
              </a:ext>
            </a:extLst>
          </p:cNvPr>
          <p:cNvSpPr/>
          <p:nvPr userDrawn="1"/>
        </p:nvSpPr>
        <p:spPr>
          <a:xfrm>
            <a:off x="422694" y="942975"/>
            <a:ext cx="11395495" cy="5484432"/>
          </a:xfrm>
          <a:prstGeom prst="rect">
            <a:avLst/>
          </a:prstGeom>
          <a:solidFill>
            <a:srgbClr val="0088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A6936B9F-A779-496C-6316-3F0E34F39B0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867248" y="1600502"/>
            <a:ext cx="8457504" cy="416937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3600">
                <a:solidFill>
                  <a:schemeClr val="bg1"/>
                </a:solidFill>
                <a:latin typeface="Neue Plak Wide Black" panose="020B0A07030202020204" pitchFamily="34" charset="77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>
                <a:latin typeface="Neue Plak Wide Black" panose="020B0A07030202020204" pitchFamily="34" charset="77"/>
              </a:rPr>
              <a:t>Frage z.B. </a:t>
            </a:r>
            <a:r>
              <a:rPr kumimoji="0" lang="de-DE" sz="3600" b="1" i="0" u="none" strike="noStrike" kern="1200" cap="none" spc="0" normalizeH="0" baseline="0" noProof="0" dirty="0">
                <a:ln>
                  <a:noFill/>
                </a:ln>
                <a:solidFill>
                  <a:srgbClr val="182851"/>
                </a:solidFill>
                <a:effectLst/>
                <a:uLnTx/>
                <a:uFillTx/>
                <a:latin typeface="Neue Plak Wide Black" panose="020B0504030202020204" pitchFamily="34" charset="77"/>
                <a:ea typeface="+mn-ea"/>
                <a:cs typeface="+mn-cs"/>
              </a:rPr>
              <a:t>Was braucht es, </a:t>
            </a:r>
            <a:br>
              <a:rPr kumimoji="0" lang="de-DE" sz="3600" b="1" i="0" u="none" strike="noStrike" kern="1200" cap="none" spc="0" normalizeH="0" baseline="0" noProof="0" dirty="0">
                <a:ln>
                  <a:noFill/>
                </a:ln>
                <a:solidFill>
                  <a:srgbClr val="182851"/>
                </a:solidFill>
                <a:effectLst/>
                <a:uLnTx/>
                <a:uFillTx/>
                <a:latin typeface="Neue Plak Wide Black" panose="020B0504030202020204" pitchFamily="34" charset="77"/>
                <a:ea typeface="+mn-ea"/>
                <a:cs typeface="+mn-cs"/>
              </a:rPr>
            </a:br>
            <a:r>
              <a:rPr kumimoji="0" lang="de-DE" sz="3600" b="1" i="0" u="none" strike="noStrike" kern="1200" cap="none" spc="0" normalizeH="0" baseline="0" noProof="0" dirty="0">
                <a:ln>
                  <a:noFill/>
                </a:ln>
                <a:solidFill>
                  <a:srgbClr val="182851"/>
                </a:solidFill>
                <a:effectLst/>
                <a:uLnTx/>
                <a:uFillTx/>
                <a:latin typeface="Neue Plak Wide Black" panose="020B0504030202020204" pitchFamily="34" charset="77"/>
                <a:ea typeface="+mn-ea"/>
                <a:cs typeface="+mn-cs"/>
              </a:rPr>
              <a:t>um diese Herausforderungen anzugehen, Verantwortung </a:t>
            </a:r>
            <a:br>
              <a:rPr kumimoji="0" lang="de-DE" sz="3600" b="1" i="0" u="none" strike="noStrike" kern="1200" cap="none" spc="0" normalizeH="0" baseline="0" noProof="0" dirty="0">
                <a:ln>
                  <a:noFill/>
                </a:ln>
                <a:solidFill>
                  <a:srgbClr val="182851"/>
                </a:solidFill>
                <a:effectLst/>
                <a:uLnTx/>
                <a:uFillTx/>
                <a:latin typeface="Neue Plak Wide Black" panose="020B0504030202020204" pitchFamily="34" charset="77"/>
                <a:ea typeface="+mn-ea"/>
                <a:cs typeface="+mn-cs"/>
              </a:rPr>
            </a:br>
            <a:r>
              <a:rPr kumimoji="0" lang="de-DE" sz="3600" b="1" i="0" u="none" strike="noStrike" kern="1200" cap="none" spc="0" normalizeH="0" baseline="0" noProof="0" dirty="0">
                <a:ln>
                  <a:noFill/>
                </a:ln>
                <a:solidFill>
                  <a:srgbClr val="182851"/>
                </a:solidFill>
                <a:effectLst/>
                <a:uLnTx/>
                <a:uFillTx/>
                <a:latin typeface="Neue Plak Wide Black" panose="020B0504030202020204" pitchFamily="34" charset="77"/>
                <a:ea typeface="+mn-ea"/>
                <a:cs typeface="+mn-cs"/>
              </a:rPr>
              <a:t>zu übernehmen </a:t>
            </a:r>
            <a:br>
              <a:rPr kumimoji="0" lang="de-DE" sz="3600" b="1" i="0" u="none" strike="noStrike" kern="1200" cap="none" spc="0" normalizeH="0" baseline="0" noProof="0" dirty="0">
                <a:ln>
                  <a:noFill/>
                </a:ln>
                <a:solidFill>
                  <a:srgbClr val="182851"/>
                </a:solidFill>
                <a:effectLst/>
                <a:uLnTx/>
                <a:uFillTx/>
                <a:latin typeface="Neue Plak Wide Black" panose="020B0504030202020204" pitchFamily="34" charset="77"/>
                <a:ea typeface="+mn-ea"/>
                <a:cs typeface="+mn-cs"/>
              </a:rPr>
            </a:br>
            <a:r>
              <a:rPr kumimoji="0" lang="de-DE" sz="3600" b="1" i="0" u="none" strike="noStrike" kern="1200" cap="none" spc="0" normalizeH="0" baseline="0" noProof="0" dirty="0">
                <a:ln>
                  <a:noFill/>
                </a:ln>
                <a:solidFill>
                  <a:srgbClr val="182851"/>
                </a:solidFill>
                <a:effectLst/>
                <a:uLnTx/>
                <a:uFillTx/>
                <a:latin typeface="Neue Plak Wide Black" panose="020B0504030202020204" pitchFamily="34" charset="77"/>
                <a:ea typeface="+mn-ea"/>
                <a:cs typeface="+mn-cs"/>
              </a:rPr>
              <a:t>und sie zu lösen?</a:t>
            </a:r>
          </a:p>
          <a:p>
            <a:pPr lvl="0"/>
            <a:endParaRPr lang="de-DE" dirty="0"/>
          </a:p>
        </p:txBody>
      </p:sp>
      <p:pic>
        <p:nvPicPr>
          <p:cNvPr id="2" name="Grafik 1" descr="Ein Bild, das Text, Screenshot, Schrift, Grafiken enthält.&#10;&#10;Automatisch generierte Beschreibung">
            <a:extLst>
              <a:ext uri="{FF2B5EF4-FFF2-40B4-BE49-F238E27FC236}">
                <a16:creationId xmlns:a16="http://schemas.microsoft.com/office/drawing/2014/main" id="{CC15C311-4A2B-339F-6030-F7077807F00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84547"/>
            <a:ext cx="2479260" cy="619815"/>
          </a:xfrm>
          <a:prstGeom prst="rect">
            <a:avLst/>
          </a:prstGeom>
        </p:spPr>
      </p:pic>
      <p:pic>
        <p:nvPicPr>
          <p:cNvPr id="9" name="Grafik 8" descr="Ein Bild, das Grafiken, Screenshot, Schrift, Grafikdesign enthält.&#10;&#10;Automatisch generierte Beschreibung">
            <a:extLst>
              <a:ext uri="{FF2B5EF4-FFF2-40B4-BE49-F238E27FC236}">
                <a16:creationId xmlns:a16="http://schemas.microsoft.com/office/drawing/2014/main" id="{B5584395-E9DF-2397-DE50-16CC53A8D3D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14012" y="184547"/>
            <a:ext cx="1319865" cy="590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56210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use">
    <p:bg>
      <p:bgPr>
        <a:solidFill>
          <a:srgbClr val="E8ED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>
            <a:extLst>
              <a:ext uri="{FF2B5EF4-FFF2-40B4-BE49-F238E27FC236}">
                <a16:creationId xmlns:a16="http://schemas.microsoft.com/office/drawing/2014/main" id="{CC38AC1A-A127-037F-E0A4-603BCD9E9BFD}"/>
              </a:ext>
            </a:extLst>
          </p:cNvPr>
          <p:cNvSpPr/>
          <p:nvPr userDrawn="1"/>
        </p:nvSpPr>
        <p:spPr>
          <a:xfrm>
            <a:off x="916110" y="1790189"/>
            <a:ext cx="10359777" cy="10135621"/>
          </a:xfrm>
          <a:prstGeom prst="ellipse">
            <a:avLst/>
          </a:prstGeom>
          <a:solidFill>
            <a:srgbClr val="0044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5BD622B2-C5DF-0BA4-8A36-1D4E97C5E862}"/>
              </a:ext>
            </a:extLst>
          </p:cNvPr>
          <p:cNvSpPr txBox="1"/>
          <p:nvPr userDrawn="1"/>
        </p:nvSpPr>
        <p:spPr>
          <a:xfrm>
            <a:off x="3589562" y="4730282"/>
            <a:ext cx="50128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4000" dirty="0">
                <a:solidFill>
                  <a:schemeClr val="bg1"/>
                </a:solidFill>
                <a:latin typeface="Neue Plak Wide Black" panose="020B0A07030202020204" pitchFamily="34" charset="77"/>
              </a:rPr>
              <a:t>Pause</a:t>
            </a:r>
          </a:p>
        </p:txBody>
      </p:sp>
      <p:pic>
        <p:nvPicPr>
          <p:cNvPr id="12" name="Grafik 11" descr="Kaffee mit einfarbiger Füllung">
            <a:extLst>
              <a:ext uri="{FF2B5EF4-FFF2-40B4-BE49-F238E27FC236}">
                <a16:creationId xmlns:a16="http://schemas.microsoft.com/office/drawing/2014/main" id="{605B049B-6185-1F1A-2C95-D6796E37DF11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422185" y="3230245"/>
            <a:ext cx="1347629" cy="1347629"/>
          </a:xfrm>
          <a:prstGeom prst="rect">
            <a:avLst/>
          </a:prstGeom>
        </p:spPr>
      </p:pic>
      <p:pic>
        <p:nvPicPr>
          <p:cNvPr id="2" name="Grafik 1" descr="Ein Bild, das Text, Screenshot, Schrift, Grafiken enthält.&#10;&#10;Automatisch generierte Beschreibung">
            <a:extLst>
              <a:ext uri="{FF2B5EF4-FFF2-40B4-BE49-F238E27FC236}">
                <a16:creationId xmlns:a16="http://schemas.microsoft.com/office/drawing/2014/main" id="{0289906A-AA64-80B5-2777-513E6E94E67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84547"/>
            <a:ext cx="2479260" cy="619815"/>
          </a:xfrm>
          <a:prstGeom prst="rect">
            <a:avLst/>
          </a:prstGeom>
        </p:spPr>
      </p:pic>
      <p:pic>
        <p:nvPicPr>
          <p:cNvPr id="8" name="Grafik 7" descr="Ein Bild, das Grafiken, Screenshot, Schrift, Grafikdesign enthält.&#10;&#10;Automatisch generierte Beschreibung">
            <a:extLst>
              <a:ext uri="{FF2B5EF4-FFF2-40B4-BE49-F238E27FC236}">
                <a16:creationId xmlns:a16="http://schemas.microsoft.com/office/drawing/2014/main" id="{F4AC7C5F-8DB6-3693-16A7-4FB61118823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14012" y="184547"/>
            <a:ext cx="1319865" cy="590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0834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schnittswechsel, Diskussion, Frage">
    <p:bg>
      <p:bgPr>
        <a:solidFill>
          <a:srgbClr val="E8ED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val 3">
            <a:extLst>
              <a:ext uri="{FF2B5EF4-FFF2-40B4-BE49-F238E27FC236}">
                <a16:creationId xmlns:a16="http://schemas.microsoft.com/office/drawing/2014/main" id="{4C7C5CA4-A2C5-786C-705B-1E2900BB9CF3}"/>
              </a:ext>
            </a:extLst>
          </p:cNvPr>
          <p:cNvSpPr/>
          <p:nvPr userDrawn="1"/>
        </p:nvSpPr>
        <p:spPr>
          <a:xfrm>
            <a:off x="916110" y="1790189"/>
            <a:ext cx="10359777" cy="10135621"/>
          </a:xfrm>
          <a:prstGeom prst="ellipse">
            <a:avLst/>
          </a:prstGeom>
          <a:solidFill>
            <a:srgbClr val="0088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4" name="Grafik 3" descr="Ein Bild, das Text, Screenshot, Schrift, Grafiken enthält.&#10;&#10;Automatisch generierte Beschreibung">
            <a:extLst>
              <a:ext uri="{FF2B5EF4-FFF2-40B4-BE49-F238E27FC236}">
                <a16:creationId xmlns:a16="http://schemas.microsoft.com/office/drawing/2014/main" id="{66CA15AB-3380-FA92-683D-F1E347D6174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84547"/>
            <a:ext cx="2479260" cy="619815"/>
          </a:xfrm>
          <a:prstGeom prst="rect">
            <a:avLst/>
          </a:prstGeom>
        </p:spPr>
      </p:pic>
      <p:pic>
        <p:nvPicPr>
          <p:cNvPr id="6" name="Grafik 5" descr="Ein Bild, das Grafiken, Screenshot, Schrift, Grafikdesign enthält.&#10;&#10;Automatisch generierte Beschreibung">
            <a:extLst>
              <a:ext uri="{FF2B5EF4-FFF2-40B4-BE49-F238E27FC236}">
                <a16:creationId xmlns:a16="http://schemas.microsoft.com/office/drawing/2014/main" id="{E828A12A-D62C-22A1-54C8-C84D330A297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14012" y="184547"/>
            <a:ext cx="1319865" cy="590466"/>
          </a:xfrm>
          <a:prstGeom prst="rect">
            <a:avLst/>
          </a:prstGeom>
        </p:spPr>
      </p:pic>
      <p:sp>
        <p:nvSpPr>
          <p:cNvPr id="3" name="Textplatzhalter 6">
            <a:extLst>
              <a:ext uri="{FF2B5EF4-FFF2-40B4-BE49-F238E27FC236}">
                <a16:creationId xmlns:a16="http://schemas.microsoft.com/office/drawing/2014/main" id="{A93352AF-F58C-5503-6693-A5B11C51A8A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706551" y="4209689"/>
            <a:ext cx="4778898" cy="947049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3600">
                <a:solidFill>
                  <a:schemeClr val="bg1"/>
                </a:solidFill>
                <a:latin typeface="Neue Plak Wide Black" panose="020B0A07030202020204" pitchFamily="34" charset="77"/>
              </a:defRPr>
            </a:lvl1pPr>
          </a:lstStyle>
          <a:p>
            <a:pPr lvl="0"/>
            <a:r>
              <a:rPr lang="de-DE">
                <a:latin typeface="Neue Plak Wide Black" panose="020B0A07030202020204" pitchFamily="34" charset="77"/>
              </a:rPr>
              <a:t>Text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0620918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Kontaktfolie_allgemei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hteck 22">
            <a:extLst>
              <a:ext uri="{FF2B5EF4-FFF2-40B4-BE49-F238E27FC236}">
                <a16:creationId xmlns:a16="http://schemas.microsoft.com/office/drawing/2014/main" id="{92B2E21D-10D7-2ADC-A8D4-273D5D10B161}"/>
              </a:ext>
            </a:extLst>
          </p:cNvPr>
          <p:cNvSpPr/>
          <p:nvPr userDrawn="1"/>
        </p:nvSpPr>
        <p:spPr>
          <a:xfrm>
            <a:off x="486299" y="962667"/>
            <a:ext cx="11315176" cy="736663"/>
          </a:xfrm>
          <a:prstGeom prst="rect">
            <a:avLst/>
          </a:prstGeom>
          <a:solidFill>
            <a:srgbClr val="E8EDF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9" name="Textplatzhalter 5">
            <a:extLst>
              <a:ext uri="{FF2B5EF4-FFF2-40B4-BE49-F238E27FC236}">
                <a16:creationId xmlns:a16="http://schemas.microsoft.com/office/drawing/2014/main" id="{ADAAD358-6D56-BF67-23FB-CF1DA327C6E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99238" y="3629323"/>
            <a:ext cx="4765071" cy="42804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  <a:latin typeface="FreightText Pro Book" panose="02000603060000020004" pitchFamily="2" charset="0"/>
              </a:defRPr>
            </a:lvl1pPr>
          </a:lstStyle>
          <a:p>
            <a:pPr lvl="0"/>
            <a:r>
              <a:rPr lang="de-DE" dirty="0"/>
              <a:t>E-Mailadresse der vortragenden Person(en)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261F5FA7-5C7A-2762-BEDF-15B7F1FC1CE5}"/>
              </a:ext>
            </a:extLst>
          </p:cNvPr>
          <p:cNvSpPr txBox="1"/>
          <p:nvPr userDrawn="1"/>
        </p:nvSpPr>
        <p:spPr>
          <a:xfrm>
            <a:off x="486298" y="961912"/>
            <a:ext cx="57422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0" i="0" u="none" strike="noStrike" kern="1200" cap="none" spc="0" normalizeH="0" baseline="0" noProof="0" dirty="0">
                <a:ln>
                  <a:noFill/>
                </a:ln>
                <a:solidFill>
                  <a:srgbClr val="182952"/>
                </a:solidFill>
                <a:effectLst/>
                <a:uLnTx/>
                <a:uFillTx/>
                <a:latin typeface="Neue Plak Wide Black" panose="020B0A07030202020204" pitchFamily="34" charset="77"/>
                <a:ea typeface="+mn-ea"/>
                <a:cs typeface="+mn-cs"/>
              </a:rPr>
              <a:t>Kontakt</a:t>
            </a:r>
          </a:p>
        </p:txBody>
      </p:sp>
      <p:pic>
        <p:nvPicPr>
          <p:cNvPr id="14" name="Grafik 13" descr="Ein Bild, das Schwarz, Dunkelheit, Schwarzweiß, Screenshot enthält.&#10;&#10;Automatisch generierte Beschreibung">
            <a:extLst>
              <a:ext uri="{FF2B5EF4-FFF2-40B4-BE49-F238E27FC236}">
                <a16:creationId xmlns:a16="http://schemas.microsoft.com/office/drawing/2014/main" id="{30BBDCA1-113D-AB74-BD84-FD422C244A8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9238" y="4902595"/>
            <a:ext cx="448574" cy="448574"/>
          </a:xfrm>
          <a:prstGeom prst="rect">
            <a:avLst/>
          </a:prstGeom>
        </p:spPr>
      </p:pic>
      <p:pic>
        <p:nvPicPr>
          <p:cNvPr id="3" name="Grafik 2" descr="Ein Bild, das Grafiken, Screenshot, Schrift, Grafikdesign enthält.&#10;&#10;Automatisch generierte Beschreibung">
            <a:extLst>
              <a:ext uri="{FF2B5EF4-FFF2-40B4-BE49-F238E27FC236}">
                <a16:creationId xmlns:a16="http://schemas.microsoft.com/office/drawing/2014/main" id="{585C079A-57ED-E10A-9833-930FF51ED4E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14012" y="184547"/>
            <a:ext cx="1319865" cy="590466"/>
          </a:xfrm>
          <a:prstGeom prst="rect">
            <a:avLst/>
          </a:prstGeom>
        </p:spPr>
      </p:pic>
      <p:pic>
        <p:nvPicPr>
          <p:cNvPr id="17" name="Grafik 16" descr="Ein Bild, das Text, Screenshot, Schrift, Grafiken enthält.&#10;&#10;Automatisch generierte Beschreibung">
            <a:extLst>
              <a:ext uri="{FF2B5EF4-FFF2-40B4-BE49-F238E27FC236}">
                <a16:creationId xmlns:a16="http://schemas.microsoft.com/office/drawing/2014/main" id="{FC115E6E-9965-635E-F594-54F2A474781C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84547"/>
            <a:ext cx="2479260" cy="619815"/>
          </a:xfrm>
          <a:prstGeom prst="rect">
            <a:avLst/>
          </a:prstGeom>
        </p:spPr>
      </p:pic>
      <p:sp>
        <p:nvSpPr>
          <p:cNvPr id="6" name="Textplatzhalter 5">
            <a:extLst>
              <a:ext uri="{FF2B5EF4-FFF2-40B4-BE49-F238E27FC236}">
                <a16:creationId xmlns:a16="http://schemas.microsoft.com/office/drawing/2014/main" id="{A175AEF1-A454-E737-ABBF-06A7599D6BE8}"/>
              </a:ext>
            </a:extLst>
          </p:cNvPr>
          <p:cNvSpPr>
            <a:spLocks noGrp="1"/>
          </p:cNvSpPr>
          <p:nvPr userDrawn="1">
            <p:ph type="body" sz="quarter" idx="14" hasCustomPrompt="1"/>
          </p:nvPr>
        </p:nvSpPr>
        <p:spPr>
          <a:xfrm>
            <a:off x="486298" y="4112840"/>
            <a:ext cx="4765071" cy="42804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  <a:latin typeface="FreightText Pro Book" panose="02000603060000020004" pitchFamily="2" charset="0"/>
              </a:defRPr>
            </a:lvl1pPr>
          </a:lstStyle>
          <a:p>
            <a:pPr lvl="0"/>
            <a:r>
              <a:rPr lang="de-DE" dirty="0"/>
              <a:t>E-Mailadresse der vortragenden Person(en)</a:t>
            </a:r>
          </a:p>
        </p:txBody>
      </p:sp>
      <p:sp>
        <p:nvSpPr>
          <p:cNvPr id="10" name="Textplatzhalter 5">
            <a:extLst>
              <a:ext uri="{FF2B5EF4-FFF2-40B4-BE49-F238E27FC236}">
                <a16:creationId xmlns:a16="http://schemas.microsoft.com/office/drawing/2014/main" id="{A291EB21-B927-FA76-7190-06780897DF31}"/>
              </a:ext>
            </a:extLst>
          </p:cNvPr>
          <p:cNvSpPr>
            <a:spLocks noGrp="1"/>
          </p:cNvSpPr>
          <p:nvPr userDrawn="1">
            <p:ph type="body" sz="quarter" idx="15" hasCustomPrompt="1"/>
          </p:nvPr>
        </p:nvSpPr>
        <p:spPr>
          <a:xfrm>
            <a:off x="499238" y="2221722"/>
            <a:ext cx="4765071" cy="42804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  <a:latin typeface="Neue Plak Text" panose="020B0804030202020204" pitchFamily="34" charset="0"/>
              </a:defRPr>
            </a:lvl1pPr>
          </a:lstStyle>
          <a:p>
            <a:pPr lvl="0"/>
            <a:r>
              <a:rPr lang="de-DE" dirty="0"/>
              <a:t>Name der Organisation</a:t>
            </a:r>
          </a:p>
        </p:txBody>
      </p:sp>
      <p:sp>
        <p:nvSpPr>
          <p:cNvPr id="24" name="Textplatzhalter 5">
            <a:extLst>
              <a:ext uri="{FF2B5EF4-FFF2-40B4-BE49-F238E27FC236}">
                <a16:creationId xmlns:a16="http://schemas.microsoft.com/office/drawing/2014/main" id="{90EFA25D-87E9-B714-D608-DAE3F4840288}"/>
              </a:ext>
            </a:extLst>
          </p:cNvPr>
          <p:cNvSpPr>
            <a:spLocks noGrp="1"/>
          </p:cNvSpPr>
          <p:nvPr userDrawn="1">
            <p:ph type="body" sz="quarter" idx="16" hasCustomPrompt="1"/>
          </p:nvPr>
        </p:nvSpPr>
        <p:spPr>
          <a:xfrm>
            <a:off x="499238" y="2803948"/>
            <a:ext cx="4765071" cy="67768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tx1"/>
                </a:solidFill>
                <a:latin typeface="FreightText Pro Book" panose="02000603060000020004" pitchFamily="50" charset="0"/>
              </a:defRPr>
            </a:lvl1pPr>
          </a:lstStyle>
          <a:p>
            <a:pPr lvl="0"/>
            <a:r>
              <a:rPr lang="de-DE" dirty="0"/>
              <a:t>Straße, Hausnummer                                    Postleitzahl, Stadt</a:t>
            </a:r>
          </a:p>
        </p:txBody>
      </p:sp>
      <p:sp>
        <p:nvSpPr>
          <p:cNvPr id="25" name="Textplatzhalter 5">
            <a:extLst>
              <a:ext uri="{FF2B5EF4-FFF2-40B4-BE49-F238E27FC236}">
                <a16:creationId xmlns:a16="http://schemas.microsoft.com/office/drawing/2014/main" id="{1D88004B-F76A-6A1D-9EF4-9D154112900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74869" y="5003919"/>
            <a:ext cx="4289439" cy="29533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tx1"/>
                </a:solidFill>
                <a:latin typeface="FreightText Pro Book" panose="02000603060000020004" pitchFamily="2" charset="0"/>
              </a:defRPr>
            </a:lvl1pPr>
          </a:lstStyle>
          <a:p>
            <a:pPr lvl="0"/>
            <a:r>
              <a:rPr lang="de-DE" dirty="0"/>
              <a:t>@Accoutname</a:t>
            </a:r>
          </a:p>
        </p:txBody>
      </p:sp>
      <p:pic>
        <p:nvPicPr>
          <p:cNvPr id="28" name="Grafik 27">
            <a:extLst>
              <a:ext uri="{FF2B5EF4-FFF2-40B4-BE49-F238E27FC236}">
                <a16:creationId xmlns:a16="http://schemas.microsoft.com/office/drawing/2014/main" id="{BA82F036-7908-9747-46E9-C5C23727B79D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24585" y="5497454"/>
            <a:ext cx="397879" cy="397879"/>
          </a:xfrm>
          <a:prstGeom prst="rect">
            <a:avLst/>
          </a:prstGeom>
        </p:spPr>
      </p:pic>
      <p:sp>
        <p:nvSpPr>
          <p:cNvPr id="29" name="Textplatzhalter 5">
            <a:extLst>
              <a:ext uri="{FF2B5EF4-FFF2-40B4-BE49-F238E27FC236}">
                <a16:creationId xmlns:a16="http://schemas.microsoft.com/office/drawing/2014/main" id="{450F4472-6389-0363-8962-B7D2EDFBFF9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74869" y="5532571"/>
            <a:ext cx="4289439" cy="29533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tx1"/>
                </a:solidFill>
                <a:latin typeface="FreightText Pro Book" panose="02000603060000020004" pitchFamily="2" charset="0"/>
              </a:defRPr>
            </a:lvl1pPr>
          </a:lstStyle>
          <a:p>
            <a:pPr lvl="0"/>
            <a:r>
              <a:rPr lang="de-DE" dirty="0"/>
              <a:t>Internetseite</a:t>
            </a:r>
          </a:p>
        </p:txBody>
      </p:sp>
    </p:spTree>
    <p:extLst>
      <p:ext uri="{BB962C8B-B14F-4D97-AF65-F5344CB8AC3E}">
        <p14:creationId xmlns:p14="http://schemas.microsoft.com/office/powerpoint/2010/main" val="40769192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97162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4" Type="http://schemas.openxmlformats.org/officeDocument/2006/relationships/image" Target="../media/image10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1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tags" Target="../tags/tag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13.xml"/><Relationship Id="rId4" Type="http://schemas.openxmlformats.org/officeDocument/2006/relationships/image" Target="../media/image20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tags" Target="../tags/tag1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15.xml"/><Relationship Id="rId4" Type="http://schemas.openxmlformats.org/officeDocument/2006/relationships/image" Target="../media/image21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tags" Target="../tags/tag1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17.xml"/><Relationship Id="rId4" Type="http://schemas.openxmlformats.org/officeDocument/2006/relationships/image" Target="../media/image22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tags" Target="../tags/tag1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19.xml"/><Relationship Id="rId4" Type="http://schemas.openxmlformats.org/officeDocument/2006/relationships/image" Target="../media/image23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tags" Target="../tags/tag20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14.jpe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3.xml"/><Relationship Id="rId6" Type="http://schemas.openxmlformats.org/officeDocument/2006/relationships/image" Target="../media/image13.jpeg"/><Relationship Id="rId5" Type="http://schemas.openxmlformats.org/officeDocument/2006/relationships/image" Target="../media/image12.png"/><Relationship Id="rId4" Type="http://schemas.openxmlformats.org/officeDocument/2006/relationships/image" Target="../media/image11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21.xml"/><Relationship Id="rId5" Type="http://schemas.openxmlformats.org/officeDocument/2006/relationships/image" Target="../media/image24.jpeg"/><Relationship Id="rId4" Type="http://schemas.openxmlformats.org/officeDocument/2006/relationships/hyperlink" Target="https://www.lausitzer-grauwacke.de/was-wir-bieten/einsatz" TargetMode="Externa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22.xml"/><Relationship Id="rId4" Type="http://schemas.openxmlformats.org/officeDocument/2006/relationships/image" Target="../media/image24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tags" Target="../tags/tag2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24.xml"/><Relationship Id="rId4" Type="http://schemas.openxmlformats.org/officeDocument/2006/relationships/image" Target="../media/image25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tags" Target="../tags/tag2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2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tags" Target="../tags/tag2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28.xml"/><Relationship Id="rId4" Type="http://schemas.openxmlformats.org/officeDocument/2006/relationships/image" Target="../media/image26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29.xml"/><Relationship Id="rId4" Type="http://schemas.openxmlformats.org/officeDocument/2006/relationships/image" Target="../media/image26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30.xml"/><Relationship Id="rId4" Type="http://schemas.openxmlformats.org/officeDocument/2006/relationships/image" Target="../media/image27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4.xml"/><Relationship Id="rId4" Type="http://schemas.openxmlformats.org/officeDocument/2006/relationships/image" Target="../media/image16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3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32.xml"/><Relationship Id="rId4" Type="http://schemas.openxmlformats.org/officeDocument/2006/relationships/image" Target="../media/image28.gif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33.xml"/><Relationship Id="rId4" Type="http://schemas.openxmlformats.org/officeDocument/2006/relationships/image" Target="../media/image29.emf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tags" Target="../tags/tag34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2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35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tags" Target="../tags/tag36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3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37.xml"/><Relationship Id="rId4" Type="http://schemas.openxmlformats.org/officeDocument/2006/relationships/hyperlink" Target="https://www.berdingbeton.de/produkte/produkte-oeffentlicher-bereich/portalseite-strassen-galabau/regenwasser-management/klimastein/beschreibung-1" TargetMode="Externa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tags" Target="../tags/tag38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hyperlink" Target="https://lintel-gruppe.de/produkte/klimaaktivstein/" TargetMode="Externa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39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4.xml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40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5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4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6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42.xml"/><Relationship Id="rId4" Type="http://schemas.openxmlformats.org/officeDocument/2006/relationships/image" Target="../media/image30.png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0.xml"/><Relationship Id="rId1" Type="http://schemas.openxmlformats.org/officeDocument/2006/relationships/tags" Target="../tags/tag43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hyperlink" Target="https://nexteconomylab.de/de/projekte/nachhaltigkeit-im-bau" TargetMode="External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44.xml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7.xml"/><Relationship Id="rId5" Type="http://schemas.microsoft.com/office/2007/relationships/hdphoto" Target="../media/hdphoto1.wdp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8.xml"/><Relationship Id="rId6" Type="http://schemas.microsoft.com/office/2007/relationships/hdphoto" Target="../media/hdphoto2.wdp"/><Relationship Id="rId5" Type="http://schemas.openxmlformats.org/officeDocument/2006/relationships/image" Target="../media/image18.png"/><Relationship Id="rId4" Type="http://schemas.openxmlformats.org/officeDocument/2006/relationships/hyperlink" Target="https://www.natursteinonline.de/steindatenbank/suche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9.xml"/><Relationship Id="rId4" Type="http://schemas.microsoft.com/office/2007/relationships/hdphoto" Target="../media/hdphoto1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552E17-D8C4-36BB-9CE8-CC79226CF0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el 9">
            <a:extLst>
              <a:ext uri="{FF2B5EF4-FFF2-40B4-BE49-F238E27FC236}">
                <a16:creationId xmlns:a16="http://schemas.microsoft.com/office/drawing/2014/main" id="{7B37957A-D8C2-FA92-FD3F-6BB84CBB579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/>
              <a:t>Materialkunde: Steinarten </a:t>
            </a:r>
            <a:br>
              <a:rPr lang="de-DE" dirty="0"/>
            </a:br>
            <a:r>
              <a:rPr lang="de-DE" dirty="0"/>
              <a:t>im Straßen- und Wegebau</a:t>
            </a:r>
          </a:p>
        </p:txBody>
      </p:sp>
      <p:sp>
        <p:nvSpPr>
          <p:cNvPr id="19" name="Textplatzhalter 18">
            <a:extLst>
              <a:ext uri="{FF2B5EF4-FFF2-40B4-BE49-F238E27FC236}">
                <a16:creationId xmlns:a16="http://schemas.microsoft.com/office/drawing/2014/main" id="{6AE2F744-B947-26C4-DD35-93D122E8BDE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de-DE" dirty="0"/>
              <a:t>Erstellt von: Uwe Dziumbla</a:t>
            </a:r>
          </a:p>
        </p:txBody>
      </p:sp>
      <p:pic>
        <p:nvPicPr>
          <p:cNvPr id="3" name="Bildplatzhalter 2">
            <a:extLst>
              <a:ext uri="{FF2B5EF4-FFF2-40B4-BE49-F238E27FC236}">
                <a16:creationId xmlns:a16="http://schemas.microsoft.com/office/drawing/2014/main" id="{A1EA6E73-3753-02D8-E45F-563FFB59E209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/>
      </p:pic>
      <p:sp>
        <p:nvSpPr>
          <p:cNvPr id="2" name="Textplatzhalter 2">
            <a:extLst>
              <a:ext uri="{FF2B5EF4-FFF2-40B4-BE49-F238E27FC236}">
                <a16:creationId xmlns:a16="http://schemas.microsoft.com/office/drawing/2014/main" id="{37FB014D-9AB0-3DFB-0EF6-6EA8399A2207}"/>
              </a:ext>
            </a:extLst>
          </p:cNvPr>
          <p:cNvSpPr txBox="1">
            <a:spLocks/>
          </p:cNvSpPr>
          <p:nvPr/>
        </p:nvSpPr>
        <p:spPr>
          <a:xfrm>
            <a:off x="10326015" y="5274635"/>
            <a:ext cx="1792130" cy="32135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reightText Pro Book" panose="02000603060000020004" pitchFamily="50" charset="0"/>
                <a:ea typeface="+mn-ea"/>
                <a:cs typeface="+mn-cs"/>
              </a:rPr>
              <a:t>© </a:t>
            </a:r>
            <a:r>
              <a:rPr kumimoji="0" lang="de-DE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reightText Pro Book" panose="02000603060000020004" pitchFamily="50" charset="0"/>
                <a:ea typeface="+mn-ea"/>
                <a:cs typeface="+mn-cs"/>
              </a:rPr>
              <a:t>U.Dziumbla</a:t>
            </a:r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eightText Pro Book" panose="02000603060000020004" pitchFamily="50" charset="0"/>
              <a:ea typeface="+mn-ea"/>
              <a:cs typeface="+mn-cs"/>
            </a:endParaRPr>
          </a:p>
        </p:txBody>
      </p:sp>
      <p:sp>
        <p:nvSpPr>
          <p:cNvPr id="5" name="PlaceHolder 3">
            <a:extLst>
              <a:ext uri="{FF2B5EF4-FFF2-40B4-BE49-F238E27FC236}">
                <a16:creationId xmlns:a16="http://schemas.microsoft.com/office/drawing/2014/main" id="{1C1B0CB6-9966-DDF0-0BD1-5A464E6A710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04825" y="4772025"/>
            <a:ext cx="5924550" cy="473075"/>
          </a:xfr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>
              <a:lnSpc>
                <a:spcPct val="100000"/>
              </a:lnSpc>
            </a:pPr>
            <a:r>
              <a:rPr lang="de-DE" sz="1100" dirty="0"/>
              <a:t>Cottbus, 2025</a:t>
            </a:r>
          </a:p>
          <a:p>
            <a:pPr>
              <a:lnSpc>
                <a:spcPct val="100000"/>
              </a:lnSpc>
            </a:pPr>
            <a:r>
              <a:rPr lang="de-DE" sz="1100" dirty="0"/>
              <a:t>Lizenz: CC BY-NC 4.0 (keine kommerzielle Nutzung, Bearbeitung erlaubt, Autor*in nennen)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5835011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4113F49-AF03-D6C2-0B27-5736DFE998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Granit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9F7D3AC2-2D53-B03B-C630-6C2BE2ABFAB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b="1" dirty="0"/>
              <a:t>Material</a:t>
            </a:r>
          </a:p>
          <a:p>
            <a:r>
              <a:rPr lang="de-DE" sz="2200" dirty="0"/>
              <a:t>Feldspat, Quarz und Glimmer </a:t>
            </a:r>
          </a:p>
          <a:p>
            <a:pPr marL="0" indent="0">
              <a:buNone/>
            </a:pPr>
            <a:r>
              <a:rPr lang="de-DE" b="1" dirty="0"/>
              <a:t>Herstellung / Abbau</a:t>
            </a:r>
          </a:p>
          <a:p>
            <a:r>
              <a:rPr lang="de-DE" sz="2200" dirty="0"/>
              <a:t>Steinbruch</a:t>
            </a:r>
          </a:p>
          <a:p>
            <a:pPr marL="0" indent="0">
              <a:buNone/>
            </a:pPr>
            <a:r>
              <a:rPr lang="de-DE" b="1" dirty="0"/>
              <a:t>Eigenschaften</a:t>
            </a:r>
          </a:p>
          <a:p>
            <a:r>
              <a:rPr lang="de-DE" sz="2200" dirty="0"/>
              <a:t>hart und verwitterungsbeständig </a:t>
            </a:r>
          </a:p>
          <a:p>
            <a:r>
              <a:rPr lang="de-DE" sz="2200" dirty="0"/>
              <a:t>hohe Druckfestigkeit</a:t>
            </a:r>
          </a:p>
          <a:p>
            <a:r>
              <a:rPr lang="de-DE" sz="2200" dirty="0"/>
              <a:t>wenig Wartung, langlebig</a:t>
            </a:r>
          </a:p>
          <a:p>
            <a:r>
              <a:rPr lang="de-DE" sz="2200" dirty="0"/>
              <a:t>100 % wiederverwendbar</a:t>
            </a:r>
          </a:p>
        </p:txBody>
      </p:sp>
      <p:pic>
        <p:nvPicPr>
          <p:cNvPr id="9" name="Bildplatzhalter 8">
            <a:extLst>
              <a:ext uri="{FF2B5EF4-FFF2-40B4-BE49-F238E27FC236}">
                <a16:creationId xmlns:a16="http://schemas.microsoft.com/office/drawing/2014/main" id="{4006080B-0A47-3FEA-A94A-0A3CE7A32893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/>
      </p:pic>
      <p:sp>
        <p:nvSpPr>
          <p:cNvPr id="4" name="Textplatzhalter 2">
            <a:extLst>
              <a:ext uri="{FF2B5EF4-FFF2-40B4-BE49-F238E27FC236}">
                <a16:creationId xmlns:a16="http://schemas.microsoft.com/office/drawing/2014/main" id="{0EC2D947-ED75-6D61-57D6-D2714DD7D318}"/>
              </a:ext>
            </a:extLst>
          </p:cNvPr>
          <p:cNvSpPr txBox="1">
            <a:spLocks/>
          </p:cNvSpPr>
          <p:nvPr/>
        </p:nvSpPr>
        <p:spPr>
          <a:xfrm>
            <a:off x="10321723" y="6485249"/>
            <a:ext cx="1792130" cy="32135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reightText Pro Book" panose="02000603060000020004" pitchFamily="50" charset="0"/>
                <a:ea typeface="+mn-ea"/>
                <a:cs typeface="+mn-cs"/>
              </a:rPr>
              <a:t>© </a:t>
            </a:r>
            <a:r>
              <a:rPr kumimoji="0" lang="de-DE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reightText Pro Book" panose="02000603060000020004" pitchFamily="50" charset="0"/>
                <a:ea typeface="+mn-ea"/>
                <a:cs typeface="+mn-cs"/>
              </a:rPr>
              <a:t>U.Dziumbla</a:t>
            </a:r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eightText Pro Book" panose="02000603060000020004" pitchFamily="50" charset="0"/>
              <a:ea typeface="+mn-ea"/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133861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635B9E-C48B-AE7D-AE43-1D1C48F6DA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EB865AAF-D485-3465-6A43-D1407A88EEC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de-DE" dirty="0">
                <a:solidFill>
                  <a:srgbClr val="F3972B"/>
                </a:solidFill>
              </a:rPr>
              <a:t>Basalt</a:t>
            </a:r>
          </a:p>
          <a:p>
            <a:r>
              <a:rPr lang="de-DE" dirty="0"/>
              <a:t>robust und kompakt</a:t>
            </a:r>
          </a:p>
          <a:p>
            <a:endParaRPr lang="de-DE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078444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6E61FF-EFB0-A204-D755-EF8FAD7369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541A85A-6D01-5A42-3AEF-6875FB579C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Basaltpflaster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0B3EC11A-665C-DAB6-39F3-67A303ED155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de-DE" b="1" dirty="0"/>
              <a:t>Material</a:t>
            </a:r>
          </a:p>
          <a:p>
            <a:r>
              <a:rPr lang="de-DE" sz="2200" dirty="0"/>
              <a:t>vulkanisches Ergussgestein</a:t>
            </a:r>
          </a:p>
          <a:p>
            <a:r>
              <a:rPr lang="de-DE" sz="2200" dirty="0"/>
              <a:t>Feldspat, wenig Quarz</a:t>
            </a:r>
          </a:p>
          <a:p>
            <a:pPr marL="0" indent="0">
              <a:buNone/>
            </a:pPr>
            <a:r>
              <a:rPr lang="de-DE" b="1" dirty="0"/>
              <a:t>Herstellung / Abbau</a:t>
            </a:r>
          </a:p>
          <a:p>
            <a:r>
              <a:rPr lang="de-DE" sz="2200" dirty="0"/>
              <a:t>Steinbruch</a:t>
            </a:r>
          </a:p>
          <a:p>
            <a:pPr marL="0" indent="0">
              <a:buNone/>
            </a:pPr>
            <a:r>
              <a:rPr lang="de-DE" b="1" dirty="0"/>
              <a:t>Eigenschaften</a:t>
            </a:r>
          </a:p>
          <a:p>
            <a:r>
              <a:rPr lang="de-DE" sz="2200" dirty="0"/>
              <a:t>hart und verwitterungsbeständig </a:t>
            </a:r>
          </a:p>
          <a:p>
            <a:r>
              <a:rPr lang="de-DE" sz="2200" dirty="0"/>
              <a:t>hohe Druckfestigkeit</a:t>
            </a:r>
          </a:p>
          <a:p>
            <a:r>
              <a:rPr lang="de-DE" sz="2200" dirty="0"/>
              <a:t>Wenig Wartung</a:t>
            </a:r>
          </a:p>
          <a:p>
            <a:r>
              <a:rPr lang="de-DE" sz="2200" dirty="0"/>
              <a:t>100 % wiederverwendbar</a:t>
            </a:r>
          </a:p>
        </p:txBody>
      </p:sp>
      <p:pic>
        <p:nvPicPr>
          <p:cNvPr id="6" name="Bildplatzhalter 5">
            <a:extLst>
              <a:ext uri="{FF2B5EF4-FFF2-40B4-BE49-F238E27FC236}">
                <a16:creationId xmlns:a16="http://schemas.microsoft.com/office/drawing/2014/main" id="{06FEA4F1-9348-C99A-AFA0-30C0E21AC8EC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/>
      </p:pic>
      <p:sp>
        <p:nvSpPr>
          <p:cNvPr id="4" name="Textplatzhalter 2">
            <a:extLst>
              <a:ext uri="{FF2B5EF4-FFF2-40B4-BE49-F238E27FC236}">
                <a16:creationId xmlns:a16="http://schemas.microsoft.com/office/drawing/2014/main" id="{A088A349-EBF8-5581-FB3E-9AA9445BCDEE}"/>
              </a:ext>
            </a:extLst>
          </p:cNvPr>
          <p:cNvSpPr txBox="1">
            <a:spLocks/>
          </p:cNvSpPr>
          <p:nvPr/>
        </p:nvSpPr>
        <p:spPr>
          <a:xfrm>
            <a:off x="10399870" y="6476663"/>
            <a:ext cx="1792130" cy="32135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reightText Pro Book" panose="02000603060000020004" pitchFamily="50" charset="0"/>
                <a:ea typeface="+mn-ea"/>
                <a:cs typeface="+mn-cs"/>
              </a:rPr>
              <a:t>© </a:t>
            </a:r>
            <a:r>
              <a:rPr kumimoji="0" lang="de-DE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reightText Pro Book" panose="02000603060000020004" pitchFamily="50" charset="0"/>
                <a:ea typeface="+mn-ea"/>
                <a:cs typeface="+mn-cs"/>
              </a:rPr>
              <a:t>U.Dziumbla</a:t>
            </a:r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eightText Pro Book" panose="02000603060000020004" pitchFamily="50" charset="0"/>
              <a:ea typeface="+mn-ea"/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76121808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9A4E24-FD8F-76AD-0D4A-A1AC7241D1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8CD3459B-E952-1225-0073-2F64A7DAFBA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de-DE" dirty="0">
                <a:solidFill>
                  <a:srgbClr val="F3972B"/>
                </a:solidFill>
              </a:rPr>
              <a:t>Porphyr</a:t>
            </a:r>
          </a:p>
          <a:p>
            <a:r>
              <a:rPr lang="de-DE" dirty="0"/>
              <a:t>widerstandsfähig und langlebig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5409860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E8233C-3C26-41E3-D93E-3A57F39D69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5AA3C4C-67FB-2835-8B53-BD585E9913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Porphyrpflaster</a:t>
            </a:r>
            <a:endParaRPr lang="de-DE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052C5C75-16F9-286A-D527-6260F39783D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de-DE" b="1" dirty="0"/>
              <a:t>Material</a:t>
            </a:r>
          </a:p>
          <a:p>
            <a:r>
              <a:rPr lang="de-DE" sz="2200" dirty="0"/>
              <a:t>vulkanisches Ergussgestein</a:t>
            </a:r>
          </a:p>
          <a:p>
            <a:r>
              <a:rPr lang="de-DE" sz="2200" dirty="0"/>
              <a:t>Feldspat, Quarz </a:t>
            </a:r>
            <a:r>
              <a:rPr lang="de-DE" sz="1100" dirty="0"/>
              <a:t>(feinkörnigen Grundmasse sind größere, deutlich sichtbare Kristalle)</a:t>
            </a:r>
          </a:p>
          <a:p>
            <a:pPr marL="0" indent="0">
              <a:buNone/>
            </a:pPr>
            <a:r>
              <a:rPr lang="de-DE" b="1" dirty="0"/>
              <a:t>Herstellung / Abbau</a:t>
            </a:r>
          </a:p>
          <a:p>
            <a:r>
              <a:rPr lang="de-DE" sz="2200" dirty="0"/>
              <a:t>Steinbruch, Tagebau</a:t>
            </a:r>
          </a:p>
          <a:p>
            <a:pPr marL="0" indent="0">
              <a:buNone/>
            </a:pPr>
            <a:r>
              <a:rPr lang="de-DE" b="1" dirty="0"/>
              <a:t>Eigenschaften</a:t>
            </a:r>
          </a:p>
          <a:p>
            <a:r>
              <a:rPr lang="de-DE" sz="2200" dirty="0"/>
              <a:t>hart und verwitterungsbeständig </a:t>
            </a:r>
          </a:p>
          <a:p>
            <a:r>
              <a:rPr lang="de-DE" sz="2200" dirty="0"/>
              <a:t>hohe Druckfestigkeit</a:t>
            </a:r>
          </a:p>
          <a:p>
            <a:r>
              <a:rPr lang="de-DE" sz="2200" dirty="0"/>
              <a:t>Wenig Wartung</a:t>
            </a:r>
          </a:p>
          <a:p>
            <a:r>
              <a:rPr lang="de-DE" sz="2200" dirty="0"/>
              <a:t>100 % wiederverwendbar</a:t>
            </a:r>
          </a:p>
        </p:txBody>
      </p:sp>
      <p:pic>
        <p:nvPicPr>
          <p:cNvPr id="6" name="Bildplatzhalter 5">
            <a:extLst>
              <a:ext uri="{FF2B5EF4-FFF2-40B4-BE49-F238E27FC236}">
                <a16:creationId xmlns:a16="http://schemas.microsoft.com/office/drawing/2014/main" id="{FE133906-5B94-B48C-7643-0FAE704B6431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/>
      </p:pic>
      <p:sp>
        <p:nvSpPr>
          <p:cNvPr id="4" name="Textplatzhalter 2">
            <a:extLst>
              <a:ext uri="{FF2B5EF4-FFF2-40B4-BE49-F238E27FC236}">
                <a16:creationId xmlns:a16="http://schemas.microsoft.com/office/drawing/2014/main" id="{3EBB966A-10CD-2CCC-B1C8-A0BDB1A9B973}"/>
              </a:ext>
            </a:extLst>
          </p:cNvPr>
          <p:cNvSpPr txBox="1">
            <a:spLocks/>
          </p:cNvSpPr>
          <p:nvPr/>
        </p:nvSpPr>
        <p:spPr>
          <a:xfrm>
            <a:off x="10399870" y="6476663"/>
            <a:ext cx="1792130" cy="32135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reightText Pro Book" panose="02000603060000020004" pitchFamily="50" charset="0"/>
                <a:ea typeface="+mn-ea"/>
                <a:cs typeface="+mn-cs"/>
              </a:rPr>
              <a:t>© KI-generiert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31677378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56293C-CCC3-807B-9259-E140E1014E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A89EF090-A00C-A793-897D-8278819E5B1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de-DE" dirty="0">
                <a:solidFill>
                  <a:srgbClr val="F3972B"/>
                </a:solidFill>
              </a:rPr>
              <a:t>Marmor</a:t>
            </a:r>
          </a:p>
          <a:p>
            <a:r>
              <a:rPr lang="de-DE" dirty="0"/>
              <a:t>edel, zeitlos und luxuriös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9239619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843926-1FC4-4299-2118-FB8BC02AFD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5D54F04-7D95-19E7-EEBB-D98BED0039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Marmor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F0C249B1-8812-9196-A83A-B23C0F759E5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de-DE" dirty="0"/>
              <a:t>Marmor wird im Straßenbau nicht als Hauptmaterial verwendet. </a:t>
            </a:r>
          </a:p>
          <a:p>
            <a:pPr marL="0" indent="0">
              <a:buNone/>
            </a:pPr>
            <a:r>
              <a:rPr lang="de-DE" dirty="0"/>
              <a:t>Straßen- und Städtebau sowie in der Landschaftsarchitektur wichtige Anwendungen:</a:t>
            </a:r>
          </a:p>
          <a:p>
            <a:pPr>
              <a:buFontTx/>
              <a:buChar char="-"/>
            </a:pPr>
            <a:r>
              <a:rPr lang="de-DE" dirty="0"/>
              <a:t>Gehwege</a:t>
            </a:r>
          </a:p>
          <a:p>
            <a:pPr>
              <a:buFontTx/>
              <a:buChar char="-"/>
            </a:pPr>
            <a:r>
              <a:rPr lang="de-DE" dirty="0"/>
              <a:t>Bordsteine und Einfassungen</a:t>
            </a:r>
          </a:p>
          <a:p>
            <a:pPr marL="0" indent="0">
              <a:buNone/>
            </a:pPr>
            <a:r>
              <a:rPr lang="de-DE" dirty="0"/>
              <a:t>Zuschlagstoffe in Asphalt und Beton</a:t>
            </a:r>
          </a:p>
          <a:p>
            <a:pPr>
              <a:buFontTx/>
              <a:buChar char="-"/>
            </a:pPr>
            <a:r>
              <a:rPr lang="de-DE" dirty="0"/>
              <a:t>Mineralischer Füller</a:t>
            </a:r>
          </a:p>
          <a:p>
            <a:pPr>
              <a:buFontTx/>
              <a:buChar char="-"/>
            </a:pPr>
            <a:r>
              <a:rPr lang="de-DE" dirty="0"/>
              <a:t>Aufhellung der Straße (Reduzierung der Aufheizung im Sommer)</a:t>
            </a:r>
          </a:p>
        </p:txBody>
      </p:sp>
      <p:pic>
        <p:nvPicPr>
          <p:cNvPr id="9" name="Bildplatzhalter 8">
            <a:extLst>
              <a:ext uri="{FF2B5EF4-FFF2-40B4-BE49-F238E27FC236}">
                <a16:creationId xmlns:a16="http://schemas.microsoft.com/office/drawing/2014/main" id="{4A527257-6F4E-4F92-8EEB-C1538E30F123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platzhalter 2">
            <a:extLst>
              <a:ext uri="{FF2B5EF4-FFF2-40B4-BE49-F238E27FC236}">
                <a16:creationId xmlns:a16="http://schemas.microsoft.com/office/drawing/2014/main" id="{36F60615-A6CD-51FD-7D91-A0CCA6DD4242}"/>
              </a:ext>
            </a:extLst>
          </p:cNvPr>
          <p:cNvSpPr txBox="1">
            <a:spLocks/>
          </p:cNvSpPr>
          <p:nvPr/>
        </p:nvSpPr>
        <p:spPr>
          <a:xfrm>
            <a:off x="10399870" y="6476663"/>
            <a:ext cx="1792130" cy="32135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reightText Pro Book" panose="02000603060000020004" pitchFamily="50" charset="0"/>
                <a:ea typeface="+mn-ea"/>
                <a:cs typeface="+mn-cs"/>
              </a:rPr>
              <a:t>© KI-generiert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37642618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4AB4FF-7823-FE32-C2E9-9887FCF1BF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34F93D1E-C09F-C804-3C11-94F556F56D0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de-DE" dirty="0">
                <a:solidFill>
                  <a:srgbClr val="F3972B"/>
                </a:solidFill>
              </a:rPr>
              <a:t>Gneis</a:t>
            </a:r>
          </a:p>
          <a:p>
            <a:r>
              <a:rPr lang="de-DE" dirty="0"/>
              <a:t>Metamorph, gestreift und hart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355710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7EE219-9899-58D9-36E9-E0DD522FE4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61280B1-4068-71AD-02CA-A56F1588A7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Gneis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FE0ADFD7-AC21-BA40-FB2B-C7C52964503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>
            <a:normAutofit lnSpcReduction="10000"/>
          </a:bodyPr>
          <a:lstStyle/>
          <a:p>
            <a:r>
              <a:rPr lang="de-DE" dirty="0"/>
              <a:t>Hohe Druck- und Abriebfestigkeit: </a:t>
            </a:r>
          </a:p>
          <a:p>
            <a:r>
              <a:rPr lang="de-DE" dirty="0"/>
              <a:t>Frost- und Tausalzbeständigkeit (sehr geringe Porosität)</a:t>
            </a:r>
          </a:p>
          <a:p>
            <a:r>
              <a:rPr lang="de-DE" dirty="0"/>
              <a:t>Gute Spaltbarkeit -aufgrund seiner Schichtung </a:t>
            </a:r>
          </a:p>
          <a:p>
            <a:r>
              <a:rPr lang="de-DE" dirty="0"/>
              <a:t>Rutschfestigkeit</a:t>
            </a:r>
          </a:p>
          <a:p>
            <a:endParaRPr lang="de-DE" dirty="0"/>
          </a:p>
          <a:p>
            <a:pPr>
              <a:buFont typeface="Wingdings" panose="05000000000000000000" pitchFamily="2" charset="2"/>
              <a:buChar char="ü"/>
            </a:pPr>
            <a:r>
              <a:rPr lang="de-DE" dirty="0"/>
              <a:t>Geringer Energieaufwand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de-DE" dirty="0"/>
              <a:t>Extreme Langlebigkeit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de-DE" dirty="0"/>
              <a:t>Vollständig Recyclebar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de-DE" dirty="0"/>
              <a:t>Schadstofffrei</a:t>
            </a:r>
          </a:p>
        </p:txBody>
      </p:sp>
      <p:pic>
        <p:nvPicPr>
          <p:cNvPr id="9" name="Bildplatzhalter 8">
            <a:extLst>
              <a:ext uri="{FF2B5EF4-FFF2-40B4-BE49-F238E27FC236}">
                <a16:creationId xmlns:a16="http://schemas.microsoft.com/office/drawing/2014/main" id="{C753F297-D4EA-9B87-2062-943D644DCCB4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platzhalter 2">
            <a:extLst>
              <a:ext uri="{FF2B5EF4-FFF2-40B4-BE49-F238E27FC236}">
                <a16:creationId xmlns:a16="http://schemas.microsoft.com/office/drawing/2014/main" id="{75C8D5A9-5CFF-0F84-672E-9D3E66F97068}"/>
              </a:ext>
            </a:extLst>
          </p:cNvPr>
          <p:cNvSpPr txBox="1">
            <a:spLocks/>
          </p:cNvSpPr>
          <p:nvPr/>
        </p:nvSpPr>
        <p:spPr>
          <a:xfrm>
            <a:off x="10399870" y="6476663"/>
            <a:ext cx="1792130" cy="32135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reightText Pro Book" panose="02000603060000020004" pitchFamily="50" charset="0"/>
                <a:ea typeface="+mn-ea"/>
                <a:cs typeface="+mn-cs"/>
              </a:rPr>
              <a:t>© KI-generiert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29444828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F87F6B-3508-84EE-7734-4853D2A91F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544FC6A4-8868-7464-A923-7F05D8B1CB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de-DE" dirty="0">
                <a:solidFill>
                  <a:srgbClr val="F3972B"/>
                </a:solidFill>
              </a:rPr>
              <a:t>Grauwacke</a:t>
            </a:r>
          </a:p>
          <a:p>
            <a:r>
              <a:rPr lang="de-DE" dirty="0"/>
              <a:t>robuster Sandstein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604928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2AA866-05B7-04ED-4ACF-A3AC7BD440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feil: nach rechts 45">
            <a:extLst>
              <a:ext uri="{FF2B5EF4-FFF2-40B4-BE49-F238E27FC236}">
                <a16:creationId xmlns:a16="http://schemas.microsoft.com/office/drawing/2014/main" id="{4F121EB3-C877-E7BA-9E1C-9A1565D6369E}"/>
              </a:ext>
            </a:extLst>
          </p:cNvPr>
          <p:cNvSpPr/>
          <p:nvPr/>
        </p:nvSpPr>
        <p:spPr>
          <a:xfrm>
            <a:off x="266569" y="3275958"/>
            <a:ext cx="11439631" cy="1213593"/>
          </a:xfrm>
          <a:prstGeom prst="rightArrow">
            <a:avLst/>
          </a:prstGeom>
        </p:spPr>
        <p:style>
          <a:lnRef idx="2">
            <a:schemeClr val="dk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2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de-DE"/>
          </a:p>
        </p:txBody>
      </p:sp>
      <p:sp>
        <p:nvSpPr>
          <p:cNvPr id="10" name="Flussdiagramm: Verbinder 9">
            <a:extLst>
              <a:ext uri="{FF2B5EF4-FFF2-40B4-BE49-F238E27FC236}">
                <a16:creationId xmlns:a16="http://schemas.microsoft.com/office/drawing/2014/main" id="{5372BD07-A394-7103-B872-5963DB78ADFD}"/>
              </a:ext>
            </a:extLst>
          </p:cNvPr>
          <p:cNvSpPr/>
          <p:nvPr/>
        </p:nvSpPr>
        <p:spPr>
          <a:xfrm>
            <a:off x="485800" y="3792754"/>
            <a:ext cx="180000" cy="180000"/>
          </a:xfrm>
          <a:prstGeom prst="flowChartConnector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4" name="Flussdiagramm: Verbinder 13">
            <a:extLst>
              <a:ext uri="{FF2B5EF4-FFF2-40B4-BE49-F238E27FC236}">
                <a16:creationId xmlns:a16="http://schemas.microsoft.com/office/drawing/2014/main" id="{3B88AEF8-0C8B-D6F7-1E40-17E12C7B9FFD}"/>
              </a:ext>
            </a:extLst>
          </p:cNvPr>
          <p:cNvSpPr/>
          <p:nvPr/>
        </p:nvSpPr>
        <p:spPr>
          <a:xfrm>
            <a:off x="3258267" y="3785477"/>
            <a:ext cx="180000" cy="180000"/>
          </a:xfrm>
          <a:prstGeom prst="flowChartConnector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7" name="Flussdiagramm: Verbinder 16">
            <a:extLst>
              <a:ext uri="{FF2B5EF4-FFF2-40B4-BE49-F238E27FC236}">
                <a16:creationId xmlns:a16="http://schemas.microsoft.com/office/drawing/2014/main" id="{32B117ED-E2C9-1205-78B3-A0B658189182}"/>
              </a:ext>
            </a:extLst>
          </p:cNvPr>
          <p:cNvSpPr/>
          <p:nvPr/>
        </p:nvSpPr>
        <p:spPr>
          <a:xfrm>
            <a:off x="6429338" y="3792754"/>
            <a:ext cx="180000" cy="180000"/>
          </a:xfrm>
          <a:prstGeom prst="flowChartConnector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cxnSp>
        <p:nvCxnSpPr>
          <p:cNvPr id="2" name="Gerader Verbinder 1">
            <a:extLst>
              <a:ext uri="{FF2B5EF4-FFF2-40B4-BE49-F238E27FC236}">
                <a16:creationId xmlns:a16="http://schemas.microsoft.com/office/drawing/2014/main" id="{AB1151EA-0518-0F17-E709-E3100738F019}"/>
              </a:ext>
            </a:extLst>
          </p:cNvPr>
          <p:cNvCxnSpPr/>
          <p:nvPr/>
        </p:nvCxnSpPr>
        <p:spPr>
          <a:xfrm>
            <a:off x="1807418" y="4052194"/>
            <a:ext cx="0" cy="5400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" name="Gerader Verbinder 2">
            <a:extLst>
              <a:ext uri="{FF2B5EF4-FFF2-40B4-BE49-F238E27FC236}">
                <a16:creationId xmlns:a16="http://schemas.microsoft.com/office/drawing/2014/main" id="{3D031519-76F8-FA06-CBBE-138DE52F64BC}"/>
              </a:ext>
            </a:extLst>
          </p:cNvPr>
          <p:cNvCxnSpPr/>
          <p:nvPr/>
        </p:nvCxnSpPr>
        <p:spPr>
          <a:xfrm>
            <a:off x="3348267" y="3011618"/>
            <a:ext cx="0" cy="5400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" name="Gerader Verbinder 4">
            <a:extLst>
              <a:ext uri="{FF2B5EF4-FFF2-40B4-BE49-F238E27FC236}">
                <a16:creationId xmlns:a16="http://schemas.microsoft.com/office/drawing/2014/main" id="{5C4FF2FF-7021-A480-A29D-EA15F62BA7C1}"/>
              </a:ext>
            </a:extLst>
          </p:cNvPr>
          <p:cNvCxnSpPr/>
          <p:nvPr/>
        </p:nvCxnSpPr>
        <p:spPr>
          <a:xfrm>
            <a:off x="6519338" y="3095549"/>
            <a:ext cx="0" cy="5760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Flussdiagramm: Verbinder 5">
            <a:extLst>
              <a:ext uri="{FF2B5EF4-FFF2-40B4-BE49-F238E27FC236}">
                <a16:creationId xmlns:a16="http://schemas.microsoft.com/office/drawing/2014/main" id="{D17612FC-33C5-615C-B39A-3E08973D88E8}"/>
              </a:ext>
            </a:extLst>
          </p:cNvPr>
          <p:cNvSpPr/>
          <p:nvPr/>
        </p:nvSpPr>
        <p:spPr>
          <a:xfrm>
            <a:off x="4116719" y="3781372"/>
            <a:ext cx="180000" cy="180000"/>
          </a:xfrm>
          <a:prstGeom prst="flowChartConnector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cxnSp>
        <p:nvCxnSpPr>
          <p:cNvPr id="7" name="Gerader Verbinder 6">
            <a:extLst>
              <a:ext uri="{FF2B5EF4-FFF2-40B4-BE49-F238E27FC236}">
                <a16:creationId xmlns:a16="http://schemas.microsoft.com/office/drawing/2014/main" id="{B819963E-788A-BA41-0F40-BCDCED573F8B}"/>
              </a:ext>
            </a:extLst>
          </p:cNvPr>
          <p:cNvCxnSpPr/>
          <p:nvPr/>
        </p:nvCxnSpPr>
        <p:spPr>
          <a:xfrm>
            <a:off x="4201075" y="4052194"/>
            <a:ext cx="0" cy="5400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1" name="Grafik 20">
            <a:extLst>
              <a:ext uri="{FF2B5EF4-FFF2-40B4-BE49-F238E27FC236}">
                <a16:creationId xmlns:a16="http://schemas.microsoft.com/office/drawing/2014/main" id="{83F8F838-7101-84A1-6E9D-648032DC790C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4575" y="988597"/>
            <a:ext cx="1440000" cy="1440000"/>
          </a:xfrm>
          <a:prstGeom prst="rect">
            <a:avLst/>
          </a:prstGeom>
        </p:spPr>
      </p:pic>
      <p:sp>
        <p:nvSpPr>
          <p:cNvPr id="38" name="Flussdiagramm: Verbinder 37">
            <a:extLst>
              <a:ext uri="{FF2B5EF4-FFF2-40B4-BE49-F238E27FC236}">
                <a16:creationId xmlns:a16="http://schemas.microsoft.com/office/drawing/2014/main" id="{E125BF8C-12F5-6A76-1214-457F5BAEA95E}"/>
              </a:ext>
            </a:extLst>
          </p:cNvPr>
          <p:cNvSpPr>
            <a:spLocks noChangeAspect="1"/>
          </p:cNvSpPr>
          <p:nvPr/>
        </p:nvSpPr>
        <p:spPr>
          <a:xfrm>
            <a:off x="7224332" y="3784182"/>
            <a:ext cx="180000" cy="180000"/>
          </a:xfrm>
          <a:prstGeom prst="flowChartConnector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cxnSp>
        <p:nvCxnSpPr>
          <p:cNvPr id="39" name="Gerader Verbinder 38">
            <a:extLst>
              <a:ext uri="{FF2B5EF4-FFF2-40B4-BE49-F238E27FC236}">
                <a16:creationId xmlns:a16="http://schemas.microsoft.com/office/drawing/2014/main" id="{EFE14E1B-9256-DD7A-7B32-83FD4B27C3DB}"/>
              </a:ext>
            </a:extLst>
          </p:cNvPr>
          <p:cNvCxnSpPr/>
          <p:nvPr/>
        </p:nvCxnSpPr>
        <p:spPr>
          <a:xfrm>
            <a:off x="5370901" y="4069825"/>
            <a:ext cx="0" cy="2520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2" name="Textfeld 41">
            <a:extLst>
              <a:ext uri="{FF2B5EF4-FFF2-40B4-BE49-F238E27FC236}">
                <a16:creationId xmlns:a16="http://schemas.microsoft.com/office/drawing/2014/main" id="{ACE226D1-D3B3-C535-5BC3-FDCEDCF2AB0E}"/>
              </a:ext>
            </a:extLst>
          </p:cNvPr>
          <p:cNvSpPr txBox="1"/>
          <p:nvPr/>
        </p:nvSpPr>
        <p:spPr>
          <a:xfrm>
            <a:off x="5476807" y="2249104"/>
            <a:ext cx="267544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eightText Pro Book" panose="02000603060000020004" pitchFamily="50" charset="0"/>
                <a:ea typeface="+mn-ea"/>
                <a:cs typeface="+mn-cs"/>
              </a:rPr>
              <a:t>Schotter in Schichten </a:t>
            </a:r>
            <a:br>
              <a:rPr kumimoji="0" lang="de-DE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eightText Pro Book" panose="02000603060000020004" pitchFamily="50" charset="0"/>
                <a:ea typeface="+mn-ea"/>
                <a:cs typeface="+mn-cs"/>
              </a:rPr>
            </a:br>
            <a:r>
              <a:rPr kumimoji="0" lang="de-DE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eightText Pro Book" panose="02000603060000020004" pitchFamily="50" charset="0"/>
                <a:ea typeface="+mn-ea"/>
                <a:cs typeface="+mn-cs"/>
              </a:rPr>
              <a:t>auf Landstraßen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eightText Pro Book" panose="02000603060000020004" pitchFamily="50" charset="0"/>
                <a:ea typeface="+mn-ea"/>
                <a:cs typeface="+mn-cs"/>
              </a:rPr>
              <a:t>+ Entwässerung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eightText Pro Book" panose="02000603060000020004" pitchFamily="50" charset="0"/>
                <a:ea typeface="+mn-ea"/>
                <a:cs typeface="+mn-cs"/>
              </a:rPr>
              <a:t>Gebrannte Klinker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eightText Pro Book" panose="02000603060000020004" pitchFamily="50" charset="0"/>
                <a:ea typeface="+mn-ea"/>
                <a:cs typeface="+mn-cs"/>
              </a:rPr>
              <a:t>ab 18. Jahrhundert </a:t>
            </a:r>
          </a:p>
        </p:txBody>
      </p:sp>
      <p:sp>
        <p:nvSpPr>
          <p:cNvPr id="25" name="Textfeld 24">
            <a:extLst>
              <a:ext uri="{FF2B5EF4-FFF2-40B4-BE49-F238E27FC236}">
                <a16:creationId xmlns:a16="http://schemas.microsoft.com/office/drawing/2014/main" id="{A0EE83EE-7670-DEEE-F143-20C3CB0D1904}"/>
              </a:ext>
            </a:extLst>
          </p:cNvPr>
          <p:cNvSpPr txBox="1"/>
          <p:nvPr/>
        </p:nvSpPr>
        <p:spPr>
          <a:xfrm>
            <a:off x="1024980" y="4826002"/>
            <a:ext cx="23377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Naturstraßen / Wege </a:t>
            </a:r>
          </a:p>
        </p:txBody>
      </p:sp>
      <p:sp>
        <p:nvSpPr>
          <p:cNvPr id="26" name="Textfeld 25">
            <a:extLst>
              <a:ext uri="{FF2B5EF4-FFF2-40B4-BE49-F238E27FC236}">
                <a16:creationId xmlns:a16="http://schemas.microsoft.com/office/drawing/2014/main" id="{74B1A879-C8A1-0C85-B59A-F37246E66CBC}"/>
              </a:ext>
            </a:extLst>
          </p:cNvPr>
          <p:cNvSpPr txBox="1"/>
          <p:nvPr/>
        </p:nvSpPr>
        <p:spPr>
          <a:xfrm>
            <a:off x="3222536" y="4793981"/>
            <a:ext cx="214836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Platten; Römischer Beton (Bruchsteine, gebranntem Kalk, Sand, Wasser, Vulkanasche)</a:t>
            </a:r>
            <a:b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</a:b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Antike - Rom</a:t>
            </a:r>
            <a:b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</a:b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Straßen zur Truppenverlegung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ca. 2000 v. </a:t>
            </a:r>
            <a:r>
              <a:rPr kumimoji="0" lang="de-DE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Ch</a:t>
            </a: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</a:t>
            </a:r>
          </a:p>
        </p:txBody>
      </p:sp>
      <p:sp>
        <p:nvSpPr>
          <p:cNvPr id="28" name="Textfeld 27">
            <a:extLst>
              <a:ext uri="{FF2B5EF4-FFF2-40B4-BE49-F238E27FC236}">
                <a16:creationId xmlns:a16="http://schemas.microsoft.com/office/drawing/2014/main" id="{6E3E1408-E3E2-C057-0E91-90EE4F7F1177}"/>
              </a:ext>
            </a:extLst>
          </p:cNvPr>
          <p:cNvSpPr txBox="1"/>
          <p:nvPr/>
        </p:nvSpPr>
        <p:spPr>
          <a:xfrm>
            <a:off x="2824964" y="2417530"/>
            <a:ext cx="267544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Erfindung des Rades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Pflasterstraßen</a:t>
            </a:r>
            <a:br>
              <a:rPr kumimoji="0" lang="de-DE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</a:b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ca. 4.000 v. </a:t>
            </a:r>
            <a:r>
              <a:rPr kumimoji="0" lang="de-DE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Ch</a:t>
            </a: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</a:br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9" name="Textfeld 28">
            <a:extLst>
              <a:ext uri="{FF2B5EF4-FFF2-40B4-BE49-F238E27FC236}">
                <a16:creationId xmlns:a16="http://schemas.microsoft.com/office/drawing/2014/main" id="{0392BF05-69EC-DB10-70DA-E733F12E59A3}"/>
              </a:ext>
            </a:extLst>
          </p:cNvPr>
          <p:cNvSpPr txBox="1"/>
          <p:nvPr/>
        </p:nvSpPr>
        <p:spPr>
          <a:xfrm>
            <a:off x="6725703" y="4664535"/>
            <a:ext cx="18116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Teerstraße / Asphalt Hamburg - </a:t>
            </a: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Jungfernstieg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ca. 1838</a:t>
            </a:r>
          </a:p>
        </p:txBody>
      </p:sp>
      <p:sp>
        <p:nvSpPr>
          <p:cNvPr id="48" name="Textfeld 47">
            <a:extLst>
              <a:ext uri="{FF2B5EF4-FFF2-40B4-BE49-F238E27FC236}">
                <a16:creationId xmlns:a16="http://schemas.microsoft.com/office/drawing/2014/main" id="{978BA092-B4A4-514C-D558-BF1A7811AB6E}"/>
              </a:ext>
            </a:extLst>
          </p:cNvPr>
          <p:cNvSpPr txBox="1"/>
          <p:nvPr/>
        </p:nvSpPr>
        <p:spPr>
          <a:xfrm>
            <a:off x="266569" y="2432663"/>
            <a:ext cx="22411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Bitumen / Erdpech</a:t>
            </a:r>
            <a:br>
              <a:rPr kumimoji="0" lang="de-DE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</a:br>
            <a:r>
              <a:rPr kumimoji="0" lang="de-DE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(Speer und Pfeilspitzen)</a:t>
            </a:r>
            <a:b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</a:b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ca. 40.000 v. Chr.</a:t>
            </a:r>
          </a:p>
        </p:txBody>
      </p:sp>
      <p:cxnSp>
        <p:nvCxnSpPr>
          <p:cNvPr id="12" name="Gerader Verbinder 11">
            <a:extLst>
              <a:ext uri="{FF2B5EF4-FFF2-40B4-BE49-F238E27FC236}">
                <a16:creationId xmlns:a16="http://schemas.microsoft.com/office/drawing/2014/main" id="{718D4221-3F0D-DC94-E1BE-E58454725E89}"/>
              </a:ext>
            </a:extLst>
          </p:cNvPr>
          <p:cNvCxnSpPr>
            <a:cxnSpLocks/>
          </p:cNvCxnSpPr>
          <p:nvPr/>
        </p:nvCxnSpPr>
        <p:spPr>
          <a:xfrm>
            <a:off x="575800" y="3113549"/>
            <a:ext cx="0" cy="5400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Flussdiagramm: Verbinder 7">
            <a:extLst>
              <a:ext uri="{FF2B5EF4-FFF2-40B4-BE49-F238E27FC236}">
                <a16:creationId xmlns:a16="http://schemas.microsoft.com/office/drawing/2014/main" id="{6B307005-4EEF-A2CD-05F7-DB2FA33B7040}"/>
              </a:ext>
            </a:extLst>
          </p:cNvPr>
          <p:cNvSpPr/>
          <p:nvPr/>
        </p:nvSpPr>
        <p:spPr>
          <a:xfrm>
            <a:off x="7845288" y="3781372"/>
            <a:ext cx="180000" cy="180000"/>
          </a:xfrm>
          <a:prstGeom prst="flowChartConnector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cxnSp>
        <p:nvCxnSpPr>
          <p:cNvPr id="9" name="Gerader Verbinder 8">
            <a:extLst>
              <a:ext uri="{FF2B5EF4-FFF2-40B4-BE49-F238E27FC236}">
                <a16:creationId xmlns:a16="http://schemas.microsoft.com/office/drawing/2014/main" id="{89C52513-53FC-DC31-C988-1FE64D1BA4BF}"/>
              </a:ext>
            </a:extLst>
          </p:cNvPr>
          <p:cNvCxnSpPr/>
          <p:nvPr/>
        </p:nvCxnSpPr>
        <p:spPr>
          <a:xfrm>
            <a:off x="7936584" y="3095549"/>
            <a:ext cx="0" cy="5760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xtfeld 12">
            <a:extLst>
              <a:ext uri="{FF2B5EF4-FFF2-40B4-BE49-F238E27FC236}">
                <a16:creationId xmlns:a16="http://schemas.microsoft.com/office/drawing/2014/main" id="{D2A881D2-5723-37A7-E721-3D36BC1EF66A}"/>
              </a:ext>
            </a:extLst>
          </p:cNvPr>
          <p:cNvSpPr txBox="1"/>
          <p:nvPr/>
        </p:nvSpPr>
        <p:spPr>
          <a:xfrm>
            <a:off x="7935288" y="1821307"/>
            <a:ext cx="23706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eightText Pro Book" panose="02000603060000020004" pitchFamily="50" charset="0"/>
                <a:ea typeface="+mn-ea"/>
                <a:cs typeface="+mn-cs"/>
              </a:rPr>
              <a:t>Erste Betonstraße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eightText Pro Book" panose="02000603060000020004" pitchFamily="50" charset="0"/>
                <a:ea typeface="+mn-ea"/>
                <a:cs typeface="+mn-cs"/>
              </a:rPr>
              <a:t>in Breslau 1888 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9E0F8D9F-A4A2-E5D7-1278-00C1FFC36748}"/>
              </a:ext>
            </a:extLst>
          </p:cNvPr>
          <p:cNvSpPr txBox="1"/>
          <p:nvPr/>
        </p:nvSpPr>
        <p:spPr>
          <a:xfrm>
            <a:off x="8475842" y="4786896"/>
            <a:ext cx="19703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Offenporige Asphalt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(Flüsterasphalt)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1980</a:t>
            </a:r>
          </a:p>
        </p:txBody>
      </p:sp>
      <p:sp>
        <p:nvSpPr>
          <p:cNvPr id="18" name="Flussdiagramm: Verbinder 17">
            <a:extLst>
              <a:ext uri="{FF2B5EF4-FFF2-40B4-BE49-F238E27FC236}">
                <a16:creationId xmlns:a16="http://schemas.microsoft.com/office/drawing/2014/main" id="{2CCF80BA-D21F-0785-077F-4D0D9D5BEA57}"/>
              </a:ext>
            </a:extLst>
          </p:cNvPr>
          <p:cNvSpPr>
            <a:spLocks noChangeAspect="1"/>
          </p:cNvSpPr>
          <p:nvPr/>
        </p:nvSpPr>
        <p:spPr>
          <a:xfrm>
            <a:off x="9189943" y="3804293"/>
            <a:ext cx="180000" cy="180000"/>
          </a:xfrm>
          <a:prstGeom prst="flowChartConnector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cxnSp>
        <p:nvCxnSpPr>
          <p:cNvPr id="22" name="Gerader Verbinder 21">
            <a:extLst>
              <a:ext uri="{FF2B5EF4-FFF2-40B4-BE49-F238E27FC236}">
                <a16:creationId xmlns:a16="http://schemas.microsoft.com/office/drawing/2014/main" id="{13F9C1AE-4BCF-605C-1ABD-6CFF087AE7CF}"/>
              </a:ext>
            </a:extLst>
          </p:cNvPr>
          <p:cNvCxnSpPr/>
          <p:nvPr/>
        </p:nvCxnSpPr>
        <p:spPr>
          <a:xfrm>
            <a:off x="9279943" y="4094610"/>
            <a:ext cx="0" cy="5400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Flussdiagramm: Verbinder 22">
            <a:extLst>
              <a:ext uri="{FF2B5EF4-FFF2-40B4-BE49-F238E27FC236}">
                <a16:creationId xmlns:a16="http://schemas.microsoft.com/office/drawing/2014/main" id="{17C778C8-D887-D361-3C70-C37F1220467C}"/>
              </a:ext>
            </a:extLst>
          </p:cNvPr>
          <p:cNvSpPr/>
          <p:nvPr/>
        </p:nvSpPr>
        <p:spPr>
          <a:xfrm>
            <a:off x="10654279" y="3792754"/>
            <a:ext cx="180000" cy="180000"/>
          </a:xfrm>
          <a:prstGeom prst="flowChartConnector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cxnSp>
        <p:nvCxnSpPr>
          <p:cNvPr id="24" name="Gerader Verbinder 23">
            <a:extLst>
              <a:ext uri="{FF2B5EF4-FFF2-40B4-BE49-F238E27FC236}">
                <a16:creationId xmlns:a16="http://schemas.microsoft.com/office/drawing/2014/main" id="{3EE29D32-2E10-AD0A-D136-49C9F0708EBB}"/>
              </a:ext>
            </a:extLst>
          </p:cNvPr>
          <p:cNvCxnSpPr/>
          <p:nvPr/>
        </p:nvCxnSpPr>
        <p:spPr>
          <a:xfrm>
            <a:off x="10032257" y="3095549"/>
            <a:ext cx="0" cy="5760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Textfeld 26">
            <a:extLst>
              <a:ext uri="{FF2B5EF4-FFF2-40B4-BE49-F238E27FC236}">
                <a16:creationId xmlns:a16="http://schemas.microsoft.com/office/drawing/2014/main" id="{6C5A9989-884A-A3FA-1506-A90C91D1A9B1}"/>
              </a:ext>
            </a:extLst>
          </p:cNvPr>
          <p:cNvSpPr txBox="1"/>
          <p:nvPr/>
        </p:nvSpPr>
        <p:spPr>
          <a:xfrm>
            <a:off x="9643089" y="2466034"/>
            <a:ext cx="23706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eightText Pro Book" panose="02000603060000020004" pitchFamily="50" charset="0"/>
                <a:ea typeface="+mn-ea"/>
                <a:cs typeface="+mn-cs"/>
              </a:rPr>
              <a:t>Carbonbeton</a:t>
            </a:r>
            <a:endParaRPr kumimoji="0" lang="de-DE" sz="1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eightText Pro Book" panose="02000603060000020004" pitchFamily="50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eightText Pro Book" panose="02000603060000020004" pitchFamily="50" charset="0"/>
                <a:ea typeface="+mn-ea"/>
                <a:cs typeface="+mn-cs"/>
              </a:rPr>
              <a:t>2014 </a:t>
            </a:r>
          </a:p>
        </p:txBody>
      </p:sp>
      <p:pic>
        <p:nvPicPr>
          <p:cNvPr id="31" name="Grafik 30">
            <a:extLst>
              <a:ext uri="{FF2B5EF4-FFF2-40B4-BE49-F238E27FC236}">
                <a16:creationId xmlns:a16="http://schemas.microsoft.com/office/drawing/2014/main" id="{C0187999-5BBE-0E8F-4894-6C6F864CC3FB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914539" y="988597"/>
            <a:ext cx="1681868" cy="1440000"/>
          </a:xfrm>
          <a:prstGeom prst="rect">
            <a:avLst/>
          </a:prstGeom>
        </p:spPr>
      </p:pic>
      <p:pic>
        <p:nvPicPr>
          <p:cNvPr id="35" name="Grafik 34">
            <a:extLst>
              <a:ext uri="{FF2B5EF4-FFF2-40B4-BE49-F238E27FC236}">
                <a16:creationId xmlns:a16="http://schemas.microsoft.com/office/drawing/2014/main" id="{37EB3D0F-D4C9-5291-9C1D-6C885BED7281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488473" y="5385828"/>
            <a:ext cx="2368453" cy="1428933"/>
          </a:xfrm>
          <a:prstGeom prst="rect">
            <a:avLst/>
          </a:prstGeom>
        </p:spPr>
      </p:pic>
      <p:sp>
        <p:nvSpPr>
          <p:cNvPr id="16" name="Flussdiagramm: Verbinder 15">
            <a:extLst>
              <a:ext uri="{FF2B5EF4-FFF2-40B4-BE49-F238E27FC236}">
                <a16:creationId xmlns:a16="http://schemas.microsoft.com/office/drawing/2014/main" id="{F13E8F2E-107B-665B-FFDE-C84CEF2A5085}"/>
              </a:ext>
            </a:extLst>
          </p:cNvPr>
          <p:cNvSpPr/>
          <p:nvPr/>
        </p:nvSpPr>
        <p:spPr>
          <a:xfrm>
            <a:off x="9942257" y="3804293"/>
            <a:ext cx="180000" cy="180000"/>
          </a:xfrm>
          <a:prstGeom prst="flowChartConnector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2" name="Textfeld 31">
            <a:extLst>
              <a:ext uri="{FF2B5EF4-FFF2-40B4-BE49-F238E27FC236}">
                <a16:creationId xmlns:a16="http://schemas.microsoft.com/office/drawing/2014/main" id="{7DF17921-0BE3-2E37-19F7-AF41FE820B4B}"/>
              </a:ext>
            </a:extLst>
          </p:cNvPr>
          <p:cNvSpPr txBox="1"/>
          <p:nvPr/>
        </p:nvSpPr>
        <p:spPr>
          <a:xfrm>
            <a:off x="10410450" y="4837810"/>
            <a:ext cx="23706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eightText Pro Book" panose="02000603060000020004" pitchFamily="50" charset="0"/>
                <a:ea typeface="+mn-ea"/>
                <a:cs typeface="+mn-cs"/>
              </a:rPr>
              <a:t>Clean Air Asphalt 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eightText Pro Book" panose="02000603060000020004" pitchFamily="50" charset="0"/>
                <a:ea typeface="+mn-ea"/>
                <a:cs typeface="+mn-cs"/>
              </a:rPr>
              <a:t>2019 </a:t>
            </a:r>
          </a:p>
        </p:txBody>
      </p:sp>
      <p:cxnSp>
        <p:nvCxnSpPr>
          <p:cNvPr id="33" name="Gerader Verbinder 32">
            <a:extLst>
              <a:ext uri="{FF2B5EF4-FFF2-40B4-BE49-F238E27FC236}">
                <a16:creationId xmlns:a16="http://schemas.microsoft.com/office/drawing/2014/main" id="{3F848555-8589-7AA2-4924-224F6AAC060C}"/>
              </a:ext>
            </a:extLst>
          </p:cNvPr>
          <p:cNvCxnSpPr/>
          <p:nvPr/>
        </p:nvCxnSpPr>
        <p:spPr>
          <a:xfrm>
            <a:off x="10767453" y="4110515"/>
            <a:ext cx="0" cy="5760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feld 3">
            <a:extLst>
              <a:ext uri="{FF2B5EF4-FFF2-40B4-BE49-F238E27FC236}">
                <a16:creationId xmlns:a16="http://schemas.microsoft.com/office/drawing/2014/main" id="{1E3826FD-6924-3CFE-D0BC-845EEC2D3148}"/>
              </a:ext>
            </a:extLst>
          </p:cNvPr>
          <p:cNvSpPr txBox="1"/>
          <p:nvPr/>
        </p:nvSpPr>
        <p:spPr>
          <a:xfrm>
            <a:off x="4296720" y="3702095"/>
            <a:ext cx="220517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Im Mittelalter (ca. ab 500 n. Chr.) ist das Wissen des Straßenbaus „verloren gegangen“</a:t>
            </a:r>
            <a:endParaRPr kumimoji="0" lang="de-DE" sz="105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BDC4587A-50F0-15FB-FB51-E78BD63B968B}"/>
              </a:ext>
            </a:extLst>
          </p:cNvPr>
          <p:cNvSpPr txBox="1"/>
          <p:nvPr/>
        </p:nvSpPr>
        <p:spPr>
          <a:xfrm>
            <a:off x="4731090" y="4313892"/>
            <a:ext cx="21483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Kieselsteinpflaster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ca. 11. Jahrhundert China</a:t>
            </a:r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4" name="Textfeld 33">
            <a:extLst>
              <a:ext uri="{FF2B5EF4-FFF2-40B4-BE49-F238E27FC236}">
                <a16:creationId xmlns:a16="http://schemas.microsoft.com/office/drawing/2014/main" id="{6C51FC8B-F8DD-B894-EE02-3A1B38D31A42}"/>
              </a:ext>
            </a:extLst>
          </p:cNvPr>
          <p:cNvSpPr txBox="1"/>
          <p:nvPr/>
        </p:nvSpPr>
        <p:spPr>
          <a:xfrm>
            <a:off x="7129939" y="2478093"/>
            <a:ext cx="14473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eightText Pro Book" panose="02000603060000020004" pitchFamily="50" charset="0"/>
                <a:ea typeface="+mn-ea"/>
                <a:cs typeface="+mn-cs"/>
              </a:rPr>
              <a:t>Erste Pflasterregeln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eightText Pro Book" panose="02000603060000020004" pitchFamily="50" charset="0"/>
                <a:ea typeface="+mn-ea"/>
                <a:cs typeface="+mn-cs"/>
              </a:rPr>
              <a:t>1839 </a:t>
            </a:r>
            <a:r>
              <a:rPr kumimoji="0" lang="de-DE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eightText Pro Book" panose="02000603060000020004" pitchFamily="50" charset="0"/>
                <a:ea typeface="+mn-ea"/>
                <a:cs typeface="+mn-cs"/>
              </a:rPr>
              <a:t>Norddeutschl</a:t>
            </a: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eightText Pro Book" panose="02000603060000020004" pitchFamily="50" charset="0"/>
                <a:ea typeface="+mn-ea"/>
                <a:cs typeface="+mn-cs"/>
              </a:rPr>
              <a:t>.</a:t>
            </a:r>
          </a:p>
        </p:txBody>
      </p:sp>
      <p:sp>
        <p:nvSpPr>
          <p:cNvPr id="36" name="Flussdiagramm: Verbinder 35">
            <a:extLst>
              <a:ext uri="{FF2B5EF4-FFF2-40B4-BE49-F238E27FC236}">
                <a16:creationId xmlns:a16="http://schemas.microsoft.com/office/drawing/2014/main" id="{4B99CBD7-A4D3-A39A-AAD3-A093E85D7B70}"/>
              </a:ext>
            </a:extLst>
          </p:cNvPr>
          <p:cNvSpPr>
            <a:spLocks noChangeAspect="1"/>
          </p:cNvSpPr>
          <p:nvPr/>
        </p:nvSpPr>
        <p:spPr>
          <a:xfrm>
            <a:off x="8577330" y="3804293"/>
            <a:ext cx="180000" cy="180000"/>
          </a:xfrm>
          <a:prstGeom prst="flowChartConnector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cxnSp>
        <p:nvCxnSpPr>
          <p:cNvPr id="37" name="Gerader Verbinder 36">
            <a:extLst>
              <a:ext uri="{FF2B5EF4-FFF2-40B4-BE49-F238E27FC236}">
                <a16:creationId xmlns:a16="http://schemas.microsoft.com/office/drawing/2014/main" id="{A9FB9BA8-E95C-347A-F3F6-1597821C3FFE}"/>
              </a:ext>
            </a:extLst>
          </p:cNvPr>
          <p:cNvCxnSpPr/>
          <p:nvPr/>
        </p:nvCxnSpPr>
        <p:spPr>
          <a:xfrm>
            <a:off x="8659365" y="2722517"/>
            <a:ext cx="0" cy="9360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9" name="Grafik 18">
            <a:extLst>
              <a:ext uri="{FF2B5EF4-FFF2-40B4-BE49-F238E27FC236}">
                <a16:creationId xmlns:a16="http://schemas.microsoft.com/office/drawing/2014/main" id="{1EEDD62A-DD81-864F-B61A-613BB2CBB75D}"/>
              </a:ext>
            </a:extLst>
          </p:cNvPr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522842" y="5658246"/>
            <a:ext cx="1810800" cy="1040686"/>
          </a:xfrm>
          <a:prstGeom prst="rect">
            <a:avLst/>
          </a:prstGeom>
        </p:spPr>
      </p:pic>
      <p:sp>
        <p:nvSpPr>
          <p:cNvPr id="20" name="Textplatzhalter 2">
            <a:extLst>
              <a:ext uri="{FF2B5EF4-FFF2-40B4-BE49-F238E27FC236}">
                <a16:creationId xmlns:a16="http://schemas.microsoft.com/office/drawing/2014/main" id="{AD898092-35D4-7A25-6FE0-C55A4697FC8F}"/>
              </a:ext>
            </a:extLst>
          </p:cNvPr>
          <p:cNvSpPr txBox="1">
            <a:spLocks/>
          </p:cNvSpPr>
          <p:nvPr/>
        </p:nvSpPr>
        <p:spPr>
          <a:xfrm>
            <a:off x="4503244" y="6457238"/>
            <a:ext cx="1792130" cy="32135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DE" sz="7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reightText Pro Book" panose="02000603060000020004" pitchFamily="50" charset="0"/>
                <a:ea typeface="+mn-ea"/>
                <a:cs typeface="+mn-cs"/>
              </a:rPr>
              <a:t>© </a:t>
            </a:r>
            <a:r>
              <a:rPr kumimoji="0" lang="de-DE" sz="7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reightText Pro Book" panose="02000603060000020004" pitchFamily="50" charset="0"/>
                <a:ea typeface="+mn-ea"/>
                <a:cs typeface="+mn-cs"/>
              </a:rPr>
              <a:t>U.Dziumbla</a:t>
            </a:r>
            <a:endParaRPr kumimoji="0" lang="de-DE" sz="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eightText Pro Book" panose="02000603060000020004" pitchFamily="50" charset="0"/>
              <a:ea typeface="+mn-ea"/>
              <a:cs typeface="+mn-cs"/>
            </a:endParaRPr>
          </a:p>
        </p:txBody>
      </p:sp>
      <p:pic>
        <p:nvPicPr>
          <p:cNvPr id="30" name="Grafik 29">
            <a:extLst>
              <a:ext uri="{FF2B5EF4-FFF2-40B4-BE49-F238E27FC236}">
                <a16:creationId xmlns:a16="http://schemas.microsoft.com/office/drawing/2014/main" id="{01B5CB0F-0437-417F-B34A-D76AB60F6499}"/>
              </a:ext>
            </a:extLst>
          </p:cNvPr>
          <p:cNvPicPr>
            <a:picLocks noChangeAspect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303"/>
          <a:stretch>
            <a:fillRect/>
          </a:stretch>
        </p:blipFill>
        <p:spPr>
          <a:xfrm>
            <a:off x="928136" y="5163606"/>
            <a:ext cx="1810800" cy="1040686"/>
          </a:xfrm>
          <a:prstGeom prst="rect">
            <a:avLst/>
          </a:prstGeom>
        </p:spPr>
      </p:pic>
      <p:sp>
        <p:nvSpPr>
          <p:cNvPr id="40" name="Textplatzhalter 2">
            <a:extLst>
              <a:ext uri="{FF2B5EF4-FFF2-40B4-BE49-F238E27FC236}">
                <a16:creationId xmlns:a16="http://schemas.microsoft.com/office/drawing/2014/main" id="{219EA69C-A9CC-0B93-A03D-1FE6CAC85EEE}"/>
              </a:ext>
            </a:extLst>
          </p:cNvPr>
          <p:cNvSpPr txBox="1">
            <a:spLocks/>
          </p:cNvSpPr>
          <p:nvPr/>
        </p:nvSpPr>
        <p:spPr>
          <a:xfrm>
            <a:off x="976733" y="5980312"/>
            <a:ext cx="1792130" cy="32135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DE" sz="7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reightText Pro Book" panose="02000603060000020004" pitchFamily="50" charset="0"/>
                <a:ea typeface="+mn-ea"/>
                <a:cs typeface="+mn-cs"/>
              </a:rPr>
              <a:t>© </a:t>
            </a:r>
            <a:r>
              <a:rPr kumimoji="0" lang="de-DE" sz="7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reightText Pro Book" panose="02000603060000020004" pitchFamily="50" charset="0"/>
                <a:ea typeface="+mn-ea"/>
                <a:cs typeface="+mn-cs"/>
              </a:rPr>
              <a:t>U.Dziumbla</a:t>
            </a:r>
            <a:endParaRPr kumimoji="0" lang="de-DE" sz="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eightText Pro Book" panose="02000603060000020004" pitchFamily="50" charset="0"/>
              <a:ea typeface="+mn-ea"/>
              <a:cs typeface="+mn-cs"/>
            </a:endParaRPr>
          </a:p>
        </p:txBody>
      </p:sp>
      <p:sp>
        <p:nvSpPr>
          <p:cNvPr id="44" name="Textplatzhalter 2">
            <a:extLst>
              <a:ext uri="{FF2B5EF4-FFF2-40B4-BE49-F238E27FC236}">
                <a16:creationId xmlns:a16="http://schemas.microsoft.com/office/drawing/2014/main" id="{EC98741A-A159-BB6D-6E80-3C4CC734A7EF}"/>
              </a:ext>
            </a:extLst>
          </p:cNvPr>
          <p:cNvSpPr txBox="1">
            <a:spLocks/>
          </p:cNvSpPr>
          <p:nvPr/>
        </p:nvSpPr>
        <p:spPr>
          <a:xfrm>
            <a:off x="-21851" y="2190780"/>
            <a:ext cx="1792130" cy="32135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DE" sz="7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reightText Pro Book" panose="02000603060000020004" pitchFamily="50" charset="0"/>
                <a:ea typeface="+mn-ea"/>
                <a:cs typeface="+mn-cs"/>
              </a:rPr>
              <a:t>© </a:t>
            </a:r>
            <a:r>
              <a:rPr lang="de-DE" sz="700" dirty="0">
                <a:solidFill>
                  <a:prstClr val="white"/>
                </a:solidFill>
                <a:latin typeface="FreightText Pro Book" panose="02000603060000020004" pitchFamily="50" charset="0"/>
              </a:rPr>
              <a:t>KI-generiert</a:t>
            </a:r>
            <a:endParaRPr kumimoji="0" lang="de-DE" sz="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eightText Pro Book" panose="02000603060000020004" pitchFamily="50" charset="0"/>
              <a:ea typeface="+mn-ea"/>
              <a:cs typeface="+mn-cs"/>
            </a:endParaRPr>
          </a:p>
        </p:txBody>
      </p:sp>
      <p:sp>
        <p:nvSpPr>
          <p:cNvPr id="45" name="Textplatzhalter 2">
            <a:extLst>
              <a:ext uri="{FF2B5EF4-FFF2-40B4-BE49-F238E27FC236}">
                <a16:creationId xmlns:a16="http://schemas.microsoft.com/office/drawing/2014/main" id="{C6E84E51-6742-1770-2F94-D57BADF1B256}"/>
              </a:ext>
            </a:extLst>
          </p:cNvPr>
          <p:cNvSpPr txBox="1">
            <a:spLocks/>
          </p:cNvSpPr>
          <p:nvPr/>
        </p:nvSpPr>
        <p:spPr>
          <a:xfrm>
            <a:off x="2796143" y="2224190"/>
            <a:ext cx="1792130" cy="32135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DE" sz="7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reightText Pro Book" panose="02000603060000020004" pitchFamily="50" charset="0"/>
                <a:ea typeface="+mn-ea"/>
                <a:cs typeface="+mn-cs"/>
              </a:rPr>
              <a:t>© </a:t>
            </a:r>
            <a:r>
              <a:rPr lang="de-DE" sz="700" dirty="0">
                <a:solidFill>
                  <a:prstClr val="white"/>
                </a:solidFill>
                <a:latin typeface="FreightText Pro Book" panose="02000603060000020004" pitchFamily="50" charset="0"/>
              </a:rPr>
              <a:t>KI-generiert</a:t>
            </a:r>
            <a:endParaRPr kumimoji="0" lang="de-DE" sz="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eightText Pro Book" panose="02000603060000020004" pitchFamily="50" charset="0"/>
              <a:ea typeface="+mn-ea"/>
              <a:cs typeface="+mn-cs"/>
            </a:endParaRPr>
          </a:p>
        </p:txBody>
      </p:sp>
      <p:sp>
        <p:nvSpPr>
          <p:cNvPr id="47" name="Textplatzhalter 2">
            <a:extLst>
              <a:ext uri="{FF2B5EF4-FFF2-40B4-BE49-F238E27FC236}">
                <a16:creationId xmlns:a16="http://schemas.microsoft.com/office/drawing/2014/main" id="{C6EBCC6E-A79B-F567-B49B-08968E928F1C}"/>
              </a:ext>
            </a:extLst>
          </p:cNvPr>
          <p:cNvSpPr txBox="1">
            <a:spLocks/>
          </p:cNvSpPr>
          <p:nvPr/>
        </p:nvSpPr>
        <p:spPr>
          <a:xfrm>
            <a:off x="9036263" y="6620744"/>
            <a:ext cx="1792130" cy="321358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  <a:defRPr/>
            </a:pPr>
            <a:r>
              <a:rPr kumimoji="0" lang="de-DE" sz="7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reightText Pro Book"/>
              </a:rPr>
              <a:t>© </a:t>
            </a:r>
            <a:r>
              <a:rPr lang="de-DE" sz="700" dirty="0">
                <a:solidFill>
                  <a:prstClr val="white"/>
                </a:solidFill>
                <a:latin typeface="FreightText Pro Book"/>
              </a:rPr>
              <a:t> </a:t>
            </a:r>
            <a:r>
              <a:rPr lang="de-DE" sz="700" dirty="0" err="1">
                <a:solidFill>
                  <a:prstClr val="white"/>
                </a:solidFill>
                <a:latin typeface="FreightText Pro Book"/>
              </a:rPr>
              <a:t>U.Dziumbla</a:t>
            </a:r>
            <a:endParaRPr kumimoji="0" lang="de-DE" sz="700" b="0" i="0" u="none" strike="noStrike" kern="1200" cap="none" spc="0" normalizeH="0" baseline="0" noProof="0" dirty="0" err="1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eightText Pro Book" panose="02000603060000020004" pitchFamily="50" charset="0"/>
              <a:ea typeface="+mn-ea"/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93385571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2D76EE-E854-53F3-D98A-B3C4005EDB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6E0122A-F1EC-40E0-6B97-951CC2E2B5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Grauwacke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658F8FC3-F166-9E5D-DCD7-B2EA60DDEA2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 lIns="91440" tIns="45720" rIns="91440" bIns="45720" anchor="t">
            <a:normAutofit lnSpcReduction="10000"/>
          </a:bodyPr>
          <a:lstStyle/>
          <a:p>
            <a:r>
              <a:rPr lang="de-DE" dirty="0"/>
              <a:t>Besteht aus Quarz, Feldspat und Gesteinsbruchstücken</a:t>
            </a:r>
          </a:p>
          <a:p>
            <a:r>
              <a:rPr lang="de-DE" dirty="0"/>
              <a:t>Sie ist extrem hart, druckfest und frostbeständig. (graue bis grünlich-braune Farbe)</a:t>
            </a:r>
          </a:p>
          <a:p>
            <a:r>
              <a:rPr lang="de-DE" dirty="0"/>
              <a:t>Splitt oder Schotter</a:t>
            </a:r>
          </a:p>
          <a:p>
            <a:r>
              <a:rPr lang="de-DE" dirty="0"/>
              <a:t>Asphaltproduktion: Grauwacke-Edelsplitt - Zuschlagstoff in der Asphaltdeckschicht </a:t>
            </a:r>
          </a:p>
          <a:p>
            <a:r>
              <a:rPr lang="de-DE" dirty="0">
                <a:latin typeface="FreightText Pro Book"/>
              </a:rPr>
              <a:t>PSV-Wert (</a:t>
            </a:r>
            <a:r>
              <a:rPr lang="de-DE" dirty="0" err="1">
                <a:latin typeface="FreightText Pro Book"/>
              </a:rPr>
              <a:t>Polished</a:t>
            </a:r>
            <a:r>
              <a:rPr lang="de-DE" dirty="0">
                <a:latin typeface="FreightText Pro Book"/>
              </a:rPr>
              <a:t> Stone Value) - wird unter Reifenabrieb nicht glatt poliert es behält seine Rauheit (Griffigkeit und Verkehrssicherheit) </a:t>
            </a:r>
            <a:br>
              <a:rPr lang="de-DE" dirty="0"/>
            </a:br>
            <a:br>
              <a:rPr lang="de-DE" dirty="0"/>
            </a:br>
            <a:r>
              <a:rPr lang="de-DE" sz="1700" dirty="0">
                <a:latin typeface="FreightText Pro Book"/>
                <a:hlinkClick r:id="rId4"/>
              </a:rPr>
              <a:t>https://www.lausitzer-grauwacke.de/was-wir-bieten/einsatz</a:t>
            </a:r>
            <a:endParaRPr lang="de-DE">
              <a:latin typeface="FreightText Pro Book"/>
            </a:endParaRPr>
          </a:p>
          <a:p>
            <a:pPr>
              <a:buFont typeface="Wingdings" panose="05000000000000000000" pitchFamily="2" charset="2"/>
              <a:buChar char="ü"/>
            </a:pPr>
            <a:endParaRPr lang="de-DE" dirty="0"/>
          </a:p>
        </p:txBody>
      </p:sp>
      <p:pic>
        <p:nvPicPr>
          <p:cNvPr id="9" name="Bildplatzhalter 8">
            <a:extLst>
              <a:ext uri="{FF2B5EF4-FFF2-40B4-BE49-F238E27FC236}">
                <a16:creationId xmlns:a16="http://schemas.microsoft.com/office/drawing/2014/main" id="{BFD1D572-0B32-FF64-324E-B7D6D6084111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platzhalter 2">
            <a:extLst>
              <a:ext uri="{FF2B5EF4-FFF2-40B4-BE49-F238E27FC236}">
                <a16:creationId xmlns:a16="http://schemas.microsoft.com/office/drawing/2014/main" id="{93EA6573-93B2-0BB2-0EF8-F39A261427BA}"/>
              </a:ext>
            </a:extLst>
          </p:cNvPr>
          <p:cNvSpPr txBox="1">
            <a:spLocks/>
          </p:cNvSpPr>
          <p:nvPr/>
        </p:nvSpPr>
        <p:spPr>
          <a:xfrm>
            <a:off x="10399870" y="6476663"/>
            <a:ext cx="1792130" cy="32135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reightText Pro Book" panose="02000603060000020004" pitchFamily="50" charset="0"/>
                <a:ea typeface="+mn-ea"/>
                <a:cs typeface="+mn-cs"/>
              </a:rPr>
              <a:t>© KI-generiert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7561606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900172-76A5-A247-93A6-E6A8F4F7D8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9BC83C9-8880-43DA-1734-82147231C2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Grauwacke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142905A5-7900-55CD-55F1-6FDBAC706A8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 lIns="91440" tIns="45720" rIns="91440" bIns="45720" anchor="t">
            <a:normAutofit lnSpcReduction="10000"/>
          </a:bodyPr>
          <a:lstStyle/>
          <a:p>
            <a:r>
              <a:rPr lang="de-DE" dirty="0"/>
              <a:t>Tragschichten: Grauwacke-Schotter als stabile Fundamentschicht -  sehr wasserdurchlässig und gleichzeitig sehr tragfähig</a:t>
            </a:r>
            <a:endParaRPr lang="en-US"/>
          </a:p>
          <a:p>
            <a:r>
              <a:rPr lang="de-DE" dirty="0"/>
              <a:t>Pflastersteine: Gehwege, Bordsteine, historische Plätze </a:t>
            </a:r>
          </a:p>
          <a:p>
            <a:r>
              <a:rPr lang="de-DE" dirty="0"/>
              <a:t>Lärmschutz: Spezieller </a:t>
            </a:r>
            <a:r>
              <a:rPr lang="de-DE" dirty="0" err="1"/>
              <a:t>Abstreusplitt</a:t>
            </a:r>
            <a:r>
              <a:rPr lang="de-DE" dirty="0"/>
              <a:t> aus Grauwacke kann auf Asphalt aufgetragen werden, um die Abrollgeräusche von Fahrzeugen zu reduzieren „Flüsterasphalt“.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de-DE" dirty="0">
                <a:latin typeface="FreightText Pro Book"/>
              </a:rPr>
              <a:t>Regionale Steinbrüche: Harz, Lausitz, Rheinisches </a:t>
            </a:r>
            <a:r>
              <a:rPr lang="de-DE">
                <a:latin typeface="FreightText Pro Book"/>
              </a:rPr>
              <a:t>Schiefergebirge</a:t>
            </a:r>
            <a:br>
              <a:rPr lang="de-DE" dirty="0"/>
            </a:br>
            <a:endParaRPr lang="de-DE" dirty="0"/>
          </a:p>
        </p:txBody>
      </p:sp>
      <p:pic>
        <p:nvPicPr>
          <p:cNvPr id="9" name="Bildplatzhalter 8">
            <a:extLst>
              <a:ext uri="{FF2B5EF4-FFF2-40B4-BE49-F238E27FC236}">
                <a16:creationId xmlns:a16="http://schemas.microsoft.com/office/drawing/2014/main" id="{01C588D8-FCA1-D67D-98CA-6A28575D5B5D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platzhalter 2">
            <a:extLst>
              <a:ext uri="{FF2B5EF4-FFF2-40B4-BE49-F238E27FC236}">
                <a16:creationId xmlns:a16="http://schemas.microsoft.com/office/drawing/2014/main" id="{2B5A506F-3A53-7508-15B7-7D30787927EF}"/>
              </a:ext>
            </a:extLst>
          </p:cNvPr>
          <p:cNvSpPr txBox="1">
            <a:spLocks/>
          </p:cNvSpPr>
          <p:nvPr/>
        </p:nvSpPr>
        <p:spPr>
          <a:xfrm>
            <a:off x="10399870" y="6476663"/>
            <a:ext cx="1792130" cy="32135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reightText Pro Book" panose="02000603060000020004" pitchFamily="50" charset="0"/>
                <a:ea typeface="+mn-ea"/>
                <a:cs typeface="+mn-cs"/>
              </a:rPr>
              <a:t>© KI-generiert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095737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AEF156-CA55-5088-22EB-483A8431A5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D1620C39-B78D-F21E-6418-E70971F5C59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de-DE" dirty="0">
                <a:solidFill>
                  <a:srgbClr val="F3972B"/>
                </a:solidFill>
              </a:rPr>
              <a:t>Klinker</a:t>
            </a:r>
          </a:p>
          <a:p>
            <a:r>
              <a:rPr lang="de-DE" dirty="0"/>
              <a:t>langlebig und maßhaltig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3291084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4DCBB6-845E-E185-F420-DF410C4C8A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362F3A0-C09E-503F-EB03-A36AA85B40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Klinker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B70E248A-6A74-9BA2-1AE6-2D3D1B96C83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05250" y="1993978"/>
            <a:ext cx="6643062" cy="459510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de-DE" b="1" dirty="0"/>
              <a:t>Material</a:t>
            </a:r>
          </a:p>
          <a:p>
            <a:r>
              <a:rPr lang="de-DE" sz="2200" dirty="0"/>
              <a:t>Lehm / Ton und Wasser</a:t>
            </a:r>
          </a:p>
          <a:p>
            <a:pPr marL="0" indent="0">
              <a:buNone/>
            </a:pPr>
            <a:r>
              <a:rPr lang="de-DE" b="1" dirty="0"/>
              <a:t>Herstellung / Abbau</a:t>
            </a:r>
          </a:p>
          <a:p>
            <a:r>
              <a:rPr lang="de-DE" sz="2200" dirty="0"/>
              <a:t>Regionale Rohstoffe</a:t>
            </a:r>
          </a:p>
          <a:p>
            <a:r>
              <a:rPr lang="de-DE" sz="2200" dirty="0"/>
              <a:t>Brennvorgang (1100 bis 1300 °C) </a:t>
            </a:r>
          </a:p>
          <a:p>
            <a:r>
              <a:rPr lang="de-DE" sz="2200" dirty="0"/>
              <a:t>unterschiedliche Klinkerfarbenmöglich</a:t>
            </a:r>
          </a:p>
          <a:p>
            <a:pPr marL="0" indent="0">
              <a:buNone/>
            </a:pPr>
            <a:r>
              <a:rPr lang="de-DE" b="1" dirty="0"/>
              <a:t>Eigenschaften</a:t>
            </a:r>
          </a:p>
          <a:p>
            <a:r>
              <a:rPr lang="de-DE" sz="2200" dirty="0"/>
              <a:t>hart und verwitterungsbeständig </a:t>
            </a:r>
          </a:p>
          <a:p>
            <a:r>
              <a:rPr lang="de-DE" sz="2200" dirty="0"/>
              <a:t>hohe Druckfestigkeit</a:t>
            </a:r>
          </a:p>
          <a:p>
            <a:r>
              <a:rPr lang="de-DE" sz="2200" dirty="0"/>
              <a:t>Ästhetik und Gestaltungsvielfalt</a:t>
            </a:r>
          </a:p>
          <a:p>
            <a:r>
              <a:rPr lang="de-DE" sz="2200" dirty="0"/>
              <a:t>100 % wiederverwendbar und recycelbar</a:t>
            </a:r>
          </a:p>
        </p:txBody>
      </p:sp>
      <p:pic>
        <p:nvPicPr>
          <p:cNvPr id="6" name="Bildplatzhalter 5">
            <a:extLst>
              <a:ext uri="{FF2B5EF4-FFF2-40B4-BE49-F238E27FC236}">
                <a16:creationId xmlns:a16="http://schemas.microsoft.com/office/drawing/2014/main" id="{C660DAC4-CCD6-1321-3E3C-FF16E248FAEA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6938962" y="1604962"/>
            <a:ext cx="5905500" cy="4600575"/>
          </a:xfrm>
        </p:spPr>
      </p:pic>
      <p:sp>
        <p:nvSpPr>
          <p:cNvPr id="4" name="Textplatzhalter 2">
            <a:extLst>
              <a:ext uri="{FF2B5EF4-FFF2-40B4-BE49-F238E27FC236}">
                <a16:creationId xmlns:a16="http://schemas.microsoft.com/office/drawing/2014/main" id="{1F1C7E09-9C12-0007-2B0B-2EBEFD869B1C}"/>
              </a:ext>
            </a:extLst>
          </p:cNvPr>
          <p:cNvSpPr txBox="1">
            <a:spLocks/>
          </p:cNvSpPr>
          <p:nvPr/>
        </p:nvSpPr>
        <p:spPr>
          <a:xfrm>
            <a:off x="10399870" y="6476663"/>
            <a:ext cx="1792130" cy="32135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reightText Pro Book" panose="02000603060000020004" pitchFamily="50" charset="0"/>
                <a:ea typeface="+mn-ea"/>
                <a:cs typeface="+mn-cs"/>
              </a:rPr>
              <a:t>© </a:t>
            </a:r>
            <a:r>
              <a:rPr kumimoji="0" lang="de-DE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reightText Pro Book" panose="02000603060000020004" pitchFamily="50" charset="0"/>
                <a:ea typeface="+mn-ea"/>
                <a:cs typeface="+mn-cs"/>
              </a:rPr>
              <a:t>U.Dziumbla</a:t>
            </a:r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eightText Pro Book" panose="02000603060000020004" pitchFamily="50" charset="0"/>
              <a:ea typeface="+mn-ea"/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08396811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8F125B-D61F-89F9-210B-CE1C948ED6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87E42489-4215-96A6-F1BC-5ACFB33BB9A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de-DE" dirty="0">
                <a:solidFill>
                  <a:srgbClr val="F3972B"/>
                </a:solidFill>
              </a:rPr>
              <a:t>Betonsteine</a:t>
            </a:r>
          </a:p>
          <a:p>
            <a:r>
              <a:rPr lang="de-DE" dirty="0"/>
              <a:t>langlebig und maßhaltig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4162315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A6C88F-E77A-8DF7-4BC6-4E0EDE3A41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59E3E29-7C22-06BA-F00B-C0F8B3BD64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Betonpflaster / Betonsteine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1A8A5F95-486C-826A-815A-5B6EDA63319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14362" y="2111465"/>
            <a:ext cx="11017829" cy="4397489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de-DE" sz="2900" b="1" dirty="0"/>
              <a:t>Material</a:t>
            </a:r>
          </a:p>
          <a:p>
            <a:r>
              <a:rPr lang="de-DE" dirty="0"/>
              <a:t>Zement / Wasser / Sand und Kies 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sz="2900" b="1" dirty="0"/>
              <a:t>Herstellung / Abbau</a:t>
            </a:r>
          </a:p>
          <a:p>
            <a:r>
              <a:rPr lang="de-DE" dirty="0"/>
              <a:t>Mischen </a:t>
            </a:r>
          </a:p>
          <a:p>
            <a:r>
              <a:rPr lang="de-DE" dirty="0"/>
              <a:t>Rütteln in Einzelsteinpressen</a:t>
            </a:r>
          </a:p>
          <a:p>
            <a:r>
              <a:rPr lang="de-DE" dirty="0"/>
              <a:t>Festigkeitsentwicklung durch Abbinden des hydraulischen Bindemittels.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sz="2900" b="1" dirty="0"/>
              <a:t>Eigenschaften</a:t>
            </a:r>
          </a:p>
          <a:p>
            <a:r>
              <a:rPr lang="de-DE" dirty="0"/>
              <a:t>Vielseitige Formgebung</a:t>
            </a:r>
          </a:p>
          <a:p>
            <a:r>
              <a:rPr lang="de-DE" dirty="0"/>
              <a:t>Langlebigkeit</a:t>
            </a:r>
          </a:p>
          <a:p>
            <a:r>
              <a:rPr lang="de-DE" dirty="0"/>
              <a:t>Hohe Druckfestigkeit</a:t>
            </a:r>
          </a:p>
          <a:p>
            <a:r>
              <a:rPr lang="de-DE" dirty="0"/>
              <a:t>Witterungsbeständigkeit</a:t>
            </a:r>
          </a:p>
          <a:p>
            <a:r>
              <a:rPr lang="de-DE" dirty="0"/>
              <a:t>Geringe Wasseraufnahme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5135695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C156CE-1F02-54D2-7A6A-5C6D1748D7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501F461A-F82A-0C6B-651E-412ABEA7E00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de-DE" dirty="0">
                <a:solidFill>
                  <a:srgbClr val="F3972B"/>
                </a:solidFill>
              </a:rPr>
              <a:t>Versiegelte Flächen</a:t>
            </a:r>
          </a:p>
          <a:p>
            <a:r>
              <a:rPr lang="de-DE" dirty="0"/>
              <a:t>neue Möglichkeiten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8261297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6710D0-114C-8DBC-F63E-FB052122A7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30044AF-0FD8-EC62-E4B9-726B216D91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Problem: Versiegelung von Flächen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832635AE-F341-3EB7-3648-E1904B933EF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>
            <a:normAutofit/>
          </a:bodyPr>
          <a:lstStyle/>
          <a:p>
            <a:r>
              <a:rPr lang="de-DE" b="1" dirty="0"/>
              <a:t>Schnelles Erhitzen</a:t>
            </a:r>
          </a:p>
          <a:p>
            <a:r>
              <a:rPr lang="de-DE" b="1" dirty="0"/>
              <a:t>Wärmespeichereffekt</a:t>
            </a:r>
          </a:p>
          <a:p>
            <a:r>
              <a:rPr lang="de-DE" b="1" dirty="0"/>
              <a:t>Geringe Verdunstung:</a:t>
            </a:r>
            <a:r>
              <a:rPr lang="de-DE" dirty="0"/>
              <a:t> </a:t>
            </a:r>
            <a:br>
              <a:rPr lang="de-DE" dirty="0"/>
            </a:br>
            <a:r>
              <a:rPr lang="de-DE" dirty="0"/>
              <a:t>- Niederschläge - Weiterleitung in die Kanalisation</a:t>
            </a:r>
            <a:br>
              <a:rPr lang="de-DE" dirty="0"/>
            </a:br>
            <a:r>
              <a:rPr lang="de-DE" dirty="0"/>
              <a:t>- Restfeuchte verdunstet schnell</a:t>
            </a:r>
          </a:p>
        </p:txBody>
      </p:sp>
      <p:pic>
        <p:nvPicPr>
          <p:cNvPr id="6" name="Bildplatzhalter 5">
            <a:extLst>
              <a:ext uri="{FF2B5EF4-FFF2-40B4-BE49-F238E27FC236}">
                <a16:creationId xmlns:a16="http://schemas.microsoft.com/office/drawing/2014/main" id="{D9B81677-2CB9-F50F-34FA-01C91FF1F133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/>
      </p:pic>
      <p:sp>
        <p:nvSpPr>
          <p:cNvPr id="4" name="Textplatzhalter 2">
            <a:extLst>
              <a:ext uri="{FF2B5EF4-FFF2-40B4-BE49-F238E27FC236}">
                <a16:creationId xmlns:a16="http://schemas.microsoft.com/office/drawing/2014/main" id="{37D39FBC-C1B8-969D-15F8-D8586523D49D}"/>
              </a:ext>
            </a:extLst>
          </p:cNvPr>
          <p:cNvSpPr txBox="1">
            <a:spLocks/>
          </p:cNvSpPr>
          <p:nvPr/>
        </p:nvSpPr>
        <p:spPr>
          <a:xfrm>
            <a:off x="10399870" y="6476663"/>
            <a:ext cx="1792130" cy="32135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reightText Pro Book" panose="02000603060000020004" pitchFamily="50" charset="0"/>
                <a:ea typeface="+mn-ea"/>
                <a:cs typeface="+mn-cs"/>
              </a:rPr>
              <a:t>© </a:t>
            </a:r>
            <a:r>
              <a:rPr kumimoji="0" lang="de-DE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reightText Pro Book" panose="02000603060000020004" pitchFamily="50" charset="0"/>
                <a:ea typeface="+mn-ea"/>
                <a:cs typeface="+mn-cs"/>
              </a:rPr>
              <a:t>U.Dziumbla</a:t>
            </a:r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eightText Pro Book" panose="02000603060000020004" pitchFamily="50" charset="0"/>
              <a:ea typeface="+mn-ea"/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8480278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597F3F-0A06-E0F3-A2C5-2F0EC432AA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platzhalter 5">
            <a:extLst>
              <a:ext uri="{FF2B5EF4-FFF2-40B4-BE49-F238E27FC236}">
                <a16:creationId xmlns:a16="http://schemas.microsoft.com/office/drawing/2014/main" id="{FCCCE2CA-68AE-454C-C830-A6E596DD50FA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91425" y="952500"/>
            <a:ext cx="4600575" cy="5905500"/>
          </a:xfr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8928AD0E-4FCC-B84F-EAFA-EF8C6CF728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Möglichkeiten Klimastein / Ökopflaster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DBAD3C08-BCF1-D7C8-847A-43090348EDA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>
            <a:normAutofit fontScale="92500"/>
          </a:bodyPr>
          <a:lstStyle/>
          <a:p>
            <a:r>
              <a:rPr lang="de-DE" b="1" dirty="0"/>
              <a:t>Versickerung: </a:t>
            </a:r>
            <a:r>
              <a:rPr lang="de-DE" dirty="0"/>
              <a:t>Regenwasser (nicht in die Kanalisation) gelangt durch hochdurchlässige Fugen oder poröses Material direkt in den Stein und den Untergrund.</a:t>
            </a:r>
          </a:p>
          <a:p>
            <a:r>
              <a:rPr lang="de-DE" b="1" dirty="0"/>
              <a:t>Speicherung: </a:t>
            </a:r>
            <a:r>
              <a:rPr lang="de-DE" dirty="0"/>
              <a:t>Der Kern des Steins kann Feuchtigkeit wie ein Reservoir aufsaugen und halten.</a:t>
            </a:r>
          </a:p>
          <a:p>
            <a:r>
              <a:rPr lang="de-DE" b="1" dirty="0"/>
              <a:t>Verdunstung (Kühlung): </a:t>
            </a:r>
            <a:r>
              <a:rPr lang="de-DE" dirty="0"/>
              <a:t>Sobald die Sonne scheint, gibt der Stein die gespeicherte Feuchtigkeit langsam wieder ab. Verdunstung entzieht der Umgebung Wärme – Verdunstungskühlung.</a:t>
            </a:r>
          </a:p>
          <a:p>
            <a:r>
              <a:rPr lang="de-DE" b="1" dirty="0"/>
              <a:t>Reflektion: </a:t>
            </a:r>
            <a:r>
              <a:rPr lang="de-DE" dirty="0"/>
              <a:t>Viele Klimasteine haben helle Oberflächen, die Sonnenlicht besser reflektieren, anstatt Hitze zu speichern.</a:t>
            </a:r>
          </a:p>
        </p:txBody>
      </p:sp>
      <p:sp>
        <p:nvSpPr>
          <p:cNvPr id="4" name="Textplatzhalter 2">
            <a:extLst>
              <a:ext uri="{FF2B5EF4-FFF2-40B4-BE49-F238E27FC236}">
                <a16:creationId xmlns:a16="http://schemas.microsoft.com/office/drawing/2014/main" id="{B774E244-9EF7-D0A9-60E7-83FEEB30E4EC}"/>
              </a:ext>
            </a:extLst>
          </p:cNvPr>
          <p:cNvSpPr txBox="1">
            <a:spLocks/>
          </p:cNvSpPr>
          <p:nvPr/>
        </p:nvSpPr>
        <p:spPr>
          <a:xfrm>
            <a:off x="10399870" y="6476663"/>
            <a:ext cx="1792130" cy="32135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reightText Pro Book" panose="02000603060000020004" pitchFamily="50" charset="0"/>
                <a:ea typeface="+mn-ea"/>
                <a:cs typeface="+mn-cs"/>
              </a:rPr>
              <a:t>© </a:t>
            </a:r>
            <a:r>
              <a:rPr kumimoji="0" lang="de-DE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reightText Pro Book" panose="02000603060000020004" pitchFamily="50" charset="0"/>
                <a:ea typeface="+mn-ea"/>
                <a:cs typeface="+mn-cs"/>
              </a:rPr>
              <a:t>U.Dziumbla</a:t>
            </a:r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eightText Pro Book" panose="02000603060000020004" pitchFamily="50" charset="0"/>
              <a:ea typeface="+mn-ea"/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97015606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90B8F9-B8AE-7593-F43D-148B3E158C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platzhalter 5">
            <a:extLst>
              <a:ext uri="{FF2B5EF4-FFF2-40B4-BE49-F238E27FC236}">
                <a16:creationId xmlns:a16="http://schemas.microsoft.com/office/drawing/2014/main" id="{12F0E084-891B-4B32-14A8-E91FB58BC7DD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/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0186A149-ABA5-1CE6-38A6-199D66A56B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Möglichkeiten Klimastein / Ökopflaster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92101E2F-54A1-A8AD-81CC-6217C0EDC2D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>
            <a:normAutofit fontScale="85000" lnSpcReduction="20000"/>
          </a:bodyPr>
          <a:lstStyle/>
          <a:p>
            <a:r>
              <a:rPr lang="de-DE" b="1" dirty="0"/>
              <a:t>Hitzeschutz</a:t>
            </a:r>
            <a:r>
              <a:rPr lang="de-DE" dirty="0"/>
              <a:t>	</a:t>
            </a:r>
            <a:br>
              <a:rPr lang="de-DE" dirty="0"/>
            </a:br>
            <a:r>
              <a:rPr lang="de-DE" dirty="0"/>
              <a:t>Reduziert den "Urban Heat Island"-Effekt (Aufheizen der Stadt). </a:t>
            </a:r>
          </a:p>
          <a:p>
            <a:r>
              <a:rPr lang="de-DE" b="1" dirty="0"/>
              <a:t>Hochwasserschutz</a:t>
            </a:r>
            <a:br>
              <a:rPr lang="de-DE" dirty="0"/>
            </a:br>
            <a:r>
              <a:rPr lang="de-DE" dirty="0"/>
              <a:t>Entlastet die Kanalisation bei Starkregen - Wasser versickert vor Ort </a:t>
            </a:r>
          </a:p>
          <a:p>
            <a:r>
              <a:rPr lang="de-DE" b="1" dirty="0"/>
              <a:t>Grundwasser</a:t>
            </a:r>
            <a:r>
              <a:rPr lang="de-DE" dirty="0"/>
              <a:t>	</a:t>
            </a:r>
            <a:br>
              <a:rPr lang="de-DE" dirty="0"/>
            </a:br>
            <a:r>
              <a:rPr lang="de-DE" dirty="0"/>
              <a:t>Unterstützt die Neubildung von Grundwasser, da der natürliche Wasserkreislauf nicht unterbrochen wird.</a:t>
            </a:r>
          </a:p>
          <a:p>
            <a:r>
              <a:rPr lang="de-DE" b="1" dirty="0"/>
              <a:t>CO₂-Bilanz</a:t>
            </a:r>
            <a:br>
              <a:rPr lang="de-DE" dirty="0"/>
            </a:br>
            <a:r>
              <a:rPr lang="de-DE" dirty="0"/>
              <a:t>Viele moderne Klimasteine werden zementreduziert oder mit Recyclingmaterial hergestellt, (ökologischer Fußabdruck bei der Produktion)</a:t>
            </a:r>
          </a:p>
          <a:p>
            <a:r>
              <a:rPr lang="de-DE" b="1" dirty="0"/>
              <a:t>Kosteneinsparung</a:t>
            </a:r>
            <a:br>
              <a:rPr lang="de-DE" b="1" dirty="0"/>
            </a:br>
            <a:r>
              <a:rPr lang="de-DE" dirty="0"/>
              <a:t>In vielen Kommunen spart man durch die Entsiegelung der Fläche bares Geld bei den Abwassergebühren (Niederschlagswassergebühr).</a:t>
            </a:r>
          </a:p>
        </p:txBody>
      </p:sp>
      <p:sp>
        <p:nvSpPr>
          <p:cNvPr id="5" name="Textplatzhalter 2">
            <a:extLst>
              <a:ext uri="{FF2B5EF4-FFF2-40B4-BE49-F238E27FC236}">
                <a16:creationId xmlns:a16="http://schemas.microsoft.com/office/drawing/2014/main" id="{2D9934B9-F461-3A85-DAB0-89458A2D2657}"/>
              </a:ext>
            </a:extLst>
          </p:cNvPr>
          <p:cNvSpPr txBox="1">
            <a:spLocks/>
          </p:cNvSpPr>
          <p:nvPr/>
        </p:nvSpPr>
        <p:spPr>
          <a:xfrm>
            <a:off x="10399870" y="6476663"/>
            <a:ext cx="1792130" cy="32135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reightText Pro Book" panose="02000603060000020004" pitchFamily="50" charset="0"/>
                <a:ea typeface="+mn-ea"/>
                <a:cs typeface="+mn-cs"/>
              </a:rPr>
              <a:t>© </a:t>
            </a:r>
            <a:r>
              <a:rPr kumimoji="0" lang="de-DE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reightText Pro Book" panose="02000603060000020004" pitchFamily="50" charset="0"/>
                <a:ea typeface="+mn-ea"/>
                <a:cs typeface="+mn-cs"/>
              </a:rPr>
              <a:t>U.Dziumbla</a:t>
            </a:r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eightText Pro Book" panose="02000603060000020004" pitchFamily="50" charset="0"/>
              <a:ea typeface="+mn-ea"/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307489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404EC13-0943-6C2B-64EE-1534AF33FC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Abfallaufkommen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3303BDD0-5558-5218-B88A-709E25BB012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de-DE" dirty="0">
                <a:latin typeface="Neue Plak Text" panose="020B0804030202020204" pitchFamily="34" charset="0"/>
              </a:rPr>
              <a:t>Abfallaufkommen 2022 –(in Millionen t)</a:t>
            </a:r>
          </a:p>
          <a:p>
            <a:pPr marL="0" indent="0">
              <a:buNone/>
            </a:pPr>
            <a:endParaRPr lang="de-DE" dirty="0"/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id="{E6F258BB-5E4D-7352-DDD7-3EEDBCED90FE}"/>
              </a:ext>
            </a:extLst>
          </p:cNvPr>
          <p:cNvSpPr/>
          <p:nvPr/>
        </p:nvSpPr>
        <p:spPr>
          <a:xfrm rot="5400000">
            <a:off x="1186253" y="2244161"/>
            <a:ext cx="432000" cy="1481465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48,6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E63BD818-8A0E-50DF-4DF5-B3A9A2597957}"/>
              </a:ext>
            </a:extLst>
          </p:cNvPr>
          <p:cNvSpPr txBox="1"/>
          <p:nvPr/>
        </p:nvSpPr>
        <p:spPr>
          <a:xfrm>
            <a:off x="661520" y="3221641"/>
            <a:ext cx="36254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eue Plak Text" panose="020B0804030202020204" pitchFamily="34" charset="0"/>
              </a:rPr>
              <a:t>Siedlungsabfälle</a:t>
            </a: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id="{C997B3EA-530A-2AB4-4088-7296261F6E90}"/>
              </a:ext>
            </a:extLst>
          </p:cNvPr>
          <p:cNvSpPr/>
          <p:nvPr/>
        </p:nvSpPr>
        <p:spPr>
          <a:xfrm rot="5400000">
            <a:off x="1225388" y="3163050"/>
            <a:ext cx="432000" cy="1546779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48,6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945FF1E7-C698-E960-F070-B834D7D6EDAF}"/>
              </a:ext>
            </a:extLst>
          </p:cNvPr>
          <p:cNvSpPr txBox="1"/>
          <p:nvPr/>
        </p:nvSpPr>
        <p:spPr>
          <a:xfrm>
            <a:off x="661521" y="4140189"/>
            <a:ext cx="57364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eue Plak Text" panose="020B0804030202020204" pitchFamily="34" charset="0"/>
              </a:rPr>
              <a:t>Abfälle aus Produktion und Gewerbe</a:t>
            </a:r>
          </a:p>
        </p:txBody>
      </p:sp>
      <p:sp>
        <p:nvSpPr>
          <p:cNvPr id="16" name="Rechteck 15">
            <a:extLst>
              <a:ext uri="{FF2B5EF4-FFF2-40B4-BE49-F238E27FC236}">
                <a16:creationId xmlns:a16="http://schemas.microsoft.com/office/drawing/2014/main" id="{F8027939-1FFA-EF34-3C83-87393965F630}"/>
              </a:ext>
            </a:extLst>
          </p:cNvPr>
          <p:cNvSpPr/>
          <p:nvPr/>
        </p:nvSpPr>
        <p:spPr>
          <a:xfrm rot="5400000">
            <a:off x="3211773" y="2188189"/>
            <a:ext cx="432000" cy="5532504"/>
          </a:xfrm>
          <a:prstGeom prst="rect">
            <a:avLst/>
          </a:prstGeom>
          <a:solidFill>
            <a:srgbClr val="0088B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216,2</a:t>
            </a:r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439D5961-89F9-4AAA-6BA8-5C540F2806B2}"/>
              </a:ext>
            </a:extLst>
          </p:cNvPr>
          <p:cNvSpPr txBox="1"/>
          <p:nvPr/>
        </p:nvSpPr>
        <p:spPr>
          <a:xfrm>
            <a:off x="667999" y="5191188"/>
            <a:ext cx="601309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eue Plak Text" panose="020B0804030202020204" pitchFamily="34" charset="0"/>
              </a:rPr>
              <a:t>Bau und Abbruchabfälle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eightText Pro Book" panose="02000603060000020004" pitchFamily="50" charset="0"/>
              </a:rPr>
              <a:t>≈ 58% Boden und Steine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eightText Pro Book" panose="02000603060000020004" pitchFamily="50" charset="0"/>
              </a:rPr>
              <a:t>≈   7% Bauschutt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eightText Pro Book" panose="02000603060000020004" pitchFamily="50" charset="0"/>
              </a:rPr>
              <a:t>≈   7% Straßenaufbruch</a:t>
            </a:r>
          </a:p>
        </p:txBody>
      </p:sp>
      <p:sp>
        <p:nvSpPr>
          <p:cNvPr id="20" name="Textplatzhalter 2">
            <a:extLst>
              <a:ext uri="{FF2B5EF4-FFF2-40B4-BE49-F238E27FC236}">
                <a16:creationId xmlns:a16="http://schemas.microsoft.com/office/drawing/2014/main" id="{185F4345-0409-FDF7-A9BE-A1307D860C64}"/>
              </a:ext>
            </a:extLst>
          </p:cNvPr>
          <p:cNvSpPr txBox="1">
            <a:spLocks/>
          </p:cNvSpPr>
          <p:nvPr/>
        </p:nvSpPr>
        <p:spPr>
          <a:xfrm>
            <a:off x="7558289" y="961051"/>
            <a:ext cx="4113579" cy="5414058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18295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DE" sz="1800" b="1" i="1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Neue Plak Text" panose="020B0804030202020204" pitchFamily="34" charset="0"/>
              </a:rPr>
              <a:t>Mit Abstand größter Abfallstrom in Deutschland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FreightText Pro Book" panose="02000603060000020004" pitchFamily="50" charset="0"/>
              </a:rPr>
              <a:t>Recycling 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FreightText Pro Book" panose="02000603060000020004" pitchFamily="50" charset="0"/>
              </a:rPr>
              <a:t>Verfüllung von Abgrabungen und Tagebauen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768BFD95-EEA3-5290-550C-6B24B9077018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72649" y="961051"/>
            <a:ext cx="4619351" cy="3777390"/>
          </a:xfrm>
          <a:prstGeom prst="rect">
            <a:avLst/>
          </a:prstGeom>
        </p:spPr>
      </p:pic>
      <p:sp>
        <p:nvSpPr>
          <p:cNvPr id="6" name="Textplatzhalter 2">
            <a:extLst>
              <a:ext uri="{FF2B5EF4-FFF2-40B4-BE49-F238E27FC236}">
                <a16:creationId xmlns:a16="http://schemas.microsoft.com/office/drawing/2014/main" id="{4CB28249-2A75-EC19-B8B9-E825D7E3EBD7}"/>
              </a:ext>
            </a:extLst>
          </p:cNvPr>
          <p:cNvSpPr txBox="1">
            <a:spLocks/>
          </p:cNvSpPr>
          <p:nvPr/>
        </p:nvSpPr>
        <p:spPr>
          <a:xfrm>
            <a:off x="10209902" y="4348842"/>
            <a:ext cx="1792130" cy="32135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reightText Pro Book" panose="02000603060000020004" pitchFamily="50" charset="0"/>
                <a:ea typeface="+mn-ea"/>
                <a:cs typeface="+mn-cs"/>
              </a:rPr>
              <a:t>© </a:t>
            </a:r>
            <a:r>
              <a:rPr kumimoji="0" lang="de-DE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reightText Pro Book" panose="02000603060000020004" pitchFamily="50" charset="0"/>
                <a:ea typeface="+mn-ea"/>
                <a:cs typeface="+mn-cs"/>
              </a:rPr>
              <a:t>U.Dziumbla</a:t>
            </a:r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eightText Pro Book" panose="02000603060000020004" pitchFamily="50" charset="0"/>
              <a:ea typeface="+mn-ea"/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58181797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039EFD-693B-E820-1971-D393029E9B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D3627775-E6D8-9098-ECEB-1F51AD841A7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de-DE" dirty="0">
                <a:solidFill>
                  <a:srgbClr val="F3972B"/>
                </a:solidFill>
              </a:rPr>
              <a:t>Betonsteine</a:t>
            </a:r>
          </a:p>
          <a:p>
            <a:r>
              <a:rPr lang="de-DE" dirty="0"/>
              <a:t>Der Klimastein I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93384425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7EA45E-26FC-163C-5779-BC36134593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E08C445-0D23-7615-2DE2-73F95933A0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GODELMANN GmbH &amp; Co. KG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BBC43502-9AB9-33DC-D58E-1CCDE3969F8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de-DE" sz="2000" b="1" dirty="0"/>
              <a:t>Katalysator-Schicht</a:t>
            </a:r>
            <a:r>
              <a:rPr lang="de-DE" sz="2000" dirty="0"/>
              <a:t>: Die Sichtfläche reflektiert Wärmeeinstrahlung, reduziert Lärmemissionen und neutralisiert Luftschadstoffe. Die Feuchtigkeit gelangt über die Fugen in die Speicher-Schicht und in das Erdreich.</a:t>
            </a:r>
          </a:p>
          <a:p>
            <a:pPr marL="457200" indent="-457200">
              <a:buFont typeface="+mj-lt"/>
              <a:buAutoNum type="arabicPeriod"/>
            </a:pPr>
            <a:r>
              <a:rPr lang="de-DE" sz="2000" b="1" dirty="0"/>
              <a:t>Speicher-Schicht</a:t>
            </a:r>
            <a:r>
              <a:rPr lang="de-DE" sz="2000" dirty="0"/>
              <a:t>: Der Kernbereich kann große Mengen Feuchtigkeit aufnehmen und wieder abgeben. So erzielen Pflasterflächen eine ähnlich hohe Verdunstungsrate wie eine Wiese. </a:t>
            </a:r>
          </a:p>
          <a:p>
            <a:pPr marL="457200" indent="-457200">
              <a:buFont typeface="+mj-lt"/>
              <a:buAutoNum type="arabicPeriod"/>
            </a:pPr>
            <a:r>
              <a:rPr lang="de-DE" sz="2000" b="1" dirty="0"/>
              <a:t>Kapillar-Schicht</a:t>
            </a:r>
            <a:r>
              <a:rPr lang="de-DE" sz="2000" dirty="0"/>
              <a:t>: Die Unterschicht ist weniger durchlässig, mehr Feuchtigkeit wird gespeichert und zusätzlich vom Erdreich aufgenommen. Dies führt zu einer erhöhten Verdunstung.</a:t>
            </a:r>
          </a:p>
          <a:p>
            <a:endParaRPr lang="de-DE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7112491-51B9-6BA4-4D47-EC68F68130E0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2201" y="1364815"/>
            <a:ext cx="4335572" cy="4128370"/>
          </a:xfrm>
          <a:prstGeom prst="rect">
            <a:avLst/>
          </a:prstGeom>
        </p:spPr>
      </p:pic>
      <p:sp>
        <p:nvSpPr>
          <p:cNvPr id="13" name="Textplatzhalter 2">
            <a:extLst>
              <a:ext uri="{FF2B5EF4-FFF2-40B4-BE49-F238E27FC236}">
                <a16:creationId xmlns:a16="http://schemas.microsoft.com/office/drawing/2014/main" id="{71697109-5F4E-B704-46F4-E6144930EDFE}"/>
              </a:ext>
            </a:extLst>
          </p:cNvPr>
          <p:cNvSpPr txBox="1">
            <a:spLocks/>
          </p:cNvSpPr>
          <p:nvPr/>
        </p:nvSpPr>
        <p:spPr>
          <a:xfrm>
            <a:off x="9987121" y="5493185"/>
            <a:ext cx="1792130" cy="32135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FreightText Pro Book" panose="02000603060000020004" pitchFamily="50" charset="0"/>
                <a:ea typeface="+mn-ea"/>
                <a:cs typeface="+mn-cs"/>
              </a:rPr>
              <a:t>© </a:t>
            </a:r>
            <a:r>
              <a:rPr kumimoji="0" lang="de-DE" sz="1200" b="0" i="0" u="none" strike="noStrike" kern="1200" cap="none" spc="0" normalizeH="0" baseline="0" noProof="0" dirty="0" err="1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FreightText Pro Book" panose="02000603060000020004" pitchFamily="50" charset="0"/>
                <a:ea typeface="+mn-ea"/>
                <a:cs typeface="+mn-cs"/>
              </a:rPr>
              <a:t>U.Dziumbla</a:t>
            </a:r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FreightText Pro Book" panose="02000603060000020004" pitchFamily="50" charset="0"/>
              <a:ea typeface="+mn-ea"/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58599816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>
            <a:extLst>
              <a:ext uri="{FF2B5EF4-FFF2-40B4-BE49-F238E27FC236}">
                <a16:creationId xmlns:a16="http://schemas.microsoft.com/office/drawing/2014/main" id="{9CF6174C-08F0-528E-66A7-389D4048FA1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1186" y="1874883"/>
            <a:ext cx="10334140" cy="4406194"/>
          </a:xfrm>
          <a:prstGeom prst="rect">
            <a:avLst/>
          </a:prstGeom>
        </p:spPr>
      </p:pic>
      <p:sp>
        <p:nvSpPr>
          <p:cNvPr id="6" name="Titel 5">
            <a:extLst>
              <a:ext uri="{FF2B5EF4-FFF2-40B4-BE49-F238E27FC236}">
                <a16:creationId xmlns:a16="http://schemas.microsoft.com/office/drawing/2014/main" id="{BEAA2C43-EDF4-B188-9758-E9CAB72277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Weitere Infos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0D9BE188-06BE-7B69-A6C6-6B35F2576251}"/>
              </a:ext>
            </a:extLst>
          </p:cNvPr>
          <p:cNvSpPr txBox="1">
            <a:spLocks/>
          </p:cNvSpPr>
          <p:nvPr/>
        </p:nvSpPr>
        <p:spPr>
          <a:xfrm>
            <a:off x="8646037" y="6371681"/>
            <a:ext cx="2841878" cy="342672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  <a:defRPr/>
            </a:pP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FreightText Pro Book"/>
              </a:rPr>
              <a:t>© </a:t>
            </a:r>
            <a:r>
              <a:rPr lang="de-DE" sz="1200" dirty="0">
                <a:solidFill>
                  <a:schemeClr val="bg1">
                    <a:lumMod val="65000"/>
                  </a:schemeClr>
                </a:solidFill>
                <a:latin typeface="FreightText Pro Book"/>
              </a:rPr>
              <a:t>Infomaterial GODELMANN</a:t>
            </a:r>
            <a:endParaRPr kumimoji="0" lang="de-DE" sz="1200" b="0" i="0" u="none" strike="noStrike" kern="1200" cap="none" spc="0" normalizeH="0" baseline="0" noProof="0" dirty="0" err="1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FreightText Pro Book" panose="02000603060000020004" pitchFamily="50" charset="0"/>
              <a:ea typeface="+mn-ea"/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2356749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217E79-10BD-38F1-7589-9DB316F2A9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3C1D2009-878D-00F2-C6E9-9518E7EC510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de-DE" dirty="0">
                <a:solidFill>
                  <a:srgbClr val="F3972B"/>
                </a:solidFill>
              </a:rPr>
              <a:t>Betonsteine</a:t>
            </a:r>
          </a:p>
          <a:p>
            <a:r>
              <a:rPr lang="de-DE" dirty="0"/>
              <a:t>Klimastein II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54443819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6">
            <a:extLst>
              <a:ext uri="{FF2B5EF4-FFF2-40B4-BE49-F238E27FC236}">
                <a16:creationId xmlns:a16="http://schemas.microsoft.com/office/drawing/2014/main" id="{6A7D1092-60E4-8B4F-2BA8-E14E24AC9DB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Rinn Beton- und Naturstein GmbH &amp; Co. KG</a:t>
            </a:r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0303426A-47AF-7D47-1BB4-894AD241450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 lIns="91440" tIns="45720" rIns="91440" bIns="45720" anchor="t">
            <a:normAutofit/>
          </a:bodyPr>
          <a:lstStyle/>
          <a:p>
            <a:r>
              <a:rPr lang="de-DE" dirty="0"/>
              <a:t>Kernbeton des Steins verzichtet komplett auf Zement als Bindemittel und ersetzt diesen durch basisch aktivierte, Hüttensand-basierte mineralische Bindemittel </a:t>
            </a:r>
          </a:p>
          <a:p>
            <a:r>
              <a:rPr lang="de-DE" dirty="0">
                <a:latin typeface="FreightText Pro Book"/>
              </a:rPr>
              <a:t>90 % zementreduzierter Kernbeton</a:t>
            </a:r>
            <a:br>
              <a:rPr lang="de-DE" dirty="0">
                <a:latin typeface="FreightText Pro Book"/>
              </a:rPr>
            </a:br>
            <a:r>
              <a:rPr lang="de-DE" dirty="0">
                <a:latin typeface="FreightText Pro Book"/>
              </a:rPr>
              <a:t>10 % Vorsatzbeton mit Zement</a:t>
            </a:r>
            <a:endParaRPr lang="de-DE" dirty="0"/>
          </a:p>
          <a:p>
            <a:r>
              <a:rPr lang="de-DE" dirty="0"/>
              <a:t>bis zu 60 % weniger CO₂-Emissionen in der Herstellung</a:t>
            </a:r>
          </a:p>
          <a:p>
            <a:r>
              <a:rPr lang="de-DE" dirty="0"/>
              <a:t>Kompakte Rechteckformate</a:t>
            </a:r>
          </a:p>
          <a:p>
            <a:r>
              <a:rPr lang="de-DE" dirty="0"/>
              <a:t>Hergestellt mit 25% hochwertigem Recycling-Granulat</a:t>
            </a:r>
          </a:p>
          <a:p>
            <a:pPr marL="0" indent="0">
              <a:buNone/>
            </a:pPr>
            <a:endParaRPr lang="de-DE" sz="1200" dirty="0"/>
          </a:p>
          <a:p>
            <a:endParaRPr lang="de-DE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9039231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ED0ACD-A441-7557-F48B-A01B1D7E01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092D4A73-E3ED-7DCE-35B2-53F8F7980FC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rmAutofit/>
          </a:bodyPr>
          <a:lstStyle/>
          <a:p>
            <a:r>
              <a:rPr lang="de-DE" dirty="0">
                <a:solidFill>
                  <a:srgbClr val="F3972B"/>
                </a:solidFill>
              </a:rPr>
              <a:t>Betonsteine</a:t>
            </a:r>
          </a:p>
          <a:p>
            <a:r>
              <a:rPr lang="de-DE" dirty="0"/>
              <a:t>Der Klimastein III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96003975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7ECDBE-1500-6F2F-85BB-7AFFD4F685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6">
            <a:extLst>
              <a:ext uri="{FF2B5EF4-FFF2-40B4-BE49-F238E27FC236}">
                <a16:creationId xmlns:a16="http://schemas.microsoft.com/office/drawing/2014/main" id="{AE52C3F0-C01E-54AB-1409-079D6EA60EA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BERDING BETON </a:t>
            </a:r>
            <a:endParaRPr lang="de-DE" dirty="0"/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01B369C5-1A51-CE35-6DF9-44E6DA9853F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de-DE" dirty="0"/>
              <a:t>Pflasterbeläge zur Versickerung, Verdunstung, Speicherung und Behandlung von Niederschlagswasser</a:t>
            </a:r>
          </a:p>
          <a:p>
            <a:r>
              <a:rPr lang="de-DE" dirty="0"/>
              <a:t>zur Verdunstung, Versickerung und Speicherung mit speziell entwickeltem Kernbeton zur Speicherung von bis zu 9 l/m² Niederschlagswasser, je nach Steindicke. Betonstein nach DIN EN 1338 und Bauweise nach dem Merkblatt für Versickerungsfähige Verkehrsflächen der FGSV</a:t>
            </a:r>
          </a:p>
          <a:p>
            <a:pPr marL="0" indent="0">
              <a:buNone/>
            </a:pPr>
            <a:r>
              <a:rPr lang="de-DE" sz="1200" dirty="0">
                <a:hlinkClick r:id="rId4"/>
              </a:rPr>
              <a:t>https://www.berdingbeton.de/produkte/produkte-oeffentlicher-bereich/portalseite-strassen-galabau/regenwasser-management/klimastein/beschreibung-1</a:t>
            </a:r>
            <a:endParaRPr lang="de-DE" sz="1200" dirty="0"/>
          </a:p>
          <a:p>
            <a:endParaRPr lang="de-DE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19606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984BC3-DF8E-3981-6D0D-DE8108AC60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18939705-2DC4-1774-CBAA-5E179630B25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rmAutofit/>
          </a:bodyPr>
          <a:lstStyle/>
          <a:p>
            <a:r>
              <a:rPr lang="de-DE" dirty="0">
                <a:solidFill>
                  <a:srgbClr val="F3972B"/>
                </a:solidFill>
              </a:rPr>
              <a:t>Betonsteine IV</a:t>
            </a:r>
          </a:p>
          <a:p>
            <a:r>
              <a:rPr lang="de-DE" dirty="0" err="1"/>
              <a:t>KlimaAktivStein</a:t>
            </a:r>
            <a:endParaRPr lang="de-DE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30096602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2A4037-0411-FDB3-B32C-79579B8FEA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6">
            <a:extLst>
              <a:ext uri="{FF2B5EF4-FFF2-40B4-BE49-F238E27FC236}">
                <a16:creationId xmlns:a16="http://schemas.microsoft.com/office/drawing/2014/main" id="{13F96195-8109-5159-E3A7-3C2579EAB59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Betonwerk Lintel GmbH &amp; Co. KG</a:t>
            </a:r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BB3F06C8-BC93-28F6-452F-10F791319F9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de-DE" b="1" dirty="0"/>
              <a:t>Das Prinzip </a:t>
            </a:r>
          </a:p>
          <a:p>
            <a:r>
              <a:rPr lang="de-DE" sz="2200" dirty="0"/>
              <a:t>Die oberste Schicht besteht aus einer wasserundurchlässigen </a:t>
            </a:r>
            <a:r>
              <a:rPr lang="de-DE" sz="2200" dirty="0" err="1"/>
              <a:t>Reolux</a:t>
            </a:r>
            <a:r>
              <a:rPr lang="de-DE" sz="2200" dirty="0"/>
              <a:t>®-Oberfläche, die sich durch den integrierten Albedo-Effekt weniger stark aufheizt und dadurch die Erhitzung bereits reduziert. </a:t>
            </a:r>
          </a:p>
          <a:p>
            <a:r>
              <a:rPr lang="de-DE" sz="2200" dirty="0"/>
              <a:t>Die 2-Stufigkeit dieses Kapillarsystems ermöglicht ein schnelleres Ansprechen der Verdunstung, sorgt aber durch die feine Unterschicht zusätzlich für eine maximale Ausbeute bei der Nutzung der Bettungsfeuchtigkeit zur Kühlung. </a:t>
            </a:r>
            <a:endParaRPr lang="de-DE" dirty="0">
              <a:hlinkClick r:id="rId3"/>
            </a:endParaRPr>
          </a:p>
          <a:p>
            <a:pPr marL="0" indent="0">
              <a:buNone/>
            </a:pPr>
            <a:r>
              <a:rPr lang="de-DE" dirty="0">
                <a:hlinkClick r:id="rId3"/>
              </a:rPr>
              <a:t>https://lintel-gruppe.de/produkte/klimaaktivstein/</a:t>
            </a:r>
            <a:endParaRPr lang="de-DE" dirty="0"/>
          </a:p>
          <a:p>
            <a:endParaRPr lang="de-DE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82890303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platzhalter 6">
            <a:extLst>
              <a:ext uri="{FF2B5EF4-FFF2-40B4-BE49-F238E27FC236}">
                <a16:creationId xmlns:a16="http://schemas.microsoft.com/office/drawing/2014/main" id="{8ADC3768-005D-1E12-80A9-3152E2A2099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de-DE" dirty="0">
                <a:solidFill>
                  <a:srgbClr val="F3972B"/>
                </a:solidFill>
              </a:rPr>
              <a:t>Entscheidungshilfe</a:t>
            </a:r>
          </a:p>
          <a:p>
            <a:r>
              <a:rPr lang="de-DE" dirty="0"/>
              <a:t>Materialauswahl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028826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6B43AA8-0F61-3660-FE95-EF6C8868F35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/>
              <a:t>Ziele/Ablauf der Präsentation</a:t>
            </a:r>
          </a:p>
        </p:txBody>
      </p:sp>
      <p:sp>
        <p:nvSpPr>
          <p:cNvPr id="7" name="Textplatzhalter 9">
            <a:extLst>
              <a:ext uri="{FF2B5EF4-FFF2-40B4-BE49-F238E27FC236}">
                <a16:creationId xmlns:a16="http://schemas.microsoft.com/office/drawing/2014/main" id="{952BCD4D-2859-2325-E944-E62F63A8B74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/>
        <p:txBody>
          <a:bodyPr>
            <a:normAutofit/>
          </a:bodyPr>
          <a:lstStyle>
            <a:lvl1pPr marL="514350" indent="-514350">
              <a:buAutoNum type="arabicPeriod"/>
              <a:defRPr sz="2400" b="0">
                <a:solidFill>
                  <a:schemeClr val="tx1"/>
                </a:solidFill>
                <a:latin typeface="Neue Plak Text" panose="020B0804030202020204" pitchFamily="34" charset="0"/>
              </a:defRPr>
            </a:lvl1pPr>
            <a:lvl2pPr>
              <a:defRPr>
                <a:latin typeface="FreightText Pro Book" panose="02000603060000020004" pitchFamily="50" charset="0"/>
              </a:defRPr>
            </a:lvl2pPr>
          </a:lstStyle>
          <a:p>
            <a:pPr lvl="0"/>
            <a:r>
              <a:rPr lang="de-DE" dirty="0"/>
              <a:t>Häufigste verwendete Steinarten</a:t>
            </a:r>
          </a:p>
          <a:p>
            <a:pPr lvl="0"/>
            <a:r>
              <a:rPr lang="de-DE" dirty="0"/>
              <a:t>Material</a:t>
            </a:r>
          </a:p>
          <a:p>
            <a:pPr lvl="0"/>
            <a:r>
              <a:rPr lang="de-DE" dirty="0"/>
              <a:t>Herstellung</a:t>
            </a:r>
          </a:p>
          <a:p>
            <a:pPr lvl="0"/>
            <a:r>
              <a:rPr lang="de-DE" dirty="0"/>
              <a:t>Eigenschaften</a:t>
            </a:r>
          </a:p>
          <a:p>
            <a:pPr lvl="0"/>
            <a:r>
              <a:rPr lang="de-DE" dirty="0"/>
              <a:t>Rücklauf / Recycling</a:t>
            </a:r>
          </a:p>
          <a:p>
            <a:pPr lvl="0"/>
            <a:r>
              <a:rPr lang="de-DE" dirty="0"/>
              <a:t>Nachhaltigkeit</a:t>
            </a:r>
          </a:p>
          <a:p>
            <a:pPr marL="0" lvl="0" indent="0">
              <a:buNone/>
            </a:pPr>
            <a:endParaRPr lang="de-DE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1307793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9A86BE-994B-AFF7-B8D5-000FBD4EF0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8086B0E-9550-FB55-0C6B-9E5B3396E6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Entscheidungshilfe Materialauswahl​</a:t>
            </a: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BC594861-EC7D-EF04-6F9B-9EC8811E1225}"/>
              </a:ext>
            </a:extLst>
          </p:cNvPr>
          <p:cNvSpPr>
            <a:spLocks noGrp="1" noChangeArrowheads="1"/>
          </p:cNvSpPr>
          <p:nvPr>
            <p:ph type="body" sz="quarter" idx="10"/>
          </p:nvPr>
        </p:nvSpPr>
        <p:spPr bwMode="auto"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altLang="de-DE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de-DE" altLang="de-DE" sz="1800" b="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altLang="de-DE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altLang="de-DE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4" name="Tabelle 3">
            <a:extLst>
              <a:ext uri="{FF2B5EF4-FFF2-40B4-BE49-F238E27FC236}">
                <a16:creationId xmlns:a16="http://schemas.microsoft.com/office/drawing/2014/main" id="{6534E6A9-67B6-5366-21DC-82F94267958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41723340"/>
              </p:ext>
            </p:extLst>
          </p:nvPr>
        </p:nvGraphicFramePr>
        <p:xfrm>
          <a:off x="678678" y="1621697"/>
          <a:ext cx="8287982" cy="4457271"/>
        </p:xfrm>
        <a:graphic>
          <a:graphicData uri="http://schemas.openxmlformats.org/drawingml/2006/table">
            <a:tbl>
              <a:tblPr/>
              <a:tblGrid>
                <a:gridCol w="2639312">
                  <a:extLst>
                    <a:ext uri="{9D8B030D-6E8A-4147-A177-3AD203B41FA5}">
                      <a16:colId xmlns:a16="http://schemas.microsoft.com/office/drawing/2014/main" val="52136686"/>
                    </a:ext>
                  </a:extLst>
                </a:gridCol>
                <a:gridCol w="627630">
                  <a:extLst>
                    <a:ext uri="{9D8B030D-6E8A-4147-A177-3AD203B41FA5}">
                      <a16:colId xmlns:a16="http://schemas.microsoft.com/office/drawing/2014/main" val="3347731163"/>
                    </a:ext>
                  </a:extLst>
                </a:gridCol>
                <a:gridCol w="627630">
                  <a:extLst>
                    <a:ext uri="{9D8B030D-6E8A-4147-A177-3AD203B41FA5}">
                      <a16:colId xmlns:a16="http://schemas.microsoft.com/office/drawing/2014/main" val="2074567499"/>
                    </a:ext>
                  </a:extLst>
                </a:gridCol>
                <a:gridCol w="627630">
                  <a:extLst>
                    <a:ext uri="{9D8B030D-6E8A-4147-A177-3AD203B41FA5}">
                      <a16:colId xmlns:a16="http://schemas.microsoft.com/office/drawing/2014/main" val="1721794020"/>
                    </a:ext>
                  </a:extLst>
                </a:gridCol>
                <a:gridCol w="627630">
                  <a:extLst>
                    <a:ext uri="{9D8B030D-6E8A-4147-A177-3AD203B41FA5}">
                      <a16:colId xmlns:a16="http://schemas.microsoft.com/office/drawing/2014/main" val="453572747"/>
                    </a:ext>
                  </a:extLst>
                </a:gridCol>
                <a:gridCol w="627630">
                  <a:extLst>
                    <a:ext uri="{9D8B030D-6E8A-4147-A177-3AD203B41FA5}">
                      <a16:colId xmlns:a16="http://schemas.microsoft.com/office/drawing/2014/main" val="379911317"/>
                    </a:ext>
                  </a:extLst>
                </a:gridCol>
                <a:gridCol w="627630">
                  <a:extLst>
                    <a:ext uri="{9D8B030D-6E8A-4147-A177-3AD203B41FA5}">
                      <a16:colId xmlns:a16="http://schemas.microsoft.com/office/drawing/2014/main" val="3996996312"/>
                    </a:ext>
                  </a:extLst>
                </a:gridCol>
                <a:gridCol w="627630">
                  <a:extLst>
                    <a:ext uri="{9D8B030D-6E8A-4147-A177-3AD203B41FA5}">
                      <a16:colId xmlns:a16="http://schemas.microsoft.com/office/drawing/2014/main" val="3511422104"/>
                    </a:ext>
                  </a:extLst>
                </a:gridCol>
                <a:gridCol w="627630">
                  <a:extLst>
                    <a:ext uri="{9D8B030D-6E8A-4147-A177-3AD203B41FA5}">
                      <a16:colId xmlns:a16="http://schemas.microsoft.com/office/drawing/2014/main" val="1910973307"/>
                    </a:ext>
                  </a:extLst>
                </a:gridCol>
                <a:gridCol w="627630">
                  <a:extLst>
                    <a:ext uri="{9D8B030D-6E8A-4147-A177-3AD203B41FA5}">
                      <a16:colId xmlns:a16="http://schemas.microsoft.com/office/drawing/2014/main" val="2154000002"/>
                    </a:ext>
                  </a:extLst>
                </a:gridCol>
              </a:tblGrid>
              <a:tr h="1553453">
                <a:tc>
                  <a:txBody>
                    <a:bodyPr/>
                    <a:lstStyle/>
                    <a:p>
                      <a:pPr algn="l" fontAlgn="base">
                        <a:lnSpc>
                          <a:spcPts val="1425"/>
                        </a:lnSpc>
                      </a:pPr>
                      <a:r>
                        <a:rPr lang="de-DE" sz="1600" b="1" i="0" dirty="0">
                          <a:solidFill>
                            <a:schemeClr val="bg1"/>
                          </a:solidFill>
                          <a:effectLst/>
                          <a:latin typeface="Neue Plak"/>
                        </a:rPr>
                        <a:t>Steinarten</a:t>
                      </a:r>
                    </a:p>
                    <a:p>
                      <a:pPr algn="l" fontAlgn="base">
                        <a:lnSpc>
                          <a:spcPts val="1425"/>
                        </a:lnSpc>
                      </a:pPr>
                      <a:br>
                        <a:rPr lang="de-DE" sz="1600" b="1" i="0" dirty="0">
                          <a:solidFill>
                            <a:schemeClr val="bg1"/>
                          </a:solidFill>
                          <a:effectLst/>
                          <a:latin typeface="Neue Plak"/>
                        </a:rPr>
                      </a:br>
                      <a:endParaRPr lang="de-DE" sz="1600" b="1" i="0" dirty="0">
                        <a:solidFill>
                          <a:schemeClr val="bg1"/>
                        </a:solidFill>
                        <a:effectLst/>
                        <a:latin typeface="Neue Plak"/>
                      </a:endParaRPr>
                    </a:p>
                  </a:txBody>
                  <a:tcPr anchor="ctr">
                    <a:lnL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828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448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600" b="0" i="0" dirty="0">
                          <a:solidFill>
                            <a:schemeClr val="bg1"/>
                          </a:solidFill>
                          <a:effectLst/>
                          <a:latin typeface="Neue Plak"/>
                        </a:rPr>
                        <a:t>Granit</a:t>
                      </a:r>
                    </a:p>
                  </a:txBody>
                  <a:tcPr vert="vert270" anchor="ctr">
                    <a:lnL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828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448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600" b="0" i="0" dirty="0">
                          <a:solidFill>
                            <a:schemeClr val="bg1"/>
                          </a:solidFill>
                          <a:effectLst/>
                          <a:latin typeface="Neue Plak"/>
                        </a:rPr>
                        <a:t>Basalt​</a:t>
                      </a:r>
                    </a:p>
                  </a:txBody>
                  <a:tcPr vert="vert270" anchor="ctr">
                    <a:lnL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828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448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600" b="0" i="0" dirty="0">
                          <a:solidFill>
                            <a:schemeClr val="bg1"/>
                          </a:solidFill>
                          <a:effectLst/>
                          <a:latin typeface="Neue Plak"/>
                        </a:rPr>
                        <a:t>Porphyr</a:t>
                      </a:r>
                    </a:p>
                  </a:txBody>
                  <a:tcPr vert="vert270" anchor="ctr">
                    <a:lnL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828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448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600" b="0" i="0" dirty="0">
                          <a:solidFill>
                            <a:schemeClr val="bg1"/>
                          </a:solidFill>
                          <a:effectLst/>
                          <a:latin typeface="Neue Plak"/>
                        </a:rPr>
                        <a:t>Marmor</a:t>
                      </a:r>
                    </a:p>
                  </a:txBody>
                  <a:tcPr vert="vert270" anchor="ctr">
                    <a:lnL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828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448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600" b="0" i="0" dirty="0">
                          <a:solidFill>
                            <a:schemeClr val="bg1"/>
                          </a:solidFill>
                          <a:effectLst/>
                          <a:latin typeface="Neue Plak"/>
                        </a:rPr>
                        <a:t>Gneis</a:t>
                      </a:r>
                    </a:p>
                  </a:txBody>
                  <a:tcPr vert="vert270" anchor="ctr">
                    <a:lnL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828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448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600" b="0" i="0" dirty="0">
                          <a:solidFill>
                            <a:schemeClr val="bg1"/>
                          </a:solidFill>
                          <a:effectLst/>
                          <a:latin typeface="Neue Plak"/>
                        </a:rPr>
                        <a:t>Grauwacke</a:t>
                      </a:r>
                    </a:p>
                  </a:txBody>
                  <a:tcPr vert="vert270" anchor="ctr">
                    <a:lnL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828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448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600" b="0" i="0" dirty="0">
                          <a:solidFill>
                            <a:schemeClr val="bg1"/>
                          </a:solidFill>
                          <a:effectLst/>
                          <a:latin typeface="Neue Plak"/>
                        </a:rPr>
                        <a:t>Klinker</a:t>
                      </a:r>
                    </a:p>
                  </a:txBody>
                  <a:tcPr vert="vert270" anchor="ctr">
                    <a:lnL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828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448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600" b="0" i="0" dirty="0">
                          <a:solidFill>
                            <a:schemeClr val="bg1"/>
                          </a:solidFill>
                          <a:effectLst/>
                          <a:latin typeface="Neue Plak"/>
                        </a:rPr>
                        <a:t>Betonstein</a:t>
                      </a:r>
                    </a:p>
                  </a:txBody>
                  <a:tcPr vert="vert270" anchor="ctr">
                    <a:lnL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828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448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600" b="0" i="0" dirty="0">
                          <a:solidFill>
                            <a:schemeClr val="bg1"/>
                          </a:solidFill>
                          <a:effectLst/>
                          <a:latin typeface="Neue Plak"/>
                        </a:rPr>
                        <a:t>Klimastein</a:t>
                      </a:r>
                    </a:p>
                  </a:txBody>
                  <a:tcPr vert="vert270" anchor="ctr">
                    <a:lnL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828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448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24876660"/>
                  </a:ext>
                </a:extLst>
              </a:tr>
              <a:tr h="52334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600" b="1" i="0" dirty="0">
                          <a:solidFill>
                            <a:schemeClr val="tx1"/>
                          </a:solidFill>
                          <a:effectLst/>
                          <a:latin typeface="Neue Plak"/>
                        </a:rPr>
                        <a:t>Klimaschutz</a:t>
                      </a:r>
                      <a:r>
                        <a:rPr lang="de-DE" sz="1600" b="0" i="0" dirty="0">
                          <a:solidFill>
                            <a:schemeClr val="tx1"/>
                          </a:solidFill>
                          <a:effectLst/>
                          <a:latin typeface="Neue Plak"/>
                        </a:rPr>
                        <a:t>​ </a:t>
                      </a:r>
                      <a:r>
                        <a:rPr lang="de-DE" sz="1200" b="0" i="1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Neue Plak"/>
                        </a:rPr>
                        <a:t>(Material/Herstellung)</a:t>
                      </a:r>
                      <a:endParaRPr lang="de-DE" sz="1600" b="0" i="1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Neue Plak"/>
                      </a:endParaRPr>
                    </a:p>
                  </a:txBody>
                  <a:tcPr anchor="ctr">
                    <a:lnL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828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175"/>
                        </a:lnSpc>
                      </a:pPr>
                      <a:endParaRPr lang="de-DE" b="0" i="0" dirty="0">
                        <a:solidFill>
                          <a:srgbClr val="000000"/>
                        </a:solidFill>
                        <a:effectLst/>
                        <a:latin typeface="Neue Plak"/>
                      </a:endParaRPr>
                    </a:p>
                  </a:txBody>
                  <a:tcPr anchor="ctr">
                    <a:lnL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828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175"/>
                        </a:lnSpc>
                      </a:pPr>
                      <a:endParaRPr lang="de-DE" b="0" i="0" dirty="0">
                        <a:solidFill>
                          <a:srgbClr val="000000"/>
                        </a:solidFill>
                        <a:effectLst/>
                        <a:latin typeface="Neue Plak"/>
                      </a:endParaRPr>
                    </a:p>
                  </a:txBody>
                  <a:tcPr anchor="ctr">
                    <a:lnL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828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175"/>
                        </a:lnSpc>
                      </a:pPr>
                      <a:endParaRPr lang="de-DE" b="0" i="0" dirty="0">
                        <a:solidFill>
                          <a:srgbClr val="000000"/>
                        </a:solidFill>
                        <a:effectLst/>
                        <a:latin typeface="Neue Plak"/>
                      </a:endParaRPr>
                    </a:p>
                  </a:txBody>
                  <a:tcPr anchor="ctr">
                    <a:lnL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828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175"/>
                        </a:lnSpc>
                      </a:pPr>
                      <a:endParaRPr lang="de-DE" b="0" i="0" dirty="0">
                        <a:solidFill>
                          <a:srgbClr val="000000"/>
                        </a:solidFill>
                        <a:effectLst/>
                        <a:latin typeface="Neue Plak"/>
                      </a:endParaRPr>
                    </a:p>
                  </a:txBody>
                  <a:tcPr anchor="ctr">
                    <a:lnL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828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ts val="2175"/>
                        </a:lnSpc>
                      </a:pPr>
                      <a:r>
                        <a:rPr lang="de-DE" sz="1800" b="0" i="0" dirty="0">
                          <a:solidFill>
                            <a:srgbClr val="182952"/>
                          </a:solidFill>
                          <a:effectLst/>
                          <a:latin typeface="Neue Plak"/>
                        </a:rPr>
                        <a:t>​</a:t>
                      </a:r>
                    </a:p>
                  </a:txBody>
                  <a:tcPr anchor="ctr">
                    <a:lnL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828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ts val="2175"/>
                        </a:lnSpc>
                      </a:pPr>
                      <a:endParaRPr lang="de-DE" sz="1800" b="0" i="0" dirty="0">
                        <a:solidFill>
                          <a:srgbClr val="182952"/>
                        </a:solidFill>
                        <a:effectLst/>
                        <a:latin typeface="Neue Plak"/>
                      </a:endParaRPr>
                    </a:p>
                  </a:txBody>
                  <a:tcPr anchor="ctr">
                    <a:lnL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828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ts val="2175"/>
                        </a:lnSpc>
                      </a:pPr>
                      <a:endParaRPr lang="de-DE" sz="1800" b="0" i="0" dirty="0">
                        <a:solidFill>
                          <a:srgbClr val="182952"/>
                        </a:solidFill>
                        <a:effectLst/>
                        <a:latin typeface="Neue Plak"/>
                      </a:endParaRPr>
                    </a:p>
                  </a:txBody>
                  <a:tcPr anchor="ctr">
                    <a:lnL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828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ts val="2175"/>
                        </a:lnSpc>
                      </a:pPr>
                      <a:endParaRPr lang="de-DE" sz="1800" b="0" i="0" dirty="0">
                        <a:solidFill>
                          <a:srgbClr val="182952"/>
                        </a:solidFill>
                        <a:effectLst/>
                        <a:latin typeface="Neue Plak"/>
                      </a:endParaRPr>
                    </a:p>
                  </a:txBody>
                  <a:tcPr anchor="ctr">
                    <a:lnL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828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ts val="2175"/>
                        </a:lnSpc>
                      </a:pPr>
                      <a:endParaRPr lang="de-DE" sz="1800" b="0" i="0" dirty="0">
                        <a:solidFill>
                          <a:srgbClr val="182952"/>
                        </a:solidFill>
                        <a:effectLst/>
                        <a:latin typeface="Neue Plak"/>
                      </a:endParaRPr>
                    </a:p>
                  </a:txBody>
                  <a:tcPr anchor="ctr">
                    <a:lnL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828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90430226"/>
                  </a:ext>
                </a:extLst>
              </a:tr>
              <a:tr h="52835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600" b="1" i="0" dirty="0">
                          <a:solidFill>
                            <a:schemeClr val="tx1"/>
                          </a:solidFill>
                          <a:effectLst/>
                          <a:latin typeface="Neue Plak"/>
                        </a:rPr>
                        <a:t>Ressourcenschonung</a:t>
                      </a:r>
                      <a:r>
                        <a:rPr lang="de-DE" sz="1600" b="0" i="0" dirty="0">
                          <a:solidFill>
                            <a:schemeClr val="tx1"/>
                          </a:solidFill>
                          <a:effectLst/>
                          <a:latin typeface="Neue Plak"/>
                        </a:rPr>
                        <a:t>​</a:t>
                      </a:r>
                      <a:br>
                        <a:rPr lang="de-DE" sz="1600" b="0" i="0" dirty="0">
                          <a:solidFill>
                            <a:schemeClr val="tx1"/>
                          </a:solidFill>
                          <a:effectLst/>
                          <a:latin typeface="Neue Plak"/>
                        </a:rPr>
                      </a:br>
                      <a:r>
                        <a:rPr lang="de-DE" sz="1200" b="0" i="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Neue Plak"/>
                        </a:rPr>
                        <a:t>(Rückbau / Recycling)</a:t>
                      </a:r>
                    </a:p>
                  </a:txBody>
                  <a:tcPr anchor="ctr">
                    <a:lnL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0E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175"/>
                        </a:lnSpc>
                      </a:pPr>
                      <a:endParaRPr lang="de-DE" b="0" i="0" dirty="0">
                        <a:solidFill>
                          <a:srgbClr val="000000"/>
                        </a:solidFill>
                        <a:effectLst/>
                        <a:latin typeface="Neue Plak"/>
                      </a:endParaRPr>
                    </a:p>
                  </a:txBody>
                  <a:tcPr anchor="ctr">
                    <a:lnL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0E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175"/>
                        </a:lnSpc>
                      </a:pPr>
                      <a:endParaRPr lang="de-DE" b="0" i="0" dirty="0">
                        <a:solidFill>
                          <a:srgbClr val="000000"/>
                        </a:solidFill>
                        <a:effectLst/>
                        <a:latin typeface="Neue Plak"/>
                      </a:endParaRPr>
                    </a:p>
                  </a:txBody>
                  <a:tcPr anchor="ctr">
                    <a:lnL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0E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175"/>
                        </a:lnSpc>
                      </a:pPr>
                      <a:endParaRPr lang="de-DE" b="0" i="0" dirty="0">
                        <a:solidFill>
                          <a:srgbClr val="000000"/>
                        </a:solidFill>
                        <a:effectLst/>
                        <a:latin typeface="Neue Plak"/>
                      </a:endParaRPr>
                    </a:p>
                  </a:txBody>
                  <a:tcPr anchor="ctr">
                    <a:lnL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0E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175"/>
                        </a:lnSpc>
                      </a:pPr>
                      <a:endParaRPr lang="de-DE" b="0" i="0" dirty="0">
                        <a:solidFill>
                          <a:srgbClr val="000000"/>
                        </a:solidFill>
                        <a:effectLst/>
                        <a:latin typeface="Neue Plak"/>
                      </a:endParaRPr>
                    </a:p>
                  </a:txBody>
                  <a:tcPr anchor="ctr">
                    <a:lnL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0E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ts val="2175"/>
                        </a:lnSpc>
                      </a:pPr>
                      <a:r>
                        <a:rPr lang="de-DE" sz="1800" b="0" i="0" dirty="0">
                          <a:solidFill>
                            <a:srgbClr val="182952"/>
                          </a:solidFill>
                          <a:effectLst/>
                          <a:latin typeface="Neue Plak"/>
                        </a:rPr>
                        <a:t>​</a:t>
                      </a:r>
                    </a:p>
                  </a:txBody>
                  <a:tcPr anchor="ctr">
                    <a:lnL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0E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ts val="2175"/>
                        </a:lnSpc>
                      </a:pPr>
                      <a:endParaRPr lang="de-DE" sz="1800" b="0" i="0" dirty="0">
                        <a:solidFill>
                          <a:srgbClr val="182952"/>
                        </a:solidFill>
                        <a:effectLst/>
                        <a:latin typeface="Neue Plak"/>
                      </a:endParaRPr>
                    </a:p>
                  </a:txBody>
                  <a:tcPr anchor="ctr">
                    <a:lnL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0E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ts val="2175"/>
                        </a:lnSpc>
                      </a:pPr>
                      <a:endParaRPr lang="de-DE" sz="1800" b="0" i="0" dirty="0">
                        <a:solidFill>
                          <a:srgbClr val="182952"/>
                        </a:solidFill>
                        <a:effectLst/>
                        <a:latin typeface="Neue Plak"/>
                      </a:endParaRPr>
                    </a:p>
                  </a:txBody>
                  <a:tcPr anchor="ctr">
                    <a:lnL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0E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ts val="2175"/>
                        </a:lnSpc>
                      </a:pPr>
                      <a:endParaRPr lang="de-DE" sz="1800" b="0" i="0" dirty="0">
                        <a:solidFill>
                          <a:srgbClr val="182952"/>
                        </a:solidFill>
                        <a:effectLst/>
                        <a:latin typeface="Neue Plak"/>
                      </a:endParaRPr>
                    </a:p>
                  </a:txBody>
                  <a:tcPr anchor="ctr">
                    <a:lnL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0E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ts val="2175"/>
                        </a:lnSpc>
                      </a:pPr>
                      <a:endParaRPr lang="de-DE" sz="1800" b="0" i="0" dirty="0">
                        <a:solidFill>
                          <a:srgbClr val="182952"/>
                        </a:solidFill>
                        <a:effectLst/>
                        <a:latin typeface="Neue Plak"/>
                      </a:endParaRPr>
                    </a:p>
                  </a:txBody>
                  <a:tcPr anchor="ctr">
                    <a:lnL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0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60779651"/>
                  </a:ext>
                </a:extLst>
              </a:tr>
              <a:tr h="76962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600" b="1" i="0" dirty="0">
                          <a:solidFill>
                            <a:schemeClr val="tx1"/>
                          </a:solidFill>
                          <a:effectLst/>
                          <a:latin typeface="Neue Plak"/>
                        </a:rPr>
                        <a:t>Schutz Gesundheit u. Umwelt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200" b="0" i="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Neue Plak"/>
                        </a:rPr>
                        <a:t>(Schadstoffe​)</a:t>
                      </a:r>
                    </a:p>
                  </a:txBody>
                  <a:tcPr anchor="ctr">
                    <a:lnL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175"/>
                        </a:lnSpc>
                      </a:pPr>
                      <a:endParaRPr lang="de-DE" b="0" i="0" dirty="0">
                        <a:solidFill>
                          <a:srgbClr val="000000"/>
                        </a:solidFill>
                        <a:effectLst/>
                        <a:latin typeface="Neue Plak"/>
                      </a:endParaRPr>
                    </a:p>
                  </a:txBody>
                  <a:tcPr anchor="ctr">
                    <a:lnL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175"/>
                        </a:lnSpc>
                      </a:pPr>
                      <a:endParaRPr lang="de-DE" b="0" i="0" dirty="0">
                        <a:solidFill>
                          <a:srgbClr val="000000"/>
                        </a:solidFill>
                        <a:effectLst/>
                        <a:latin typeface="Neue Plak"/>
                      </a:endParaRPr>
                    </a:p>
                  </a:txBody>
                  <a:tcPr anchor="ctr">
                    <a:lnL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175"/>
                        </a:lnSpc>
                      </a:pPr>
                      <a:endParaRPr lang="de-DE" b="0" i="0" dirty="0">
                        <a:solidFill>
                          <a:srgbClr val="000000"/>
                        </a:solidFill>
                        <a:effectLst/>
                        <a:latin typeface="Neue Plak"/>
                      </a:endParaRPr>
                    </a:p>
                  </a:txBody>
                  <a:tcPr anchor="ctr">
                    <a:lnL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175"/>
                        </a:lnSpc>
                      </a:pPr>
                      <a:endParaRPr lang="de-DE" b="0" i="0" dirty="0">
                        <a:solidFill>
                          <a:srgbClr val="000000"/>
                        </a:solidFill>
                        <a:effectLst/>
                        <a:latin typeface="Neue Plak"/>
                      </a:endParaRPr>
                    </a:p>
                  </a:txBody>
                  <a:tcPr anchor="ctr">
                    <a:lnL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ts val="2175"/>
                        </a:lnSpc>
                      </a:pPr>
                      <a:r>
                        <a:rPr lang="de-DE" sz="1800" b="0" i="0" dirty="0">
                          <a:solidFill>
                            <a:srgbClr val="182952"/>
                          </a:solidFill>
                          <a:effectLst/>
                          <a:latin typeface="Neue Plak"/>
                        </a:rPr>
                        <a:t>​</a:t>
                      </a:r>
                    </a:p>
                  </a:txBody>
                  <a:tcPr anchor="ctr">
                    <a:lnL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ts val="2175"/>
                        </a:lnSpc>
                      </a:pPr>
                      <a:endParaRPr lang="de-DE" sz="1800" b="0" i="0" dirty="0">
                        <a:solidFill>
                          <a:srgbClr val="182952"/>
                        </a:solidFill>
                        <a:effectLst/>
                        <a:latin typeface="Neue Plak"/>
                      </a:endParaRPr>
                    </a:p>
                  </a:txBody>
                  <a:tcPr anchor="ctr">
                    <a:lnL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ts val="2175"/>
                        </a:lnSpc>
                      </a:pPr>
                      <a:endParaRPr lang="de-DE" sz="1800" b="0" i="0" dirty="0">
                        <a:solidFill>
                          <a:srgbClr val="182952"/>
                        </a:solidFill>
                        <a:effectLst/>
                        <a:latin typeface="Neue Plak"/>
                      </a:endParaRPr>
                    </a:p>
                  </a:txBody>
                  <a:tcPr anchor="ctr">
                    <a:lnL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ts val="2175"/>
                        </a:lnSpc>
                      </a:pPr>
                      <a:endParaRPr lang="de-DE" sz="1800" b="0" i="0" dirty="0">
                        <a:solidFill>
                          <a:srgbClr val="182952"/>
                        </a:solidFill>
                        <a:effectLst/>
                        <a:latin typeface="Neue Plak"/>
                      </a:endParaRPr>
                    </a:p>
                  </a:txBody>
                  <a:tcPr anchor="ctr">
                    <a:lnL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ts val="2175"/>
                        </a:lnSpc>
                      </a:pPr>
                      <a:endParaRPr lang="de-DE" sz="1800" b="0" i="0" dirty="0">
                        <a:solidFill>
                          <a:srgbClr val="182952"/>
                        </a:solidFill>
                        <a:effectLst/>
                        <a:latin typeface="Neue Plak"/>
                      </a:endParaRPr>
                    </a:p>
                  </a:txBody>
                  <a:tcPr anchor="ctr">
                    <a:lnL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50451643"/>
                  </a:ext>
                </a:extLst>
              </a:tr>
              <a:tr h="52835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600" b="1" i="0" dirty="0">
                          <a:solidFill>
                            <a:schemeClr val="tx1"/>
                          </a:solidFill>
                          <a:effectLst/>
                          <a:latin typeface="Neue Plak"/>
                        </a:rPr>
                        <a:t>Nachhaltige Lieferkette</a:t>
                      </a:r>
                      <a:r>
                        <a:rPr lang="de-DE" sz="1600" b="0" i="0" dirty="0">
                          <a:solidFill>
                            <a:schemeClr val="tx1"/>
                          </a:solidFill>
                          <a:effectLst/>
                          <a:latin typeface="Neue Plak"/>
                        </a:rPr>
                        <a:t>​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200" b="0" i="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Neue Plak"/>
                        </a:rPr>
                        <a:t>(Transportwege)</a:t>
                      </a:r>
                    </a:p>
                  </a:txBody>
                  <a:tcPr anchor="ctr">
                    <a:lnL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0E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175"/>
                        </a:lnSpc>
                      </a:pPr>
                      <a:endParaRPr lang="de-DE" b="0" i="0" dirty="0">
                        <a:solidFill>
                          <a:srgbClr val="000000"/>
                        </a:solidFill>
                        <a:effectLst/>
                        <a:latin typeface="Neue Plak"/>
                      </a:endParaRPr>
                    </a:p>
                  </a:txBody>
                  <a:tcPr anchor="ctr">
                    <a:lnL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0E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175"/>
                        </a:lnSpc>
                      </a:pPr>
                      <a:endParaRPr lang="de-DE" b="0" i="0" dirty="0">
                        <a:solidFill>
                          <a:srgbClr val="000000"/>
                        </a:solidFill>
                        <a:effectLst/>
                        <a:latin typeface="Neue Plak"/>
                      </a:endParaRPr>
                    </a:p>
                  </a:txBody>
                  <a:tcPr anchor="ctr">
                    <a:lnL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0E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175"/>
                        </a:lnSpc>
                      </a:pPr>
                      <a:endParaRPr lang="de-DE" b="0" i="0" dirty="0">
                        <a:solidFill>
                          <a:srgbClr val="000000"/>
                        </a:solidFill>
                        <a:effectLst/>
                        <a:latin typeface="Neue Plak"/>
                      </a:endParaRPr>
                    </a:p>
                  </a:txBody>
                  <a:tcPr anchor="ctr">
                    <a:lnL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0E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175"/>
                        </a:lnSpc>
                      </a:pPr>
                      <a:endParaRPr lang="de-DE" b="0" i="0" dirty="0">
                        <a:solidFill>
                          <a:srgbClr val="000000"/>
                        </a:solidFill>
                        <a:effectLst/>
                        <a:latin typeface="Neue Plak"/>
                      </a:endParaRPr>
                    </a:p>
                  </a:txBody>
                  <a:tcPr anchor="ctr">
                    <a:lnL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0E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ts val="2175"/>
                        </a:lnSpc>
                      </a:pPr>
                      <a:r>
                        <a:rPr lang="de-DE" sz="1800" b="0" i="0" dirty="0">
                          <a:solidFill>
                            <a:srgbClr val="182952"/>
                          </a:solidFill>
                          <a:effectLst/>
                          <a:latin typeface="Neue Plak"/>
                        </a:rPr>
                        <a:t>​</a:t>
                      </a:r>
                    </a:p>
                  </a:txBody>
                  <a:tcPr anchor="ctr">
                    <a:lnL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0E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ts val="2175"/>
                        </a:lnSpc>
                      </a:pPr>
                      <a:endParaRPr lang="de-DE" sz="1800" b="0" i="0" dirty="0">
                        <a:solidFill>
                          <a:srgbClr val="182952"/>
                        </a:solidFill>
                        <a:effectLst/>
                        <a:latin typeface="Neue Plak"/>
                      </a:endParaRPr>
                    </a:p>
                  </a:txBody>
                  <a:tcPr anchor="ctr">
                    <a:lnL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0E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ts val="2175"/>
                        </a:lnSpc>
                      </a:pPr>
                      <a:endParaRPr lang="de-DE" sz="1800" b="0" i="0" dirty="0">
                        <a:solidFill>
                          <a:srgbClr val="182952"/>
                        </a:solidFill>
                        <a:effectLst/>
                        <a:latin typeface="Neue Plak"/>
                      </a:endParaRPr>
                    </a:p>
                  </a:txBody>
                  <a:tcPr anchor="ctr">
                    <a:lnL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0E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ts val="2175"/>
                        </a:lnSpc>
                      </a:pPr>
                      <a:endParaRPr lang="de-DE" sz="1800" b="0" i="0" dirty="0">
                        <a:solidFill>
                          <a:srgbClr val="182952"/>
                        </a:solidFill>
                        <a:effectLst/>
                        <a:latin typeface="Neue Plak"/>
                      </a:endParaRPr>
                    </a:p>
                  </a:txBody>
                  <a:tcPr anchor="ctr">
                    <a:lnL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0E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ts val="2175"/>
                        </a:lnSpc>
                      </a:pPr>
                      <a:endParaRPr lang="de-DE" sz="1800" b="0" i="0" dirty="0">
                        <a:solidFill>
                          <a:srgbClr val="182952"/>
                        </a:solidFill>
                        <a:effectLst/>
                        <a:latin typeface="Neue Plak"/>
                      </a:endParaRPr>
                    </a:p>
                  </a:txBody>
                  <a:tcPr anchor="ctr">
                    <a:lnL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0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54510858"/>
                  </a:ext>
                </a:extLst>
              </a:tr>
              <a:tr h="55413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600" b="1" i="1" dirty="0">
                          <a:solidFill>
                            <a:schemeClr val="tx1"/>
                          </a:solidFill>
                          <a:effectLst/>
                          <a:latin typeface="Neue Plak"/>
                        </a:rPr>
                        <a:t>Preis</a:t>
                      </a:r>
                      <a:r>
                        <a:rPr lang="de-DE" sz="1800" b="0" i="1" dirty="0">
                          <a:solidFill>
                            <a:schemeClr val="tx1"/>
                          </a:solidFill>
                          <a:effectLst/>
                          <a:latin typeface="Neue Plak"/>
                        </a:rPr>
                        <a:t>​ </a:t>
                      </a:r>
                      <a:br>
                        <a:rPr lang="de-DE" sz="1800" b="0" i="1" dirty="0">
                          <a:solidFill>
                            <a:schemeClr val="tx1"/>
                          </a:solidFill>
                          <a:effectLst/>
                          <a:latin typeface="Neue Plak"/>
                        </a:rPr>
                      </a:br>
                      <a:r>
                        <a:rPr lang="de-DE" sz="1200" b="0" i="1" dirty="0">
                          <a:solidFill>
                            <a:schemeClr val="tx1"/>
                          </a:solidFill>
                          <a:effectLst/>
                          <a:latin typeface="Neue Plak"/>
                        </a:rPr>
                        <a:t>Internet Bsp. 1 m²</a:t>
                      </a:r>
                    </a:p>
                  </a:txBody>
                  <a:tcPr anchor="ctr">
                    <a:lnL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175"/>
                        </a:lnSpc>
                      </a:pPr>
                      <a:endParaRPr lang="de-DE" b="0" i="0" dirty="0">
                        <a:solidFill>
                          <a:srgbClr val="000000"/>
                        </a:solidFill>
                        <a:effectLst/>
                        <a:latin typeface="Neue Plak"/>
                      </a:endParaRPr>
                    </a:p>
                  </a:txBody>
                  <a:tcPr anchor="ctr">
                    <a:lnL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217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b="0" i="0" dirty="0">
                        <a:solidFill>
                          <a:srgbClr val="000000"/>
                        </a:solidFill>
                        <a:effectLst/>
                        <a:latin typeface="Neue Plak"/>
                      </a:endParaRPr>
                    </a:p>
                  </a:txBody>
                  <a:tcPr anchor="ctr">
                    <a:lnL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175"/>
                        </a:lnSpc>
                      </a:pPr>
                      <a:endParaRPr lang="de-DE" b="0" i="0" dirty="0">
                        <a:solidFill>
                          <a:srgbClr val="000000"/>
                        </a:solidFill>
                        <a:effectLst/>
                        <a:latin typeface="Neue Plak"/>
                      </a:endParaRPr>
                    </a:p>
                  </a:txBody>
                  <a:tcPr anchor="ctr">
                    <a:lnL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175"/>
                        </a:lnSpc>
                      </a:pPr>
                      <a:endParaRPr lang="de-DE" b="0" i="0" dirty="0">
                        <a:solidFill>
                          <a:srgbClr val="000000"/>
                        </a:solidFill>
                        <a:effectLst/>
                        <a:latin typeface="Neue Plak"/>
                      </a:endParaRPr>
                    </a:p>
                  </a:txBody>
                  <a:tcPr anchor="ctr">
                    <a:lnL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ts val="2175"/>
                        </a:lnSpc>
                      </a:pPr>
                      <a:endParaRPr lang="de-DE" sz="1800" b="0" i="0" dirty="0">
                        <a:solidFill>
                          <a:srgbClr val="182952"/>
                        </a:solidFill>
                        <a:effectLst/>
                        <a:latin typeface="Neue Plak"/>
                      </a:endParaRPr>
                    </a:p>
                  </a:txBody>
                  <a:tcPr anchor="ctr">
                    <a:lnL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ts val="2175"/>
                        </a:lnSpc>
                      </a:pPr>
                      <a:endParaRPr lang="de-DE" sz="1800" b="0" i="0" dirty="0">
                        <a:solidFill>
                          <a:srgbClr val="182952"/>
                        </a:solidFill>
                        <a:effectLst/>
                        <a:latin typeface="Neue Plak"/>
                      </a:endParaRPr>
                    </a:p>
                  </a:txBody>
                  <a:tcPr anchor="ctr">
                    <a:lnL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ts val="2175"/>
                        </a:lnSpc>
                      </a:pPr>
                      <a:endParaRPr lang="de-DE" sz="1800" b="0" i="0" dirty="0">
                        <a:solidFill>
                          <a:srgbClr val="182952"/>
                        </a:solidFill>
                        <a:effectLst/>
                        <a:latin typeface="Neue Plak"/>
                      </a:endParaRPr>
                    </a:p>
                  </a:txBody>
                  <a:tcPr anchor="ctr">
                    <a:lnL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ts val="2175"/>
                        </a:lnSpc>
                      </a:pPr>
                      <a:endParaRPr lang="de-DE" sz="1800" b="0" i="0" dirty="0">
                        <a:solidFill>
                          <a:srgbClr val="182952"/>
                        </a:solidFill>
                        <a:effectLst/>
                        <a:latin typeface="Neue Plak"/>
                      </a:endParaRPr>
                    </a:p>
                  </a:txBody>
                  <a:tcPr anchor="ctr">
                    <a:lnL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ts val="2175"/>
                        </a:lnSpc>
                      </a:pPr>
                      <a:endParaRPr lang="de-DE" sz="1800" b="0" i="0" dirty="0">
                        <a:solidFill>
                          <a:srgbClr val="182952"/>
                        </a:solidFill>
                        <a:effectLst/>
                        <a:latin typeface="Neue Plak"/>
                      </a:endParaRPr>
                    </a:p>
                  </a:txBody>
                  <a:tcPr anchor="ctr">
                    <a:lnL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62453156"/>
                  </a:ext>
                </a:extLst>
              </a:tr>
            </a:tbl>
          </a:graphicData>
        </a:graphic>
      </p:graphicFrame>
      <p:grpSp>
        <p:nvGrpSpPr>
          <p:cNvPr id="3" name="Gruppieren 2">
            <a:extLst>
              <a:ext uri="{FF2B5EF4-FFF2-40B4-BE49-F238E27FC236}">
                <a16:creationId xmlns:a16="http://schemas.microsoft.com/office/drawing/2014/main" id="{C201B451-40E0-F76A-CA8A-9B7E7E5930E9}"/>
              </a:ext>
            </a:extLst>
          </p:cNvPr>
          <p:cNvGrpSpPr/>
          <p:nvPr/>
        </p:nvGrpSpPr>
        <p:grpSpPr>
          <a:xfrm>
            <a:off x="9496616" y="4314345"/>
            <a:ext cx="1605618" cy="1888047"/>
            <a:chOff x="8952525" y="4249205"/>
            <a:chExt cx="1388904" cy="1888047"/>
          </a:xfrm>
        </p:grpSpPr>
        <p:grpSp>
          <p:nvGrpSpPr>
            <p:cNvPr id="9" name="Gruppieren 8">
              <a:extLst>
                <a:ext uri="{FF2B5EF4-FFF2-40B4-BE49-F238E27FC236}">
                  <a16:creationId xmlns:a16="http://schemas.microsoft.com/office/drawing/2014/main" id="{1B6BCAA1-02CA-24B5-060C-2B5AC6DAF8C5}"/>
                </a:ext>
              </a:extLst>
            </p:cNvPr>
            <p:cNvGrpSpPr/>
            <p:nvPr/>
          </p:nvGrpSpPr>
          <p:grpSpPr>
            <a:xfrm>
              <a:off x="8952525" y="4634347"/>
              <a:ext cx="1388904" cy="369332"/>
              <a:chOff x="8801100" y="4492153"/>
              <a:chExt cx="1388904" cy="369332"/>
            </a:xfrm>
          </p:grpSpPr>
          <p:sp>
            <p:nvSpPr>
              <p:cNvPr id="7" name="Ellipse 6">
                <a:extLst>
                  <a:ext uri="{FF2B5EF4-FFF2-40B4-BE49-F238E27FC236}">
                    <a16:creationId xmlns:a16="http://schemas.microsoft.com/office/drawing/2014/main" id="{A253BE82-BA6C-AE71-043B-7963D93AA775}"/>
                  </a:ext>
                </a:extLst>
              </p:cNvPr>
              <p:cNvSpPr/>
              <p:nvPr/>
            </p:nvSpPr>
            <p:spPr>
              <a:xfrm>
                <a:off x="8801100" y="4581525"/>
                <a:ext cx="155705" cy="180000"/>
              </a:xfrm>
              <a:prstGeom prst="ellipse">
                <a:avLst/>
              </a:pr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endParaRPr>
              </a:p>
            </p:txBody>
          </p:sp>
          <p:sp>
            <p:nvSpPr>
              <p:cNvPr id="8" name="Textfeld 7">
                <a:extLst>
                  <a:ext uri="{FF2B5EF4-FFF2-40B4-BE49-F238E27FC236}">
                    <a16:creationId xmlns:a16="http://schemas.microsoft.com/office/drawing/2014/main" id="{3D728E57-BD2A-EDB1-05D9-23ABDF743F01}"/>
                  </a:ext>
                </a:extLst>
              </p:cNvPr>
              <p:cNvSpPr txBox="1"/>
              <p:nvPr/>
            </p:nvSpPr>
            <p:spPr>
              <a:xfrm>
                <a:off x="9020175" y="4492153"/>
                <a:ext cx="1169829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DE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rPr>
                  <a:t>4  </a:t>
                </a:r>
                <a:r>
                  <a:rPr kumimoji="0" lang="de-DE" sz="1400" b="0" i="0" u="none" strike="noStrike" kern="1200" cap="none" spc="-15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  <a:sym typeface="Wingdings 2" panose="05020102010507070707" pitchFamily="18" charset="2"/>
                  </a:rPr>
                  <a:t>    </a:t>
                </a:r>
                <a:endParaRPr kumimoji="0" lang="de-DE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0" name="Gruppieren 9">
              <a:extLst>
                <a:ext uri="{FF2B5EF4-FFF2-40B4-BE49-F238E27FC236}">
                  <a16:creationId xmlns:a16="http://schemas.microsoft.com/office/drawing/2014/main" id="{FE54A806-902A-0ADD-355E-8929894B36A3}"/>
                </a:ext>
              </a:extLst>
            </p:cNvPr>
            <p:cNvGrpSpPr/>
            <p:nvPr/>
          </p:nvGrpSpPr>
          <p:grpSpPr>
            <a:xfrm>
              <a:off x="8952525" y="4249205"/>
              <a:ext cx="1300313" cy="369332"/>
              <a:chOff x="8801100" y="4492153"/>
              <a:chExt cx="1300313" cy="369332"/>
            </a:xfrm>
          </p:grpSpPr>
          <p:sp>
            <p:nvSpPr>
              <p:cNvPr id="11" name="Ellipse 10">
                <a:extLst>
                  <a:ext uri="{FF2B5EF4-FFF2-40B4-BE49-F238E27FC236}">
                    <a16:creationId xmlns:a16="http://schemas.microsoft.com/office/drawing/2014/main" id="{111D9063-2F3E-EBF9-5B2B-242CB138FF24}"/>
                  </a:ext>
                </a:extLst>
              </p:cNvPr>
              <p:cNvSpPr/>
              <p:nvPr/>
            </p:nvSpPr>
            <p:spPr>
              <a:xfrm>
                <a:off x="8801100" y="4581525"/>
                <a:ext cx="155705" cy="180000"/>
              </a:xfrm>
              <a:prstGeom prst="ellipse">
                <a:avLst/>
              </a:prstGeom>
              <a:solidFill>
                <a:schemeClr val="accent6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endParaRPr>
              </a:p>
            </p:txBody>
          </p:sp>
          <p:sp>
            <p:nvSpPr>
              <p:cNvPr id="12" name="Textfeld 11">
                <a:extLst>
                  <a:ext uri="{FF2B5EF4-FFF2-40B4-BE49-F238E27FC236}">
                    <a16:creationId xmlns:a16="http://schemas.microsoft.com/office/drawing/2014/main" id="{6FAE9091-25F6-D0D2-8C36-50F0262C7091}"/>
                  </a:ext>
                </a:extLst>
              </p:cNvPr>
              <p:cNvSpPr txBox="1"/>
              <p:nvPr/>
            </p:nvSpPr>
            <p:spPr>
              <a:xfrm>
                <a:off x="9020176" y="4492153"/>
                <a:ext cx="1081237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DE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rPr>
                  <a:t>5  </a:t>
                </a:r>
                <a:r>
                  <a:rPr kumimoji="0" lang="de-DE" sz="1400" b="0" i="0" u="none" strike="noStrike" kern="1200" cap="none" spc="-15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  <a:sym typeface="Wingdings 2" panose="05020102010507070707" pitchFamily="18" charset="2"/>
                  </a:rPr>
                  <a:t>    </a:t>
                </a:r>
                <a:endParaRPr kumimoji="0" lang="de-DE" sz="1800" b="0" i="0" u="none" strike="noStrike" kern="1200" cap="none" spc="-15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3" name="Gruppieren 12">
              <a:extLst>
                <a:ext uri="{FF2B5EF4-FFF2-40B4-BE49-F238E27FC236}">
                  <a16:creationId xmlns:a16="http://schemas.microsoft.com/office/drawing/2014/main" id="{3D2C3A69-BFA4-6581-2584-03D6103B71D3}"/>
                </a:ext>
              </a:extLst>
            </p:cNvPr>
            <p:cNvGrpSpPr/>
            <p:nvPr/>
          </p:nvGrpSpPr>
          <p:grpSpPr>
            <a:xfrm>
              <a:off x="8952525" y="5029256"/>
              <a:ext cx="1300313" cy="369332"/>
              <a:chOff x="8801100" y="4492153"/>
              <a:chExt cx="1300313" cy="369332"/>
            </a:xfrm>
          </p:grpSpPr>
          <p:sp>
            <p:nvSpPr>
              <p:cNvPr id="14" name="Ellipse 13">
                <a:extLst>
                  <a:ext uri="{FF2B5EF4-FFF2-40B4-BE49-F238E27FC236}">
                    <a16:creationId xmlns:a16="http://schemas.microsoft.com/office/drawing/2014/main" id="{D80CB367-343B-1F83-339C-CD423A7D0088}"/>
                  </a:ext>
                </a:extLst>
              </p:cNvPr>
              <p:cNvSpPr/>
              <p:nvPr/>
            </p:nvSpPr>
            <p:spPr>
              <a:xfrm>
                <a:off x="8801100" y="4581525"/>
                <a:ext cx="155705" cy="180000"/>
              </a:xfrm>
              <a:prstGeom prst="ellipse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endParaRPr>
              </a:p>
            </p:txBody>
          </p:sp>
          <p:sp>
            <p:nvSpPr>
              <p:cNvPr id="15" name="Textfeld 14">
                <a:extLst>
                  <a:ext uri="{FF2B5EF4-FFF2-40B4-BE49-F238E27FC236}">
                    <a16:creationId xmlns:a16="http://schemas.microsoft.com/office/drawing/2014/main" id="{E4EA78B5-1D46-8F51-2230-3FCF158A4C37}"/>
                  </a:ext>
                </a:extLst>
              </p:cNvPr>
              <p:cNvSpPr txBox="1"/>
              <p:nvPr/>
            </p:nvSpPr>
            <p:spPr>
              <a:xfrm>
                <a:off x="9020175" y="4492153"/>
                <a:ext cx="108123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DE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rPr>
                  <a:t>3  </a:t>
                </a:r>
                <a:r>
                  <a:rPr kumimoji="0" lang="de-DE" sz="1400" b="0" i="0" u="none" strike="noStrike" kern="1200" cap="none" spc="-15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  <a:sym typeface="Wingdings 2" panose="05020102010507070707" pitchFamily="18" charset="2"/>
                  </a:rPr>
                  <a:t>  </a:t>
                </a:r>
                <a:endParaRPr kumimoji="0" lang="de-DE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6" name="Gruppieren 15">
              <a:extLst>
                <a:ext uri="{FF2B5EF4-FFF2-40B4-BE49-F238E27FC236}">
                  <a16:creationId xmlns:a16="http://schemas.microsoft.com/office/drawing/2014/main" id="{10469217-E240-8EE3-245B-2CC18BD21BD4}"/>
                </a:ext>
              </a:extLst>
            </p:cNvPr>
            <p:cNvGrpSpPr/>
            <p:nvPr/>
          </p:nvGrpSpPr>
          <p:grpSpPr>
            <a:xfrm>
              <a:off x="8952525" y="5398588"/>
              <a:ext cx="1300313" cy="369332"/>
              <a:chOff x="8801100" y="4492153"/>
              <a:chExt cx="1300313" cy="369332"/>
            </a:xfrm>
          </p:grpSpPr>
          <p:sp>
            <p:nvSpPr>
              <p:cNvPr id="17" name="Ellipse 16">
                <a:extLst>
                  <a:ext uri="{FF2B5EF4-FFF2-40B4-BE49-F238E27FC236}">
                    <a16:creationId xmlns:a16="http://schemas.microsoft.com/office/drawing/2014/main" id="{BB6C8038-84BD-B969-EBDB-5F936D89F170}"/>
                  </a:ext>
                </a:extLst>
              </p:cNvPr>
              <p:cNvSpPr/>
              <p:nvPr/>
            </p:nvSpPr>
            <p:spPr>
              <a:xfrm>
                <a:off x="8801100" y="4581525"/>
                <a:ext cx="155705" cy="180000"/>
              </a:xfrm>
              <a:prstGeom prst="ellipse">
                <a:avLst/>
              </a:prstGeom>
              <a:solidFill>
                <a:srgbClr val="FFC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endParaRPr>
              </a:p>
            </p:txBody>
          </p:sp>
          <p:sp>
            <p:nvSpPr>
              <p:cNvPr id="18" name="Textfeld 17">
                <a:extLst>
                  <a:ext uri="{FF2B5EF4-FFF2-40B4-BE49-F238E27FC236}">
                    <a16:creationId xmlns:a16="http://schemas.microsoft.com/office/drawing/2014/main" id="{E1B43FE1-F72D-E602-62F1-4716AEF8F7FB}"/>
                  </a:ext>
                </a:extLst>
              </p:cNvPr>
              <p:cNvSpPr txBox="1"/>
              <p:nvPr/>
            </p:nvSpPr>
            <p:spPr>
              <a:xfrm>
                <a:off x="9020175" y="4492153"/>
                <a:ext cx="108123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DE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rPr>
                  <a:t>2  </a:t>
                </a:r>
                <a:r>
                  <a:rPr kumimoji="0" lang="de-DE" sz="1400" b="0" i="0" u="none" strike="noStrike" kern="1200" cap="none" spc="-15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  <a:sym typeface="Wingdings 2" panose="05020102010507070707" pitchFamily="18" charset="2"/>
                  </a:rPr>
                  <a:t>  </a:t>
                </a:r>
                <a:endParaRPr kumimoji="0" lang="de-DE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9" name="Gruppieren 18">
              <a:extLst>
                <a:ext uri="{FF2B5EF4-FFF2-40B4-BE49-F238E27FC236}">
                  <a16:creationId xmlns:a16="http://schemas.microsoft.com/office/drawing/2014/main" id="{C4A394F3-7B12-F802-8B1E-4B569C1ECB49}"/>
                </a:ext>
              </a:extLst>
            </p:cNvPr>
            <p:cNvGrpSpPr/>
            <p:nvPr/>
          </p:nvGrpSpPr>
          <p:grpSpPr>
            <a:xfrm>
              <a:off x="8952525" y="5767920"/>
              <a:ext cx="1300313" cy="369332"/>
              <a:chOff x="8801100" y="4492153"/>
              <a:chExt cx="1300313" cy="369332"/>
            </a:xfrm>
          </p:grpSpPr>
          <p:sp>
            <p:nvSpPr>
              <p:cNvPr id="20" name="Ellipse 19">
                <a:extLst>
                  <a:ext uri="{FF2B5EF4-FFF2-40B4-BE49-F238E27FC236}">
                    <a16:creationId xmlns:a16="http://schemas.microsoft.com/office/drawing/2014/main" id="{02563D5B-3C98-B402-0F4C-C1ACC380FD87}"/>
                  </a:ext>
                </a:extLst>
              </p:cNvPr>
              <p:cNvSpPr/>
              <p:nvPr/>
            </p:nvSpPr>
            <p:spPr>
              <a:xfrm>
                <a:off x="8801100" y="4581525"/>
                <a:ext cx="155705" cy="180000"/>
              </a:xfrm>
              <a:prstGeom prst="ellipse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endParaRPr>
              </a:p>
            </p:txBody>
          </p:sp>
          <p:sp>
            <p:nvSpPr>
              <p:cNvPr id="21" name="Textfeld 20">
                <a:extLst>
                  <a:ext uri="{FF2B5EF4-FFF2-40B4-BE49-F238E27FC236}">
                    <a16:creationId xmlns:a16="http://schemas.microsoft.com/office/drawing/2014/main" id="{83DF4057-3462-E9B0-F87C-E19A502F9A78}"/>
                  </a:ext>
                </a:extLst>
              </p:cNvPr>
              <p:cNvSpPr txBox="1"/>
              <p:nvPr/>
            </p:nvSpPr>
            <p:spPr>
              <a:xfrm>
                <a:off x="9020175" y="4492153"/>
                <a:ext cx="108123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DE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rPr>
                  <a:t>1  </a:t>
                </a:r>
                <a:r>
                  <a:rPr kumimoji="0" lang="de-DE" sz="1400" b="0" i="0" u="none" strike="noStrike" kern="1200" cap="none" spc="-15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  <a:sym typeface="Wingdings 2" panose="05020102010507070707" pitchFamily="18" charset="2"/>
                  </a:rPr>
                  <a:t> </a:t>
                </a:r>
                <a:endParaRPr kumimoji="0" lang="de-DE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endParaRPr>
              </a:p>
            </p:txBody>
          </p:sp>
        </p:grpSp>
      </p:grpSp>
    </p:spTree>
    <p:custDataLst>
      <p:tags r:id="rId1"/>
    </p:custDataLst>
    <p:extLst>
      <p:ext uri="{BB962C8B-B14F-4D97-AF65-F5344CB8AC3E}">
        <p14:creationId xmlns:p14="http://schemas.microsoft.com/office/powerpoint/2010/main" val="77525986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:a16="http://schemas.microsoft.com/office/drawing/2014/main" id="{1DBFE3DF-FA63-3C82-00C4-F58DF3A4786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de-DE" dirty="0"/>
              <a:t>Online-Quiz </a:t>
            </a:r>
          </a:p>
          <a:p>
            <a:r>
              <a:rPr lang="de-DE" dirty="0"/>
              <a:t>Steinarten im Straßen- und Wegebau</a:t>
            </a:r>
          </a:p>
          <a:p>
            <a:endParaRPr lang="de-DE" dirty="0"/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C9F42DCA-C0C4-384E-89E6-1390213B905E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32091" y="3611880"/>
            <a:ext cx="2327818" cy="232257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10957521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platzhalter 5">
            <a:extLst>
              <a:ext uri="{FF2B5EF4-FFF2-40B4-BE49-F238E27FC236}">
                <a16:creationId xmlns:a16="http://schemas.microsoft.com/office/drawing/2014/main" id="{19FCC69B-6D8A-4751-03F3-EAC53720B35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de-DE" dirty="0"/>
              <a:t>neebe@nexteconomylab.de</a:t>
            </a:r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04A25DDE-0604-98A5-2763-D627F844AF0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de-DE" dirty="0"/>
              <a:t>u.dziumbla@bfw-bb.de</a:t>
            </a:r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85C7F5D7-D9A8-4E16-A8E1-2F724377779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>
            <a:normAutofit fontScale="92500" lnSpcReduction="10000"/>
          </a:bodyPr>
          <a:lstStyle/>
          <a:p>
            <a:r>
              <a:rPr lang="de-DE" dirty="0"/>
              <a:t>https://nexteconomylab.de/</a:t>
            </a:r>
          </a:p>
          <a:p>
            <a:endParaRPr lang="de-DE" dirty="0"/>
          </a:p>
        </p:txBody>
      </p:sp>
      <p:sp>
        <p:nvSpPr>
          <p:cNvPr id="10" name="Textplatzhalter 9">
            <a:extLst>
              <a:ext uri="{FF2B5EF4-FFF2-40B4-BE49-F238E27FC236}">
                <a16:creationId xmlns:a16="http://schemas.microsoft.com/office/drawing/2014/main" id="{2F01A026-6A42-789F-D2C9-1706D3A95C8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>
            <a:normAutofit fontScale="92500" lnSpcReduction="10000"/>
          </a:bodyPr>
          <a:lstStyle/>
          <a:p>
            <a:r>
              <a:rPr lang="de-DE" dirty="0"/>
              <a:t>https://bfw-bb.eu/</a:t>
            </a:r>
          </a:p>
          <a:p>
            <a:endParaRPr lang="de-DE" dirty="0"/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BD5E92EE-FA3A-1B0E-45FC-175BE7627C89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>
            <a:normAutofit fontScale="92500" lnSpcReduction="10000"/>
          </a:bodyPr>
          <a:lstStyle/>
          <a:p>
            <a:r>
              <a:rPr lang="de-DE" dirty="0"/>
              <a:t>@NELA. Next Economy Lab</a:t>
            </a:r>
          </a:p>
        </p:txBody>
      </p:sp>
      <p:sp>
        <p:nvSpPr>
          <p:cNvPr id="11" name="Textplatzhalter 10">
            <a:extLst>
              <a:ext uri="{FF2B5EF4-FFF2-40B4-BE49-F238E27FC236}">
                <a16:creationId xmlns:a16="http://schemas.microsoft.com/office/drawing/2014/main" id="{2A4348CB-C24D-46E1-C437-4288222D2A2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de-DE" dirty="0"/>
              <a:t>@BFW-BB</a:t>
            </a:r>
          </a:p>
        </p:txBody>
      </p:sp>
      <p:sp>
        <p:nvSpPr>
          <p:cNvPr id="12" name="Textplatzhalter 11">
            <a:extLst>
              <a:ext uri="{FF2B5EF4-FFF2-40B4-BE49-F238E27FC236}">
                <a16:creationId xmlns:a16="http://schemas.microsoft.com/office/drawing/2014/main" id="{810B827D-9280-1C4F-D77F-C03A1DBD9D46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de-DE" dirty="0"/>
              <a:t>@baudirwasauf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56783582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el 14">
            <a:extLst>
              <a:ext uri="{FF2B5EF4-FFF2-40B4-BE49-F238E27FC236}">
                <a16:creationId xmlns:a16="http://schemas.microsoft.com/office/drawing/2014/main" id="{E8BD7B1F-DA9A-5C58-5DA8-83F6E7D4976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Vielen Dank für die Aufmerksamkeit und Teilnahme!</a:t>
            </a:r>
          </a:p>
        </p:txBody>
      </p:sp>
      <p:sp>
        <p:nvSpPr>
          <p:cNvPr id="10" name="Textplatzhalter 20">
            <a:extLst>
              <a:ext uri="{FF2B5EF4-FFF2-40B4-BE49-F238E27FC236}">
                <a16:creationId xmlns:a16="http://schemas.microsoft.com/office/drawing/2014/main" id="{A19B481C-815A-8FF0-E516-44F84475695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3" hasCustomPrompt="1"/>
          </p:nvPr>
        </p:nvSpPr>
        <p:spPr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>
                <a:solidFill>
                  <a:schemeClr val="bg1"/>
                </a:solidFill>
                <a:latin typeface="Neue Plak Text" panose="020B0804030202020204" pitchFamily="34" charset="0"/>
              </a:defRPr>
            </a:lvl1pPr>
          </a:lstStyle>
          <a:p>
            <a:pPr lvl="0"/>
            <a:r>
              <a:rPr lang="de-DE" dirty="0"/>
              <a:t>Projekt NBAU im Internet:</a:t>
            </a:r>
          </a:p>
          <a:p>
            <a:pPr lvl="0"/>
            <a:endParaRPr lang="de-DE" dirty="0"/>
          </a:p>
        </p:txBody>
      </p:sp>
      <p:sp>
        <p:nvSpPr>
          <p:cNvPr id="11" name="Textplatzhalter 20">
            <a:extLst>
              <a:ext uri="{FF2B5EF4-FFF2-40B4-BE49-F238E27FC236}">
                <a16:creationId xmlns:a16="http://schemas.microsoft.com/office/drawing/2014/main" id="{5C67346D-6923-27EB-7D79-F07F329626AA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505251" y="4286839"/>
            <a:ext cx="5923695" cy="606157"/>
          </a:xfrm>
          <a:prstGeom prst="rect">
            <a:avLst/>
          </a:prstGeom>
        </p:spPr>
        <p:txBody>
          <a:bodyPr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kern="1200">
                <a:solidFill>
                  <a:schemeClr val="bg1"/>
                </a:solidFill>
                <a:latin typeface="FreightText Pro Book" panose="02000603060000020004" pitchFamily="50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https://bfw-bb.eu/nbau/</a:t>
            </a:r>
          </a:p>
          <a:p>
            <a:r>
              <a:rPr lang="de-DE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https://nexteconomylab.de/de/projekte/nachhaltigkeit-im-bau</a:t>
            </a:r>
            <a:r>
              <a:rPr lang="de-DE" dirty="0"/>
              <a:t> </a:t>
            </a:r>
          </a:p>
          <a:p>
            <a:endParaRPr lang="de-DE" dirty="0"/>
          </a:p>
        </p:txBody>
      </p:sp>
      <p:pic>
        <p:nvPicPr>
          <p:cNvPr id="4" name="Bildplatzhalter 2">
            <a:extLst>
              <a:ext uri="{FF2B5EF4-FFF2-40B4-BE49-F238E27FC236}">
                <a16:creationId xmlns:a16="http://schemas.microsoft.com/office/drawing/2014/main" id="{3C8F5DEF-42B2-B107-78DE-5053B81199D2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842125" y="933450"/>
            <a:ext cx="5349875" cy="4635500"/>
          </a:xfrm>
        </p:spPr>
      </p:pic>
      <p:sp>
        <p:nvSpPr>
          <p:cNvPr id="5" name="Textplatzhalter 2">
            <a:extLst>
              <a:ext uri="{FF2B5EF4-FFF2-40B4-BE49-F238E27FC236}">
                <a16:creationId xmlns:a16="http://schemas.microsoft.com/office/drawing/2014/main" id="{84399BB5-17FF-76A2-F82B-D50C179DB55B}"/>
              </a:ext>
            </a:extLst>
          </p:cNvPr>
          <p:cNvSpPr txBox="1">
            <a:spLocks/>
          </p:cNvSpPr>
          <p:nvPr/>
        </p:nvSpPr>
        <p:spPr>
          <a:xfrm>
            <a:off x="10326015" y="5274635"/>
            <a:ext cx="1792130" cy="32135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reightText Pro Book" panose="02000603060000020004" pitchFamily="50" charset="0"/>
                <a:ea typeface="+mn-ea"/>
                <a:cs typeface="+mn-cs"/>
              </a:rPr>
              <a:t>© </a:t>
            </a:r>
            <a:r>
              <a:rPr kumimoji="0" lang="de-DE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reightText Pro Book" panose="02000603060000020004" pitchFamily="50" charset="0"/>
                <a:ea typeface="+mn-ea"/>
                <a:cs typeface="+mn-cs"/>
              </a:rPr>
              <a:t>U.Dziumbla</a:t>
            </a:r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eightText Pro Book" panose="02000603060000020004" pitchFamily="50" charset="0"/>
              <a:ea typeface="+mn-ea"/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301950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962A7194-0895-1212-F96F-EAA48838481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rmAutofit/>
          </a:bodyPr>
          <a:lstStyle/>
          <a:p>
            <a:r>
              <a:rPr lang="de-DE" dirty="0">
                <a:solidFill>
                  <a:srgbClr val="F3972B"/>
                </a:solidFill>
              </a:rPr>
              <a:t>Steinarten – im Straßenbau</a:t>
            </a:r>
          </a:p>
          <a:p>
            <a:r>
              <a:rPr lang="de-DE" dirty="0"/>
              <a:t>Welche Steinarten haben Sie zuletzt verarbeitet?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766462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AA9F07-AC80-64F3-E38A-6107429ED8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platzhalter 5">
            <a:extLst>
              <a:ext uri="{FF2B5EF4-FFF2-40B4-BE49-F238E27FC236}">
                <a16:creationId xmlns:a16="http://schemas.microsoft.com/office/drawing/2014/main" id="{89E4585B-2698-7BEB-48FF-0E3CAD413768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4" cstate="hq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16200000">
            <a:off x="6938963" y="1604963"/>
            <a:ext cx="5905500" cy="4600575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25A78511-B6AF-1EF5-9860-2A6E3DEC9A1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/>
              <a:t>Häufigste verwendete Steinarten</a:t>
            </a:r>
          </a:p>
        </p:txBody>
      </p:sp>
      <p:sp>
        <p:nvSpPr>
          <p:cNvPr id="7" name="Textplatzhalter 9">
            <a:extLst>
              <a:ext uri="{FF2B5EF4-FFF2-40B4-BE49-F238E27FC236}">
                <a16:creationId xmlns:a16="http://schemas.microsoft.com/office/drawing/2014/main" id="{A22A2C82-BE36-9DBD-6B97-EB2BC042E10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/>
        <p:txBody>
          <a:bodyPr>
            <a:normAutofit/>
          </a:bodyPr>
          <a:lstStyle>
            <a:lvl1pPr marL="514350" indent="-514350">
              <a:buAutoNum type="arabicPeriod"/>
              <a:defRPr sz="2400" b="0">
                <a:solidFill>
                  <a:schemeClr val="tx1"/>
                </a:solidFill>
                <a:latin typeface="Neue Plak Text" panose="020B0804030202020204" pitchFamily="34" charset="0"/>
              </a:defRPr>
            </a:lvl1pPr>
            <a:lvl2pPr>
              <a:defRPr>
                <a:latin typeface="FreightText Pro Book" panose="02000603060000020004" pitchFamily="50" charset="0"/>
              </a:defRPr>
            </a:lvl2pPr>
          </a:lstStyle>
          <a:p>
            <a:pPr lvl="0"/>
            <a:r>
              <a:rPr lang="de-DE" dirty="0">
                <a:latin typeface="FreightText Pro Book" panose="02000603060000020004" pitchFamily="50" charset="0"/>
              </a:rPr>
              <a:t>Granit</a:t>
            </a:r>
          </a:p>
          <a:p>
            <a:pPr lvl="0"/>
            <a:r>
              <a:rPr lang="de-DE" dirty="0">
                <a:latin typeface="FreightText Pro Book" panose="02000603060000020004" pitchFamily="50" charset="0"/>
              </a:rPr>
              <a:t>Basalt</a:t>
            </a:r>
          </a:p>
          <a:p>
            <a:pPr lvl="0"/>
            <a:r>
              <a:rPr lang="de-DE" dirty="0">
                <a:latin typeface="FreightText Pro Book" panose="02000603060000020004" pitchFamily="50" charset="0"/>
              </a:rPr>
              <a:t>Porphyr</a:t>
            </a:r>
          </a:p>
          <a:p>
            <a:pPr lvl="0"/>
            <a:r>
              <a:rPr lang="de-DE" dirty="0">
                <a:latin typeface="FreightText Pro Book" panose="02000603060000020004" pitchFamily="50" charset="0"/>
              </a:rPr>
              <a:t>Marmor</a:t>
            </a:r>
          </a:p>
          <a:p>
            <a:pPr lvl="0"/>
            <a:r>
              <a:rPr lang="de-DE" dirty="0">
                <a:latin typeface="FreightText Pro Book" panose="02000603060000020004" pitchFamily="50" charset="0"/>
              </a:rPr>
              <a:t>Gneis</a:t>
            </a:r>
          </a:p>
          <a:p>
            <a:pPr lvl="0"/>
            <a:r>
              <a:rPr lang="de-DE" dirty="0">
                <a:latin typeface="FreightText Pro Book" panose="02000603060000020004" pitchFamily="50" charset="0"/>
              </a:rPr>
              <a:t>Grauwacke</a:t>
            </a:r>
          </a:p>
          <a:p>
            <a:pPr lvl="0"/>
            <a:r>
              <a:rPr lang="de-DE" dirty="0">
                <a:latin typeface="FreightText Pro Book" panose="02000603060000020004" pitchFamily="50" charset="0"/>
              </a:rPr>
              <a:t>Betonstein</a:t>
            </a:r>
          </a:p>
          <a:p>
            <a:pPr lvl="0"/>
            <a:r>
              <a:rPr lang="de-DE" dirty="0">
                <a:latin typeface="FreightText Pro Book" panose="02000603060000020004" pitchFamily="50" charset="0"/>
              </a:rPr>
              <a:t>Klinker</a:t>
            </a:r>
          </a:p>
        </p:txBody>
      </p:sp>
      <p:sp>
        <p:nvSpPr>
          <p:cNvPr id="6" name="Textplatzhalter 2">
            <a:extLst>
              <a:ext uri="{FF2B5EF4-FFF2-40B4-BE49-F238E27FC236}">
                <a16:creationId xmlns:a16="http://schemas.microsoft.com/office/drawing/2014/main" id="{1A12B969-7B30-2F75-88C2-2D4C9DDDA153}"/>
              </a:ext>
            </a:extLst>
          </p:cNvPr>
          <p:cNvSpPr txBox="1">
            <a:spLocks/>
          </p:cNvSpPr>
          <p:nvPr/>
        </p:nvSpPr>
        <p:spPr>
          <a:xfrm>
            <a:off x="10274500" y="6428402"/>
            <a:ext cx="1792130" cy="32135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reightText Pro Book" panose="02000603060000020004" pitchFamily="50" charset="0"/>
                <a:ea typeface="+mn-ea"/>
                <a:cs typeface="+mn-cs"/>
              </a:rPr>
              <a:t>© </a:t>
            </a:r>
            <a:r>
              <a:rPr kumimoji="0" lang="de-DE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reightText Pro Book" panose="02000603060000020004" pitchFamily="50" charset="0"/>
                <a:ea typeface="+mn-ea"/>
                <a:cs typeface="+mn-cs"/>
              </a:rPr>
              <a:t>U.Dziumbla</a:t>
            </a:r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eightText Pro Book" panose="02000603060000020004" pitchFamily="50" charset="0"/>
              <a:ea typeface="+mn-ea"/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0056946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EBAF085-4F7E-1B35-9AF7-DCBA8069E8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Natursteine 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14FD105F-2073-940D-CBE9-AB04C4A862E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05249" y="2104760"/>
            <a:ext cx="6643062" cy="4380489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de-DE" b="1" dirty="0"/>
              <a:t>Granit, Gneis, Basalt, Grauwacke, Porphyr</a:t>
            </a:r>
          </a:p>
          <a:p>
            <a:r>
              <a:rPr lang="de-DE" sz="2200" dirty="0"/>
              <a:t>Steinbruch - Bohrarbeiten oder schonende Sprengverfahren</a:t>
            </a:r>
          </a:p>
          <a:p>
            <a:r>
              <a:rPr lang="de-DE" sz="2200" dirty="0"/>
              <a:t>Zerkleinerung der bruchrauen Steine</a:t>
            </a:r>
          </a:p>
          <a:p>
            <a:r>
              <a:rPr lang="de-DE" sz="2200" dirty="0"/>
              <a:t>Polieren und Schleifen mögl.</a:t>
            </a:r>
          </a:p>
          <a:p>
            <a:r>
              <a:rPr lang="de-DE" sz="2200" dirty="0"/>
              <a:t>natürlichen Schwankungen in Hinsicht auf Form, Güte und Farbe</a:t>
            </a:r>
          </a:p>
          <a:p>
            <a:pPr marL="0" indent="0">
              <a:buNone/>
            </a:pPr>
            <a:r>
              <a:rPr lang="de-DE" b="1" dirty="0"/>
              <a:t>Natursteindatenbank: </a:t>
            </a:r>
            <a:r>
              <a:rPr lang="de-DE" sz="1200" dirty="0">
                <a:hlinkClick r:id="rId4"/>
              </a:rPr>
              <a:t>https://www.natursteinonline.de/steindatenbank/suche</a:t>
            </a:r>
            <a:endParaRPr lang="de-DE" dirty="0"/>
          </a:p>
          <a:p>
            <a:r>
              <a:rPr lang="de-DE" sz="2000" dirty="0"/>
              <a:t>Naturstein - Steinbrüche in Berlin und Brandenburg: Sandstein / Kalkstein</a:t>
            </a:r>
          </a:p>
          <a:p>
            <a:r>
              <a:rPr lang="de-DE" sz="2000" i="1" dirty="0"/>
              <a:t>Natursteine aus Entwicklungsländern werden teilweise durch Kinderarbeit gewonnen!</a:t>
            </a:r>
          </a:p>
          <a:p>
            <a:endParaRPr lang="de-DE" dirty="0"/>
          </a:p>
        </p:txBody>
      </p:sp>
      <p:pic>
        <p:nvPicPr>
          <p:cNvPr id="6" name="Bildplatzhalter 5">
            <a:extLst>
              <a:ext uri="{FF2B5EF4-FFF2-40B4-BE49-F238E27FC236}">
                <a16:creationId xmlns:a16="http://schemas.microsoft.com/office/drawing/2014/main" id="{9ADC7694-DA46-0F1A-4106-7AD70B40AE25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5" cstate="hq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/>
      </p:pic>
      <p:sp>
        <p:nvSpPr>
          <p:cNvPr id="4" name="Textplatzhalter 2">
            <a:extLst>
              <a:ext uri="{FF2B5EF4-FFF2-40B4-BE49-F238E27FC236}">
                <a16:creationId xmlns:a16="http://schemas.microsoft.com/office/drawing/2014/main" id="{D7A3CFEB-4214-CB65-810F-2C24CB7843EC}"/>
              </a:ext>
            </a:extLst>
          </p:cNvPr>
          <p:cNvSpPr txBox="1">
            <a:spLocks/>
          </p:cNvSpPr>
          <p:nvPr/>
        </p:nvSpPr>
        <p:spPr>
          <a:xfrm>
            <a:off x="10304550" y="6485249"/>
            <a:ext cx="1792130" cy="32135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reightText Pro Book" panose="02000603060000020004" pitchFamily="50" charset="0"/>
                <a:ea typeface="+mn-ea"/>
                <a:cs typeface="+mn-cs"/>
              </a:rPr>
              <a:t>© </a:t>
            </a:r>
            <a:r>
              <a:rPr kumimoji="0" lang="de-DE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reightText Pro Book" panose="02000603060000020004" pitchFamily="50" charset="0"/>
                <a:ea typeface="+mn-ea"/>
                <a:cs typeface="+mn-cs"/>
              </a:rPr>
              <a:t>U.Dziumbla</a:t>
            </a:r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eightText Pro Book" panose="02000603060000020004" pitchFamily="50" charset="0"/>
              <a:ea typeface="+mn-ea"/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495822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C3B576-93B7-6DDC-F595-8D66B7B37D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platzhalter 5">
            <a:extLst>
              <a:ext uri="{FF2B5EF4-FFF2-40B4-BE49-F238E27FC236}">
                <a16:creationId xmlns:a16="http://schemas.microsoft.com/office/drawing/2014/main" id="{B4C41381-F15D-C2FC-5894-527260D14556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 cstate="hq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16200000">
            <a:off x="6938963" y="1604963"/>
            <a:ext cx="5905500" cy="4600575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A4117F89-17C3-97C5-4524-4FCD730907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Künstliche Steine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D8AC51E5-0A60-2810-A94D-56F9C29C8B2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DE" b="1" dirty="0"/>
              <a:t>Betonsteinpflaster / Klinkerpflaster</a:t>
            </a:r>
          </a:p>
          <a:p>
            <a:r>
              <a:rPr lang="de-DE" dirty="0"/>
              <a:t>gleiche Maße </a:t>
            </a:r>
          </a:p>
          <a:p>
            <a:r>
              <a:rPr lang="de-DE" dirty="0"/>
              <a:t>genaue Formen</a:t>
            </a:r>
          </a:p>
        </p:txBody>
      </p:sp>
      <p:sp>
        <p:nvSpPr>
          <p:cNvPr id="4" name="Textplatzhalter 2">
            <a:extLst>
              <a:ext uri="{FF2B5EF4-FFF2-40B4-BE49-F238E27FC236}">
                <a16:creationId xmlns:a16="http://schemas.microsoft.com/office/drawing/2014/main" id="{D292EF27-AA00-CDF7-1ACE-5387B11FCDE9}"/>
              </a:ext>
            </a:extLst>
          </p:cNvPr>
          <p:cNvSpPr txBox="1">
            <a:spLocks/>
          </p:cNvSpPr>
          <p:nvPr/>
        </p:nvSpPr>
        <p:spPr>
          <a:xfrm>
            <a:off x="10274500" y="6428402"/>
            <a:ext cx="1792130" cy="32135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reightText Pro Book" panose="02000603060000020004" pitchFamily="50" charset="0"/>
                <a:ea typeface="+mn-ea"/>
                <a:cs typeface="+mn-cs"/>
              </a:rPr>
              <a:t>© </a:t>
            </a:r>
            <a:r>
              <a:rPr kumimoji="0" lang="de-DE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reightText Pro Book" panose="02000603060000020004" pitchFamily="50" charset="0"/>
                <a:ea typeface="+mn-ea"/>
                <a:cs typeface="+mn-cs"/>
              </a:rPr>
              <a:t>U.Dziumbla</a:t>
            </a:r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eightText Pro Book" panose="02000603060000020004" pitchFamily="50" charset="0"/>
              <a:ea typeface="+mn-ea"/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3528752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BBAF1F-ACBD-9C36-EFDC-82850594CF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72061533-25EE-435C-BC20-ACC7A075835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de-DE" dirty="0">
                <a:solidFill>
                  <a:srgbClr val="F3972B"/>
                </a:solidFill>
              </a:rPr>
              <a:t>Granit</a:t>
            </a:r>
          </a:p>
          <a:p>
            <a:r>
              <a:rPr lang="de-DE" dirty="0"/>
              <a:t>Kein Stein gleicht dem anderen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228862470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COUNT" val="43"/>
  <p:tag name="ARTICULATE_PROJECT_OPEN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e9b6327e-2b5b-4eb0-b264-096f24e8716b" xsi:nil="true"/>
    <lcf76f155ced4ddcb4097134ff3c332f xmlns="2b4e305d-4f8d-4494-a831-2ab793b4aa70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D6E945EAD86754EBBFBF613E5D6CB42" ma:contentTypeVersion="16" ma:contentTypeDescription="Create a new document." ma:contentTypeScope="" ma:versionID="f71c36223d11a674f59235b9663ba23d">
  <xsd:schema xmlns:xsd="http://www.w3.org/2001/XMLSchema" xmlns:xs="http://www.w3.org/2001/XMLSchema" xmlns:p="http://schemas.microsoft.com/office/2006/metadata/properties" xmlns:ns2="2b4e305d-4f8d-4494-a831-2ab793b4aa70" xmlns:ns3="e9b6327e-2b5b-4eb0-b264-096f24e8716b" targetNamespace="http://schemas.microsoft.com/office/2006/metadata/properties" ma:root="true" ma:fieldsID="51d5ef47535e261fa67d0e51ed170d22" ns2:_="" ns3:_="">
    <xsd:import namespace="2b4e305d-4f8d-4494-a831-2ab793b4aa70"/>
    <xsd:import namespace="e9b6327e-2b5b-4eb0-b264-096f24e8716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3:SharedWithUsers" minOccurs="0"/>
                <xsd:element ref="ns3:SharedWithDetails" minOccurs="0"/>
                <xsd:element ref="ns2:MediaLengthInSeconds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b4e305d-4f8d-4494-a831-2ab793b4aa7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6" nillable="true" ma:taxonomy="true" ma:internalName="lcf76f155ced4ddcb4097134ff3c332f" ma:taxonomyFieldName="MediaServiceImageTags" ma:displayName="Image Tags" ma:readOnly="false" ma:fieldId="{5cf76f15-5ced-4ddc-b409-7134ff3c332f}" ma:taxonomyMulti="true" ma:sspId="a8188561-da4c-4563-91c9-5ced32ac918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9b6327e-2b5b-4eb0-b264-096f24e8716b" elementFormDefault="qualified">
    <xsd:import namespace="http://schemas.microsoft.com/office/2006/documentManagement/types"/>
    <xsd:import namespace="http://schemas.microsoft.com/office/infopath/2007/PartnerControls"/>
    <xsd:element name="TaxCatchAll" ma:index="17" nillable="true" ma:displayName="Taxonomy Catch All Column" ma:hidden="true" ma:list="{0ecc8bec-8604-4cbc-aa04-0b94da2edea3}" ma:internalName="TaxCatchAll" ma:showField="CatchAllData" ma:web="e9b6327e-2b5b-4eb0-b264-096f24e8716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6B59574-1D1D-4740-8E0B-3DC893CABA45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7BC71926-B306-4518-AF5F-7D7330AE2461}">
  <ds:schemaRefs>
    <ds:schemaRef ds:uri="2b4e305d-4f8d-4494-a831-2ab793b4aa70"/>
    <ds:schemaRef ds:uri="http://schemas.openxmlformats.org/package/2006/metadata/core-properties"/>
    <ds:schemaRef ds:uri="http://purl.org/dc/terms/"/>
    <ds:schemaRef ds:uri="http://schemas.microsoft.com/office/2006/documentManagement/types"/>
    <ds:schemaRef ds:uri="http://schemas.microsoft.com/office/2006/metadata/properties"/>
    <ds:schemaRef ds:uri="e9b6327e-2b5b-4eb0-b264-096f24e8716b"/>
    <ds:schemaRef ds:uri="http://purl.org/dc/elements/1.1/"/>
    <ds:schemaRef ds:uri="http://schemas.microsoft.com/office/infopath/2007/PartnerControls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2F7AE071-820F-4ECA-9BCC-6C1DB3141C3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b4e305d-4f8d-4494-a831-2ab793b4aa70"/>
    <ds:schemaRef ds:uri="e9b6327e-2b5b-4eb0-b264-096f24e8716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1959</Words>
  <Application>Microsoft Office PowerPoint</Application>
  <PresentationFormat>Breitbild</PresentationFormat>
  <Paragraphs>354</Paragraphs>
  <Slides>43</Slides>
  <Notes>26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9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43</vt:i4>
      </vt:variant>
    </vt:vector>
  </HeadingPairs>
  <TitlesOfParts>
    <vt:vector size="53" baseType="lpstr">
      <vt:lpstr>Aptos</vt:lpstr>
      <vt:lpstr>Arial</vt:lpstr>
      <vt:lpstr>FreightText Pro Bold</vt:lpstr>
      <vt:lpstr>FreightText Pro Book</vt:lpstr>
      <vt:lpstr>Neue Plak</vt:lpstr>
      <vt:lpstr>Neue Plak Text</vt:lpstr>
      <vt:lpstr>Neue Plak Wide Black</vt:lpstr>
      <vt:lpstr>Times New Roman</vt:lpstr>
      <vt:lpstr>Wingdings</vt:lpstr>
      <vt:lpstr>Office</vt:lpstr>
      <vt:lpstr>Materialkunde: Steinarten  im Straßen- und Wegebau</vt:lpstr>
      <vt:lpstr>PowerPoint-Präsentation</vt:lpstr>
      <vt:lpstr>Abfallaufkommen</vt:lpstr>
      <vt:lpstr>Ziele/Ablauf der Präsentation</vt:lpstr>
      <vt:lpstr>PowerPoint-Präsentation</vt:lpstr>
      <vt:lpstr>Häufigste verwendete Steinarten</vt:lpstr>
      <vt:lpstr>Natursteine </vt:lpstr>
      <vt:lpstr>Künstliche Steine</vt:lpstr>
      <vt:lpstr>PowerPoint-Präsentation</vt:lpstr>
      <vt:lpstr>Granit</vt:lpstr>
      <vt:lpstr>PowerPoint-Präsentation</vt:lpstr>
      <vt:lpstr>Basaltpflaster</vt:lpstr>
      <vt:lpstr>PowerPoint-Präsentation</vt:lpstr>
      <vt:lpstr>Porphyrpflaster</vt:lpstr>
      <vt:lpstr>PowerPoint-Präsentation</vt:lpstr>
      <vt:lpstr>Marmor</vt:lpstr>
      <vt:lpstr>PowerPoint-Präsentation</vt:lpstr>
      <vt:lpstr>Gneis</vt:lpstr>
      <vt:lpstr>PowerPoint-Präsentation</vt:lpstr>
      <vt:lpstr>Grauwacke</vt:lpstr>
      <vt:lpstr>Grauwacke</vt:lpstr>
      <vt:lpstr>PowerPoint-Präsentation</vt:lpstr>
      <vt:lpstr>Klinker</vt:lpstr>
      <vt:lpstr>PowerPoint-Präsentation</vt:lpstr>
      <vt:lpstr>Betonpflaster / Betonsteine</vt:lpstr>
      <vt:lpstr>PowerPoint-Präsentation</vt:lpstr>
      <vt:lpstr>Problem: Versiegelung von Flächen</vt:lpstr>
      <vt:lpstr>Möglichkeiten Klimastein / Ökopflaster</vt:lpstr>
      <vt:lpstr>Möglichkeiten Klimastein / Ökopflaster</vt:lpstr>
      <vt:lpstr>PowerPoint-Präsentation</vt:lpstr>
      <vt:lpstr>GODELMANN GmbH &amp; Co. KG</vt:lpstr>
      <vt:lpstr>Weitere Infos</vt:lpstr>
      <vt:lpstr>PowerPoint-Präsentation</vt:lpstr>
      <vt:lpstr>Rinn Beton- und Naturstein GmbH &amp; Co. KG</vt:lpstr>
      <vt:lpstr>PowerPoint-Präsentation</vt:lpstr>
      <vt:lpstr>BERDING BETON </vt:lpstr>
      <vt:lpstr>PowerPoint-Präsentation</vt:lpstr>
      <vt:lpstr>Betonwerk Lintel GmbH &amp; Co. KG</vt:lpstr>
      <vt:lpstr>PowerPoint-Präsentation</vt:lpstr>
      <vt:lpstr>Entscheidungshilfe Materialauswahl​</vt:lpstr>
      <vt:lpstr>PowerPoint-Präsentation</vt:lpstr>
      <vt:lpstr>PowerPoint-Präsentation</vt:lpstr>
      <vt:lpstr>Vielen Dank für die Aufmerksamkeit und Teilnahme!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Louisa  Büsken</dc:creator>
  <cp:lastModifiedBy>Uwe Dziumbla</cp:lastModifiedBy>
  <cp:revision>61</cp:revision>
  <dcterms:created xsi:type="dcterms:W3CDTF">2024-11-12T08:47:53Z</dcterms:created>
  <dcterms:modified xsi:type="dcterms:W3CDTF">2026-08-24T11:03:13Z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0x010100AD6E945EAD86754EBBFBF613E5D6CB42</vt:lpwstr>
  </property>
  <property fmtid="{D5CDD505-2E9C-101B-9397-08002B2CF9AE}" pid="3" name="MediaServiceImageTags">
    <vt:lpwstr/>
  </property>
  <property fmtid="{D5CDD505-2E9C-101B-9397-08002B2CF9AE}" pid="4" name="ArticulateGUID">
    <vt:lpwstr>6BBCE8F8-C9E0-434E-BC90-947977B7EBCC</vt:lpwstr>
  </property>
  <property fmtid="{D5CDD505-2E9C-101B-9397-08002B2CF9AE}" pid="5" name="ArticulatePath">
    <vt:lpwstr>NBAU Präsentationsvorlage_NEU_(Stand 26_06)</vt:lpwstr>
  </property>
</Properties>
</file>